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06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79" y="340602"/>
            <a:ext cx="7766936" cy="1109375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Topology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149" y="2377440"/>
            <a:ext cx="6021977" cy="414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2149" y="1563163"/>
            <a:ext cx="8438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Outline:</a:t>
            </a:r>
          </a:p>
          <a:p>
            <a:pPr>
              <a:lnSpc>
                <a:spcPct val="200000"/>
              </a:lnSpc>
            </a:pPr>
            <a:r>
              <a:rPr lang="en-US" b="1" dirty="0"/>
              <a:t>Examples on infinite collection makes topology.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Comparison of topologies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Union and intersection of topologies.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Closed sets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Characterization of topological space in term of closed sets.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The Usual Topology</a:t>
            </a:r>
          </a:p>
          <a:p>
            <a:pPr>
              <a:lnSpc>
                <a:spcPct val="20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50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9268" y="457199"/>
                <a:ext cx="9104811" cy="499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/>
                  <a:t>Example: Let X={</a:t>
                </a:r>
                <a:r>
                  <a:rPr lang="en-US" sz="2400" dirty="0" err="1"/>
                  <a:t>a,b,c</a:t>
                </a:r>
                <a:r>
                  <a:rPr lang="en-US" sz="2400" dirty="0"/>
                  <a:t>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𝑤𝑒𝑎𝑘𝑒𝑟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is stronger than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comparable.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Example: Let X={</a:t>
                </a:r>
                <a:r>
                  <a:rPr lang="en-US" sz="2400" dirty="0" err="1"/>
                  <a:t>a,b,c</a:t>
                </a:r>
                <a:r>
                  <a:rPr lang="en-US" sz="2400" dirty="0"/>
                  <a:t>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𝑤𝑒𝑎𝑘𝑒𝑟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is not stronger than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not comparable.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" y="457199"/>
                <a:ext cx="9104811" cy="4992842"/>
              </a:xfrm>
              <a:prstGeom prst="rect">
                <a:avLst/>
              </a:prstGeom>
              <a:blipFill>
                <a:blip r:embed="rId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4948" y="431073"/>
                <a:ext cx="910481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/>
                  <a:t>Union and Intersection of topologies</a:t>
                </a:r>
              </a:p>
              <a:p>
                <a:pPr marL="457200" indent="-457200">
                  <a:lnSpc>
                    <a:spcPct val="200000"/>
                  </a:lnSpc>
                  <a:buAutoNum type="arabicParenR"/>
                </a:pPr>
                <a:r>
                  <a:rPr lang="en-US" sz="2400" dirty="0"/>
                  <a:t>Union of two topologies may not be topology in general.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 For example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Example: Let X={</a:t>
                </a:r>
                <a:r>
                  <a:rPr lang="en-US" sz="2400" dirty="0" err="1"/>
                  <a:t>a,b,c</a:t>
                </a:r>
                <a:r>
                  <a:rPr lang="en-US" sz="2400" dirty="0"/>
                  <a:t>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topologies for X,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is not topology for X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431073"/>
                <a:ext cx="9104811" cy="5078313"/>
              </a:xfrm>
              <a:prstGeom prst="rect">
                <a:avLst/>
              </a:prstGeom>
              <a:blipFill>
                <a:blip r:embed="rId2"/>
                <a:stretch>
                  <a:fillRect l="-1004" r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1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4948" y="431073"/>
                <a:ext cx="9104811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/>
                  <a:t>Union and Intersection of topologies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2) Intersection  of two topologies is also topology.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 in general arbitrary intersection of topologies is also topology for X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two topologies for X, we have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also topology for X.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431073"/>
                <a:ext cx="9104811" cy="4154984"/>
              </a:xfrm>
              <a:prstGeom prst="rect">
                <a:avLst/>
              </a:prstGeom>
              <a:blipFill>
                <a:blip r:embed="rId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2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3771" y="404947"/>
                <a:ext cx="9104811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FF0000"/>
                    </a:solidFill>
                  </a:rPr>
                  <a:t>Closed sets: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Definition: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topological space, A subset F of X is said to be closed set, if its complement is open.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That’s mean  F is closed set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open set.</a:t>
                </a:r>
              </a:p>
              <a:p>
                <a:pPr>
                  <a:lnSpc>
                    <a:spcPct val="200000"/>
                  </a:lnSpc>
                </a:pPr>
                <a:endParaRPr lang="en-US" sz="2400" dirty="0"/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Example: Let X={</a:t>
                </a:r>
                <a:r>
                  <a:rPr lang="en-US" sz="2400" dirty="0" err="1"/>
                  <a:t>a,b,c</a:t>
                </a:r>
                <a:r>
                  <a:rPr lang="en-US" sz="2400" dirty="0"/>
                  <a:t>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then closed sets are X, {</a:t>
                </a:r>
                <a:r>
                  <a:rPr lang="en-US" sz="2400" dirty="0" err="1"/>
                  <a:t>b,c</a:t>
                </a:r>
                <a:r>
                  <a:rPr lang="en-US" sz="2400" dirty="0"/>
                  <a:t>},{c}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" y="404947"/>
                <a:ext cx="9104811" cy="6063198"/>
              </a:xfrm>
              <a:prstGeom prst="rect">
                <a:avLst/>
              </a:prstGeom>
              <a:blipFill>
                <a:blip r:embed="rId2"/>
                <a:stretch>
                  <a:fillRect l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3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509" y="431074"/>
                <a:ext cx="7968342" cy="453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Remark: 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is open, it 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is closed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sz="2800" dirty="0"/>
                  <a:t>Since X is open,  it follows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/>
                  <a:t> is closed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are open as well as closed sets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431074"/>
                <a:ext cx="7968342" cy="4537524"/>
              </a:xfrm>
              <a:prstGeom prst="rect">
                <a:avLst/>
              </a:prstGeom>
              <a:blipFill>
                <a:blip r:embed="rId2"/>
                <a:stretch>
                  <a:fillRect l="-1529" b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9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320" y="274320"/>
                <a:ext cx="9078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Theorem: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be two closed subsets of a topological space X,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a closed set.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74320"/>
                <a:ext cx="9078686" cy="1384995"/>
              </a:xfrm>
              <a:prstGeom prst="rect">
                <a:avLst/>
              </a:prstGeom>
              <a:blipFill>
                <a:blip r:embed="rId2"/>
                <a:stretch>
                  <a:fillRect l="-1343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320" y="2272937"/>
                <a:ext cx="9444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Theorem: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is any collection of closed sub sets of a topological space X,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 is a closed set.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272937"/>
                <a:ext cx="9444446" cy="1384995"/>
              </a:xfrm>
              <a:prstGeom prst="rect">
                <a:avLst/>
              </a:prstGeom>
              <a:blipFill>
                <a:blip r:embed="rId3"/>
                <a:stretch>
                  <a:fillRect l="-1291" t="-4405" r="-1872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99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320" y="274320"/>
                <a:ext cx="8582297" cy="412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Usual Topology for R.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X=R( the set of all real numbers) and 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consist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and all those subsets G of X having the property that to each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there exist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such that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topology and is called usual topology.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Solution: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74320"/>
                <a:ext cx="8582297" cy="4124206"/>
              </a:xfrm>
              <a:prstGeom prst="rect">
                <a:avLst/>
              </a:prstGeom>
              <a:blipFill>
                <a:blip r:embed="rId2"/>
                <a:stretch>
                  <a:fillRect l="-1065" t="-1329" r="-3622" b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1703" y="4767943"/>
            <a:ext cx="63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on open and closed sets in (R,U).</a:t>
            </a:r>
          </a:p>
        </p:txBody>
      </p:sp>
    </p:spTree>
    <p:extLst>
      <p:ext uri="{BB962C8B-B14F-4D97-AF65-F5344CB8AC3E}">
        <p14:creationId xmlns:p14="http://schemas.microsoft.com/office/powerpoint/2010/main" val="140776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38" y="349187"/>
            <a:ext cx="9222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Question : Give an example to show that the union of an infinite collection of closed subsets of a space X is not necessarily closed.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138" y="2756263"/>
                <a:ext cx="8530045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In (R,U),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,1]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8" y="2756263"/>
                <a:ext cx="8530045" cy="703013"/>
              </a:xfrm>
              <a:prstGeom prst="rect">
                <a:avLst/>
              </a:prstGeom>
              <a:blipFill>
                <a:blip r:embed="rId2"/>
                <a:stretch>
                  <a:fillRect l="-1501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4138" y="4159187"/>
            <a:ext cx="9914513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Question : Give an example to show that the intersection of an infinite collection of open subsets of a space X is not necessarily open.  </a:t>
            </a:r>
          </a:p>
        </p:txBody>
      </p:sp>
    </p:spTree>
    <p:extLst>
      <p:ext uri="{BB962C8B-B14F-4D97-AF65-F5344CB8AC3E}">
        <p14:creationId xmlns:p14="http://schemas.microsoft.com/office/powerpoint/2010/main" val="32703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339634"/>
            <a:ext cx="9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Characterization of a topological space in term of closed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8" y="1071154"/>
                <a:ext cx="876517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X be a non-empty set and F a family of subsets of X 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[F1]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[F2]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[F3]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, for each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1071154"/>
                <a:ext cx="8765177" cy="3416320"/>
              </a:xfrm>
              <a:prstGeom prst="rect">
                <a:avLst/>
              </a:prstGeom>
              <a:blipFill>
                <a:blip r:embed="rId2"/>
                <a:stretch>
                  <a:fillRect l="-1043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4949" y="4676503"/>
            <a:ext cx="765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Then there exists a unique topology for X. such that the closed subsets of X are the members of F.</a:t>
            </a:r>
          </a:p>
        </p:txBody>
      </p:sp>
    </p:spTree>
    <p:extLst>
      <p:ext uri="{BB962C8B-B14F-4D97-AF65-F5344CB8AC3E}">
        <p14:creationId xmlns:p14="http://schemas.microsoft.com/office/powerpoint/2010/main" val="40339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817" y="444137"/>
                <a:ext cx="919625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consist of the complements of the members of F, first we have to show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topology for X,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That’s mean we must show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;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𝑡𝑜𝑝𝑜𝑙𝑜𝑔𝑦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Now, ……..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" y="444137"/>
                <a:ext cx="9196252" cy="3416320"/>
              </a:xfrm>
              <a:prstGeom prst="rect">
                <a:avLst/>
              </a:prstGeo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" y="1128809"/>
            <a:ext cx="8775510" cy="46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2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248194"/>
            <a:ext cx="846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Neighborhoods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5943" y="1162594"/>
                <a:ext cx="9183188" cy="3902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Definition: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topological space,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 subset N of X is said to be a </a:t>
                </a:r>
                <a:r>
                  <a:rPr lang="en-US" sz="2400" b="1" dirty="0"/>
                  <a:t>neighborhood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if there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,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collection of all neighborhoods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called neighborhood system and is denoted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1162594"/>
                <a:ext cx="9183188" cy="3902479"/>
              </a:xfrm>
              <a:prstGeom prst="rect">
                <a:avLst/>
              </a:prstGeom>
              <a:blipFill>
                <a:blip r:embed="rId2"/>
                <a:stretch>
                  <a:fillRect l="-995" b="-2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0830" y="5129161"/>
                <a:ext cx="8255725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Example: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then find </a:t>
                </a:r>
                <a:r>
                  <a:rPr lang="en-US" sz="2400" i="1" dirty="0"/>
                  <a:t>N(a), N(b),N(c) and N(d)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0" y="5129161"/>
                <a:ext cx="8255725" cy="1132490"/>
              </a:xfrm>
              <a:prstGeom prst="rect">
                <a:avLst/>
              </a:prstGeom>
              <a:blipFill>
                <a:blip r:embed="rId3"/>
                <a:stretch>
                  <a:fillRect l="-1108" r="-812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8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8320" y="310178"/>
                <a:ext cx="8752114" cy="5731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/>
                  <a:t>Theorem: Let X be a topological space, and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collection of all neighborhoods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then </a:t>
                </a:r>
              </a:p>
              <a:p>
                <a:pPr>
                  <a:lnSpc>
                    <a:spcPct val="200000"/>
                  </a:lnSpc>
                </a:pPr>
                <a:endParaRPr lang="en-US" sz="2400" dirty="0"/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N1)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)≠∅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N2)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N3)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N4)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310178"/>
                <a:ext cx="8752114" cy="5731505"/>
              </a:xfrm>
              <a:prstGeom prst="rect">
                <a:avLst/>
              </a:prstGeom>
              <a:blipFill>
                <a:blip r:embed="rId2"/>
                <a:stretch>
                  <a:fillRect l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3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6" y="326571"/>
            <a:ext cx="8203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(Limit points, accumulation point cluster point) </a:t>
            </a:r>
          </a:p>
          <a:p>
            <a:pPr algn="ctr"/>
            <a:r>
              <a:rPr lang="en-US" sz="2800" dirty="0"/>
              <a:t>Derived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2567" y="1600586"/>
                <a:ext cx="1010246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Definition.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    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topological space and let A be a subset of X.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is called limit point of A,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every neighborhood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contains a point of A other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7" y="1600586"/>
                <a:ext cx="10102467" cy="2308324"/>
              </a:xfrm>
              <a:prstGeom prst="rect">
                <a:avLst/>
              </a:prstGeom>
              <a:blipFill>
                <a:blip r:embed="rId2"/>
                <a:stretch>
                  <a:fillRect l="-96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770" y="4092340"/>
                <a:ext cx="85270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𝑇h𝑎𝑡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limit point of A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𝑛h𝑑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70" y="4092340"/>
                <a:ext cx="8527055" cy="830997"/>
              </a:xfrm>
              <a:prstGeom prst="rect">
                <a:avLst/>
              </a:prstGeom>
              <a:blipFill>
                <a:blip r:embed="rId3"/>
                <a:stretch>
                  <a:fillRect l="-286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3228" y="5539821"/>
            <a:ext cx="10196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  <a:r>
              <a:rPr lang="en-US" sz="2400" dirty="0"/>
              <a:t>The set of all limit points of A is called derived set and is denoted by D(A) or d(A) </a:t>
            </a:r>
          </a:p>
        </p:txBody>
      </p:sp>
    </p:spTree>
    <p:extLst>
      <p:ext uri="{BB962C8B-B14F-4D97-AF65-F5344CB8AC3E}">
        <p14:creationId xmlns:p14="http://schemas.microsoft.com/office/powerpoint/2010/main" val="33914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1886" y="600891"/>
                <a:ext cx="94313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Example: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and let A={</a:t>
                </a:r>
                <a:r>
                  <a:rPr lang="en-US" sz="2400" dirty="0" err="1"/>
                  <a:t>a,c</a:t>
                </a:r>
                <a:r>
                  <a:rPr lang="en-US" sz="2400" dirty="0"/>
                  <a:t>} find derived set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600891"/>
                <a:ext cx="9431383" cy="830997"/>
              </a:xfrm>
              <a:prstGeom prst="rect">
                <a:avLst/>
              </a:prstGeom>
              <a:blipFill>
                <a:blip r:embed="rId2"/>
                <a:stretch>
                  <a:fillRect l="-97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52503" y="2614437"/>
                <a:ext cx="903949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Properties of Derived set.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Theorem: Let </a:t>
                </a:r>
                <a:r>
                  <a:rPr lang="en-US" sz="2400" i="1" dirty="0"/>
                  <a:t>A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B</a:t>
                </a:r>
                <a:r>
                  <a:rPr lang="en-US" sz="2400" dirty="0"/>
                  <a:t> be subsets of a topological space </a:t>
                </a:r>
                <a:r>
                  <a:rPr lang="en-US" sz="2400" i="1" dirty="0"/>
                  <a:t>X</a:t>
                </a:r>
                <a:r>
                  <a:rPr lang="en-US" sz="2400" dirty="0"/>
                  <a:t>, then 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03" y="2614437"/>
                <a:ext cx="9039497" cy="3970318"/>
              </a:xfrm>
              <a:prstGeom prst="rect">
                <a:avLst/>
              </a:prstGeom>
              <a:blipFill>
                <a:blip r:embed="rId3"/>
                <a:stretch>
                  <a:fillRect l="-1011" r="-135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45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7383" y="339634"/>
                <a:ext cx="8595360" cy="3109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Closure: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Definition: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 topological space and let A be a subset of X. then the intersection of all closed supersets of A is called the closure of A and is denoted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 or Cl(A) or c(A).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3" y="339634"/>
                <a:ext cx="8595360" cy="3109890"/>
              </a:xfrm>
              <a:prstGeom prst="rect">
                <a:avLst/>
              </a:prstGeom>
              <a:blipFill>
                <a:blip r:embed="rId2"/>
                <a:stretch>
                  <a:fillRect l="-1418" t="-1961" r="-2128"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" y="3801291"/>
                <a:ext cx="7550331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That’s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𝑐𝑙𝑜𝑠𝑒𝑑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801291"/>
                <a:ext cx="7550331" cy="462947"/>
              </a:xfrm>
              <a:prstGeom prst="rect">
                <a:avLst/>
              </a:prstGeom>
              <a:blipFill>
                <a:blip r:embed="rId3"/>
                <a:stretch>
                  <a:fillRect l="-12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945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" y="104503"/>
            <a:ext cx="8530046" cy="2625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5131" y="365760"/>
                <a:ext cx="9130938" cy="332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Theorem: Let A be a subset of a topological space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then </a:t>
                </a:r>
              </a:p>
              <a:p>
                <a:pPr marL="400050" indent="-400050">
                  <a:lnSpc>
                    <a:spcPct val="150000"/>
                  </a:lnSpc>
                  <a:buAutoNum type="romanLcParenR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 is the smallest closed set containing A</a:t>
                </a:r>
              </a:p>
              <a:p>
                <a:pPr marL="400050" indent="-400050">
                  <a:lnSpc>
                    <a:spcPct val="150000"/>
                  </a:lnSpc>
                  <a:buAutoNum type="romanLcParenR"/>
                </a:pPr>
                <a:r>
                  <a:rPr lang="en-US" sz="2800" dirty="0"/>
                  <a:t>A is closed set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=A</a:t>
                </a:r>
              </a:p>
              <a:p>
                <a:pPr marL="400050" indent="-400050">
                  <a:lnSpc>
                    <a:spcPct val="150000"/>
                  </a:lnSpc>
                  <a:buAutoNum type="romanLcParenR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" y="365760"/>
                <a:ext cx="9130938" cy="3328027"/>
              </a:xfrm>
              <a:prstGeom prst="rect">
                <a:avLst/>
              </a:prstGeom>
              <a:blipFill>
                <a:blip r:embed="rId2"/>
                <a:stretch>
                  <a:fillRect l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47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6389" y="209006"/>
                <a:ext cx="8438606" cy="634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Properties of Closure.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Theorem: Let 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be subsets of a topological space (</a:t>
                </a:r>
                <a:r>
                  <a:rPr lang="en-US" sz="2800" i="1" dirty="0"/>
                  <a:t>X,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∅, 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b="0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sz="280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" y="209006"/>
                <a:ext cx="8438606" cy="6348661"/>
              </a:xfrm>
              <a:prstGeom prst="rect">
                <a:avLst/>
              </a:prstGeom>
              <a:blipFill>
                <a:blip r:embed="rId2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31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28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0" y="746939"/>
            <a:ext cx="8631333" cy="44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0" y="771984"/>
            <a:ext cx="8719870" cy="1575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2" y="1992572"/>
            <a:ext cx="9265349" cy="19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7" y="553526"/>
            <a:ext cx="9199153" cy="35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4" y="148689"/>
            <a:ext cx="9001948" cy="450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94" y="4773261"/>
            <a:ext cx="8634246" cy="20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9" y="739336"/>
            <a:ext cx="8476124" cy="30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517" y="0"/>
                <a:ext cx="9641167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Example1: Let X=R,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;−1∉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then show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 is a topology for R.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Example2: Let X=R, and 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then show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 is a topology for R.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Example3: Let X=R,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;3∈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then show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 is a topology for R.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7" y="0"/>
                <a:ext cx="9641167" cy="5693866"/>
              </a:xfrm>
              <a:prstGeom prst="rect">
                <a:avLst/>
              </a:prstGeom>
              <a:blipFill>
                <a:blip r:embed="rId2"/>
                <a:stretch>
                  <a:fillRect l="-1328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630" y="509451"/>
                <a:ext cx="8725987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Definition 2: Let X be a non-empty set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be topologies for X, then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1) 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weaker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stronger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are comparable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otherwise are incomparable.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0" y="509451"/>
                <a:ext cx="8725987" cy="5478423"/>
              </a:xfrm>
              <a:prstGeom prst="rect">
                <a:avLst/>
              </a:prstGeom>
              <a:blipFill>
                <a:blip r:embed="rId2"/>
                <a:stretch>
                  <a:fillRect l="-1397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1479</TotalTime>
  <Words>1399</Words>
  <Application>Microsoft Office PowerPoint</Application>
  <PresentationFormat>Widescreen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Trebuchet MS</vt:lpstr>
      <vt:lpstr>Wingdings 3</vt:lpstr>
      <vt:lpstr>Facet</vt:lpstr>
      <vt:lpstr>Topology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Analysis</dc:title>
  <dc:creator>Maher</dc:creator>
  <cp:lastModifiedBy>ORIENT</cp:lastModifiedBy>
  <cp:revision>62</cp:revision>
  <dcterms:created xsi:type="dcterms:W3CDTF">2021-09-22T18:21:49Z</dcterms:created>
  <dcterms:modified xsi:type="dcterms:W3CDTF">2024-03-03T07:12:37Z</dcterms:modified>
</cp:coreProperties>
</file>