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964A-6EEF-BAA4-6155-7E6A6A049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C49E3-3521-0C6F-1AB6-5DE295F12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0E61D-33B6-FCAF-9527-3929FE73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8FD3F-033A-9CDB-41A8-61E66F6A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0F837-7463-8345-5CD4-82B449CD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2C5E-61C7-8C21-BEB6-68F21BF7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30724-2997-EBAA-18E4-CE29F423C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70D7-5376-426B-7A68-392D1F86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12A91-156E-8F96-7D88-DC90FB9F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7E67E-B1AA-9BF9-747C-46BE7A1F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36D7A-1783-0FC7-8E77-CC23CF2BD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29E22-8323-CDDA-C11E-D8474054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2542B-CC21-E589-3DE3-4CA50164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CF607-CB54-582F-966E-63AABA2C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9F851-9935-BF86-861A-5F01EACD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39BF2-D39F-59D7-8E4D-25334A0B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C6387-FA9F-D6F4-B1D4-43B0F4404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98940-45CB-0800-905B-791245D1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A738-18CB-2AB8-90CC-79C79F08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E80AB-04ED-005A-91F1-CC1E262B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5519-9207-D216-DEEE-2AC91A89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43215-9E62-FD91-C712-7622052CF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427C-0DDB-EE23-82E5-C78D5B8A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DAF5-7751-F627-C2BD-7D5C84CB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E42D8-95F5-A200-CB74-CE5D415A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3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5884-7EB1-F498-272D-F8C322D6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13F07-ABFD-3ED5-F119-B1FA59463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A1294-F165-6595-F91D-4E1623539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8A2E2-8899-79BE-35E9-E047DD7A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174C1-5C3E-B5FB-4578-03CA98E0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DBF68-B9BA-F9AE-72CA-5BAF6FA4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9F27-CFB0-76E9-1471-9134938B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2C766-8572-4970-8AAA-2790F195B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32957-EBC6-1A4E-FEFC-4323B5095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0E4FB-5830-1899-F895-37D725F2F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D3D85-DB61-641E-7A9D-E370EF50E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19011-A46C-BEF4-4F7F-C330CB1F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FA692-B33C-1FA2-DA83-1A194E3F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93AC8-A3D1-7ECC-181B-4023105A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4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24A4-50EE-FAEB-92BA-45A50047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48EF2-C88C-EEB7-7141-82E6321B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5BDD7-824D-300C-586E-071ABB9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755BD-30F4-BF3D-62FE-F9242069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6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E8245-AC30-AC36-0920-65937A3E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28624-BBAB-08B6-8E9E-E917DC70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4323D-68D4-B345-B103-56680E7E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760D-C47F-A3CE-94D3-AB5E789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434CC-6E2A-AB1A-3381-ECEF38702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9AC3F-18FD-A430-BEF7-CD09790A5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70F11-2AB0-2F25-0A2F-9B60B037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82120-9879-E03C-FF7A-314E204D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6D364-73D1-EF28-B3D6-BF44DD25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EBBB-B307-FCD2-964B-744D31E5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0A46D-7329-DB48-FBB2-9C30BCEE4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1B636-DA26-7242-7AB1-109465D0E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24D57-4F7B-82F8-DEA0-77A49745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4C968-62CE-E086-4281-887E0924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56736-0B87-3D54-1087-6D82CA0E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A7E9E-D886-CD94-C846-AD5A8582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7C185-B115-E504-41F2-A8A143BC5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88561-E379-7304-61E0-E20ED4AAF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2EE0-59E6-4D58-A8AE-A0B0DF6BDC5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5AE13-DBF0-5270-B889-8881D35D4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388D8-F001-3996-C5C3-586AE07FC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AC9D-A1BF-426C-A818-AC817DF84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png"/><Relationship Id="rId4" Type="http://schemas.openxmlformats.org/officeDocument/2006/relationships/hyperlink" Target="http://upload.wikimedia.org/wikipedia/commons/5/53/GaussianBeamWaist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5964C6B-DFAB-E859-5E41-B6C058E7EBC2}"/>
              </a:ext>
            </a:extLst>
          </p:cNvPr>
          <p:cNvSpPr txBox="1"/>
          <p:nvPr/>
        </p:nvSpPr>
        <p:spPr>
          <a:xfrm>
            <a:off x="1234159" y="645128"/>
            <a:ext cx="8857899" cy="5133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Laser Lab.  Experiment 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stage Medical and communication  Physics 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structure and operating principle of laser (semiconductor, gas, and solid-state laser).</a:t>
            </a:r>
          </a:p>
          <a:p>
            <a:pPr marL="342900" indent="-342900">
              <a:lnSpc>
                <a:spcPct val="115000"/>
              </a:lnSpc>
              <a:buFontTx/>
              <a:buAutoNum type="arabicPeriod"/>
              <a:tabLst>
                <a:tab pos="90170" algn="r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Spatial Profile of a Laser Beam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90170" algn="r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Describe the physical mechanism of interaction of laser beam with Tissue.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To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measure the pulse duration, pulse repetition time, and average power of a repetitively pulsed laser and calculation the maximum power, pulse repetition rate, duty cycle, and energy per pulse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determine the Specific rotation of sugar solution and to determine the sugar concentration of the unknown solution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 Doppler frequency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Calculation the velocity of water flow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To measure the absorption coefficient in glass and plastic for the He-Ne laser,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6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BE5F41-2D19-72F4-972A-FCEB4F2F4693}"/>
              </a:ext>
            </a:extLst>
          </p:cNvPr>
          <p:cNvSpPr txBox="1"/>
          <p:nvPr/>
        </p:nvSpPr>
        <p:spPr>
          <a:xfrm>
            <a:off x="992937" y="1201738"/>
            <a:ext cx="8188928" cy="413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To quantify the effect of distance on the irradiance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beam homogeneity from Quartz-tungsten lamp, LED, and laser curing lights at different irradiation distances (2 mm and 9 mm). 2- Improving the Inverse Square Law Experiment When Using the LED Light Source (the power detected within a unit area is inversely proportional to the square of the distance from the light source and illumination with time.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47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To study the bending lose in fiber optic cable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47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9.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Measuring Concentration of Liquids Using a Laser Pointer: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Part A: Determine the concentration of a liquid by measuring the solution's index of refraction (Tyndall effect)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47000"/>
              </a:lnSpc>
              <a:spcBef>
                <a:spcPts val="0"/>
              </a:spcBef>
              <a:spcAft>
                <a:spcPts val="100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B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:1-Measurement of concentration Measurement of absorption coefficient (α).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analyze the effects of light interaction with matter.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studying the fiber optic characteristic.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0170" algn="r"/>
              </a:tabLs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safe handling of laser equipment.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List the safety aspects and concerns of cutaneous laser systems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376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F35697-57E7-43B4-4827-14A1480DE6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957" y="1121963"/>
            <a:ext cx="5792514" cy="301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D6A82C-2990-CF81-44ED-C4C3C381070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96" t="40836" r="24770" b="16077"/>
          <a:stretch>
            <a:fillRect/>
          </a:stretch>
        </p:blipFill>
        <p:spPr bwMode="auto">
          <a:xfrm>
            <a:off x="7545203" y="1207659"/>
            <a:ext cx="3921944" cy="252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A102D-7A52-4AF9-04CC-DC66D31D7AF4}"/>
              </a:ext>
            </a:extLst>
          </p:cNvPr>
          <p:cNvSpPr txBox="1"/>
          <p:nvPr/>
        </p:nvSpPr>
        <p:spPr>
          <a:xfrm>
            <a:off x="585014" y="179825"/>
            <a:ext cx="327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Laser Pulse Characteristic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C3E914-7156-F73B-6C84-2355A7B10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949661"/>
              </p:ext>
            </p:extLst>
          </p:nvPr>
        </p:nvGraphicFramePr>
        <p:xfrm>
          <a:off x="785842" y="4559343"/>
          <a:ext cx="5373736" cy="1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717">
                  <a:extLst>
                    <a:ext uri="{9D8B030D-6E8A-4147-A177-3AD203B41FA5}">
                      <a16:colId xmlns:a16="http://schemas.microsoft.com/office/drawing/2014/main" val="914205369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3201999446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742037511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4147103362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4247684226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371770936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2441238399"/>
                    </a:ext>
                  </a:extLst>
                </a:gridCol>
                <a:gridCol w="671717">
                  <a:extLst>
                    <a:ext uri="{9D8B030D-6E8A-4147-A177-3AD203B41FA5}">
                      <a16:colId xmlns:a16="http://schemas.microsoft.com/office/drawing/2014/main" val="1190802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PRR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(pulses/sec)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PRT (ms)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Δt</a:t>
                      </a:r>
                      <a:r>
                        <a:rPr lang="en-US" sz="1400" baseline="-25000">
                          <a:effectLst/>
                        </a:rPr>
                        <a:t>1/2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Duty 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Cycle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</a:t>
                      </a:r>
                      <a:r>
                        <a:rPr lang="en-US" sz="1400" baseline="-25000">
                          <a:effectLst/>
                        </a:rPr>
                        <a:t>avg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(µW)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</a:t>
                      </a:r>
                      <a:r>
                        <a:rPr lang="en-US" sz="1400" baseline="-25000">
                          <a:effectLst/>
                        </a:rPr>
                        <a:t>max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E/pulse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(µJ)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45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130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257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74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70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9939EF-52E8-7283-5A7E-FC14ECF20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226" y="293520"/>
            <a:ext cx="2643333" cy="1547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AD8CEA-CA94-49E2-47FB-C9F631F90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716" y="1911834"/>
            <a:ext cx="2792115" cy="22713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DFD747-9A28-8ACF-2342-99F976763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7782" y="4366252"/>
            <a:ext cx="4848225" cy="1648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C9C66C-A16A-1EAF-8813-19CAF6DA5B2C}"/>
              </a:ext>
            </a:extLst>
          </p:cNvPr>
          <p:cNvSpPr txBox="1"/>
          <p:nvPr/>
        </p:nvSpPr>
        <p:spPr>
          <a:xfrm>
            <a:off x="-615678" y="293520"/>
            <a:ext cx="617360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 the properties of optical fibre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A8FD5E-74D9-533D-0DFF-43203A4CC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713" y="777338"/>
            <a:ext cx="2195195" cy="14998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8C0119-6B18-B85E-7748-74848325BF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528" y="2311369"/>
            <a:ext cx="5731510" cy="2265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C3909C-273F-F398-E73E-CD7631C330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8713" y="4611210"/>
            <a:ext cx="3133725" cy="361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1BCCBC-5385-E094-8E57-06C021575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660" y="5203104"/>
            <a:ext cx="4976495" cy="3568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ACAF94-7104-05B4-CC14-0AD61242D5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348" y="5790149"/>
            <a:ext cx="32575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330FD5-348D-9469-E863-E35B83D47230}"/>
              </a:ext>
            </a:extLst>
          </p:cNvPr>
          <p:cNvSpPr txBox="1"/>
          <p:nvPr/>
        </p:nvSpPr>
        <p:spPr>
          <a:xfrm>
            <a:off x="-1187878" y="525483"/>
            <a:ext cx="609506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1143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Spatial Profile of a Laser Beam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002097-CBC9-1636-E4FC-FCC4A4D2A8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49707"/>
          <a:stretch>
            <a:fillRect/>
          </a:stretch>
        </p:blipFill>
        <p:spPr bwMode="auto">
          <a:xfrm>
            <a:off x="8869902" y="888877"/>
            <a:ext cx="1946910" cy="123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75A80-114C-4F09-AA04-9C094DC55B3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3235" y="983557"/>
            <a:ext cx="2056765" cy="123444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</p:pic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FD90DF19-4F59-147E-22E5-48537DB3F4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63" y="2667427"/>
            <a:ext cx="3231515" cy="111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583447-7BF1-FB11-B0B3-24624575665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0847" y="3088452"/>
            <a:ext cx="1933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AC0931-8160-CA17-FB0E-800747333F26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46" y="4249815"/>
            <a:ext cx="2314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15422A-AE9C-9221-9ABD-9A82DC71115E}"/>
              </a:ext>
            </a:extLst>
          </p:cNvPr>
          <p:cNvSpPr txBox="1"/>
          <p:nvPr/>
        </p:nvSpPr>
        <p:spPr>
          <a:xfrm>
            <a:off x="900346" y="5777146"/>
            <a:ext cx="6689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</a:t>
            </a:r>
            <a:r>
              <a:rPr lang="en-US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Θ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θ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853FDD-EC4A-CC14-960E-1DF9BB8F156D}"/>
              </a:ext>
            </a:extLst>
          </p:cNvPr>
          <p:cNvSpPr txBox="1"/>
          <p:nvPr/>
        </p:nvSpPr>
        <p:spPr>
          <a:xfrm>
            <a:off x="539945" y="1255692"/>
            <a:ext cx="66897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Rayleigh range and confocal parameter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D0AE89-ECCF-68D6-FB34-C7DEADE58E2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0682" y="1778370"/>
            <a:ext cx="1314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764425-0961-07EE-BB3F-53AFD40A702B}"/>
              </a:ext>
            </a:extLst>
          </p:cNvPr>
          <p:cNvSpPr txBox="1"/>
          <p:nvPr/>
        </p:nvSpPr>
        <p:spPr>
          <a:xfrm>
            <a:off x="702630" y="2319297"/>
            <a:ext cx="668970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Radius of curvature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3C255B-F700-F1E2-2472-99D9C7FC43A9}"/>
              </a:ext>
            </a:extLst>
          </p:cNvPr>
          <p:cNvSpPr txBox="1"/>
          <p:nvPr/>
        </p:nvSpPr>
        <p:spPr>
          <a:xfrm>
            <a:off x="786777" y="3663934"/>
            <a:ext cx="668970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3-Beam divergence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7B41D-1C69-B25E-8495-AEB38757DAF2}"/>
              </a:ext>
            </a:extLst>
          </p:cNvPr>
          <p:cNvSpPr txBox="1"/>
          <p:nvPr/>
        </p:nvSpPr>
        <p:spPr>
          <a:xfrm>
            <a:off x="394090" y="5141854"/>
            <a:ext cx="6689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Angular Spread and M</a:t>
            </a:r>
            <a:r>
              <a:rPr lang="en-US" sz="1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3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Samira Yousif</dc:creator>
  <cp:lastModifiedBy>Samira Yousif</cp:lastModifiedBy>
  <cp:revision>2</cp:revision>
  <dcterms:created xsi:type="dcterms:W3CDTF">2022-05-25T13:34:24Z</dcterms:created>
  <dcterms:modified xsi:type="dcterms:W3CDTF">2022-05-26T20:48:56Z</dcterms:modified>
</cp:coreProperties>
</file>