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5"/>
  </p:notesMasterIdLst>
  <p:sldIdLst>
    <p:sldId id="294" r:id="rId2"/>
    <p:sldId id="306" r:id="rId3"/>
    <p:sldId id="257" r:id="rId4"/>
    <p:sldId id="307" r:id="rId5"/>
    <p:sldId id="319" r:id="rId6"/>
    <p:sldId id="320" r:id="rId7"/>
    <p:sldId id="322" r:id="rId8"/>
    <p:sldId id="318" r:id="rId9"/>
    <p:sldId id="325" r:id="rId10"/>
    <p:sldId id="321" r:id="rId11"/>
    <p:sldId id="309" r:id="rId12"/>
    <p:sldId id="256" r:id="rId13"/>
    <p:sldId id="293" r:id="rId14"/>
    <p:sldId id="296" r:id="rId15"/>
    <p:sldId id="295" r:id="rId16"/>
    <p:sldId id="258" r:id="rId17"/>
    <p:sldId id="327" r:id="rId18"/>
    <p:sldId id="297" r:id="rId19"/>
    <p:sldId id="259" r:id="rId20"/>
    <p:sldId id="310" r:id="rId21"/>
    <p:sldId id="312" r:id="rId22"/>
    <p:sldId id="262"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5507" autoAdjust="0"/>
  </p:normalViewPr>
  <p:slideViewPr>
    <p:cSldViewPr snapToGrid="0">
      <p:cViewPr>
        <p:scale>
          <a:sx n="84" d="100"/>
          <a:sy n="84" d="100"/>
        </p:scale>
        <p:origin x="45"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300C2-DE5A-4BF2-A1BA-ADEAB8297441}"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B109F-F729-4EF7-A000-6DB611C41813}" type="slidenum">
              <a:rPr lang="en-US" smtClean="0"/>
              <a:t>‹#›</a:t>
            </a:fld>
            <a:endParaRPr lang="en-US"/>
          </a:p>
        </p:txBody>
      </p:sp>
    </p:spTree>
    <p:extLst>
      <p:ext uri="{BB962C8B-B14F-4D97-AF65-F5344CB8AC3E}">
        <p14:creationId xmlns:p14="http://schemas.microsoft.com/office/powerpoint/2010/main" val="330776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B109F-F729-4EF7-A000-6DB611C41813}" type="slidenum">
              <a:rPr lang="en-US" smtClean="0"/>
              <a:t>1</a:t>
            </a:fld>
            <a:endParaRPr lang="en-US"/>
          </a:p>
        </p:txBody>
      </p:sp>
    </p:spTree>
    <p:extLst>
      <p:ext uri="{BB962C8B-B14F-4D97-AF65-F5344CB8AC3E}">
        <p14:creationId xmlns:p14="http://schemas.microsoft.com/office/powerpoint/2010/main" val="135945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B109F-F729-4EF7-A000-6DB611C41813}" type="slidenum">
              <a:rPr lang="en-US" smtClean="0"/>
              <a:t>15</a:t>
            </a:fld>
            <a:endParaRPr lang="en-US"/>
          </a:p>
        </p:txBody>
      </p:sp>
    </p:spTree>
    <p:extLst>
      <p:ext uri="{BB962C8B-B14F-4D97-AF65-F5344CB8AC3E}">
        <p14:creationId xmlns:p14="http://schemas.microsoft.com/office/powerpoint/2010/main" val="373507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D3AA-34BD-7654-A469-0FDBBC43A0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2EF755-0999-F3AB-4A2D-61923A6CA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ED574F-9243-C9B3-F1BB-BF495536F0B0}"/>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5" name="Footer Placeholder 4">
            <a:extLst>
              <a:ext uri="{FF2B5EF4-FFF2-40B4-BE49-F238E27FC236}">
                <a16:creationId xmlns:a16="http://schemas.microsoft.com/office/drawing/2014/main" id="{EA50E1F6-51CA-8471-1587-BE599ADB6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F97F-6AAB-B114-63F4-1B61CCF0E829}"/>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249916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95C9-F2B9-4AC6-C335-70117920E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69BD33-E4F0-1ABB-E506-04177D109C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6610A-DFD7-59DD-4702-640279697E94}"/>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5" name="Footer Placeholder 4">
            <a:extLst>
              <a:ext uri="{FF2B5EF4-FFF2-40B4-BE49-F238E27FC236}">
                <a16:creationId xmlns:a16="http://schemas.microsoft.com/office/drawing/2014/main" id="{4E536942-47EC-7DE0-A581-D14722829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AD87D-B21C-67F7-CC67-4C4AEB8E8840}"/>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326166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6DE86-B0A6-9A25-9A97-ECA5619D8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CFE02-CD90-F250-5980-18459E54E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01C44-412C-2AB1-72D4-0F22D58AA64B}"/>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5" name="Footer Placeholder 4">
            <a:extLst>
              <a:ext uri="{FF2B5EF4-FFF2-40B4-BE49-F238E27FC236}">
                <a16:creationId xmlns:a16="http://schemas.microsoft.com/office/drawing/2014/main" id="{8DECC0B8-31C3-6A0A-AD11-1BA532FE7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02C2B-0334-03B5-0C62-E8B74EDA147D}"/>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47909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700D-B986-04F7-0B19-6198D4847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2BFFB-C825-779B-C32C-D3ED091BE2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87506-5EA5-1FC5-6F64-6F27A40071E7}"/>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5" name="Footer Placeholder 4">
            <a:extLst>
              <a:ext uri="{FF2B5EF4-FFF2-40B4-BE49-F238E27FC236}">
                <a16:creationId xmlns:a16="http://schemas.microsoft.com/office/drawing/2014/main" id="{29F527BB-D095-E544-1436-CF304CF49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9813F-7AFE-4A93-4544-1EA14C37C846}"/>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193496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CBEF-A574-5427-A78A-6E0466C22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A2695-A76E-CEC6-31D6-3CB2A89652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9593D6-665F-537A-BF1A-281FEABC69FF}"/>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5" name="Footer Placeholder 4">
            <a:extLst>
              <a:ext uri="{FF2B5EF4-FFF2-40B4-BE49-F238E27FC236}">
                <a16:creationId xmlns:a16="http://schemas.microsoft.com/office/drawing/2014/main" id="{4B16E146-F406-91A7-08AF-6498FFD63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D052A-54AE-10FF-9A3D-490B894A9950}"/>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388762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74DF-3538-067C-1A85-0E4B70F0F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AEDC0-6F16-8AE6-399A-58A276C05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398D1-7BC9-BA5C-C700-7818EA1F33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07E51-73B7-B203-8FC0-1AFA50F20924}"/>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6" name="Footer Placeholder 5">
            <a:extLst>
              <a:ext uri="{FF2B5EF4-FFF2-40B4-BE49-F238E27FC236}">
                <a16:creationId xmlns:a16="http://schemas.microsoft.com/office/drawing/2014/main" id="{4CE22CA5-DD13-F2CA-4A3A-2E043564D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E41D7-120A-39E3-E92D-4CAC83BEAFCC}"/>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141591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CA14-56DD-AD0D-217C-CA468FD1B3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C0909-3AF0-F5B6-E575-A625AAEB1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6367E-1700-96C5-E222-64EDFE0B77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61FD8E-46A4-7AA0-AE07-396E88D29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AB66E-6984-FF74-2A4A-7E5CB31B6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F50E36-717B-76A4-87D7-36F8BD12C389}"/>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8" name="Footer Placeholder 7">
            <a:extLst>
              <a:ext uri="{FF2B5EF4-FFF2-40B4-BE49-F238E27FC236}">
                <a16:creationId xmlns:a16="http://schemas.microsoft.com/office/drawing/2014/main" id="{34A8E504-F117-B49D-CF95-8866F30F4E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B01419-4F03-46E3-C2F9-70A073E2022F}"/>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209942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D177-A698-C592-270F-70A239EDA0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023CC-D66A-EA91-97CF-5154FBB2B797}"/>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4" name="Footer Placeholder 3">
            <a:extLst>
              <a:ext uri="{FF2B5EF4-FFF2-40B4-BE49-F238E27FC236}">
                <a16:creationId xmlns:a16="http://schemas.microsoft.com/office/drawing/2014/main" id="{5EC654B4-82B9-5D27-8540-0C5DB076C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DBA6B-D12A-82C7-9D13-F139A71056E3}"/>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402388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871AD-DB0A-58CC-8DC3-786FC531500C}"/>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3" name="Footer Placeholder 2">
            <a:extLst>
              <a:ext uri="{FF2B5EF4-FFF2-40B4-BE49-F238E27FC236}">
                <a16:creationId xmlns:a16="http://schemas.microsoft.com/office/drawing/2014/main" id="{4F7F049D-8E82-2049-5541-3DA13403A8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61DA70-0806-AF23-FE54-F3AAB57429D0}"/>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388945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58A5-7C31-0D18-CBA5-A4955CD56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6B218F-21B5-E9D7-01BA-A33B1CE47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CE2B9E-C5FB-4C68-4F7D-348C2F781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41AD1-F1D1-6A3B-8D24-9B2C7FE15743}"/>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6" name="Footer Placeholder 5">
            <a:extLst>
              <a:ext uri="{FF2B5EF4-FFF2-40B4-BE49-F238E27FC236}">
                <a16:creationId xmlns:a16="http://schemas.microsoft.com/office/drawing/2014/main" id="{2EE2B53D-8973-337E-8996-643445A0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EAE51-0EB1-DA7C-328D-2C00C428BABF}"/>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56710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5803-6796-48FB-3A49-48AE537A8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34344-B93B-DEC2-1501-5D5C714B3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5F4E4-4A24-77E5-43FE-3FDA00C9C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1AD91-1A94-26D5-1AC6-F49D60821D26}"/>
              </a:ext>
            </a:extLst>
          </p:cNvPr>
          <p:cNvSpPr>
            <a:spLocks noGrp="1"/>
          </p:cNvSpPr>
          <p:nvPr>
            <p:ph type="dt" sz="half" idx="10"/>
          </p:nvPr>
        </p:nvSpPr>
        <p:spPr/>
        <p:txBody>
          <a:bodyPr/>
          <a:lstStyle/>
          <a:p>
            <a:fld id="{110A2383-8725-41D4-812C-519644AD4723}" type="datetimeFigureOut">
              <a:rPr lang="en-US" smtClean="0"/>
              <a:t>3/15/2023</a:t>
            </a:fld>
            <a:endParaRPr lang="en-US"/>
          </a:p>
        </p:txBody>
      </p:sp>
      <p:sp>
        <p:nvSpPr>
          <p:cNvPr id="6" name="Footer Placeholder 5">
            <a:extLst>
              <a:ext uri="{FF2B5EF4-FFF2-40B4-BE49-F238E27FC236}">
                <a16:creationId xmlns:a16="http://schemas.microsoft.com/office/drawing/2014/main" id="{F25BFC22-EA64-9528-4599-11A4D9E37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F53DB-1400-41ED-B6E9-0DD47798B119}"/>
              </a:ext>
            </a:extLst>
          </p:cNvPr>
          <p:cNvSpPr>
            <a:spLocks noGrp="1"/>
          </p:cNvSpPr>
          <p:nvPr>
            <p:ph type="sldNum" sz="quarter" idx="12"/>
          </p:nvPr>
        </p:nvSpPr>
        <p:spPr/>
        <p:txBody>
          <a:bodyPr/>
          <a:lstStyle/>
          <a:p>
            <a:fld id="{730C64A1-BEC8-429A-8632-37847F3A651E}" type="slidenum">
              <a:rPr lang="en-US" smtClean="0"/>
              <a:t>‹#›</a:t>
            </a:fld>
            <a:endParaRPr lang="en-US"/>
          </a:p>
        </p:txBody>
      </p:sp>
    </p:spTree>
    <p:extLst>
      <p:ext uri="{BB962C8B-B14F-4D97-AF65-F5344CB8AC3E}">
        <p14:creationId xmlns:p14="http://schemas.microsoft.com/office/powerpoint/2010/main" val="182327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1D565-DBFF-461D-2DAB-DA78057CF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0096CF-F633-1FAF-72D1-011BCEBF3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5C850-03EB-A044-DF5F-9480091F5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A2383-8725-41D4-812C-519644AD4723}" type="datetimeFigureOut">
              <a:rPr lang="en-US" smtClean="0"/>
              <a:t>3/15/2023</a:t>
            </a:fld>
            <a:endParaRPr lang="en-US"/>
          </a:p>
        </p:txBody>
      </p:sp>
      <p:sp>
        <p:nvSpPr>
          <p:cNvPr id="5" name="Footer Placeholder 4">
            <a:extLst>
              <a:ext uri="{FF2B5EF4-FFF2-40B4-BE49-F238E27FC236}">
                <a16:creationId xmlns:a16="http://schemas.microsoft.com/office/drawing/2014/main" id="{923C371F-4C9E-6AF7-7660-727A6F9A1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78F76-283A-9F55-6C2F-0430E9AD2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64A1-BEC8-429A-8632-37847F3A651E}" type="slidenum">
              <a:rPr lang="en-US" smtClean="0"/>
              <a:t>‹#›</a:t>
            </a:fld>
            <a:endParaRPr lang="en-US"/>
          </a:p>
        </p:txBody>
      </p:sp>
    </p:spTree>
    <p:extLst>
      <p:ext uri="{BB962C8B-B14F-4D97-AF65-F5344CB8AC3E}">
        <p14:creationId xmlns:p14="http://schemas.microsoft.com/office/powerpoint/2010/main" val="13050967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607" y="1844826"/>
            <a:ext cx="8491392" cy="1182146"/>
          </a:xfrm>
        </p:spPr>
        <p:txBody>
          <a:bodyPr/>
          <a:lstStyle/>
          <a:p>
            <a:pPr marL="0" indent="0" algn="ctr">
              <a:buNone/>
            </a:pPr>
            <a:r>
              <a:rPr lang="en-US" b="1" dirty="0">
                <a:cs typeface="+mj-cs"/>
              </a:rPr>
              <a:t>Department of physics/ Medical branch </a:t>
            </a:r>
          </a:p>
          <a:p>
            <a:pPr marL="0" indent="0" algn="ctr">
              <a:buNone/>
            </a:pPr>
            <a:r>
              <a:rPr lang="en-US" b="1" dirty="0">
                <a:cs typeface="+mj-cs"/>
              </a:rPr>
              <a:t>  College of Science /</a:t>
            </a:r>
            <a:r>
              <a:rPr lang="en-GB" b="1" dirty="0" err="1">
                <a:cs typeface="+mj-cs"/>
              </a:rPr>
              <a:t>Salahaddin</a:t>
            </a:r>
            <a:r>
              <a:rPr lang="en-GB" b="1" dirty="0">
                <a:cs typeface="+mj-cs"/>
              </a:rPr>
              <a:t> University </a:t>
            </a:r>
          </a:p>
          <a:p>
            <a:pPr marL="0" indent="0">
              <a:buNone/>
            </a:pPr>
            <a:endParaRPr lang="en-GB" dirty="0">
              <a:cs typeface="+mj-cs"/>
            </a:endParaRPr>
          </a:p>
          <a:p>
            <a:pPr marL="0" indent="0">
              <a:buNone/>
            </a:pPr>
            <a:endParaRPr lang="ar-IQ" dirty="0">
              <a:cs typeface="+mj-cs"/>
            </a:endParaRPr>
          </a:p>
        </p:txBody>
      </p:sp>
      <p:sp>
        <p:nvSpPr>
          <p:cNvPr id="5" name="Rectangle 4"/>
          <p:cNvSpPr/>
          <p:nvPr/>
        </p:nvSpPr>
        <p:spPr>
          <a:xfrm>
            <a:off x="3110668" y="3026972"/>
            <a:ext cx="5970663" cy="1815882"/>
          </a:xfrm>
          <a:prstGeom prst="rect">
            <a:avLst/>
          </a:prstGeom>
        </p:spPr>
        <p:txBody>
          <a:bodyPr wrap="square">
            <a:spAutoFit/>
          </a:bodyPr>
          <a:lstStyle/>
          <a:p>
            <a:pPr algn="ctr"/>
            <a:r>
              <a:rPr lang="en-GB" sz="2800" b="1" dirty="0">
                <a:latin typeface="Times New Roman" pitchFamily="18" charset="0"/>
                <a:cs typeface="+mj-cs"/>
              </a:rPr>
              <a:t>Lectures notes /  Detectors </a:t>
            </a:r>
          </a:p>
          <a:p>
            <a:pPr algn="ctr"/>
            <a:r>
              <a:rPr lang="en-GB" sz="2800" dirty="0">
                <a:latin typeface="Times New Roman" pitchFamily="18" charset="0"/>
                <a:cs typeface="+mj-cs"/>
              </a:rPr>
              <a:t>Samira Y. Asoka</a:t>
            </a:r>
          </a:p>
          <a:p>
            <a:pPr algn="ctr"/>
            <a:r>
              <a:rPr lang="en-GB" sz="2800" dirty="0">
                <a:latin typeface="Times New Roman" pitchFamily="18" charset="0"/>
                <a:cs typeface="+mj-cs"/>
              </a:rPr>
              <a:t>Second semester </a:t>
            </a:r>
          </a:p>
          <a:p>
            <a:pPr algn="ctr"/>
            <a:r>
              <a:rPr lang="en-GB" sz="2800" dirty="0">
                <a:latin typeface="Times New Roman" pitchFamily="18" charset="0"/>
                <a:cs typeface="+mj-cs"/>
              </a:rPr>
              <a:t>2022-2023</a:t>
            </a:r>
            <a:endParaRPr lang="ar-IQ" sz="2800" dirty="0">
              <a:cs typeface="+mj-cs"/>
            </a:endParaRPr>
          </a:p>
        </p:txBody>
      </p:sp>
      <p:pic>
        <p:nvPicPr>
          <p:cNvPr id="6" name="Picture 5" descr="http://www.uomosul.edu.iq/college/administrationEconomic/en/files/news/news_46845.jpg"/>
          <p:cNvPicPr/>
          <p:nvPr/>
        </p:nvPicPr>
        <p:blipFill>
          <a:blip r:embed="rId3">
            <a:extLst>
              <a:ext uri="{28A0092B-C50C-407E-A947-70E740481C1C}">
                <a14:useLocalDpi xmlns:a14="http://schemas.microsoft.com/office/drawing/2010/main" val="0"/>
              </a:ext>
            </a:extLst>
          </a:blip>
          <a:srcRect/>
          <a:stretch>
            <a:fillRect/>
          </a:stretch>
        </p:blipFill>
        <p:spPr bwMode="auto">
          <a:xfrm>
            <a:off x="4295801" y="116632"/>
            <a:ext cx="2357983" cy="1584176"/>
          </a:xfrm>
          <a:prstGeom prst="rect">
            <a:avLst/>
          </a:prstGeom>
          <a:noFill/>
          <a:ln>
            <a:noFill/>
          </a:ln>
        </p:spPr>
      </p:pic>
      <p:sp>
        <p:nvSpPr>
          <p:cNvPr id="7" name="TextBox 6">
            <a:extLst>
              <a:ext uri="{FF2B5EF4-FFF2-40B4-BE49-F238E27FC236}">
                <a16:creationId xmlns:a16="http://schemas.microsoft.com/office/drawing/2014/main" id="{A547D7B6-4D66-07C4-5B64-044F837ED745}"/>
              </a:ext>
            </a:extLst>
          </p:cNvPr>
          <p:cNvSpPr txBox="1"/>
          <p:nvPr/>
        </p:nvSpPr>
        <p:spPr>
          <a:xfrm>
            <a:off x="441026" y="5046836"/>
            <a:ext cx="6475968" cy="646331"/>
          </a:xfrm>
          <a:prstGeom prst="rect">
            <a:avLst/>
          </a:prstGeom>
          <a:noFill/>
        </p:spPr>
        <p:txBody>
          <a:bodyPr wrap="square">
            <a:spAutoFit/>
          </a:bodyPr>
          <a:lstStyle/>
          <a:p>
            <a:r>
              <a:rPr lang="en-US" dirty="0"/>
              <a:t> </a:t>
            </a:r>
            <a:r>
              <a:rPr lang="en-US" dirty="0">
                <a:latin typeface="Times New Roman" panose="02020603050405020304" pitchFamily="18" charset="0"/>
                <a:cs typeface="Times New Roman" panose="02020603050405020304" pitchFamily="18" charset="0"/>
              </a:rPr>
              <a:t>reference book – Detection of light</a:t>
            </a:r>
          </a:p>
          <a:p>
            <a:r>
              <a:rPr lang="en-US" dirty="0">
                <a:latin typeface="Times New Roman" panose="02020603050405020304" pitchFamily="18" charset="0"/>
                <a:cs typeface="Times New Roman" panose="02020603050405020304" pitchFamily="18" charset="0"/>
              </a:rPr>
              <a:t>George  H. </a:t>
            </a:r>
            <a:r>
              <a:rPr lang="en-US" dirty="0" err="1">
                <a:latin typeface="Times New Roman" panose="02020603050405020304" pitchFamily="18" charset="0"/>
                <a:cs typeface="Times New Roman" panose="02020603050405020304" pitchFamily="18" charset="0"/>
              </a:rPr>
              <a:t>Rieki</a:t>
            </a:r>
            <a:r>
              <a:rPr lang="en-US" dirty="0">
                <a:latin typeface="Times New Roman" panose="02020603050405020304" pitchFamily="18" charset="0"/>
                <a:cs typeface="Times New Roman" panose="02020603050405020304" pitchFamily="18" charset="0"/>
              </a:rPr>
              <a:t> </a:t>
            </a:r>
          </a:p>
        </p:txBody>
      </p:sp>
      <p:pic>
        <p:nvPicPr>
          <p:cNvPr id="1026" name="Picture 2">
            <a:extLst>
              <a:ext uri="{FF2B5EF4-FFF2-40B4-BE49-F238E27FC236}">
                <a16:creationId xmlns:a16="http://schemas.microsoft.com/office/drawing/2014/main" id="{66895304-4241-6E56-81F4-CC2DA27B2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579" y="3768555"/>
            <a:ext cx="3259735" cy="278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993551-5A5D-244F-8A17-EC901F15332A}"/>
              </a:ext>
            </a:extLst>
          </p:cNvPr>
          <p:cNvSpPr txBox="1"/>
          <p:nvPr/>
        </p:nvSpPr>
        <p:spPr>
          <a:xfrm>
            <a:off x="122945" y="214840"/>
            <a:ext cx="7453512"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dirty="0">
                <a:solidFill>
                  <a:srgbClr val="0070C0"/>
                </a:solidFill>
                <a:latin typeface="Times New Roman" panose="02020603050405020304" pitchFamily="18" charset="0"/>
                <a:cs typeface="Times New Roman" panose="02020603050405020304" pitchFamily="18" charset="0"/>
              </a:rPr>
              <a:t>1-  Radiometry /</a:t>
            </a:r>
            <a:r>
              <a:rPr lang="en-US" sz="2000" dirty="0">
                <a:latin typeface="Times New Roman" panose="02020603050405020304" pitchFamily="18" charset="0"/>
                <a:cs typeface="Times New Roman" panose="02020603050405020304" pitchFamily="18" charset="0"/>
              </a:rPr>
              <a:t>2- The Detection Process</a:t>
            </a:r>
          </a:p>
        </p:txBody>
      </p:sp>
      <p:sp>
        <p:nvSpPr>
          <p:cNvPr id="6" name="TextBox 5">
            <a:extLst>
              <a:ext uri="{FF2B5EF4-FFF2-40B4-BE49-F238E27FC236}">
                <a16:creationId xmlns:a16="http://schemas.microsoft.com/office/drawing/2014/main" id="{41D5392E-1A6F-61D0-369B-449B070F8924}"/>
              </a:ext>
            </a:extLst>
          </p:cNvPr>
          <p:cNvSpPr txBox="1"/>
          <p:nvPr/>
        </p:nvSpPr>
        <p:spPr>
          <a:xfrm>
            <a:off x="197696" y="846094"/>
            <a:ext cx="11428247"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Only a portion of the power received by the optical system is passed on to the detector. The system will have inefficiencies due to </a:t>
            </a:r>
          </a:p>
          <a:p>
            <a:r>
              <a:rPr lang="en-US" dirty="0">
                <a:latin typeface="Times New Roman" panose="02020603050405020304" pitchFamily="18" charset="0"/>
                <a:cs typeface="Times New Roman" panose="02020603050405020304" pitchFamily="18" charset="0"/>
              </a:rPr>
              <a:t>-absorption and scattering of energy in its elements,</a:t>
            </a:r>
          </a:p>
          <a:p>
            <a:pPr marL="285750" indent="-285750">
              <a:buFontTx/>
              <a:buChar char="-"/>
            </a:pPr>
            <a:r>
              <a:rPr lang="en-US" dirty="0">
                <a:latin typeface="Times New Roman" panose="02020603050405020304" pitchFamily="18" charset="0"/>
                <a:cs typeface="Times New Roman" panose="02020603050405020304" pitchFamily="18" charset="0"/>
              </a:rPr>
              <a:t>because of optical aberrations and diffraction.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addition, the range of frequencies or wavelengths to which the system is sensitive</a:t>
            </a:r>
          </a:p>
        </p:txBody>
      </p:sp>
      <p:sp>
        <p:nvSpPr>
          <p:cNvPr id="8" name="TextBox 7">
            <a:extLst>
              <a:ext uri="{FF2B5EF4-FFF2-40B4-BE49-F238E27FC236}">
                <a16:creationId xmlns:a16="http://schemas.microsoft.com/office/drawing/2014/main" id="{0FEE4304-110A-4379-0380-20CDFA2178EA}"/>
              </a:ext>
            </a:extLst>
          </p:cNvPr>
          <p:cNvSpPr txBox="1"/>
          <p:nvPr/>
        </p:nvSpPr>
        <p:spPr>
          <a:xfrm>
            <a:off x="265738" y="4320421"/>
            <a:ext cx="10344630"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accounting of the spectral response requires that the spectral radiance of the source be multiplied point-by-point by the spectral transmittances of all the spectrally active elements in the optical path to the detector, and by the detector spectral response, and the resulting function subsequently integrated over frequency or wavelength to determine the total power effective in generating a signal. </a:t>
            </a:r>
          </a:p>
        </p:txBody>
      </p:sp>
      <p:sp>
        <p:nvSpPr>
          <p:cNvPr id="9" name="Right Brace 8">
            <a:extLst>
              <a:ext uri="{FF2B5EF4-FFF2-40B4-BE49-F238E27FC236}">
                <a16:creationId xmlns:a16="http://schemas.microsoft.com/office/drawing/2014/main" id="{3084D00D-D265-6C24-5056-BCEBD9C13599}"/>
              </a:ext>
            </a:extLst>
          </p:cNvPr>
          <p:cNvSpPr/>
          <p:nvPr/>
        </p:nvSpPr>
        <p:spPr>
          <a:xfrm>
            <a:off x="5248194" y="1221762"/>
            <a:ext cx="379719" cy="806824"/>
          </a:xfrm>
          <a:prstGeom prst="rightBrace">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253A1C7-8F65-6898-5864-730229C7F5DA}"/>
              </a:ext>
            </a:extLst>
          </p:cNvPr>
          <p:cNvSpPr txBox="1"/>
          <p:nvPr/>
        </p:nvSpPr>
        <p:spPr>
          <a:xfrm>
            <a:off x="5885970" y="1490703"/>
            <a:ext cx="1690487" cy="369332"/>
          </a:xfrm>
          <a:prstGeom prst="rect">
            <a:avLst/>
          </a:prstGeom>
          <a:noFill/>
        </p:spPr>
        <p:txBody>
          <a:bodyPr wrap="square" rtlCol="0">
            <a:spAutoFit/>
          </a:bodyPr>
          <a:lstStyle/>
          <a:p>
            <a:r>
              <a:rPr lang="en-US" dirty="0"/>
              <a:t>Transmittance </a:t>
            </a:r>
          </a:p>
        </p:txBody>
      </p:sp>
    </p:spTree>
    <p:extLst>
      <p:ext uri="{BB962C8B-B14F-4D97-AF65-F5344CB8AC3E}">
        <p14:creationId xmlns:p14="http://schemas.microsoft.com/office/powerpoint/2010/main" val="344627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78C859-AE87-ABAD-7C12-DD00A40D4A23}"/>
              </a:ext>
            </a:extLst>
          </p:cNvPr>
          <p:cNvSpPr txBox="1"/>
          <p:nvPr/>
        </p:nvSpPr>
        <p:spPr>
          <a:xfrm>
            <a:off x="351543" y="4721088"/>
            <a:ext cx="11680181" cy="193899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most common photodetectors are based on semiconducting materials and are used throughout the </a:t>
            </a:r>
            <a:r>
              <a:rPr lang="en-US" sz="2000" dirty="0">
                <a:solidFill>
                  <a:srgbClr val="FF0000"/>
                </a:solidFill>
                <a:latin typeface="Times New Roman" panose="02020603050405020304" pitchFamily="18" charset="0"/>
                <a:cs typeface="Times New Roman" panose="02020603050405020304" pitchFamily="18" charset="0"/>
              </a:rPr>
              <a:t>X-ray, ultraviolet, visible, and infrared spectral regions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Example : photoconductors , photodiode, charge coupled devices (CCDs) , photographic materials , photo emissive detectors , and quantum well detectors .</a:t>
            </a:r>
          </a:p>
          <a:p>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0E4E71D-E938-896D-7075-F0D7E05E645E}"/>
              </a:ext>
            </a:extLst>
          </p:cNvPr>
          <p:cNvSpPr txBox="1"/>
          <p:nvPr/>
        </p:nvSpPr>
        <p:spPr>
          <a:xfrm>
            <a:off x="492695" y="107663"/>
            <a:ext cx="225818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latin typeface="Times New Roman" panose="02020603050405020304" pitchFamily="18" charset="0"/>
                <a:cs typeface="Times New Roman" panose="02020603050405020304" pitchFamily="18" charset="0"/>
              </a:rPr>
              <a:t>1- Detector Types </a:t>
            </a:r>
          </a:p>
        </p:txBody>
      </p:sp>
      <p:sp>
        <p:nvSpPr>
          <p:cNvPr id="3" name="TextBox 2">
            <a:extLst>
              <a:ext uri="{FF2B5EF4-FFF2-40B4-BE49-F238E27FC236}">
                <a16:creationId xmlns:a16="http://schemas.microsoft.com/office/drawing/2014/main" id="{1B6AB585-7D1C-93A3-D6AC-315641C737FE}"/>
              </a:ext>
            </a:extLst>
          </p:cNvPr>
          <p:cNvSpPr txBox="1"/>
          <p:nvPr/>
        </p:nvSpPr>
        <p:spPr>
          <a:xfrm>
            <a:off x="351544" y="860055"/>
            <a:ext cx="11680180" cy="193899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all detectors act as transducers that receive photons and produce an electrical response that can be amplified and converted into a form intelligible to suitably conditioned human beings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are three basic ways that detect photon </a:t>
            </a:r>
          </a:p>
          <a:p>
            <a:pPr marL="342900" indent="-342900">
              <a:buAutoNum type="alphaLcParenBoth"/>
            </a:pPr>
            <a:r>
              <a:rPr lang="en-US" sz="2000" u="sng" dirty="0">
                <a:solidFill>
                  <a:srgbClr val="FF0000"/>
                </a:solidFill>
                <a:latin typeface="Times New Roman" panose="02020603050405020304" pitchFamily="18" charset="0"/>
                <a:cs typeface="Times New Roman" panose="02020603050405020304" pitchFamily="18" charset="0"/>
              </a:rPr>
              <a:t>Photodetectors </a:t>
            </a:r>
            <a:r>
              <a:rPr lang="en-US" sz="2000" dirty="0">
                <a:latin typeface="Times New Roman" panose="02020603050405020304" pitchFamily="18" charset="0"/>
                <a:cs typeface="Times New Roman" panose="02020603050405020304" pitchFamily="18" charset="0"/>
              </a:rPr>
              <a:t>respond directly to individual photons. An absorbed photon releases one or more bound charge carriers in the detector that may </a:t>
            </a:r>
          </a:p>
        </p:txBody>
      </p:sp>
      <p:sp>
        <p:nvSpPr>
          <p:cNvPr id="5" name="TextBox 4">
            <a:extLst>
              <a:ext uri="{FF2B5EF4-FFF2-40B4-BE49-F238E27FC236}">
                <a16:creationId xmlns:a16="http://schemas.microsoft.com/office/drawing/2014/main" id="{8600837D-E822-3EBF-A639-7843EA1E28E8}"/>
              </a:ext>
            </a:extLst>
          </p:cNvPr>
          <p:cNvSpPr txBox="1"/>
          <p:nvPr/>
        </p:nvSpPr>
        <p:spPr>
          <a:xfrm>
            <a:off x="628169" y="3151329"/>
            <a:ext cx="6097280" cy="1015663"/>
          </a:xfrm>
          <a:prstGeom prst="rect">
            <a:avLst/>
          </a:prstGeom>
          <a:noFill/>
        </p:spPr>
        <p:txBody>
          <a:bodyPr wrap="square">
            <a:spAutoFit/>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modulate the electric current in the material</a:t>
            </a:r>
          </a:p>
          <a:p>
            <a:pPr marL="342900" indent="-342900">
              <a:buAutoNum type="arabicParenBoth"/>
            </a:pPr>
            <a:r>
              <a:rPr lang="en-US" sz="2000" dirty="0">
                <a:latin typeface="Times New Roman" panose="02020603050405020304" pitchFamily="18" charset="0"/>
                <a:cs typeface="Times New Roman" panose="02020603050405020304" pitchFamily="18" charset="0"/>
              </a:rPr>
              <a:t>move directly to an output amplifier</a:t>
            </a:r>
          </a:p>
          <a:p>
            <a:pPr marL="342900" indent="-342900">
              <a:buAutoNum type="arabicParenBoth"/>
            </a:pPr>
            <a:r>
              <a:rPr lang="en-US" sz="2000" dirty="0">
                <a:latin typeface="Times New Roman" panose="02020603050405020304" pitchFamily="18" charset="0"/>
                <a:cs typeface="Times New Roman" panose="02020603050405020304" pitchFamily="18" charset="0"/>
              </a:rPr>
              <a:t>lead to a chemical change. </a:t>
            </a:r>
          </a:p>
        </p:txBody>
      </p:sp>
    </p:spTree>
    <p:extLst>
      <p:ext uri="{BB962C8B-B14F-4D97-AF65-F5344CB8AC3E}">
        <p14:creationId xmlns:p14="http://schemas.microsoft.com/office/powerpoint/2010/main" val="384850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78C859-AE87-ABAD-7C12-DD00A40D4A23}"/>
              </a:ext>
            </a:extLst>
          </p:cNvPr>
          <p:cNvSpPr txBox="1"/>
          <p:nvPr/>
        </p:nvSpPr>
        <p:spPr>
          <a:xfrm>
            <a:off x="376624" y="507773"/>
            <a:ext cx="11680181" cy="2554545"/>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 </a:t>
            </a:r>
            <a:r>
              <a:rPr lang="en-US" sz="2000" u="sng" dirty="0">
                <a:solidFill>
                  <a:srgbClr val="FF0000"/>
                </a:solidFill>
                <a:latin typeface="Times New Roman" panose="02020603050405020304" pitchFamily="18" charset="0"/>
                <a:cs typeface="Times New Roman" panose="02020603050405020304" pitchFamily="18" charset="0"/>
              </a:rPr>
              <a:t>Thermal detectors </a:t>
            </a:r>
            <a:r>
              <a:rPr lang="en-US" sz="2000" dirty="0">
                <a:latin typeface="Times New Roman" panose="02020603050405020304" pitchFamily="18" charset="0"/>
                <a:cs typeface="Times New Roman" panose="02020603050405020304" pitchFamily="18" charset="0"/>
              </a:rPr>
              <a:t>absorb photons and thermalize their energy. </a:t>
            </a:r>
          </a:p>
          <a:p>
            <a:r>
              <a:rPr lang="en-US" sz="2000" dirty="0">
                <a:latin typeface="Times New Roman" panose="02020603050405020304" pitchFamily="18" charset="0"/>
                <a:cs typeface="Times New Roman" panose="02020603050405020304" pitchFamily="18" charset="0"/>
              </a:rPr>
              <a:t> this energy changes the electrical properties of the detector material, resulting in a modulation of the electric current passing through it. </a:t>
            </a:r>
          </a:p>
          <a:p>
            <a:endParaRPr lang="en-US" sz="2000" dirty="0">
              <a:latin typeface="Times New Roman" panose="02020603050405020304" pitchFamily="18" charset="0"/>
              <a:cs typeface="Times New Roman" panose="02020603050405020304" pitchFamily="18" charset="0"/>
            </a:endParaRPr>
          </a:p>
          <a:p>
            <a:pPr marL="342900" indent="-342900">
              <a:buFontTx/>
              <a:buChar char="-"/>
            </a:pPr>
            <a:r>
              <a:rPr lang="en-US" sz="2000" dirty="0">
                <a:latin typeface="Times New Roman" panose="02020603050405020304" pitchFamily="18" charset="0"/>
                <a:cs typeface="Times New Roman" panose="02020603050405020304" pitchFamily="18" charset="0"/>
              </a:rPr>
              <a:t>Thermal detectors have a very broad and nonspecific spectral response, but they are particularly important at infrared and submillimeter wavelengths, and as X-ray detectors. </a:t>
            </a:r>
          </a:p>
          <a:p>
            <a:r>
              <a:rPr lang="en-US" sz="2000" dirty="0">
                <a:latin typeface="Times New Roman" panose="02020603050405020304" pitchFamily="18" charset="0"/>
                <a:cs typeface="Times New Roman" panose="02020603050405020304" pitchFamily="18" charset="0"/>
              </a:rPr>
              <a:t>Example ; Bolometer</a:t>
            </a:r>
          </a:p>
        </p:txBody>
      </p:sp>
      <p:sp>
        <p:nvSpPr>
          <p:cNvPr id="6" name="TextBox 5">
            <a:extLst>
              <a:ext uri="{FF2B5EF4-FFF2-40B4-BE49-F238E27FC236}">
                <a16:creationId xmlns:a16="http://schemas.microsoft.com/office/drawing/2014/main" id="{A0E4E71D-E938-896D-7075-F0D7E05E645E}"/>
              </a:ext>
            </a:extLst>
          </p:cNvPr>
          <p:cNvSpPr txBox="1"/>
          <p:nvPr/>
        </p:nvSpPr>
        <p:spPr>
          <a:xfrm>
            <a:off x="492695" y="107663"/>
            <a:ext cx="225818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latin typeface="Times New Roman" panose="02020603050405020304" pitchFamily="18" charset="0"/>
                <a:cs typeface="Times New Roman" panose="02020603050405020304" pitchFamily="18" charset="0"/>
              </a:rPr>
              <a:t>1- Detector Types </a:t>
            </a:r>
          </a:p>
        </p:txBody>
      </p:sp>
      <p:sp>
        <p:nvSpPr>
          <p:cNvPr id="3" name="TextBox 2">
            <a:extLst>
              <a:ext uri="{FF2B5EF4-FFF2-40B4-BE49-F238E27FC236}">
                <a16:creationId xmlns:a16="http://schemas.microsoft.com/office/drawing/2014/main" id="{925B9DCD-1A5D-D5C0-6263-59E4287B1880}"/>
              </a:ext>
            </a:extLst>
          </p:cNvPr>
          <p:cNvSpPr txBox="1"/>
          <p:nvPr/>
        </p:nvSpPr>
        <p:spPr>
          <a:xfrm>
            <a:off x="537895" y="3050863"/>
            <a:ext cx="11116209" cy="1938992"/>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(c) </a:t>
            </a:r>
            <a:r>
              <a:rPr lang="en-US" sz="2000" u="sng" dirty="0">
                <a:solidFill>
                  <a:srgbClr val="FF0000"/>
                </a:solidFill>
                <a:latin typeface="Times New Roman" panose="02020603050405020304" pitchFamily="18" charset="0"/>
                <a:cs typeface="Times New Roman" panose="02020603050405020304" pitchFamily="18" charset="0"/>
              </a:rPr>
              <a:t>Coherent detectors </a:t>
            </a:r>
            <a:r>
              <a:rPr lang="en-US" sz="2000" dirty="0">
                <a:latin typeface="Times New Roman" panose="02020603050405020304" pitchFamily="18" charset="0"/>
                <a:cs typeface="Times New Roman" panose="02020603050405020304" pitchFamily="18" charset="0"/>
              </a:rPr>
              <a:t>respond to the electric field strength of the signal and can preserve phase information about the incoming photons. They operate by interference of the electric field of the incident photon with the electric field from a local oscillator.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These detectors are primarily used in the radio and submillimeter regions but also have specialized applications in the visible and infrared</a:t>
            </a:r>
          </a:p>
        </p:txBody>
      </p:sp>
    </p:spTree>
    <p:extLst>
      <p:ext uri="{BB962C8B-B14F-4D97-AF65-F5344CB8AC3E}">
        <p14:creationId xmlns:p14="http://schemas.microsoft.com/office/powerpoint/2010/main" val="20370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D77F3E-FE15-3277-3A22-1B1A440174DF}"/>
              </a:ext>
            </a:extLst>
          </p:cNvPr>
          <p:cNvSpPr txBox="1"/>
          <p:nvPr/>
        </p:nvSpPr>
        <p:spPr>
          <a:xfrm>
            <a:off x="393817" y="1825755"/>
            <a:ext cx="11915467" cy="4093428"/>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a) Spectral response </a:t>
            </a:r>
            <a:r>
              <a:rPr lang="en-US" sz="2000" dirty="0">
                <a:latin typeface="Times New Roman" panose="02020603050405020304" pitchFamily="18" charset="0"/>
                <a:cs typeface="Times New Roman" panose="02020603050405020304" pitchFamily="18" charset="0"/>
              </a:rPr>
              <a:t>– the total wavelength or frequency range over which photons can be detected with reasonable efficiency.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  </a:t>
            </a:r>
            <a:r>
              <a:rPr lang="en-US" sz="2000" dirty="0">
                <a:solidFill>
                  <a:srgbClr val="FF0000"/>
                </a:solidFill>
                <a:latin typeface="Times New Roman" panose="02020603050405020304" pitchFamily="18" charset="0"/>
                <a:cs typeface="Times New Roman" panose="02020603050405020304" pitchFamily="18" charset="0"/>
              </a:rPr>
              <a:t>Spectral bandwidth </a:t>
            </a:r>
            <a:r>
              <a:rPr lang="en-US" sz="2000" dirty="0">
                <a:latin typeface="Times New Roman" panose="02020603050405020304" pitchFamily="18" charset="0"/>
                <a:cs typeface="Times New Roman" panose="02020603050405020304" pitchFamily="18" charset="0"/>
              </a:rPr>
              <a:t>– the wavelength or frequency range over which photons are detected at any one time; some detectors can operate in one or more bands placed within a broader range of spectral response. </a:t>
            </a:r>
          </a:p>
          <a:p>
            <a:pPr marL="342900" indent="-342900">
              <a:buAutoNum type="alphaLcParen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buAutoNum type="alphaLcParenR" startAt="3"/>
            </a:pPr>
            <a:r>
              <a:rPr lang="en-US" sz="2000" dirty="0">
                <a:solidFill>
                  <a:srgbClr val="FF0000"/>
                </a:solidFill>
                <a:latin typeface="Times New Roman" panose="02020603050405020304" pitchFamily="18" charset="0"/>
                <a:cs typeface="Times New Roman" panose="02020603050405020304" pitchFamily="18" charset="0"/>
              </a:rPr>
              <a:t>Linearity</a:t>
            </a:r>
            <a:r>
              <a:rPr lang="en-US" sz="2000" dirty="0">
                <a:latin typeface="Times New Roman" panose="02020603050405020304" pitchFamily="18" charset="0"/>
                <a:cs typeface="Times New Roman" panose="02020603050405020304" pitchFamily="18" charset="0"/>
              </a:rPr>
              <a:t> – the degree to which the output signal is proportional to the number of incoming photons that were received to produce the signal.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  </a:t>
            </a:r>
            <a:r>
              <a:rPr lang="en-US" sz="2000" dirty="0">
                <a:solidFill>
                  <a:srgbClr val="FF0000"/>
                </a:solidFill>
                <a:latin typeface="Times New Roman" panose="02020603050405020304" pitchFamily="18" charset="0"/>
                <a:cs typeface="Times New Roman" panose="02020603050405020304" pitchFamily="18" charset="0"/>
              </a:rPr>
              <a:t>Dynamic range </a:t>
            </a:r>
            <a:r>
              <a:rPr lang="en-US" sz="2000" dirty="0">
                <a:latin typeface="Times New Roman" panose="02020603050405020304" pitchFamily="18" charset="0"/>
                <a:cs typeface="Times New Roman" panose="02020603050405020304" pitchFamily="18" charset="0"/>
              </a:rPr>
              <a:t>– the maximum variation in signal over which the detector output represents the photon flux without losing significant amounts of information. </a:t>
            </a:r>
          </a:p>
        </p:txBody>
      </p:sp>
      <p:sp>
        <p:nvSpPr>
          <p:cNvPr id="11" name="TextBox 10">
            <a:extLst>
              <a:ext uri="{FF2B5EF4-FFF2-40B4-BE49-F238E27FC236}">
                <a16:creationId xmlns:a16="http://schemas.microsoft.com/office/drawing/2014/main" id="{8AFF943F-A6FB-D328-54E5-FAF544338F06}"/>
              </a:ext>
            </a:extLst>
          </p:cNvPr>
          <p:cNvSpPr txBox="1"/>
          <p:nvPr/>
        </p:nvSpPr>
        <p:spPr>
          <a:xfrm>
            <a:off x="260839" y="247355"/>
            <a:ext cx="38501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2-  Performance Characteristics</a:t>
            </a:r>
          </a:p>
        </p:txBody>
      </p:sp>
      <p:sp>
        <p:nvSpPr>
          <p:cNvPr id="3" name="TextBox 2">
            <a:extLst>
              <a:ext uri="{FF2B5EF4-FFF2-40B4-BE49-F238E27FC236}">
                <a16:creationId xmlns:a16="http://schemas.microsoft.com/office/drawing/2014/main" id="{823F9003-5D6B-DCBF-E214-FD189B890EAE}"/>
              </a:ext>
            </a:extLst>
          </p:cNvPr>
          <p:cNvSpPr txBox="1"/>
          <p:nvPr/>
        </p:nvSpPr>
        <p:spPr>
          <a:xfrm>
            <a:off x="191682" y="882667"/>
            <a:ext cx="11272896" cy="707886"/>
          </a:xfrm>
          <a:prstGeom prst="rect">
            <a:avLst/>
          </a:prstGeom>
          <a:noFill/>
        </p:spPr>
        <p:txBody>
          <a:bodyPr wrap="square">
            <a:spAutoFit/>
          </a:bodyPr>
          <a:lstStyle/>
          <a:p>
            <a:r>
              <a:rPr lang="en-US" sz="2000" i="1" dirty="0">
                <a:latin typeface="Times New Roman" panose="02020603050405020304" pitchFamily="18" charset="0"/>
                <a:cs typeface="Times New Roman" panose="02020603050405020304" pitchFamily="18" charset="0"/>
              </a:rPr>
              <a:t>Good detectors preserve a large proportion of the information contained in the incoming stream of photons. A variety of parameters are relevant to this goal</a:t>
            </a:r>
            <a:r>
              <a:rPr lang="en-US" sz="20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881E69D5-EC90-7CAA-13E7-3A1E2FEE6518}"/>
              </a:ext>
            </a:extLst>
          </p:cNvPr>
          <p:cNvSpPr txBox="1"/>
          <p:nvPr/>
        </p:nvSpPr>
        <p:spPr>
          <a:xfrm>
            <a:off x="487379" y="6061740"/>
            <a:ext cx="10247216" cy="646331"/>
          </a:xfrm>
          <a:prstGeom prst="rect">
            <a:avLst/>
          </a:prstGeom>
          <a:noFill/>
        </p:spPr>
        <p:txBody>
          <a:bodyPr wrap="square">
            <a:spAutoFit/>
          </a:bodyPr>
          <a:lstStyle/>
          <a:p>
            <a:r>
              <a:rPr lang="en-US" dirty="0"/>
              <a:t>The dynamic range of an instrument is its ability to measure both weak and strong signals, and is closely related to the maximum signal-to-noise ratio it can deliver</a:t>
            </a:r>
          </a:p>
        </p:txBody>
      </p:sp>
    </p:spTree>
    <p:extLst>
      <p:ext uri="{BB962C8B-B14F-4D97-AF65-F5344CB8AC3E}">
        <p14:creationId xmlns:p14="http://schemas.microsoft.com/office/powerpoint/2010/main" val="2996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8" end="8"/>
                                            </p:txEl>
                                          </p:spTgt>
                                        </p:tgtEl>
                                        <p:attrNameLst>
                                          <p:attrName>style.visibility</p:attrName>
                                        </p:attrNameLst>
                                      </p:cBhvr>
                                      <p:to>
                                        <p:strVal val="visible"/>
                                      </p:to>
                                    </p:set>
                                    <p:animEffect transition="in" filter="fade">
                                      <p:cBhvr>
                                        <p:cTn id="1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D77F3E-FE15-3277-3A22-1B1A440174DF}"/>
              </a:ext>
            </a:extLst>
          </p:cNvPr>
          <p:cNvSpPr txBox="1"/>
          <p:nvPr/>
        </p:nvSpPr>
        <p:spPr>
          <a:xfrm>
            <a:off x="138266" y="503661"/>
            <a:ext cx="11402484" cy="4093428"/>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e) Quantum efficiency </a:t>
            </a:r>
            <a:r>
              <a:rPr lang="en-US" sz="2000" dirty="0">
                <a:latin typeface="Times New Roman" panose="02020603050405020304" pitchFamily="18" charset="0"/>
                <a:cs typeface="Times New Roman" panose="02020603050405020304" pitchFamily="18" charset="0"/>
              </a:rPr>
              <a:t>– the fraction of the incoming photon stream that is converted into signal.</a:t>
            </a:r>
          </a:p>
          <a:p>
            <a:endParaRPr lang="en-US" sz="2000" dirty="0">
              <a:latin typeface="Times New Roman" panose="02020603050405020304" pitchFamily="18" charset="0"/>
              <a:cs typeface="Times New Roman" panose="02020603050405020304" pitchFamily="18" charset="0"/>
            </a:endParaRPr>
          </a:p>
          <a:p>
            <a:pPr marL="342900" indent="-342900">
              <a:buAutoNum type="alphaLcParenR" startAt="6"/>
            </a:pPr>
            <a:r>
              <a:rPr lang="en-US" sz="2000" dirty="0">
                <a:solidFill>
                  <a:srgbClr val="FF0000"/>
                </a:solidFill>
                <a:latin typeface="Times New Roman" panose="02020603050405020304" pitchFamily="18" charset="0"/>
                <a:cs typeface="Times New Roman" panose="02020603050405020304" pitchFamily="18" charset="0"/>
              </a:rPr>
              <a:t>Noise</a:t>
            </a:r>
            <a:r>
              <a:rPr lang="en-US" sz="2000" dirty="0">
                <a:latin typeface="Times New Roman" panose="02020603050405020304" pitchFamily="18" charset="0"/>
                <a:cs typeface="Times New Roman" panose="02020603050405020304" pitchFamily="18" charset="0"/>
              </a:rPr>
              <a:t> – the uncertainty in the output signal. Ideally, the noise consists only of statistical fluctuations due to the finite number of photons producing the signal. </a:t>
            </a:r>
          </a:p>
          <a:p>
            <a:endParaRPr lang="en-US" sz="2000" dirty="0">
              <a:latin typeface="Times New Roman" panose="02020603050405020304" pitchFamily="18" charset="0"/>
              <a:cs typeface="Times New Roman" panose="02020603050405020304" pitchFamily="18" charset="0"/>
            </a:endParaRPr>
          </a:p>
          <a:p>
            <a:pPr marL="342900" indent="-342900">
              <a:buAutoNum type="alphaLcParenR" startAt="7"/>
            </a:pPr>
            <a:r>
              <a:rPr lang="en-US" sz="2000" dirty="0">
                <a:solidFill>
                  <a:srgbClr val="FF0000"/>
                </a:solidFill>
                <a:latin typeface="Times New Roman" panose="02020603050405020304" pitchFamily="18" charset="0"/>
                <a:cs typeface="Times New Roman" panose="02020603050405020304" pitchFamily="18" charset="0"/>
              </a:rPr>
              <a:t>Imaging properties </a:t>
            </a:r>
            <a:r>
              <a:rPr lang="en-US" sz="2000" dirty="0">
                <a:latin typeface="Times New Roman" panose="02020603050405020304" pitchFamily="18" charset="0"/>
                <a:cs typeface="Times New Roman" panose="02020603050405020304" pitchFamily="18" charset="0"/>
              </a:rPr>
              <a:t>the number of detectors (“pixels”) in an array determines in principle how many picture elements the detector can record simultaneously.</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Because signal may blend from one detector to adjacent ones, the resolution that can be realized may be less, however, than indicated just by the pixel count</a:t>
            </a:r>
          </a:p>
          <a:p>
            <a:pPr marL="342900" indent="-342900">
              <a:buAutoNum type="alphaLcParenR" startAt="7"/>
            </a:pP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h) Time response </a:t>
            </a:r>
            <a:r>
              <a:rPr lang="en-US" sz="2000" dirty="0">
                <a:latin typeface="Times New Roman" panose="02020603050405020304" pitchFamily="18" charset="0"/>
                <a:cs typeface="Times New Roman" panose="02020603050405020304" pitchFamily="18" charset="0"/>
              </a:rPr>
              <a:t>the minimum interval of time over which the detector can distinguish changes in the photon arrival rate.</a:t>
            </a:r>
          </a:p>
        </p:txBody>
      </p:sp>
      <p:sp>
        <p:nvSpPr>
          <p:cNvPr id="11" name="TextBox 10">
            <a:extLst>
              <a:ext uri="{FF2B5EF4-FFF2-40B4-BE49-F238E27FC236}">
                <a16:creationId xmlns:a16="http://schemas.microsoft.com/office/drawing/2014/main" id="{8AFF943F-A6FB-D328-54E5-FAF544338F06}"/>
              </a:ext>
            </a:extLst>
          </p:cNvPr>
          <p:cNvSpPr txBox="1"/>
          <p:nvPr/>
        </p:nvSpPr>
        <p:spPr>
          <a:xfrm>
            <a:off x="1" y="103551"/>
            <a:ext cx="4018750"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latin typeface="Times New Roman" panose="02020603050405020304" pitchFamily="18" charset="0"/>
                <a:cs typeface="Times New Roman" panose="02020603050405020304" pitchFamily="18" charset="0"/>
              </a:rPr>
              <a:t>2-  Performance Characteristics</a:t>
            </a:r>
          </a:p>
        </p:txBody>
      </p:sp>
    </p:spTree>
    <p:extLst>
      <p:ext uri="{BB962C8B-B14F-4D97-AF65-F5344CB8AC3E}">
        <p14:creationId xmlns:p14="http://schemas.microsoft.com/office/powerpoint/2010/main" val="6930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8" end="8"/>
                                            </p:txEl>
                                          </p:spTgt>
                                        </p:tgtEl>
                                        <p:attrNameLst>
                                          <p:attrName>style.visibility</p:attrName>
                                        </p:attrNameLst>
                                      </p:cBhvr>
                                      <p:to>
                                        <p:strVal val="visible"/>
                                      </p:to>
                                    </p:set>
                                    <p:animEffect transition="in" filter="fade">
                                      <p:cBhvr>
                                        <p:cTn id="24"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BE0AEE-2F57-EC66-7977-43D4233AAED8}"/>
              </a:ext>
            </a:extLst>
          </p:cNvPr>
          <p:cNvSpPr txBox="1"/>
          <p:nvPr/>
        </p:nvSpPr>
        <p:spPr>
          <a:xfrm>
            <a:off x="347326" y="431338"/>
            <a:ext cx="11655135" cy="2246769"/>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photons  to be detects it must be absorbed , The absorption of a flux of photons  </a:t>
            </a:r>
            <a:r>
              <a:rPr lang="en-US" sz="2000" dirty="0">
                <a:solidFill>
                  <a:srgbClr val="FF0000"/>
                </a:solidFill>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rPr>
              <a:t>passing through a differential thickness element</a:t>
            </a:r>
            <a:r>
              <a:rPr lang="en-US" sz="2000" dirty="0">
                <a:solidFill>
                  <a:srgbClr val="C00000"/>
                </a:solidFill>
                <a:latin typeface="Times New Roman" panose="02020603050405020304" pitchFamily="18" charset="0"/>
                <a:cs typeface="Times New Roman" panose="02020603050405020304" pitchFamily="18" charset="0"/>
              </a:rPr>
              <a:t> dl </a:t>
            </a:r>
            <a:r>
              <a:rPr lang="en-US" sz="2000" dirty="0">
                <a:latin typeface="Times New Roman" panose="02020603050405020304" pitchFamily="18" charset="0"/>
                <a:cs typeface="Times New Roman" panose="02020603050405020304" pitchFamily="18" charset="0"/>
              </a:rPr>
              <a:t>is expressed by</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where a(λ) is the absorption coefficient in the detector material has units of cm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or </a:t>
            </a:r>
          </a:p>
          <a:p>
            <a:r>
              <a:rPr lang="en-US" sz="2000"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291980A0-9DC9-562A-C6D6-116FEAF09331}"/>
              </a:ext>
            </a:extLst>
          </p:cNvPr>
          <p:cNvPicPr>
            <a:picLocks noChangeAspect="1"/>
          </p:cNvPicPr>
          <p:nvPr/>
        </p:nvPicPr>
        <p:blipFill>
          <a:blip r:embed="rId3"/>
          <a:stretch>
            <a:fillRect/>
          </a:stretch>
        </p:blipFill>
        <p:spPr>
          <a:xfrm>
            <a:off x="6001373" y="1207687"/>
            <a:ext cx="1516916" cy="692505"/>
          </a:xfrm>
          <a:prstGeom prst="rect">
            <a:avLst/>
          </a:prstGeom>
        </p:spPr>
      </p:pic>
      <p:pic>
        <p:nvPicPr>
          <p:cNvPr id="11" name="Picture 10">
            <a:extLst>
              <a:ext uri="{FF2B5EF4-FFF2-40B4-BE49-F238E27FC236}">
                <a16:creationId xmlns:a16="http://schemas.microsoft.com/office/drawing/2014/main" id="{A3E94D67-0FC6-08BC-75E8-99D29C5E6BBD}"/>
              </a:ext>
            </a:extLst>
          </p:cNvPr>
          <p:cNvPicPr>
            <a:picLocks noChangeAspect="1"/>
          </p:cNvPicPr>
          <p:nvPr/>
        </p:nvPicPr>
        <p:blipFill>
          <a:blip r:embed="rId4"/>
          <a:stretch>
            <a:fillRect/>
          </a:stretch>
        </p:blipFill>
        <p:spPr>
          <a:xfrm>
            <a:off x="9367267" y="1842445"/>
            <a:ext cx="1648874" cy="679397"/>
          </a:xfrm>
          <a:prstGeom prst="rect">
            <a:avLst/>
          </a:prstGeom>
        </p:spPr>
      </p:pic>
      <p:sp>
        <p:nvSpPr>
          <p:cNvPr id="13" name="TextBox 12">
            <a:extLst>
              <a:ext uri="{FF2B5EF4-FFF2-40B4-BE49-F238E27FC236}">
                <a16:creationId xmlns:a16="http://schemas.microsoft.com/office/drawing/2014/main" id="{1F37DF81-8788-9075-CB09-6D0145EC27C4}"/>
              </a:ext>
            </a:extLst>
          </p:cNvPr>
          <p:cNvSpPr txBox="1"/>
          <p:nvPr/>
        </p:nvSpPr>
        <p:spPr>
          <a:xfrm>
            <a:off x="325440" y="2845855"/>
            <a:ext cx="8756954"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portion of the flux absorbed by the detector divided by the flux that enters it is</a:t>
            </a:r>
          </a:p>
        </p:txBody>
      </p:sp>
      <p:sp>
        <p:nvSpPr>
          <p:cNvPr id="15" name="TextBox 14">
            <a:extLst>
              <a:ext uri="{FF2B5EF4-FFF2-40B4-BE49-F238E27FC236}">
                <a16:creationId xmlns:a16="http://schemas.microsoft.com/office/drawing/2014/main" id="{CD67873B-57B3-FB7D-38A5-B72AA6A31CE7}"/>
              </a:ext>
            </a:extLst>
          </p:cNvPr>
          <p:cNvSpPr txBox="1"/>
          <p:nvPr/>
        </p:nvSpPr>
        <p:spPr>
          <a:xfrm>
            <a:off x="145751" y="3904309"/>
            <a:ext cx="12122665" cy="3170099"/>
          </a:xfrm>
          <a:prstGeom prst="rect">
            <a:avLst/>
          </a:prstGeom>
          <a:noFill/>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where d</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is the thickness of the detector.</a:t>
            </a:r>
          </a:p>
          <a:p>
            <a:pPr>
              <a:lnSpc>
                <a:spcPct val="150000"/>
              </a:lnSpc>
            </a:pPr>
            <a:r>
              <a:rPr lang="en-US" sz="2000" dirty="0">
                <a:latin typeface="Times New Roman" panose="02020603050405020304" pitchFamily="18" charset="0"/>
                <a:cs typeface="Times New Roman" panose="02020603050405020304" pitchFamily="18" charset="0"/>
              </a:rPr>
              <a:t> The quantity </a:t>
            </a:r>
            <a:r>
              <a:rPr lang="en-US" sz="2000" dirty="0" err="1">
                <a:latin typeface="Times New Roman" panose="02020603050405020304" pitchFamily="18" charset="0"/>
                <a:cs typeface="Times New Roman" panose="02020603050405020304" pitchFamily="18" charset="0"/>
              </a:rPr>
              <a:t>η</a:t>
            </a:r>
            <a:r>
              <a:rPr lang="en-US" sz="2000" baseline="-25000" dirty="0" err="1">
                <a:latin typeface="Times New Roman" panose="02020603050405020304" pitchFamily="18" charset="0"/>
                <a:cs typeface="Times New Roman" panose="02020603050405020304" pitchFamily="18" charset="0"/>
              </a:rPr>
              <a:t>ab</a:t>
            </a:r>
            <a:r>
              <a:rPr lang="en-US" sz="2000" dirty="0">
                <a:latin typeface="Times New Roman" panose="02020603050405020304" pitchFamily="18" charset="0"/>
                <a:cs typeface="Times New Roman" panose="02020603050405020304" pitchFamily="18" charset="0"/>
              </a:rPr>
              <a:t> is known as the </a:t>
            </a:r>
            <a:r>
              <a:rPr lang="en-US" sz="2000" dirty="0">
                <a:solidFill>
                  <a:srgbClr val="FF0000"/>
                </a:solidFill>
                <a:latin typeface="Times New Roman" panose="02020603050405020304" pitchFamily="18" charset="0"/>
                <a:cs typeface="Times New Roman" panose="02020603050405020304" pitchFamily="18" charset="0"/>
              </a:rPr>
              <a:t>absorption factor. </a:t>
            </a:r>
          </a:p>
          <a:p>
            <a:pPr>
              <a:lnSpc>
                <a:spcPct val="150000"/>
              </a:lnSpc>
            </a:pPr>
            <a:r>
              <a:rPr lang="en-US" sz="2000" dirty="0">
                <a:latin typeface="Times New Roman" panose="02020603050405020304" pitchFamily="18" charset="0"/>
                <a:cs typeface="Times New Roman" panose="02020603050405020304" pitchFamily="18" charset="0"/>
              </a:rPr>
              <a:t>The quantum efficiency, </a:t>
            </a:r>
            <a:r>
              <a:rPr lang="en-US" sz="2000" dirty="0">
                <a:solidFill>
                  <a:srgbClr val="C00000"/>
                </a:solidFill>
                <a:latin typeface="Times New Roman" panose="02020603050405020304" pitchFamily="18" charset="0"/>
                <a:cs typeface="Times New Roman" panose="02020603050405020304" pitchFamily="18" charset="0"/>
              </a:rPr>
              <a:t>η</a:t>
            </a:r>
            <a:r>
              <a:rPr lang="en-US" sz="2000" dirty="0">
                <a:latin typeface="Times New Roman" panose="02020603050405020304" pitchFamily="18" charset="0"/>
                <a:cs typeface="Times New Roman" panose="02020603050405020304" pitchFamily="18" charset="0"/>
              </a:rPr>
              <a:t>, is the flux absorbed in the detector divided by the total flux incident on its surface. </a:t>
            </a:r>
          </a:p>
          <a:p>
            <a:pPr>
              <a:lnSpc>
                <a:spcPct val="150000"/>
              </a:lnSpc>
            </a:pP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Photons are lost by reflection from the surface before they enter the detector volume, leading to a reduction in quantum efficiency below </a:t>
            </a:r>
            <a:r>
              <a:rPr lang="en-US" sz="2000" b="1" dirty="0" err="1">
                <a:solidFill>
                  <a:srgbClr val="FF0000"/>
                </a:solidFill>
                <a:latin typeface="Times New Roman" panose="02020603050405020304" pitchFamily="18" charset="0"/>
                <a:cs typeface="Times New Roman" panose="02020603050405020304" pitchFamily="18" charset="0"/>
              </a:rPr>
              <a:t>η</a:t>
            </a:r>
            <a:r>
              <a:rPr lang="en-US" sz="2000" b="1" baseline="-25000" dirty="0" err="1">
                <a:solidFill>
                  <a:srgbClr val="FF0000"/>
                </a:solidFill>
                <a:latin typeface="Times New Roman" panose="02020603050405020304" pitchFamily="18" charset="0"/>
                <a:cs typeface="Times New Roman" panose="02020603050405020304" pitchFamily="18" charset="0"/>
              </a:rPr>
              <a:t>ab</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t>
            </a:r>
          </a:p>
        </p:txBody>
      </p:sp>
      <p:pic>
        <p:nvPicPr>
          <p:cNvPr id="19" name="Picture 18">
            <a:extLst>
              <a:ext uri="{FF2B5EF4-FFF2-40B4-BE49-F238E27FC236}">
                <a16:creationId xmlns:a16="http://schemas.microsoft.com/office/drawing/2014/main" id="{5EA1291C-DDE2-EB9F-7940-BFC4FBDFDDED}"/>
              </a:ext>
            </a:extLst>
          </p:cNvPr>
          <p:cNvPicPr>
            <a:picLocks noChangeAspect="1"/>
          </p:cNvPicPr>
          <p:nvPr/>
        </p:nvPicPr>
        <p:blipFill>
          <a:blip r:embed="rId5"/>
          <a:stretch>
            <a:fillRect/>
          </a:stretch>
        </p:blipFill>
        <p:spPr>
          <a:xfrm>
            <a:off x="7238867" y="3446020"/>
            <a:ext cx="3777274" cy="1132904"/>
          </a:xfrm>
          <a:prstGeom prst="rect">
            <a:avLst/>
          </a:prstGeom>
        </p:spPr>
      </p:pic>
      <p:sp>
        <p:nvSpPr>
          <p:cNvPr id="3" name="TextBox 2">
            <a:extLst>
              <a:ext uri="{FF2B5EF4-FFF2-40B4-BE49-F238E27FC236}">
                <a16:creationId xmlns:a16="http://schemas.microsoft.com/office/drawing/2014/main" id="{E21F18E0-77A3-D690-0120-BF467A6C0668}"/>
              </a:ext>
            </a:extLst>
          </p:cNvPr>
          <p:cNvSpPr txBox="1"/>
          <p:nvPr/>
        </p:nvSpPr>
        <p:spPr>
          <a:xfrm>
            <a:off x="8254330" y="3612362"/>
            <a:ext cx="60468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4A8531B0-9A41-DC14-A651-C670DECC14B2}"/>
              </a:ext>
            </a:extLst>
          </p:cNvPr>
          <p:cNvSpPr txBox="1"/>
          <p:nvPr/>
        </p:nvSpPr>
        <p:spPr>
          <a:xfrm>
            <a:off x="6634183" y="1353884"/>
            <a:ext cx="60468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ADD4AAF-D00E-9512-9CE8-32BE233F56F4}"/>
              </a:ext>
            </a:extLst>
          </p:cNvPr>
          <p:cNvSpPr txBox="1"/>
          <p:nvPr/>
        </p:nvSpPr>
        <p:spPr>
          <a:xfrm>
            <a:off x="325440" y="52383"/>
            <a:ext cx="3193847"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3-  Quantum Efficiency</a:t>
            </a:r>
          </a:p>
        </p:txBody>
      </p:sp>
    </p:spTree>
    <p:extLst>
      <p:ext uri="{BB962C8B-B14F-4D97-AF65-F5344CB8AC3E}">
        <p14:creationId xmlns:p14="http://schemas.microsoft.com/office/powerpoint/2010/main" val="132871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A3748-3ADE-1D1E-0289-CFEB0243F070}"/>
              </a:ext>
            </a:extLst>
          </p:cNvPr>
          <p:cNvSpPr txBox="1"/>
          <p:nvPr/>
        </p:nvSpPr>
        <p:spPr>
          <a:xfrm>
            <a:off x="482684" y="264236"/>
            <a:ext cx="6079481"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Minimum  reflection occurs for photons striking a nonabsorptive material at normal incidence</a:t>
            </a:r>
          </a:p>
        </p:txBody>
      </p:sp>
      <p:sp>
        <p:nvSpPr>
          <p:cNvPr id="7" name="TextBox 6">
            <a:extLst>
              <a:ext uri="{FF2B5EF4-FFF2-40B4-BE49-F238E27FC236}">
                <a16:creationId xmlns:a16="http://schemas.microsoft.com/office/drawing/2014/main" id="{C2F4E6A0-202B-44C9-89FA-AE3252E9B32E}"/>
              </a:ext>
            </a:extLst>
          </p:cNvPr>
          <p:cNvSpPr txBox="1"/>
          <p:nvPr/>
        </p:nvSpPr>
        <p:spPr>
          <a:xfrm>
            <a:off x="7768776" y="508567"/>
            <a:ext cx="60468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1A22D72-4366-3CBB-7D9B-0161ABF9550C}"/>
              </a:ext>
            </a:extLst>
          </p:cNvPr>
          <p:cNvSpPr txBox="1"/>
          <p:nvPr/>
        </p:nvSpPr>
        <p:spPr>
          <a:xfrm>
            <a:off x="285903" y="3618169"/>
            <a:ext cx="11838834" cy="913070"/>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rPr>
              <a:t>Calculate  quantum efficiency  for a detector operating at a wavelength of 0.83 µm that is 20 µm thick and made of material with n = 3.5 and a (0.83 µm) = 1000 cm</a:t>
            </a:r>
            <a:r>
              <a:rPr lang="en-US" sz="2000" baseline="30000" dirty="0">
                <a:latin typeface="Times New Roman" panose="02020603050405020304" pitchFamily="18" charset="0"/>
                <a:cs typeface="Times New Roman" panose="02020603050405020304" pitchFamily="18" charset="0"/>
              </a:rPr>
              <a:t>−1</a:t>
            </a:r>
          </a:p>
          <a:p>
            <a:endParaRPr lang="en-US" sz="2000" baseline="30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2C6B45D-BD86-799E-9FB7-10C86BE46E04}"/>
              </a:ext>
            </a:extLst>
          </p:cNvPr>
          <p:cNvSpPr txBox="1"/>
          <p:nvPr/>
        </p:nvSpPr>
        <p:spPr>
          <a:xfrm>
            <a:off x="482685" y="1815401"/>
            <a:ext cx="11596616" cy="132343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where </a:t>
            </a:r>
            <a:r>
              <a:rPr lang="en-US" sz="2000" b="1" dirty="0">
                <a:solidFill>
                  <a:srgbClr val="C00000"/>
                </a:solidFill>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is the fraction of the incident flux of photons that is reflected, </a:t>
            </a:r>
            <a:r>
              <a:rPr lang="en-US" sz="2000" b="1" dirty="0">
                <a:solidFill>
                  <a:srgbClr val="C00000"/>
                </a:solidFill>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is the refractive index of the material, </a:t>
            </a:r>
            <a:r>
              <a:rPr lang="en-US" sz="2000" b="1" dirty="0">
                <a:solidFill>
                  <a:srgbClr val="C00000"/>
                </a:solidFill>
                <a:latin typeface="Times New Roman" panose="02020603050405020304" pitchFamily="18" charset="0"/>
                <a:cs typeface="Times New Roman" panose="02020603050405020304" pitchFamily="18" charset="0"/>
              </a:rPr>
              <a:t>a(λ) </a:t>
            </a:r>
            <a:r>
              <a:rPr lang="en-US" sz="2000" dirty="0">
                <a:latin typeface="Times New Roman" panose="02020603050405020304" pitchFamily="18" charset="0"/>
                <a:cs typeface="Times New Roman" panose="02020603050405020304" pitchFamily="18" charset="0"/>
              </a:rPr>
              <a:t>is the absorption coefficient at wavelength λ   </a:t>
            </a:r>
          </a:p>
          <a:p>
            <a:r>
              <a:rPr lang="en-US" sz="2000" dirty="0">
                <a:latin typeface="Times New Roman" panose="02020603050405020304" pitchFamily="18" charset="0"/>
                <a:cs typeface="Times New Roman" panose="02020603050405020304" pitchFamily="18" charset="0"/>
              </a:rPr>
              <a:t> Reflection from the back of the detector can result in absorption of photons that would otherwise escape If we ignore this potential gain, the net quantum efficiency is</a:t>
            </a:r>
          </a:p>
        </p:txBody>
      </p:sp>
      <p:pic>
        <p:nvPicPr>
          <p:cNvPr id="14" name="Picture 13">
            <a:extLst>
              <a:ext uri="{FF2B5EF4-FFF2-40B4-BE49-F238E27FC236}">
                <a16:creationId xmlns:a16="http://schemas.microsoft.com/office/drawing/2014/main" id="{1BAF1F1F-FF64-55CE-83D0-859CF3B81F99}"/>
              </a:ext>
            </a:extLst>
          </p:cNvPr>
          <p:cNvPicPr>
            <a:picLocks noChangeAspect="1"/>
          </p:cNvPicPr>
          <p:nvPr/>
        </p:nvPicPr>
        <p:blipFill>
          <a:blip r:embed="rId2"/>
          <a:stretch>
            <a:fillRect/>
          </a:stretch>
        </p:blipFill>
        <p:spPr>
          <a:xfrm>
            <a:off x="6564882" y="2862706"/>
            <a:ext cx="2407788" cy="873414"/>
          </a:xfrm>
          <a:prstGeom prst="rect">
            <a:avLst/>
          </a:prstGeom>
        </p:spPr>
      </p:pic>
      <p:pic>
        <p:nvPicPr>
          <p:cNvPr id="18" name="Picture 17">
            <a:extLst>
              <a:ext uri="{FF2B5EF4-FFF2-40B4-BE49-F238E27FC236}">
                <a16:creationId xmlns:a16="http://schemas.microsoft.com/office/drawing/2014/main" id="{E8C908F8-33DB-69E8-D43D-0B63A2EA5923}"/>
              </a:ext>
            </a:extLst>
          </p:cNvPr>
          <p:cNvPicPr>
            <a:picLocks noChangeAspect="1"/>
          </p:cNvPicPr>
          <p:nvPr/>
        </p:nvPicPr>
        <p:blipFill>
          <a:blip r:embed="rId3"/>
          <a:stretch>
            <a:fillRect/>
          </a:stretch>
        </p:blipFill>
        <p:spPr>
          <a:xfrm>
            <a:off x="8061771" y="2858276"/>
            <a:ext cx="352246" cy="945320"/>
          </a:xfrm>
          <a:prstGeom prst="rect">
            <a:avLst/>
          </a:prstGeom>
        </p:spPr>
      </p:pic>
      <p:pic>
        <p:nvPicPr>
          <p:cNvPr id="3" name="Picture 2">
            <a:extLst>
              <a:ext uri="{FF2B5EF4-FFF2-40B4-BE49-F238E27FC236}">
                <a16:creationId xmlns:a16="http://schemas.microsoft.com/office/drawing/2014/main" id="{72CECCF6-48A8-F8A6-EE96-1C7EF62913BB}"/>
              </a:ext>
            </a:extLst>
          </p:cNvPr>
          <p:cNvPicPr>
            <a:picLocks noChangeAspect="1"/>
          </p:cNvPicPr>
          <p:nvPr/>
        </p:nvPicPr>
        <p:blipFill>
          <a:blip r:embed="rId4"/>
          <a:stretch>
            <a:fillRect/>
          </a:stretch>
        </p:blipFill>
        <p:spPr>
          <a:xfrm>
            <a:off x="6911779" y="483570"/>
            <a:ext cx="2568390" cy="766122"/>
          </a:xfrm>
          <a:prstGeom prst="rect">
            <a:avLst/>
          </a:prstGeom>
        </p:spPr>
      </p:pic>
      <p:sp>
        <p:nvSpPr>
          <p:cNvPr id="6" name="TextBox 5">
            <a:extLst>
              <a:ext uri="{FF2B5EF4-FFF2-40B4-BE49-F238E27FC236}">
                <a16:creationId xmlns:a16="http://schemas.microsoft.com/office/drawing/2014/main" id="{3528CF9B-05F5-EFF1-EEDD-B6465CF4ECD2}"/>
              </a:ext>
            </a:extLst>
          </p:cNvPr>
          <p:cNvSpPr txBox="1"/>
          <p:nvPr/>
        </p:nvSpPr>
        <p:spPr>
          <a:xfrm>
            <a:off x="6251275" y="605021"/>
            <a:ext cx="132100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 =</a:t>
            </a:r>
          </a:p>
        </p:txBody>
      </p:sp>
      <p:sp>
        <p:nvSpPr>
          <p:cNvPr id="16" name="TextBox 15">
            <a:extLst>
              <a:ext uri="{FF2B5EF4-FFF2-40B4-BE49-F238E27FC236}">
                <a16:creationId xmlns:a16="http://schemas.microsoft.com/office/drawing/2014/main" id="{7CBC4CDD-DABD-003C-A44E-2CC0C2419557}"/>
              </a:ext>
            </a:extLst>
          </p:cNvPr>
          <p:cNvSpPr txBox="1"/>
          <p:nvPr/>
        </p:nvSpPr>
        <p:spPr>
          <a:xfrm>
            <a:off x="7860432" y="4519879"/>
            <a:ext cx="3380810" cy="1323439"/>
          </a:xfrm>
          <a:prstGeom prst="rect">
            <a:avLst/>
          </a:prstGeom>
          <a:noFill/>
        </p:spPr>
        <p:txBody>
          <a:bodyPr wrap="square" rtlCol="0">
            <a:spAutoFit/>
          </a:bodyPr>
          <a:lstStyle/>
          <a:p>
            <a:r>
              <a:rPr lang="en-US" dirty="0"/>
              <a:t>n= 3.5      ,      λ= 0.83</a:t>
            </a:r>
            <a:r>
              <a:rPr lang="el-GR" dirty="0"/>
              <a:t>μ</a:t>
            </a:r>
            <a:r>
              <a:rPr lang="en-US" dirty="0"/>
              <a:t>m</a:t>
            </a:r>
          </a:p>
          <a:p>
            <a:r>
              <a:rPr lang="en-US" dirty="0"/>
              <a:t>a(λ)= 1000 cm</a:t>
            </a:r>
            <a:r>
              <a:rPr lang="en-US" baseline="30000" dirty="0"/>
              <a:t>-1</a:t>
            </a:r>
          </a:p>
          <a:p>
            <a:endParaRPr lang="en-US" baseline="30000" dirty="0"/>
          </a:p>
          <a:p>
            <a:endParaRPr lang="en-US" baseline="30000" dirty="0"/>
          </a:p>
          <a:p>
            <a:r>
              <a:rPr lang="en-US" sz="2000" dirty="0">
                <a:latin typeface="Times New Roman" panose="02020603050405020304" pitchFamily="18" charset="0"/>
                <a:cs typeface="Times New Roman" panose="02020603050405020304" pitchFamily="18" charset="0"/>
              </a:rPr>
              <a:t>η= ?</a:t>
            </a:r>
          </a:p>
        </p:txBody>
      </p:sp>
      <p:pic>
        <p:nvPicPr>
          <p:cNvPr id="19" name="Picture 18">
            <a:extLst>
              <a:ext uri="{FF2B5EF4-FFF2-40B4-BE49-F238E27FC236}">
                <a16:creationId xmlns:a16="http://schemas.microsoft.com/office/drawing/2014/main" id="{1F840805-E3DD-8BB0-8C7F-04AA360A1CBD}"/>
              </a:ext>
            </a:extLst>
          </p:cNvPr>
          <p:cNvPicPr>
            <a:picLocks noChangeAspect="1"/>
          </p:cNvPicPr>
          <p:nvPr/>
        </p:nvPicPr>
        <p:blipFill>
          <a:blip r:embed="rId4"/>
          <a:stretch>
            <a:fillRect/>
          </a:stretch>
        </p:blipFill>
        <p:spPr>
          <a:xfrm>
            <a:off x="6896247" y="508567"/>
            <a:ext cx="2568390" cy="766122"/>
          </a:xfrm>
          <a:prstGeom prst="rect">
            <a:avLst/>
          </a:prstGeom>
        </p:spPr>
      </p:pic>
    </p:spTree>
    <p:extLst>
      <p:ext uri="{BB962C8B-B14F-4D97-AF65-F5344CB8AC3E}">
        <p14:creationId xmlns:p14="http://schemas.microsoft.com/office/powerpoint/2010/main" val="3009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9C359-FDA1-9AF2-E4E8-611C97D4DD2B}"/>
              </a:ext>
            </a:extLst>
          </p:cNvPr>
          <p:cNvSpPr txBox="1">
            <a:spLocks noGrp="1"/>
          </p:cNvSpPr>
          <p:nvPr>
            <p:ph type="ctrTitle"/>
          </p:nvPr>
        </p:nvSpPr>
        <p:spPr>
          <a:xfrm>
            <a:off x="584989" y="104690"/>
            <a:ext cx="9702484" cy="923330"/>
          </a:xfrm>
          <a:prstGeom prst="rect">
            <a:avLst/>
          </a:prstGeom>
          <a:noFill/>
        </p:spPr>
        <p:txBody>
          <a:bodyPr wrap="square" rtlCol="0">
            <a:spAutoFit/>
          </a:bodyPr>
          <a:lstStyle/>
          <a:p>
            <a:pPr algn="l"/>
            <a:r>
              <a:rPr lang="en-US" sz="2000" dirty="0">
                <a:solidFill>
                  <a:srgbClr val="FF0000"/>
                </a:solidFill>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 determine quantum efficiency  of a </a:t>
            </a:r>
            <a:r>
              <a:rPr lang="en-US" sz="2000" dirty="0">
                <a:solidFill>
                  <a:srgbClr val="FF0000"/>
                </a:solidFill>
                <a:latin typeface="Times New Roman" panose="02020603050405020304" pitchFamily="18" charset="0"/>
                <a:cs typeface="Times New Roman" panose="02020603050405020304" pitchFamily="18" charset="0"/>
              </a:rPr>
              <a:t>Ge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In</a:t>
            </a:r>
            <a:r>
              <a:rPr lang="en-US" sz="2000" baseline="-25000" dirty="0">
                <a:solidFill>
                  <a:srgbClr val="FF0000"/>
                </a:solidFill>
                <a:latin typeface="Times New Roman" panose="02020603050405020304" pitchFamily="18" charset="0"/>
                <a:cs typeface="Times New Roman" panose="02020603050405020304" pitchFamily="18" charset="0"/>
              </a:rPr>
              <a:t>0.53</a:t>
            </a:r>
            <a:r>
              <a:rPr lang="en-US" sz="2000" dirty="0">
                <a:solidFill>
                  <a:srgbClr val="FF0000"/>
                </a:solidFill>
                <a:latin typeface="Times New Roman" panose="02020603050405020304" pitchFamily="18" charset="0"/>
                <a:cs typeface="Times New Roman" panose="02020603050405020304" pitchFamily="18" charset="0"/>
              </a:rPr>
              <a:t>Ga</a:t>
            </a:r>
            <a:r>
              <a:rPr lang="en-US" sz="2000" baseline="-25000" dirty="0">
                <a:solidFill>
                  <a:srgbClr val="FF0000"/>
                </a:solidFill>
                <a:latin typeface="Times New Roman" panose="02020603050405020304" pitchFamily="18" charset="0"/>
                <a:cs typeface="Times New Roman" panose="02020603050405020304" pitchFamily="18" charset="0"/>
              </a:rPr>
              <a:t>0.47</a:t>
            </a:r>
            <a:r>
              <a:rPr lang="en-US" sz="2000" dirty="0">
                <a:solidFill>
                  <a:srgbClr val="FF0000"/>
                </a:solidFill>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 crystal layer that needed for absorbing 90% of incident radiation at 1.5</a:t>
            </a:r>
            <a:r>
              <a:rPr lang="el-GR" sz="2000" dirty="0">
                <a:latin typeface="Times New Roman" panose="02020603050405020304" pitchFamily="18" charset="0"/>
                <a:cs typeface="Times New Roman" panose="02020603050405020304" pitchFamily="18" charset="0"/>
              </a:rPr>
              <a:t>μ</a:t>
            </a:r>
            <a:r>
              <a:rPr lang="en-US" sz="2000" dirty="0">
                <a:latin typeface="Times New Roman" panose="02020603050405020304" pitchFamily="18" charset="0"/>
                <a:cs typeface="Times New Roman" panose="02020603050405020304" pitchFamily="18" charset="0"/>
              </a:rPr>
              <a:t>m , The reflection of the light from the surface of the photodetector is neglected</a:t>
            </a:r>
          </a:p>
        </p:txBody>
      </p:sp>
      <p:sp>
        <p:nvSpPr>
          <p:cNvPr id="8" name="TextBox 7">
            <a:extLst>
              <a:ext uri="{FF2B5EF4-FFF2-40B4-BE49-F238E27FC236}">
                <a16:creationId xmlns:a16="http://schemas.microsoft.com/office/drawing/2014/main" id="{544C8DDB-7F56-87C3-B06C-2E8A64B2815E}"/>
              </a:ext>
            </a:extLst>
          </p:cNvPr>
          <p:cNvSpPr txBox="1"/>
          <p:nvPr/>
        </p:nvSpPr>
        <p:spPr>
          <a:xfrm>
            <a:off x="7633253" y="1186011"/>
            <a:ext cx="3952934" cy="1600438"/>
          </a:xfrm>
          <a:prstGeom prst="rect">
            <a:avLst/>
          </a:prstGeom>
          <a:noFill/>
        </p:spPr>
        <p:txBody>
          <a:bodyPr wrap="square" rtlCol="0">
            <a:spAutoFit/>
          </a:bodyPr>
          <a:lstStyle/>
          <a:p>
            <a:r>
              <a:rPr lang="en-US" dirty="0"/>
              <a:t>      λ= 1.5 </a:t>
            </a:r>
            <a:r>
              <a:rPr lang="el-GR" dirty="0"/>
              <a:t>μ</a:t>
            </a:r>
            <a:r>
              <a:rPr lang="en-US" dirty="0"/>
              <a:t>m</a:t>
            </a:r>
          </a:p>
          <a:p>
            <a:r>
              <a:rPr lang="en-US" dirty="0"/>
              <a:t>a(λ)= 6 x 10</a:t>
            </a:r>
            <a:r>
              <a:rPr lang="en-US" baseline="30000" dirty="0"/>
              <a:t>5</a:t>
            </a:r>
            <a:r>
              <a:rPr lang="en-US" dirty="0"/>
              <a:t> m</a:t>
            </a:r>
            <a:r>
              <a:rPr lang="en-US" baseline="30000" dirty="0"/>
              <a:t>-1  </a:t>
            </a:r>
            <a:r>
              <a:rPr lang="en-US" dirty="0"/>
              <a:t>for Ge</a:t>
            </a:r>
          </a:p>
          <a:p>
            <a:endParaRPr lang="en-US" baseline="30000" dirty="0"/>
          </a:p>
          <a:p>
            <a:r>
              <a:rPr lang="en-US" dirty="0"/>
              <a:t>a(λ)= 7.5 x 10</a:t>
            </a:r>
            <a:r>
              <a:rPr lang="en-US" baseline="30000" dirty="0"/>
              <a:t>5</a:t>
            </a:r>
            <a:r>
              <a:rPr lang="en-US" dirty="0"/>
              <a:t> m</a:t>
            </a:r>
            <a:r>
              <a:rPr lang="en-US" baseline="30000" dirty="0"/>
              <a:t>-1  </a:t>
            </a:r>
            <a:r>
              <a:rPr lang="en-US" dirty="0"/>
              <a:t>for </a:t>
            </a:r>
            <a:r>
              <a:rPr lang="en-US" dirty="0">
                <a:latin typeface="Times New Roman" panose="02020603050405020304" pitchFamily="18" charset="0"/>
                <a:cs typeface="Times New Roman" panose="02020603050405020304" pitchFamily="18" charset="0"/>
              </a:rPr>
              <a:t>In</a:t>
            </a:r>
            <a:r>
              <a:rPr lang="en-US" baseline="-25000" dirty="0">
                <a:latin typeface="Times New Roman" panose="02020603050405020304" pitchFamily="18" charset="0"/>
                <a:cs typeface="Times New Roman" panose="02020603050405020304" pitchFamily="18" charset="0"/>
              </a:rPr>
              <a:t>0.53</a:t>
            </a:r>
            <a:r>
              <a:rPr lang="en-US" dirty="0">
                <a:latin typeface="Times New Roman" panose="02020603050405020304" pitchFamily="18" charset="0"/>
                <a:cs typeface="Times New Roman" panose="02020603050405020304" pitchFamily="18" charset="0"/>
              </a:rPr>
              <a:t>Ga</a:t>
            </a:r>
            <a:r>
              <a:rPr lang="en-US" baseline="-25000" dirty="0">
                <a:latin typeface="Times New Roman" panose="02020603050405020304" pitchFamily="18" charset="0"/>
                <a:cs typeface="Times New Roman" panose="02020603050405020304" pitchFamily="18" charset="0"/>
              </a:rPr>
              <a:t>0.47</a:t>
            </a:r>
            <a:r>
              <a:rPr lang="en-US" dirty="0">
                <a:latin typeface="Times New Roman" panose="02020603050405020304" pitchFamily="18" charset="0"/>
                <a:cs typeface="Times New Roman" panose="02020603050405020304" pitchFamily="18" charset="0"/>
              </a:rPr>
              <a:t>As </a:t>
            </a:r>
            <a:endParaRPr lang="en-US" baseline="30000" dirty="0"/>
          </a:p>
          <a:p>
            <a:endParaRPr lang="en-US" baseline="30000" dirty="0"/>
          </a:p>
          <a:p>
            <a:r>
              <a:rPr lang="en-US" sz="2000" dirty="0">
                <a:latin typeface="Times New Roman" panose="02020603050405020304" pitchFamily="18" charset="0"/>
                <a:cs typeface="Times New Roman" panose="02020603050405020304" pitchFamily="18" charset="0"/>
              </a:rPr>
              <a:t>η= ?</a:t>
            </a:r>
          </a:p>
        </p:txBody>
      </p:sp>
    </p:spTree>
    <p:extLst>
      <p:ext uri="{BB962C8B-B14F-4D97-AF65-F5344CB8AC3E}">
        <p14:creationId xmlns:p14="http://schemas.microsoft.com/office/powerpoint/2010/main" val="266826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55F9CF-0E59-B2CA-A9BB-E07531D440A1}"/>
              </a:ext>
            </a:extLst>
          </p:cNvPr>
          <p:cNvSpPr txBox="1"/>
          <p:nvPr/>
        </p:nvSpPr>
        <p:spPr>
          <a:xfrm>
            <a:off x="420482" y="1394410"/>
            <a:ext cx="11489636"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it can be assumed that the input photon flux follows Poisson statistics,</a:t>
            </a:r>
          </a:p>
        </p:txBody>
      </p:sp>
      <p:sp>
        <p:nvSpPr>
          <p:cNvPr id="7" name="TextBox 6">
            <a:extLst>
              <a:ext uri="{FF2B5EF4-FFF2-40B4-BE49-F238E27FC236}">
                <a16:creationId xmlns:a16="http://schemas.microsoft.com/office/drawing/2014/main" id="{B5C298EB-96D4-74D5-BB0A-6E51C4191887}"/>
              </a:ext>
            </a:extLst>
          </p:cNvPr>
          <p:cNvSpPr txBox="1"/>
          <p:nvPr/>
        </p:nvSpPr>
        <p:spPr>
          <a:xfrm>
            <a:off x="351182" y="3032155"/>
            <a:ext cx="11489635" cy="163121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where </a:t>
            </a:r>
            <a:r>
              <a:rPr lang="en-US" sz="2000" dirty="0">
                <a:solidFill>
                  <a:srgbClr val="C00000"/>
                </a:solidFill>
                <a:latin typeface="Times New Roman" panose="02020603050405020304" pitchFamily="18" charset="0"/>
                <a:cs typeface="Times New Roman" panose="02020603050405020304" pitchFamily="18" charset="0"/>
              </a:rPr>
              <a:t>P(m) </a:t>
            </a:r>
            <a:r>
              <a:rPr lang="en-US" sz="2000" dirty="0">
                <a:latin typeface="Times New Roman" panose="02020603050405020304" pitchFamily="18" charset="0"/>
                <a:cs typeface="Times New Roman" panose="02020603050405020304" pitchFamily="18" charset="0"/>
              </a:rPr>
              <a:t>is the probability of detecting </a:t>
            </a:r>
            <a:r>
              <a:rPr lang="en-US" sz="2000" dirty="0">
                <a:solidFill>
                  <a:srgbClr val="FF0000"/>
                </a:solidFill>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photons in a given time interval, </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 n </a:t>
            </a:r>
            <a:r>
              <a:rPr lang="en-US" sz="2000" dirty="0">
                <a:latin typeface="Times New Roman" panose="02020603050405020304" pitchFamily="18" charset="0"/>
                <a:cs typeface="Times New Roman" panose="02020603050405020304" pitchFamily="18" charset="0"/>
              </a:rPr>
              <a:t>is the average number of photons detected in this time interval</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The root-mean square noise in a number of independent events, each of which has an expected noise </a:t>
            </a:r>
            <a:r>
              <a:rPr lang="en-US" sz="2000" dirty="0">
                <a:solidFill>
                  <a:srgbClr val="C00000"/>
                </a:solidFill>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is the square root of the mean,</a:t>
            </a:r>
            <a:r>
              <a:rPr lang="en-US" sz="2000" dirty="0">
                <a:solidFill>
                  <a:srgbClr val="C00000"/>
                </a:solidFill>
                <a:latin typeface="Times New Roman" panose="02020603050405020304" pitchFamily="18" charset="0"/>
                <a:cs typeface="Times New Roman" panose="02020603050405020304" pitchFamily="18" charset="0"/>
              </a:rPr>
              <a:t> n</a:t>
            </a:r>
            <a:r>
              <a:rPr lang="en-US" sz="2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ED323C9-92DA-ECC7-668C-450111955969}"/>
              </a:ext>
            </a:extLst>
          </p:cNvPr>
          <p:cNvSpPr txBox="1"/>
          <p:nvPr/>
        </p:nvSpPr>
        <p:spPr>
          <a:xfrm>
            <a:off x="299992" y="5396108"/>
            <a:ext cx="11182942"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errors in the detected number of photons in two experiments can usually be taken to be independent, and hence they add quadratically the noise in two measurements yielding </a:t>
            </a:r>
            <a:r>
              <a:rPr lang="en-US" sz="2000" dirty="0">
                <a:solidFill>
                  <a:srgbClr val="C00000"/>
                </a:solidFill>
                <a:latin typeface="Times New Roman" panose="02020603050405020304" pitchFamily="18" charset="0"/>
                <a:cs typeface="Times New Roman" panose="02020603050405020304" pitchFamily="18" charset="0"/>
              </a:rPr>
              <a:t>n</a:t>
            </a:r>
            <a:r>
              <a:rPr lang="en-US" sz="2000" baseline="-25000" dirty="0">
                <a:solidFill>
                  <a:srgbClr val="C00000"/>
                </a:solidFill>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and </a:t>
            </a:r>
            <a:r>
              <a:rPr lang="en-US" sz="2000" dirty="0">
                <a:solidFill>
                  <a:srgbClr val="C00000"/>
                </a:solidFill>
                <a:latin typeface="Times New Roman" panose="02020603050405020304" pitchFamily="18" charset="0"/>
                <a:cs typeface="Times New Roman" panose="02020603050405020304" pitchFamily="18" charset="0"/>
              </a:rPr>
              <a:t>n</a:t>
            </a:r>
            <a:r>
              <a:rPr lang="en-US" sz="2000" baseline="-25000" dirty="0">
                <a:solidFill>
                  <a:srgbClr val="C00000"/>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events, respectively, is</a:t>
            </a:r>
          </a:p>
        </p:txBody>
      </p:sp>
      <p:pic>
        <p:nvPicPr>
          <p:cNvPr id="11" name="Picture 10">
            <a:extLst>
              <a:ext uri="{FF2B5EF4-FFF2-40B4-BE49-F238E27FC236}">
                <a16:creationId xmlns:a16="http://schemas.microsoft.com/office/drawing/2014/main" id="{8B185767-172A-421F-9AF4-C0A40114A243}"/>
              </a:ext>
            </a:extLst>
          </p:cNvPr>
          <p:cNvPicPr>
            <a:picLocks noChangeAspect="1"/>
          </p:cNvPicPr>
          <p:nvPr/>
        </p:nvPicPr>
        <p:blipFill>
          <a:blip r:embed="rId2"/>
          <a:stretch>
            <a:fillRect/>
          </a:stretch>
        </p:blipFill>
        <p:spPr>
          <a:xfrm>
            <a:off x="4100133" y="1723551"/>
            <a:ext cx="2324570" cy="1166671"/>
          </a:xfrm>
          <a:prstGeom prst="rect">
            <a:avLst/>
          </a:prstGeom>
        </p:spPr>
      </p:pic>
      <p:pic>
        <p:nvPicPr>
          <p:cNvPr id="13" name="Picture 12">
            <a:extLst>
              <a:ext uri="{FF2B5EF4-FFF2-40B4-BE49-F238E27FC236}">
                <a16:creationId xmlns:a16="http://schemas.microsoft.com/office/drawing/2014/main" id="{EBBC18FB-B610-923C-4A0A-660C9D2E4E5F}"/>
              </a:ext>
            </a:extLst>
          </p:cNvPr>
          <p:cNvPicPr>
            <a:picLocks noChangeAspect="1"/>
          </p:cNvPicPr>
          <p:nvPr/>
        </p:nvPicPr>
        <p:blipFill>
          <a:blip r:embed="rId3"/>
          <a:stretch>
            <a:fillRect/>
          </a:stretch>
        </p:blipFill>
        <p:spPr>
          <a:xfrm>
            <a:off x="4407294" y="4375578"/>
            <a:ext cx="2785128" cy="1055366"/>
          </a:xfrm>
          <a:prstGeom prst="rect">
            <a:avLst/>
          </a:prstGeom>
        </p:spPr>
      </p:pic>
      <p:sp>
        <p:nvSpPr>
          <p:cNvPr id="3" name="TextBox 2">
            <a:extLst>
              <a:ext uri="{FF2B5EF4-FFF2-40B4-BE49-F238E27FC236}">
                <a16:creationId xmlns:a16="http://schemas.microsoft.com/office/drawing/2014/main" id="{68EC8A66-B3A9-98BC-C058-117AFB8D9FCF}"/>
              </a:ext>
            </a:extLst>
          </p:cNvPr>
          <p:cNvSpPr txBox="1"/>
          <p:nvPr/>
        </p:nvSpPr>
        <p:spPr>
          <a:xfrm>
            <a:off x="420482" y="125878"/>
            <a:ext cx="3313958"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dirty="0">
                <a:solidFill>
                  <a:srgbClr val="C00000"/>
                </a:solidFill>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Noise and Signal to Noise</a:t>
            </a:r>
          </a:p>
        </p:txBody>
      </p:sp>
      <p:sp>
        <p:nvSpPr>
          <p:cNvPr id="6" name="TextBox 5">
            <a:extLst>
              <a:ext uri="{FF2B5EF4-FFF2-40B4-BE49-F238E27FC236}">
                <a16:creationId xmlns:a16="http://schemas.microsoft.com/office/drawing/2014/main" id="{0515BB56-851F-377F-0F71-34E3CC8C37E8}"/>
              </a:ext>
            </a:extLst>
          </p:cNvPr>
          <p:cNvSpPr txBox="1"/>
          <p:nvPr/>
        </p:nvSpPr>
        <p:spPr>
          <a:xfrm>
            <a:off x="420482" y="615558"/>
            <a:ext cx="11640882"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 the ratio of signal, </a:t>
            </a:r>
            <a:r>
              <a:rPr lang="en-US" sz="2000" dirty="0">
                <a:solidFill>
                  <a:srgbClr val="C00000"/>
                </a:solidFill>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to noise, </a:t>
            </a:r>
            <a:r>
              <a:rPr lang="en-US" sz="2000" dirty="0">
                <a:solidFill>
                  <a:srgbClr val="C00000"/>
                </a:solidFill>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in the incoming photon stream and then compares it with what can be achieved in the detector as a function of the quantum efficiency will be as follow: </a:t>
            </a:r>
          </a:p>
        </p:txBody>
      </p:sp>
      <p:sp>
        <p:nvSpPr>
          <p:cNvPr id="4" name="TextBox 3">
            <a:extLst>
              <a:ext uri="{FF2B5EF4-FFF2-40B4-BE49-F238E27FC236}">
                <a16:creationId xmlns:a16="http://schemas.microsoft.com/office/drawing/2014/main" id="{98F65573-8953-23EC-7B33-A133169AC048}"/>
              </a:ext>
            </a:extLst>
          </p:cNvPr>
          <p:cNvSpPr txBox="1"/>
          <p:nvPr/>
        </p:nvSpPr>
        <p:spPr>
          <a:xfrm>
            <a:off x="8578577" y="1594465"/>
            <a:ext cx="3482787" cy="1754326"/>
          </a:xfrm>
          <a:prstGeom prst="rect">
            <a:avLst/>
          </a:prstGeom>
          <a:noFill/>
        </p:spPr>
        <p:txBody>
          <a:bodyPr wrap="square">
            <a:spAutoFit/>
          </a:bodyPr>
          <a:lstStyle/>
          <a:p>
            <a:r>
              <a:rPr lang="en-US" b="0" i="0" dirty="0">
                <a:solidFill>
                  <a:srgbClr val="4D5156"/>
                </a:solidFill>
                <a:effectLst/>
                <a:latin typeface="arial" panose="020B0604020202020204" pitchFamily="34" charset="0"/>
              </a:rPr>
              <a:t> Poisson distribution is </a:t>
            </a:r>
            <a:r>
              <a:rPr lang="en-US" b="1" i="0" dirty="0">
                <a:solidFill>
                  <a:srgbClr val="5F6368"/>
                </a:solidFill>
                <a:effectLst/>
                <a:latin typeface="arial" panose="020B0604020202020204" pitchFamily="34" charset="0"/>
              </a:rPr>
              <a:t>a statistical distribution showing the likely number of times that an event will occur within a specified period of time</a:t>
            </a:r>
            <a:r>
              <a:rPr lang="en-US" b="0" i="0" dirty="0">
                <a:solidFill>
                  <a:srgbClr val="4D5156"/>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229965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C94ED92-68FC-85AD-2D23-256C9A3C92CC}"/>
              </a:ext>
            </a:extLst>
          </p:cNvPr>
          <p:cNvPicPr>
            <a:picLocks noChangeAspect="1"/>
          </p:cNvPicPr>
          <p:nvPr/>
        </p:nvPicPr>
        <p:blipFill>
          <a:blip r:embed="rId2"/>
          <a:stretch>
            <a:fillRect/>
          </a:stretch>
        </p:blipFill>
        <p:spPr>
          <a:xfrm>
            <a:off x="4731465" y="414651"/>
            <a:ext cx="6097995" cy="876880"/>
          </a:xfrm>
          <a:prstGeom prst="rect">
            <a:avLst/>
          </a:prstGeom>
        </p:spPr>
      </p:pic>
      <p:sp>
        <p:nvSpPr>
          <p:cNvPr id="17" name="TextBox 16">
            <a:extLst>
              <a:ext uri="{FF2B5EF4-FFF2-40B4-BE49-F238E27FC236}">
                <a16:creationId xmlns:a16="http://schemas.microsoft.com/office/drawing/2014/main" id="{EBB8E7FB-3542-49CE-D7B9-E3EDAB38B2B7}"/>
              </a:ext>
            </a:extLst>
          </p:cNvPr>
          <p:cNvSpPr txBox="1"/>
          <p:nvPr/>
        </p:nvSpPr>
        <p:spPr>
          <a:xfrm>
            <a:off x="555171" y="1711488"/>
            <a:ext cx="1038639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So the signal-to-noise ratio for Poisson-distributed events is </a:t>
            </a:r>
          </a:p>
        </p:txBody>
      </p:sp>
      <p:sp>
        <p:nvSpPr>
          <p:cNvPr id="12" name="TextBox 11">
            <a:extLst>
              <a:ext uri="{FF2B5EF4-FFF2-40B4-BE49-F238E27FC236}">
                <a16:creationId xmlns:a16="http://schemas.microsoft.com/office/drawing/2014/main" id="{4EA0C13E-D9E6-A4EB-89D5-B9AA2B89061A}"/>
              </a:ext>
            </a:extLst>
          </p:cNvPr>
          <p:cNvSpPr txBox="1"/>
          <p:nvPr/>
        </p:nvSpPr>
        <p:spPr>
          <a:xfrm>
            <a:off x="215695" y="220914"/>
            <a:ext cx="3388117"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4-  Noise and Signal to Noise</a:t>
            </a:r>
          </a:p>
        </p:txBody>
      </p:sp>
      <p:pic>
        <p:nvPicPr>
          <p:cNvPr id="6" name="Picture 5">
            <a:extLst>
              <a:ext uri="{FF2B5EF4-FFF2-40B4-BE49-F238E27FC236}">
                <a16:creationId xmlns:a16="http://schemas.microsoft.com/office/drawing/2014/main" id="{C79D76BE-9620-05AD-8C88-7A6BFE5BDB12}"/>
              </a:ext>
            </a:extLst>
          </p:cNvPr>
          <p:cNvPicPr>
            <a:picLocks noChangeAspect="1"/>
          </p:cNvPicPr>
          <p:nvPr/>
        </p:nvPicPr>
        <p:blipFill>
          <a:blip r:embed="rId3"/>
          <a:stretch>
            <a:fillRect/>
          </a:stretch>
        </p:blipFill>
        <p:spPr>
          <a:xfrm>
            <a:off x="7513036" y="1516868"/>
            <a:ext cx="1867955" cy="594730"/>
          </a:xfrm>
          <a:prstGeom prst="rect">
            <a:avLst/>
          </a:prstGeom>
        </p:spPr>
      </p:pic>
      <p:sp>
        <p:nvSpPr>
          <p:cNvPr id="20" name="TextBox 19">
            <a:extLst>
              <a:ext uri="{FF2B5EF4-FFF2-40B4-BE49-F238E27FC236}">
                <a16:creationId xmlns:a16="http://schemas.microsoft.com/office/drawing/2014/main" id="{EC1B01EF-4878-1889-5F9C-368FA2EA958E}"/>
              </a:ext>
            </a:extLst>
          </p:cNvPr>
          <p:cNvSpPr txBox="1"/>
          <p:nvPr/>
        </p:nvSpPr>
        <p:spPr>
          <a:xfrm>
            <a:off x="724220" y="2339567"/>
            <a:ext cx="11070771" cy="646331"/>
          </a:xfrm>
          <a:prstGeom prst="rect">
            <a:avLst/>
          </a:prstGeom>
          <a:noFill/>
        </p:spPr>
        <p:txBody>
          <a:bodyPr wrap="square">
            <a:spAutoFit/>
          </a:bodyPr>
          <a:lstStyle/>
          <a:p>
            <a:r>
              <a:rPr lang="en-US" sz="1800">
                <a:latin typeface="Times New Roman" panose="02020603050405020304" pitchFamily="18" charset="0"/>
                <a:cs typeface="Times New Roman" panose="02020603050405020304" pitchFamily="18" charset="0"/>
              </a:rPr>
              <a:t>The quantum efficiency </a:t>
            </a:r>
            <a:r>
              <a:rPr lang="en-US" sz="1800">
                <a:solidFill>
                  <a:srgbClr val="0070C0"/>
                </a:solidFill>
                <a:latin typeface="Times New Roman" panose="02020603050405020304" pitchFamily="18" charset="0"/>
                <a:cs typeface="Times New Roman" panose="02020603050405020304" pitchFamily="18" charset="0"/>
              </a:rPr>
              <a:t>is the fraction of incoming photons converted into useful signal in the first stage of detector action.  </a:t>
            </a:r>
            <a:endParaRPr lang="en-US" sz="1800" dirty="0">
              <a:solidFill>
                <a:srgbClr val="0070C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9BAD4E8-68CF-DF63-6776-F60761079285}"/>
              </a:ext>
            </a:extLst>
          </p:cNvPr>
          <p:cNvSpPr txBox="1"/>
          <p:nvPr/>
        </p:nvSpPr>
        <p:spPr>
          <a:xfrm>
            <a:off x="428646" y="2994854"/>
            <a:ext cx="11366345" cy="129266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if the detector converts an individual photon into a single, mobile charge carrier that is collected as the signal </a:t>
            </a:r>
          </a:p>
          <a:p>
            <a:r>
              <a:rPr lang="en-US" sz="2000" dirty="0">
                <a:latin typeface="Times New Roman" panose="02020603050405020304" pitchFamily="18" charset="0"/>
                <a:cs typeface="Times New Roman" panose="02020603050405020304" pitchFamily="18" charset="0"/>
              </a:rPr>
              <a:t>in this case the quantum efficiency </a:t>
            </a:r>
            <a:r>
              <a:rPr lang="en-US" sz="2000" dirty="0">
                <a:solidFill>
                  <a:srgbClr val="0070C0"/>
                </a:solidFill>
                <a:latin typeface="Times New Roman" panose="02020603050405020304" pitchFamily="18" charset="0"/>
                <a:cs typeface="Times New Roman" panose="02020603050405020304" pitchFamily="18" charset="0"/>
              </a:rPr>
              <a:t>is the ratio of the number of charge carriers freed to the number of photons received. </a:t>
            </a:r>
          </a:p>
          <a:p>
            <a:endParaRPr lang="en-US" dirty="0"/>
          </a:p>
        </p:txBody>
      </p:sp>
      <p:sp>
        <p:nvSpPr>
          <p:cNvPr id="28" name="TextBox 27">
            <a:extLst>
              <a:ext uri="{FF2B5EF4-FFF2-40B4-BE49-F238E27FC236}">
                <a16:creationId xmlns:a16="http://schemas.microsoft.com/office/drawing/2014/main" id="{5412E729-BF27-41F2-01ED-7A05F915792A}"/>
              </a:ext>
            </a:extLst>
          </p:cNvPr>
          <p:cNvSpPr txBox="1"/>
          <p:nvPr/>
        </p:nvSpPr>
        <p:spPr>
          <a:xfrm>
            <a:off x="616004" y="4282735"/>
            <a:ext cx="10851777" cy="1200329"/>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For simple detector example, photons that do not free charge carriers cannot contribute to either signal or noise; they might as well not exist. </a:t>
            </a:r>
          </a:p>
          <a:p>
            <a:r>
              <a:rPr lang="en-US" sz="1800" dirty="0">
                <a:latin typeface="Times New Roman" panose="02020603050405020304" pitchFamily="18" charset="0"/>
                <a:cs typeface="Times New Roman" panose="02020603050405020304" pitchFamily="18" charset="0"/>
              </a:rPr>
              <a:t>The portion of information they were carrying is therefore lost.</a:t>
            </a:r>
          </a:p>
          <a:p>
            <a:endParaRPr lang="en-US" sz="1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414A853-BF95-596F-6EEE-37BF2D8062BA}"/>
              </a:ext>
            </a:extLst>
          </p:cNvPr>
          <p:cNvSpPr txBox="1"/>
          <p:nvPr/>
        </p:nvSpPr>
        <p:spPr>
          <a:xfrm>
            <a:off x="428646" y="718855"/>
            <a:ext cx="421251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for </a:t>
            </a:r>
            <a:r>
              <a:rPr lang="en-US" sz="2000" dirty="0">
                <a:solidFill>
                  <a:srgbClr val="C00000"/>
                </a:solidFill>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photons incident on the detector,   </a:t>
            </a:r>
          </a:p>
        </p:txBody>
      </p:sp>
      <p:pic>
        <p:nvPicPr>
          <p:cNvPr id="30" name="Picture 29">
            <a:extLst>
              <a:ext uri="{FF2B5EF4-FFF2-40B4-BE49-F238E27FC236}">
                <a16:creationId xmlns:a16="http://schemas.microsoft.com/office/drawing/2014/main" id="{C60975AB-89B7-3930-64D0-40115BE43F71}"/>
              </a:ext>
            </a:extLst>
          </p:cNvPr>
          <p:cNvPicPr>
            <a:picLocks noChangeAspect="1"/>
          </p:cNvPicPr>
          <p:nvPr/>
        </p:nvPicPr>
        <p:blipFill>
          <a:blip r:embed="rId4"/>
          <a:stretch>
            <a:fillRect/>
          </a:stretch>
        </p:blipFill>
        <p:spPr>
          <a:xfrm>
            <a:off x="6974863" y="4758897"/>
            <a:ext cx="2199874" cy="776426"/>
          </a:xfrm>
          <a:prstGeom prst="rect">
            <a:avLst/>
          </a:prstGeom>
        </p:spPr>
      </p:pic>
      <p:sp>
        <p:nvSpPr>
          <p:cNvPr id="31" name="TextBox 30">
            <a:extLst>
              <a:ext uri="{FF2B5EF4-FFF2-40B4-BE49-F238E27FC236}">
                <a16:creationId xmlns:a16="http://schemas.microsoft.com/office/drawing/2014/main" id="{7F18E216-F9BC-73E7-5C33-2057970A209D}"/>
              </a:ext>
            </a:extLst>
          </p:cNvPr>
          <p:cNvSpPr txBox="1"/>
          <p:nvPr/>
        </p:nvSpPr>
        <p:spPr>
          <a:xfrm>
            <a:off x="555171" y="5575397"/>
            <a:ext cx="9326495"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in the ideal case where both signal and noise are determined only by the photon statistics</a:t>
            </a:r>
          </a:p>
        </p:txBody>
      </p:sp>
      <p:pic>
        <p:nvPicPr>
          <p:cNvPr id="3" name="Picture 2">
            <a:extLst>
              <a:ext uri="{FF2B5EF4-FFF2-40B4-BE49-F238E27FC236}">
                <a16:creationId xmlns:a16="http://schemas.microsoft.com/office/drawing/2014/main" id="{8B261B3E-4A23-E596-10CB-D05318E7A4EE}"/>
              </a:ext>
            </a:extLst>
          </p:cNvPr>
          <p:cNvPicPr>
            <a:picLocks noChangeAspect="1"/>
          </p:cNvPicPr>
          <p:nvPr/>
        </p:nvPicPr>
        <p:blipFill>
          <a:blip r:embed="rId5"/>
          <a:stretch>
            <a:fillRect/>
          </a:stretch>
        </p:blipFill>
        <p:spPr>
          <a:xfrm>
            <a:off x="9927036" y="1440938"/>
            <a:ext cx="1867955" cy="709129"/>
          </a:xfrm>
          <a:prstGeom prst="rect">
            <a:avLst/>
          </a:prstGeom>
        </p:spPr>
      </p:pic>
    </p:spTree>
    <p:extLst>
      <p:ext uri="{BB962C8B-B14F-4D97-AF65-F5344CB8AC3E}">
        <p14:creationId xmlns:p14="http://schemas.microsoft.com/office/powerpoint/2010/main" val="331899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89B223-E42E-6322-39CB-2C071ABF6FD6}"/>
              </a:ext>
            </a:extLst>
          </p:cNvPr>
          <p:cNvSpPr txBox="1"/>
          <p:nvPr/>
        </p:nvSpPr>
        <p:spPr>
          <a:xfrm>
            <a:off x="255385" y="2575377"/>
            <a:ext cx="6729402"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quantum efficiency (  </a:t>
            </a:r>
            <a:r>
              <a:rPr lang="en-US" sz="2400" b="1" dirty="0">
                <a:solidFill>
                  <a:srgbClr val="FF0000"/>
                </a:solidFill>
                <a:latin typeface="Times New Roman" panose="02020603050405020304" pitchFamily="18" charset="0"/>
                <a:cs typeface="Times New Roman" panose="02020603050405020304" pitchFamily="18" charset="0"/>
              </a:rPr>
              <a:t>the fraction of the incoming photon stream absorbed) </a:t>
            </a:r>
          </a:p>
          <a:p>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noise and the ratio of signal to noise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Resolution of images produced by a detector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speed of </a:t>
            </a:r>
            <a:r>
              <a:rPr lang="en-US" sz="2400" b="1" dirty="0">
                <a:solidFill>
                  <a:srgbClr val="FF0000"/>
                </a:solidFill>
                <a:latin typeface="Times New Roman" panose="02020603050405020304" pitchFamily="18" charset="0"/>
                <a:cs typeface="Times New Roman" panose="02020603050405020304" pitchFamily="18" charset="0"/>
              </a:rPr>
              <a:t>response of a detector</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D269E63-1385-1834-C37D-83A1807B33EF}"/>
              </a:ext>
            </a:extLst>
          </p:cNvPr>
          <p:cNvSpPr txBox="1"/>
          <p:nvPr/>
        </p:nvSpPr>
        <p:spPr>
          <a:xfrm>
            <a:off x="4008951" y="406274"/>
            <a:ext cx="47315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    Chapter One </a:t>
            </a:r>
          </a:p>
          <a:p>
            <a:pPr algn="ctr"/>
            <a:r>
              <a:rPr lang="en-US" sz="3600" dirty="0">
                <a:latin typeface="Times New Roman" panose="02020603050405020304" pitchFamily="18" charset="0"/>
                <a:cs typeface="Times New Roman" panose="02020603050405020304" pitchFamily="18" charset="0"/>
              </a:rPr>
              <a:t>       introduction </a:t>
            </a:r>
          </a:p>
        </p:txBody>
      </p:sp>
      <p:sp>
        <p:nvSpPr>
          <p:cNvPr id="10" name="TextBox 9">
            <a:extLst>
              <a:ext uri="{FF2B5EF4-FFF2-40B4-BE49-F238E27FC236}">
                <a16:creationId xmlns:a16="http://schemas.microsoft.com/office/drawing/2014/main" id="{B58B4420-8EBD-16E5-268A-6ABE8DC2555E}"/>
              </a:ext>
            </a:extLst>
          </p:cNvPr>
          <p:cNvSpPr txBox="1"/>
          <p:nvPr/>
        </p:nvSpPr>
        <p:spPr>
          <a:xfrm>
            <a:off x="255385" y="1606603"/>
            <a:ext cx="4127405" cy="584775"/>
          </a:xfrm>
          <a:prstGeom prst="rect">
            <a:avLst/>
          </a:prstGeom>
          <a:noFill/>
        </p:spPr>
        <p:txBody>
          <a:bodyPr wrap="square">
            <a:spAutoFit/>
          </a:bodyPr>
          <a:lstStyle/>
          <a:p>
            <a:r>
              <a:rPr lang="en-US" sz="3200" dirty="0">
                <a:solidFill>
                  <a:srgbClr val="00B0F0"/>
                </a:solidFill>
                <a:latin typeface="Times New Roman" panose="02020603050405020304" pitchFamily="18" charset="0"/>
                <a:cs typeface="Times New Roman" panose="02020603050405020304" pitchFamily="18" charset="0"/>
              </a:rPr>
              <a:t>detector characteristics </a:t>
            </a:r>
          </a:p>
        </p:txBody>
      </p:sp>
      <p:pic>
        <p:nvPicPr>
          <p:cNvPr id="8" name="Picture 2" descr="What is a Sensor? Different Types of Sensors with Applications | Arduino,  Light sensor, Sensor">
            <a:extLst>
              <a:ext uri="{FF2B5EF4-FFF2-40B4-BE49-F238E27FC236}">
                <a16:creationId xmlns:a16="http://schemas.microsoft.com/office/drawing/2014/main" id="{EB60D6E4-ABF3-F814-6E15-324E06A5A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161" y="2108090"/>
            <a:ext cx="5137612" cy="411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7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A0C13E-D9E6-A4EB-89D5-B9AA2B89061A}"/>
              </a:ext>
            </a:extLst>
          </p:cNvPr>
          <p:cNvSpPr txBox="1"/>
          <p:nvPr/>
        </p:nvSpPr>
        <p:spPr>
          <a:xfrm>
            <a:off x="215695" y="220914"/>
            <a:ext cx="341116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4-  Noise and Signal to Noise</a:t>
            </a:r>
          </a:p>
        </p:txBody>
      </p:sp>
      <p:sp>
        <p:nvSpPr>
          <p:cNvPr id="14" name="TextBox 13">
            <a:extLst>
              <a:ext uri="{FF2B5EF4-FFF2-40B4-BE49-F238E27FC236}">
                <a16:creationId xmlns:a16="http://schemas.microsoft.com/office/drawing/2014/main" id="{7FAD6F78-0A1D-310B-EE52-EE39B653F82E}"/>
              </a:ext>
            </a:extLst>
          </p:cNvPr>
          <p:cNvSpPr txBox="1"/>
          <p:nvPr/>
        </p:nvSpPr>
        <p:spPr>
          <a:xfrm>
            <a:off x="130206" y="1175401"/>
            <a:ext cx="11813367" cy="2246769"/>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Additional steps in the detection process can degrade the information present in the photon stream absorbed by the detector, either by losing signal or by adding noise.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the detective quantum efficiency (DQE) </a:t>
            </a:r>
            <a:r>
              <a:rPr lang="en-US" sz="2000" dirty="0">
                <a:solidFill>
                  <a:srgbClr val="0070C0"/>
                </a:solidFill>
                <a:latin typeface="Times New Roman" panose="02020603050405020304" pitchFamily="18" charset="0"/>
                <a:cs typeface="Times New Roman" panose="02020603050405020304" pitchFamily="18" charset="0"/>
              </a:rPr>
              <a:t>describes this degradation succinctly in terms of the number of photons that could produce an output signal with an equivalent ratio of signal to noise if no degradation occurred</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BA8EEF-0321-011F-0B8F-DEAB76A61C03}"/>
              </a:ext>
            </a:extLst>
          </p:cNvPr>
          <p:cNvSpPr txBox="1"/>
          <p:nvPr/>
        </p:nvSpPr>
        <p:spPr>
          <a:xfrm>
            <a:off x="567031" y="3685295"/>
            <a:ext cx="1151898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So the detective quantum efficiency define as </a:t>
            </a:r>
          </a:p>
        </p:txBody>
      </p:sp>
      <p:pic>
        <p:nvPicPr>
          <p:cNvPr id="8" name="Picture 7">
            <a:extLst>
              <a:ext uri="{FF2B5EF4-FFF2-40B4-BE49-F238E27FC236}">
                <a16:creationId xmlns:a16="http://schemas.microsoft.com/office/drawing/2014/main" id="{4BA6EB62-F8C7-36BE-B354-EDFF783E7205}"/>
              </a:ext>
            </a:extLst>
          </p:cNvPr>
          <p:cNvPicPr>
            <a:picLocks noChangeAspect="1"/>
          </p:cNvPicPr>
          <p:nvPr/>
        </p:nvPicPr>
        <p:blipFill>
          <a:blip r:embed="rId2"/>
          <a:stretch>
            <a:fillRect/>
          </a:stretch>
        </p:blipFill>
        <p:spPr>
          <a:xfrm>
            <a:off x="5570646" y="3390327"/>
            <a:ext cx="2617207" cy="900440"/>
          </a:xfrm>
          <a:prstGeom prst="rect">
            <a:avLst/>
          </a:prstGeom>
        </p:spPr>
      </p:pic>
      <p:sp>
        <p:nvSpPr>
          <p:cNvPr id="9" name="TextBox 8">
            <a:extLst>
              <a:ext uri="{FF2B5EF4-FFF2-40B4-BE49-F238E27FC236}">
                <a16:creationId xmlns:a16="http://schemas.microsoft.com/office/drawing/2014/main" id="{6545EAA7-B34E-7344-0020-0F023911ED0B}"/>
              </a:ext>
            </a:extLst>
          </p:cNvPr>
          <p:cNvSpPr txBox="1"/>
          <p:nvPr/>
        </p:nvSpPr>
        <p:spPr>
          <a:xfrm>
            <a:off x="398513" y="4290767"/>
            <a:ext cx="11793487" cy="707886"/>
          </a:xfrm>
          <a:prstGeom prst="rect">
            <a:avLst/>
          </a:prstGeom>
          <a:noFill/>
        </p:spPr>
        <p:txBody>
          <a:bodyPr wrap="square">
            <a:spAutoFit/>
          </a:bodyPr>
          <a:lstStyle/>
          <a:p>
            <a:r>
              <a:rPr lang="en-US" sz="2000" dirty="0">
                <a:solidFill>
                  <a:srgbClr val="C00000"/>
                </a:solidFill>
                <a:latin typeface="Times New Roman" panose="02020603050405020304" pitchFamily="18" charset="0"/>
                <a:cs typeface="Times New Roman" panose="02020603050405020304" pitchFamily="18" charset="0"/>
              </a:rPr>
              <a:t>Where    </a:t>
            </a:r>
            <a:r>
              <a:rPr lang="en-US" sz="2000" dirty="0" err="1">
                <a:solidFill>
                  <a:srgbClr val="C00000"/>
                </a:solidFill>
                <a:latin typeface="Times New Roman" panose="02020603050405020304" pitchFamily="18" charset="0"/>
                <a:cs typeface="Times New Roman" panose="02020603050405020304" pitchFamily="18" charset="0"/>
              </a:rPr>
              <a:t>n</a:t>
            </a:r>
            <a:r>
              <a:rPr lang="en-US" sz="2000" baseline="-25000" dirty="0" err="1">
                <a:solidFill>
                  <a:srgbClr val="C00000"/>
                </a:solidFill>
                <a:latin typeface="Times New Roman" panose="02020603050405020304" pitchFamily="18" charset="0"/>
                <a:cs typeface="Times New Roman" panose="02020603050405020304" pitchFamily="18" charset="0"/>
              </a:rPr>
              <a:t>in</a:t>
            </a:r>
            <a:r>
              <a:rPr lang="en-US" sz="2000" baseline="-25000" dirty="0">
                <a:solidFill>
                  <a:srgbClr val="C00000"/>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actual input photon signal</a:t>
            </a:r>
            <a:r>
              <a:rPr lang="en-US" sz="2000" dirty="0">
                <a:solidFill>
                  <a:srgbClr val="C00000"/>
                </a:solidFill>
                <a:latin typeface="Times New Roman" panose="02020603050405020304" pitchFamily="18" charset="0"/>
                <a:cs typeface="Times New Roman" panose="02020603050405020304" pitchFamily="18" charset="0"/>
              </a:rPr>
              <a:t>, n </a:t>
            </a:r>
            <a:r>
              <a:rPr lang="en-US" sz="2000" baseline="-25000" dirty="0">
                <a:solidFill>
                  <a:srgbClr val="C00000"/>
                </a:solidFill>
                <a:latin typeface="Times New Roman" panose="02020603050405020304" pitchFamily="18" charset="0"/>
                <a:cs typeface="Times New Roman" panose="02020603050405020304" pitchFamily="18" charset="0"/>
              </a:rPr>
              <a:t>out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an imaginary input signal that would produce, with a perfect detector system, the same information content in the output signal as is received from the actual system.</a:t>
            </a:r>
          </a:p>
        </p:txBody>
      </p:sp>
      <p:sp>
        <p:nvSpPr>
          <p:cNvPr id="10" name="TextBox 9">
            <a:extLst>
              <a:ext uri="{FF2B5EF4-FFF2-40B4-BE49-F238E27FC236}">
                <a16:creationId xmlns:a16="http://schemas.microsoft.com/office/drawing/2014/main" id="{609485B3-EB53-5BFE-5E2F-6C2ED0B4597F}"/>
              </a:ext>
            </a:extLst>
          </p:cNvPr>
          <p:cNvSpPr txBox="1"/>
          <p:nvPr/>
        </p:nvSpPr>
        <p:spPr>
          <a:xfrm>
            <a:off x="567031" y="5345231"/>
            <a:ext cx="10468744" cy="1477328"/>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(S/N)</a:t>
            </a:r>
            <a:r>
              <a:rPr lang="en-US" sz="1800" baseline="-25000" dirty="0">
                <a:latin typeface="Times New Roman" panose="02020603050405020304" pitchFamily="18" charset="0"/>
                <a:cs typeface="Times New Roman" panose="02020603050405020304" pitchFamily="18" charset="0"/>
              </a:rPr>
              <a:t>out</a:t>
            </a:r>
            <a:r>
              <a:rPr lang="en-US" sz="1800" dirty="0">
                <a:latin typeface="Times New Roman" panose="02020603050405020304" pitchFamily="18" charset="0"/>
                <a:cs typeface="Times New Roman" panose="02020603050405020304" pitchFamily="18" charset="0"/>
              </a:rPr>
              <a:t> is the observed signal-to-noise ratio, while (S/N)</a:t>
            </a:r>
            <a:r>
              <a:rPr lang="en-US" sz="1800" baseline="-25000" dirty="0">
                <a:latin typeface="Times New Roman" panose="02020603050405020304" pitchFamily="18" charset="0"/>
                <a:cs typeface="Times New Roman" panose="02020603050405020304" pitchFamily="18" charset="0"/>
              </a:rPr>
              <a:t>in</a:t>
            </a:r>
            <a:r>
              <a:rPr lang="en-US" sz="1800" dirty="0">
                <a:latin typeface="Times New Roman" panose="02020603050405020304" pitchFamily="18" charset="0"/>
                <a:cs typeface="Times New Roman" panose="02020603050405020304" pitchFamily="18" charset="0"/>
              </a:rPr>
              <a:t> is the potential signal-to-noise ratio of the incoming photon stream, it is easily shown that the DQE is just the quantum efficiency defined in equation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if there is no subsequent degradation of the signal to noise.</a:t>
            </a:r>
          </a:p>
        </p:txBody>
      </p:sp>
      <p:pic>
        <p:nvPicPr>
          <p:cNvPr id="11" name="Picture 10">
            <a:extLst>
              <a:ext uri="{FF2B5EF4-FFF2-40B4-BE49-F238E27FC236}">
                <a16:creationId xmlns:a16="http://schemas.microsoft.com/office/drawing/2014/main" id="{5449C5B8-DB7C-30EB-B2AC-153E55024625}"/>
              </a:ext>
            </a:extLst>
          </p:cNvPr>
          <p:cNvPicPr>
            <a:picLocks noChangeAspect="1"/>
          </p:cNvPicPr>
          <p:nvPr/>
        </p:nvPicPr>
        <p:blipFill>
          <a:blip r:embed="rId3"/>
          <a:stretch>
            <a:fillRect/>
          </a:stretch>
        </p:blipFill>
        <p:spPr>
          <a:xfrm>
            <a:off x="6727958" y="6258479"/>
            <a:ext cx="1874762" cy="415024"/>
          </a:xfrm>
          <a:prstGeom prst="rect">
            <a:avLst/>
          </a:prstGeom>
        </p:spPr>
      </p:pic>
      <p:sp>
        <p:nvSpPr>
          <p:cNvPr id="3" name="TextBox 2">
            <a:extLst>
              <a:ext uri="{FF2B5EF4-FFF2-40B4-BE49-F238E27FC236}">
                <a16:creationId xmlns:a16="http://schemas.microsoft.com/office/drawing/2014/main" id="{73C4A2D3-8162-0AF8-B9E7-F637F87CA79F}"/>
              </a:ext>
            </a:extLst>
          </p:cNvPr>
          <p:cNvSpPr txBox="1"/>
          <p:nvPr/>
        </p:nvSpPr>
        <p:spPr>
          <a:xfrm>
            <a:off x="3903489" y="220914"/>
            <a:ext cx="7845404" cy="1200329"/>
          </a:xfrm>
          <a:prstGeom prst="rect">
            <a:avLst/>
          </a:prstGeom>
          <a:noFill/>
        </p:spPr>
        <p:txBody>
          <a:bodyPr wrap="square">
            <a:spAutoFit/>
          </a:bodyPr>
          <a:lstStyle/>
          <a:p>
            <a:r>
              <a:rPr lang="en-US" dirty="0"/>
              <a:t>The quantum efficiency defined in equation (1.18) refers only to the fraction of incoming photons converted into a signal in the first stage of detector action. Ideally, the signal-to-noise ratio attained in a measurement is controlled entirely by the number of photons absorbed in the first stage.</a:t>
            </a:r>
          </a:p>
        </p:txBody>
      </p:sp>
    </p:spTree>
    <p:extLst>
      <p:ext uri="{BB962C8B-B14F-4D97-AF65-F5344CB8AC3E}">
        <p14:creationId xmlns:p14="http://schemas.microsoft.com/office/powerpoint/2010/main" val="120166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CD4244-F666-C0BF-FF1D-6D61005BA5EC}"/>
              </a:ext>
            </a:extLst>
          </p:cNvPr>
          <p:cNvSpPr txBox="1"/>
          <p:nvPr/>
        </p:nvSpPr>
        <p:spPr>
          <a:xfrm>
            <a:off x="292828" y="2881702"/>
            <a:ext cx="6860840"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 more general concept is </a:t>
            </a:r>
            <a:r>
              <a:rPr lang="en-US" sz="2000" dirty="0">
                <a:solidFill>
                  <a:srgbClr val="C00000"/>
                </a:solidFill>
                <a:latin typeface="Times New Roman" panose="02020603050405020304" pitchFamily="18" charset="0"/>
                <a:cs typeface="Times New Roman" panose="02020603050405020304" pitchFamily="18" charset="0"/>
              </a:rPr>
              <a:t>the modulation transfer function</a:t>
            </a:r>
            <a:r>
              <a:rPr lang="en-US" sz="2000" dirty="0">
                <a:latin typeface="Times New Roman" panose="02020603050405020304" pitchFamily="18" charset="0"/>
                <a:cs typeface="Times New Roman" panose="02020603050405020304" pitchFamily="18" charset="0"/>
              </a:rPr>
              <a:t>, or MTF</a:t>
            </a:r>
          </a:p>
        </p:txBody>
      </p:sp>
      <p:pic>
        <p:nvPicPr>
          <p:cNvPr id="7" name="Picture 6">
            <a:extLst>
              <a:ext uri="{FF2B5EF4-FFF2-40B4-BE49-F238E27FC236}">
                <a16:creationId xmlns:a16="http://schemas.microsoft.com/office/drawing/2014/main" id="{83B4D238-3980-6EF6-F993-7FB3E7EC4B73}"/>
              </a:ext>
            </a:extLst>
          </p:cNvPr>
          <p:cNvPicPr>
            <a:picLocks noChangeAspect="1"/>
          </p:cNvPicPr>
          <p:nvPr/>
        </p:nvPicPr>
        <p:blipFill>
          <a:blip r:embed="rId2"/>
          <a:stretch>
            <a:fillRect/>
          </a:stretch>
        </p:blipFill>
        <p:spPr>
          <a:xfrm>
            <a:off x="1041747" y="4630289"/>
            <a:ext cx="3088947" cy="546876"/>
          </a:xfrm>
          <a:prstGeom prst="rect">
            <a:avLst/>
          </a:prstGeom>
        </p:spPr>
      </p:pic>
      <p:sp>
        <p:nvSpPr>
          <p:cNvPr id="9" name="TextBox 8">
            <a:extLst>
              <a:ext uri="{FF2B5EF4-FFF2-40B4-BE49-F238E27FC236}">
                <a16:creationId xmlns:a16="http://schemas.microsoft.com/office/drawing/2014/main" id="{60109C6A-7737-5E7E-EDB6-57549854E760}"/>
              </a:ext>
            </a:extLst>
          </p:cNvPr>
          <p:cNvSpPr txBox="1"/>
          <p:nvPr/>
        </p:nvSpPr>
        <p:spPr>
          <a:xfrm>
            <a:off x="154524" y="5305330"/>
            <a:ext cx="4702103"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modulation of this signal is defined as</a:t>
            </a:r>
          </a:p>
        </p:txBody>
      </p:sp>
      <p:pic>
        <p:nvPicPr>
          <p:cNvPr id="14" name="Picture 13">
            <a:extLst>
              <a:ext uri="{FF2B5EF4-FFF2-40B4-BE49-F238E27FC236}">
                <a16:creationId xmlns:a16="http://schemas.microsoft.com/office/drawing/2014/main" id="{0C0BEC47-D194-4682-37E1-DE20F17A0E98}"/>
              </a:ext>
            </a:extLst>
          </p:cNvPr>
          <p:cNvPicPr>
            <a:picLocks noChangeAspect="1"/>
          </p:cNvPicPr>
          <p:nvPr/>
        </p:nvPicPr>
        <p:blipFill>
          <a:blip r:embed="rId3"/>
          <a:stretch>
            <a:fillRect/>
          </a:stretch>
        </p:blipFill>
        <p:spPr>
          <a:xfrm>
            <a:off x="1499969" y="5728482"/>
            <a:ext cx="2406421" cy="644197"/>
          </a:xfrm>
          <a:prstGeom prst="rect">
            <a:avLst/>
          </a:prstGeom>
        </p:spPr>
      </p:pic>
      <p:pic>
        <p:nvPicPr>
          <p:cNvPr id="18" name="Picture 17">
            <a:extLst>
              <a:ext uri="{FF2B5EF4-FFF2-40B4-BE49-F238E27FC236}">
                <a16:creationId xmlns:a16="http://schemas.microsoft.com/office/drawing/2014/main" id="{BD52B72C-4CA9-F8A8-9AFA-D46802646732}"/>
              </a:ext>
            </a:extLst>
          </p:cNvPr>
          <p:cNvPicPr>
            <a:picLocks noChangeAspect="1"/>
          </p:cNvPicPr>
          <p:nvPr/>
        </p:nvPicPr>
        <p:blipFill>
          <a:blip r:embed="rId4"/>
          <a:stretch>
            <a:fillRect/>
          </a:stretch>
        </p:blipFill>
        <p:spPr>
          <a:xfrm>
            <a:off x="7335375" y="3837982"/>
            <a:ext cx="4785807" cy="2934696"/>
          </a:xfrm>
          <a:prstGeom prst="rect">
            <a:avLst/>
          </a:prstGeom>
        </p:spPr>
      </p:pic>
      <p:sp>
        <p:nvSpPr>
          <p:cNvPr id="6" name="Content Placeholder 2">
            <a:extLst>
              <a:ext uri="{FF2B5EF4-FFF2-40B4-BE49-F238E27FC236}">
                <a16:creationId xmlns:a16="http://schemas.microsoft.com/office/drawing/2014/main" id="{1AA6D275-66CC-B1F0-D3E9-0D5E19C59E33}"/>
              </a:ext>
            </a:extLst>
          </p:cNvPr>
          <p:cNvSpPr>
            <a:spLocks noGrp="1"/>
          </p:cNvSpPr>
          <p:nvPr>
            <p:ph idx="1"/>
          </p:nvPr>
        </p:nvSpPr>
        <p:spPr>
          <a:xfrm>
            <a:off x="352129" y="459379"/>
            <a:ext cx="11627278" cy="929811"/>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resolution of an array of detectors can be most simply measured by exposing it to a pattern of alternating white and black lines (a “bar chart”) and determining the minimum spacing of line pairs that can be distinguished, </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D1C81B7-B915-08CC-37BE-4F2913D30EDC}"/>
              </a:ext>
            </a:extLst>
          </p:cNvPr>
          <p:cNvPicPr>
            <a:picLocks noChangeAspect="1"/>
          </p:cNvPicPr>
          <p:nvPr/>
        </p:nvPicPr>
        <p:blipFill>
          <a:blip r:embed="rId5"/>
          <a:stretch>
            <a:fillRect/>
          </a:stretch>
        </p:blipFill>
        <p:spPr>
          <a:xfrm>
            <a:off x="7094366" y="1264076"/>
            <a:ext cx="4885041" cy="2479797"/>
          </a:xfrm>
          <a:prstGeom prst="rect">
            <a:avLst/>
          </a:prstGeom>
        </p:spPr>
      </p:pic>
      <p:sp>
        <p:nvSpPr>
          <p:cNvPr id="10" name="TextBox 9">
            <a:extLst>
              <a:ext uri="{FF2B5EF4-FFF2-40B4-BE49-F238E27FC236}">
                <a16:creationId xmlns:a16="http://schemas.microsoft.com/office/drawing/2014/main" id="{D13A560B-9FAF-5097-EAAC-8B1FCFF1E521}"/>
              </a:ext>
            </a:extLst>
          </p:cNvPr>
          <p:cNvSpPr txBox="1"/>
          <p:nvPr/>
        </p:nvSpPr>
        <p:spPr>
          <a:xfrm>
            <a:off x="645865" y="0"/>
            <a:ext cx="2550694"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5-  Imaging Properties </a:t>
            </a:r>
          </a:p>
        </p:txBody>
      </p:sp>
      <p:sp>
        <p:nvSpPr>
          <p:cNvPr id="16" name="TextBox 15">
            <a:extLst>
              <a:ext uri="{FF2B5EF4-FFF2-40B4-BE49-F238E27FC236}">
                <a16:creationId xmlns:a16="http://schemas.microsoft.com/office/drawing/2014/main" id="{291C5AF0-5D05-40AA-70E6-85A870D20859}"/>
              </a:ext>
            </a:extLst>
          </p:cNvPr>
          <p:cNvSpPr txBox="1"/>
          <p:nvPr/>
        </p:nvSpPr>
        <p:spPr>
          <a:xfrm>
            <a:off x="292828" y="1482302"/>
            <a:ext cx="6697938" cy="132343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eye can identify such a pattern if the light dark variation is 4% or greater. The resolution of the detector array is expressed in line pairs per millimeter corresponding to the highest density of lines that produces a pattern at this threshold </a:t>
            </a:r>
          </a:p>
        </p:txBody>
      </p:sp>
      <p:sp>
        <p:nvSpPr>
          <p:cNvPr id="19" name="TextBox 18">
            <a:extLst>
              <a:ext uri="{FF2B5EF4-FFF2-40B4-BE49-F238E27FC236}">
                <a16:creationId xmlns:a16="http://schemas.microsoft.com/office/drawing/2014/main" id="{0309789B-D8A2-FA21-0CFF-76ED10B50DB5}"/>
              </a:ext>
            </a:extLst>
          </p:cNvPr>
          <p:cNvSpPr txBox="1"/>
          <p:nvPr/>
        </p:nvSpPr>
        <p:spPr>
          <a:xfrm>
            <a:off x="229021" y="3717753"/>
            <a:ext cx="6988454" cy="1015663"/>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Imagine that the detector array is exposed to a field with a sinusoidal spatial variation of the intensity of the input, of period P and amplitude F(x),</a:t>
            </a:r>
            <a:endParaRPr lang="en-US" sz="2000" dirty="0"/>
          </a:p>
        </p:txBody>
      </p:sp>
    </p:spTree>
    <p:extLst>
      <p:ext uri="{BB962C8B-B14F-4D97-AF65-F5344CB8AC3E}">
        <p14:creationId xmlns:p14="http://schemas.microsoft.com/office/powerpoint/2010/main" val="44896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869D36-93FF-95DB-B02B-CFD41427CB8A}"/>
              </a:ext>
            </a:extLst>
          </p:cNvPr>
          <p:cNvSpPr txBox="1"/>
          <p:nvPr/>
        </p:nvSpPr>
        <p:spPr>
          <a:xfrm>
            <a:off x="67208" y="594521"/>
            <a:ext cx="118872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Assuming that the resulting image output from the detector is also sinusoidal (which may be only approximately true due to nonlinearities), it can be represented by</a:t>
            </a:r>
          </a:p>
        </p:txBody>
      </p:sp>
      <p:pic>
        <p:nvPicPr>
          <p:cNvPr id="15" name="Picture 14">
            <a:extLst>
              <a:ext uri="{FF2B5EF4-FFF2-40B4-BE49-F238E27FC236}">
                <a16:creationId xmlns:a16="http://schemas.microsoft.com/office/drawing/2014/main" id="{992CFB5F-B984-DD45-4B26-9524E148A261}"/>
              </a:ext>
            </a:extLst>
          </p:cNvPr>
          <p:cNvPicPr>
            <a:picLocks noChangeAspect="1"/>
          </p:cNvPicPr>
          <p:nvPr/>
        </p:nvPicPr>
        <p:blipFill>
          <a:blip r:embed="rId2"/>
          <a:stretch>
            <a:fillRect/>
          </a:stretch>
        </p:blipFill>
        <p:spPr>
          <a:xfrm>
            <a:off x="3296836" y="1184707"/>
            <a:ext cx="3716378" cy="562667"/>
          </a:xfrm>
          <a:prstGeom prst="rect">
            <a:avLst/>
          </a:prstGeom>
        </p:spPr>
      </p:pic>
      <p:pic>
        <p:nvPicPr>
          <p:cNvPr id="17" name="Picture 16">
            <a:extLst>
              <a:ext uri="{FF2B5EF4-FFF2-40B4-BE49-F238E27FC236}">
                <a16:creationId xmlns:a16="http://schemas.microsoft.com/office/drawing/2014/main" id="{2179631E-28B9-8887-3AF7-B9903ECF325F}"/>
              </a:ext>
            </a:extLst>
          </p:cNvPr>
          <p:cNvPicPr>
            <a:picLocks noChangeAspect="1"/>
          </p:cNvPicPr>
          <p:nvPr/>
        </p:nvPicPr>
        <p:blipFill>
          <a:blip r:embed="rId3"/>
          <a:stretch>
            <a:fillRect/>
          </a:stretch>
        </p:blipFill>
        <p:spPr>
          <a:xfrm>
            <a:off x="4631493" y="2179323"/>
            <a:ext cx="1753939" cy="1062245"/>
          </a:xfrm>
          <a:prstGeom prst="rect">
            <a:avLst/>
          </a:prstGeom>
        </p:spPr>
      </p:pic>
      <p:sp>
        <p:nvSpPr>
          <p:cNvPr id="19" name="TextBox 18">
            <a:extLst>
              <a:ext uri="{FF2B5EF4-FFF2-40B4-BE49-F238E27FC236}">
                <a16:creationId xmlns:a16="http://schemas.microsoft.com/office/drawing/2014/main" id="{456763BC-8523-74AF-4E0F-DD4A41F7607A}"/>
              </a:ext>
            </a:extLst>
          </p:cNvPr>
          <p:cNvSpPr txBox="1"/>
          <p:nvPr/>
        </p:nvSpPr>
        <p:spPr>
          <a:xfrm>
            <a:off x="313000" y="1831038"/>
            <a:ext cx="10076053"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modulation in the image will be</a:t>
            </a:r>
          </a:p>
        </p:txBody>
      </p:sp>
      <p:sp>
        <p:nvSpPr>
          <p:cNvPr id="10" name="TextBox 9">
            <a:extLst>
              <a:ext uri="{FF2B5EF4-FFF2-40B4-BE49-F238E27FC236}">
                <a16:creationId xmlns:a16="http://schemas.microsoft.com/office/drawing/2014/main" id="{D13A560B-9FAF-5097-EAAC-8B1FCFF1E521}"/>
              </a:ext>
            </a:extLst>
          </p:cNvPr>
          <p:cNvSpPr txBox="1"/>
          <p:nvPr/>
        </p:nvSpPr>
        <p:spPr>
          <a:xfrm>
            <a:off x="178905" y="0"/>
            <a:ext cx="2533560"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5-  Imaging Properties </a:t>
            </a:r>
          </a:p>
        </p:txBody>
      </p:sp>
      <p:sp>
        <p:nvSpPr>
          <p:cNvPr id="3" name="TextBox 2">
            <a:extLst>
              <a:ext uri="{FF2B5EF4-FFF2-40B4-BE49-F238E27FC236}">
                <a16:creationId xmlns:a16="http://schemas.microsoft.com/office/drawing/2014/main" id="{F027B513-7A0E-9D45-A77B-0E382E38DCAC}"/>
              </a:ext>
            </a:extLst>
          </p:cNvPr>
          <p:cNvSpPr txBox="1"/>
          <p:nvPr/>
        </p:nvSpPr>
        <p:spPr>
          <a:xfrm>
            <a:off x="756084" y="3453596"/>
            <a:ext cx="6096946" cy="369332"/>
          </a:xfrm>
          <a:prstGeom prst="rect">
            <a:avLst/>
          </a:prstGeom>
          <a:noFill/>
        </p:spPr>
        <p:txBody>
          <a:bodyPr wrap="square">
            <a:spAutoFit/>
          </a:bodyPr>
          <a:lstStyle/>
          <a:p>
            <a:r>
              <a:rPr lang="en-US" dirty="0"/>
              <a:t>The modulation transfer factor is</a:t>
            </a:r>
          </a:p>
        </p:txBody>
      </p:sp>
      <p:pic>
        <p:nvPicPr>
          <p:cNvPr id="5" name="Picture 4">
            <a:extLst>
              <a:ext uri="{FF2B5EF4-FFF2-40B4-BE49-F238E27FC236}">
                <a16:creationId xmlns:a16="http://schemas.microsoft.com/office/drawing/2014/main" id="{0184CB76-F993-078A-1B69-A78369D830A9}"/>
              </a:ext>
            </a:extLst>
          </p:cNvPr>
          <p:cNvPicPr>
            <a:picLocks noChangeAspect="1"/>
          </p:cNvPicPr>
          <p:nvPr/>
        </p:nvPicPr>
        <p:blipFill>
          <a:blip r:embed="rId4"/>
          <a:stretch>
            <a:fillRect/>
          </a:stretch>
        </p:blipFill>
        <p:spPr>
          <a:xfrm>
            <a:off x="4762910" y="3165391"/>
            <a:ext cx="1631115" cy="1009353"/>
          </a:xfrm>
          <a:prstGeom prst="rect">
            <a:avLst/>
          </a:prstGeom>
        </p:spPr>
      </p:pic>
      <p:sp>
        <p:nvSpPr>
          <p:cNvPr id="7" name="TextBox 6">
            <a:extLst>
              <a:ext uri="{FF2B5EF4-FFF2-40B4-BE49-F238E27FC236}">
                <a16:creationId xmlns:a16="http://schemas.microsoft.com/office/drawing/2014/main" id="{671570D6-A976-7128-E330-FCF7C66315C6}"/>
              </a:ext>
            </a:extLst>
          </p:cNvPr>
          <p:cNvSpPr txBox="1"/>
          <p:nvPr/>
        </p:nvSpPr>
        <p:spPr>
          <a:xfrm>
            <a:off x="390466" y="4251428"/>
            <a:ext cx="6828182"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 separate value of the MT will apply at each spatial frequency; </a:t>
            </a:r>
          </a:p>
          <a:p>
            <a:r>
              <a:rPr lang="en-US" dirty="0">
                <a:latin typeface="Times New Roman" panose="02020603050405020304" pitchFamily="18" charset="0"/>
                <a:cs typeface="Times New Roman" panose="02020603050405020304" pitchFamily="18" charset="0"/>
              </a:rPr>
              <a:t>Figure (a) illustrates an input signal that contains a range of spatial frequencies, (b) shows a corresponding output in which the modulation decreases with increasing spatial frequency.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frequency dependence of the MT is expressed in the modulation transfer function (MTF).</a:t>
            </a:r>
          </a:p>
        </p:txBody>
      </p:sp>
      <p:pic>
        <p:nvPicPr>
          <p:cNvPr id="9" name="Picture 8">
            <a:extLst>
              <a:ext uri="{FF2B5EF4-FFF2-40B4-BE49-F238E27FC236}">
                <a16:creationId xmlns:a16="http://schemas.microsoft.com/office/drawing/2014/main" id="{23F0852C-1B6B-30DF-5DEE-4426EF4AC0D4}"/>
              </a:ext>
            </a:extLst>
          </p:cNvPr>
          <p:cNvPicPr>
            <a:picLocks noChangeAspect="1"/>
          </p:cNvPicPr>
          <p:nvPr/>
        </p:nvPicPr>
        <p:blipFill>
          <a:blip r:embed="rId5"/>
          <a:stretch>
            <a:fillRect/>
          </a:stretch>
        </p:blipFill>
        <p:spPr>
          <a:xfrm>
            <a:off x="7243959" y="1131669"/>
            <a:ext cx="4191957" cy="4067444"/>
          </a:xfrm>
          <a:prstGeom prst="rect">
            <a:avLst/>
          </a:prstGeom>
        </p:spPr>
      </p:pic>
    </p:spTree>
    <p:extLst>
      <p:ext uri="{BB962C8B-B14F-4D97-AF65-F5344CB8AC3E}">
        <p14:creationId xmlns:p14="http://schemas.microsoft.com/office/powerpoint/2010/main" val="333540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E01870-7B5A-FB75-0B95-984691872E04}"/>
              </a:ext>
            </a:extLst>
          </p:cNvPr>
          <p:cNvPicPr>
            <a:picLocks noGrp="1" noChangeAspect="1"/>
          </p:cNvPicPr>
          <p:nvPr>
            <p:ph idx="1"/>
          </p:nvPr>
        </p:nvPicPr>
        <p:blipFill>
          <a:blip r:embed="rId2"/>
          <a:stretch>
            <a:fillRect/>
          </a:stretch>
        </p:blipFill>
        <p:spPr>
          <a:xfrm>
            <a:off x="2061659" y="2316515"/>
            <a:ext cx="5815812" cy="1560360"/>
          </a:xfrm>
        </p:spPr>
      </p:pic>
      <p:sp>
        <p:nvSpPr>
          <p:cNvPr id="3" name="TextBox 2">
            <a:extLst>
              <a:ext uri="{FF2B5EF4-FFF2-40B4-BE49-F238E27FC236}">
                <a16:creationId xmlns:a16="http://schemas.microsoft.com/office/drawing/2014/main" id="{A3BB6D8E-CD5B-2079-6B9F-92F722DE55BC}"/>
              </a:ext>
            </a:extLst>
          </p:cNvPr>
          <p:cNvSpPr txBox="1"/>
          <p:nvPr/>
        </p:nvSpPr>
        <p:spPr>
          <a:xfrm>
            <a:off x="1009531" y="480641"/>
            <a:ext cx="10678886" cy="1754326"/>
          </a:xfrm>
          <a:prstGeom prst="rect">
            <a:avLst/>
          </a:prstGeom>
          <a:noFill/>
        </p:spPr>
        <p:txBody>
          <a:bodyPr wrap="square">
            <a:spAutoFit/>
          </a:bodyPr>
          <a:lstStyle/>
          <a:p>
            <a:r>
              <a:rPr lang="en-US" dirty="0"/>
              <a:t>1.1 A spherical blackbody source at 300 K and of radius 0.1 m is viewed from a distance of 1000 m by a detector system with an entrance aperture of radius 1 cm and field of view half angle of 0.1 degree. (a) Compute the spectral radiances in frequency units at 1 and 10 </a:t>
            </a:r>
            <a:r>
              <a:rPr lang="en-US" dirty="0" err="1"/>
              <a:t>μm</a:t>
            </a:r>
            <a:r>
              <a:rPr lang="en-US" dirty="0"/>
              <a:t>. (b) Compute the spectral irradiances at the entrance aperture. (c) For spectral bandwidths 1% of the wavelengths of operation and assuming that 50% of the incident photons are absorbed in the optics before they reach the detector, compute the powers received by the detector. (d) Compute the numbers of photons hitting the detector per second.</a:t>
            </a:r>
          </a:p>
        </p:txBody>
      </p:sp>
    </p:spTree>
    <p:extLst>
      <p:ext uri="{BB962C8B-B14F-4D97-AF65-F5344CB8AC3E}">
        <p14:creationId xmlns:p14="http://schemas.microsoft.com/office/powerpoint/2010/main" val="36426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F3AD45-BCB7-3E37-7CD4-FD1273824C9D}"/>
              </a:ext>
            </a:extLst>
          </p:cNvPr>
          <p:cNvSpPr txBox="1"/>
          <p:nvPr/>
        </p:nvSpPr>
        <p:spPr>
          <a:xfrm>
            <a:off x="122945" y="214840"/>
            <a:ext cx="7453512"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b="1" dirty="0">
                <a:solidFill>
                  <a:srgbClr val="0070C0"/>
                </a:solidFill>
                <a:latin typeface="Times New Roman" panose="02020603050405020304" pitchFamily="18" charset="0"/>
                <a:cs typeface="Times New Roman" panose="02020603050405020304" pitchFamily="18" charset="0"/>
              </a:rPr>
              <a:t>1-  Radiometry /</a:t>
            </a:r>
            <a:r>
              <a:rPr lang="en-US" sz="2000" b="1" dirty="0">
                <a:latin typeface="Times New Roman" panose="02020603050405020304" pitchFamily="18" charset="0"/>
                <a:cs typeface="Times New Roman" panose="02020603050405020304" pitchFamily="18" charset="0"/>
              </a:rPr>
              <a:t> Concepts and Terminology</a:t>
            </a:r>
          </a:p>
        </p:txBody>
      </p:sp>
      <p:sp>
        <p:nvSpPr>
          <p:cNvPr id="7" name="TextBox 6">
            <a:extLst>
              <a:ext uri="{FF2B5EF4-FFF2-40B4-BE49-F238E27FC236}">
                <a16:creationId xmlns:a16="http://schemas.microsoft.com/office/drawing/2014/main" id="{09BB7E03-421F-CF29-048D-4C544BB581C8}"/>
              </a:ext>
            </a:extLst>
          </p:cNvPr>
          <p:cNvSpPr txBox="1"/>
          <p:nvPr/>
        </p:nvSpPr>
        <p:spPr>
          <a:xfrm>
            <a:off x="175355" y="1442296"/>
            <a:ext cx="11512348" cy="163121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As electromagnetic radiation, a photon has both electric and magnetic components, oscillating in phase perpendicular to each other and perpendicular to the direction of energy propagation.</a:t>
            </a:r>
          </a:p>
          <a:p>
            <a:r>
              <a:rPr lang="en-US" sz="2000" dirty="0">
                <a:latin typeface="Times New Roman" panose="02020603050405020304" pitchFamily="18" charset="0"/>
                <a:cs typeface="Times New Roman" panose="02020603050405020304" pitchFamily="18" charset="0"/>
              </a:rPr>
              <a:t> The amplitude of the electric field, its wavelength and phase, and the direction it is moving characterize the photon. </a:t>
            </a:r>
          </a:p>
          <a:p>
            <a:r>
              <a:rPr lang="en-US" sz="2000" dirty="0">
                <a:latin typeface="Times New Roman" panose="02020603050405020304" pitchFamily="18" charset="0"/>
                <a:cs typeface="Times New Roman" panose="02020603050405020304" pitchFamily="18" charset="0"/>
              </a:rPr>
              <a:t>The behavior of the electric field can be expressed as</a:t>
            </a:r>
          </a:p>
        </p:txBody>
      </p:sp>
      <p:pic>
        <p:nvPicPr>
          <p:cNvPr id="13" name="Picture 12">
            <a:extLst>
              <a:ext uri="{FF2B5EF4-FFF2-40B4-BE49-F238E27FC236}">
                <a16:creationId xmlns:a16="http://schemas.microsoft.com/office/drawing/2014/main" id="{22D30717-EEB3-C39C-6BE2-9F74DF78E191}"/>
              </a:ext>
            </a:extLst>
          </p:cNvPr>
          <p:cNvPicPr>
            <a:picLocks noChangeAspect="1"/>
          </p:cNvPicPr>
          <p:nvPr/>
        </p:nvPicPr>
        <p:blipFill>
          <a:blip r:embed="rId2"/>
          <a:stretch>
            <a:fillRect/>
          </a:stretch>
        </p:blipFill>
        <p:spPr>
          <a:xfrm>
            <a:off x="4322394" y="3273399"/>
            <a:ext cx="3517293" cy="886796"/>
          </a:xfrm>
          <a:prstGeom prst="rect">
            <a:avLst/>
          </a:prstGeom>
        </p:spPr>
      </p:pic>
      <p:sp>
        <p:nvSpPr>
          <p:cNvPr id="15" name="TextBox 14">
            <a:extLst>
              <a:ext uri="{FF2B5EF4-FFF2-40B4-BE49-F238E27FC236}">
                <a16:creationId xmlns:a16="http://schemas.microsoft.com/office/drawing/2014/main" id="{D09ADE3E-F2E2-791B-3BFC-8BE910FD7E9E}"/>
              </a:ext>
            </a:extLst>
          </p:cNvPr>
          <p:cNvSpPr txBox="1"/>
          <p:nvPr/>
        </p:nvSpPr>
        <p:spPr>
          <a:xfrm>
            <a:off x="236877" y="4160194"/>
            <a:ext cx="1108460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 photon has an energy of</a:t>
            </a:r>
          </a:p>
        </p:txBody>
      </p:sp>
      <p:pic>
        <p:nvPicPr>
          <p:cNvPr id="17" name="Picture 16">
            <a:extLst>
              <a:ext uri="{FF2B5EF4-FFF2-40B4-BE49-F238E27FC236}">
                <a16:creationId xmlns:a16="http://schemas.microsoft.com/office/drawing/2014/main" id="{175FF02A-27EE-165C-D233-F676B9A1003A}"/>
              </a:ext>
            </a:extLst>
          </p:cNvPr>
          <p:cNvPicPr>
            <a:picLocks noChangeAspect="1"/>
          </p:cNvPicPr>
          <p:nvPr/>
        </p:nvPicPr>
        <p:blipFill>
          <a:blip r:embed="rId3"/>
          <a:stretch>
            <a:fillRect/>
          </a:stretch>
        </p:blipFill>
        <p:spPr>
          <a:xfrm>
            <a:off x="4322395" y="4276306"/>
            <a:ext cx="2913566" cy="907504"/>
          </a:xfrm>
          <a:prstGeom prst="rect">
            <a:avLst/>
          </a:prstGeom>
        </p:spPr>
      </p:pic>
      <p:sp>
        <p:nvSpPr>
          <p:cNvPr id="19" name="TextBox 18">
            <a:extLst>
              <a:ext uri="{FF2B5EF4-FFF2-40B4-BE49-F238E27FC236}">
                <a16:creationId xmlns:a16="http://schemas.microsoft.com/office/drawing/2014/main" id="{D2FC0F49-CDA7-8CB1-FD5F-CBD5D992FF96}"/>
              </a:ext>
            </a:extLst>
          </p:cNvPr>
          <p:cNvSpPr txBox="1"/>
          <p:nvPr/>
        </p:nvSpPr>
        <p:spPr>
          <a:xfrm>
            <a:off x="339826" y="5299922"/>
            <a:ext cx="11512348" cy="1015663"/>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where h = 6.626 × 10</a:t>
            </a:r>
            <a:r>
              <a:rPr lang="en-US" sz="2000" baseline="30000" dirty="0">
                <a:latin typeface="Times New Roman" panose="02020603050405020304" pitchFamily="18" charset="0"/>
                <a:cs typeface="Times New Roman" panose="02020603050405020304" pitchFamily="18" charset="0"/>
              </a:rPr>
              <a:t>−34</a:t>
            </a:r>
            <a:r>
              <a:rPr lang="en-US" sz="2000" dirty="0">
                <a:latin typeface="Times New Roman" panose="02020603050405020304" pitchFamily="18" charset="0"/>
                <a:cs typeface="Times New Roman" panose="02020603050405020304" pitchFamily="18" charset="0"/>
              </a:rPr>
              <a:t> J s  is Planck’s constant, </a:t>
            </a:r>
          </a:p>
          <a:p>
            <a:r>
              <a:rPr lang="en-US" sz="2000" dirty="0">
                <a:latin typeface="Times New Roman" panose="02020603050405020304" pitchFamily="18" charset="0"/>
                <a:cs typeface="Times New Roman" panose="02020603050405020304" pitchFamily="18" charset="0"/>
              </a:rPr>
              <a:t> ν  is the frequency (in hertz = 1/seconds) </a:t>
            </a:r>
          </a:p>
          <a:p>
            <a:r>
              <a:rPr lang="en-US" sz="2000" dirty="0">
                <a:latin typeface="Times New Roman" panose="02020603050405020304" pitchFamily="18" charset="0"/>
                <a:cs typeface="Times New Roman" panose="02020603050405020304" pitchFamily="18" charset="0"/>
              </a:rPr>
              <a:t> λ  is wavelength (in meters) of the electromagnetic wave, and c = 2.998×10</a:t>
            </a:r>
            <a:r>
              <a:rPr lang="en-US" sz="2000" baseline="30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m/s  . </a:t>
            </a:r>
          </a:p>
        </p:txBody>
      </p:sp>
      <p:sp>
        <p:nvSpPr>
          <p:cNvPr id="3" name="TextBox 2">
            <a:extLst>
              <a:ext uri="{FF2B5EF4-FFF2-40B4-BE49-F238E27FC236}">
                <a16:creationId xmlns:a16="http://schemas.microsoft.com/office/drawing/2014/main" id="{CD616AE0-01BD-BE06-A120-D59D59AEC772}"/>
              </a:ext>
            </a:extLst>
          </p:cNvPr>
          <p:cNvSpPr txBox="1"/>
          <p:nvPr/>
        </p:nvSpPr>
        <p:spPr>
          <a:xfrm>
            <a:off x="424541" y="806728"/>
            <a:ext cx="11013977" cy="400110"/>
          </a:xfrm>
          <a:prstGeom prst="rect">
            <a:avLst/>
          </a:prstGeom>
          <a:noFill/>
        </p:spPr>
        <p:txBody>
          <a:bodyPr wrap="square">
            <a:spAutoFit/>
          </a:bodyPr>
          <a:lstStyle/>
          <a:p>
            <a:r>
              <a:rPr lang="en-US" sz="2000" dirty="0">
                <a:latin typeface="Times New Roman" panose="02020603050405020304" pitchFamily="18" charset="0"/>
                <a:ea typeface="Segoe UI Emoji" panose="020B0502040204020203" pitchFamily="34" charset="0"/>
                <a:cs typeface="Times New Roman" panose="02020603050405020304" pitchFamily="18" charset="0"/>
              </a:rPr>
              <a:t>Radiometry is the science of measurement of electromagnetic radiation.</a:t>
            </a:r>
          </a:p>
        </p:txBody>
      </p:sp>
    </p:spTree>
    <p:extLst>
      <p:ext uri="{BB962C8B-B14F-4D97-AF65-F5344CB8AC3E}">
        <p14:creationId xmlns:p14="http://schemas.microsoft.com/office/powerpoint/2010/main" val="228991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EC9FC0-0BD3-A259-3D69-F60FCCBAA967}"/>
              </a:ext>
            </a:extLst>
          </p:cNvPr>
          <p:cNvSpPr txBox="1"/>
          <p:nvPr/>
        </p:nvSpPr>
        <p:spPr>
          <a:xfrm>
            <a:off x="190180" y="726807"/>
            <a:ext cx="11813434"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a:t>
            </a:r>
            <a:r>
              <a:rPr lang="en-US" sz="2000" baseline="-25000" dirty="0" err="1">
                <a:solidFill>
                  <a:srgbClr val="FF0000"/>
                </a:solidFill>
                <a:latin typeface="Times New Roman" panose="02020603050405020304" pitchFamily="18" charset="0"/>
                <a:cs typeface="Times New Roman" panose="02020603050405020304" pitchFamily="18" charset="0"/>
              </a:rPr>
              <a:t>ν</a:t>
            </a:r>
            <a:r>
              <a:rPr lang="en-US" sz="2000" baseline="-25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is </a:t>
            </a:r>
            <a:r>
              <a:rPr lang="en-US" sz="2000" u="sng" dirty="0">
                <a:solidFill>
                  <a:schemeClr val="tx1">
                    <a:lumMod val="75000"/>
                    <a:lumOff val="25000"/>
                  </a:schemeClr>
                </a:solidFill>
                <a:latin typeface="Times New Roman" panose="02020603050405020304" pitchFamily="18" charset="0"/>
                <a:cs typeface="Times New Roman" panose="02020603050405020304" pitchFamily="18" charset="0"/>
              </a:rPr>
              <a:t>the</a:t>
            </a:r>
            <a:r>
              <a:rPr lang="en-US" sz="2000" u="sng" dirty="0">
                <a:latin typeface="Times New Roman" panose="02020603050405020304" pitchFamily="18" charset="0"/>
                <a:cs typeface="Times New Roman" panose="02020603050405020304" pitchFamily="18" charset="0"/>
              </a:rPr>
              <a:t> spectral radiance per frequency interval </a:t>
            </a:r>
            <a:r>
              <a:rPr lang="en-US" sz="2000" dirty="0">
                <a:latin typeface="Times New Roman" panose="02020603050405020304" pitchFamily="18" charset="0"/>
                <a:cs typeface="Times New Roman" panose="02020603050405020304" pitchFamily="18" charset="0"/>
              </a:rPr>
              <a:t>, which   is the power(watts)  leaving a unit projected area of the surface of the source (square meters) into a unit solid angle (steradians) and unit frequency interval (hertz )</a:t>
            </a:r>
          </a:p>
        </p:txBody>
      </p:sp>
      <p:pic>
        <p:nvPicPr>
          <p:cNvPr id="9" name="Picture 8">
            <a:extLst>
              <a:ext uri="{FF2B5EF4-FFF2-40B4-BE49-F238E27FC236}">
                <a16:creationId xmlns:a16="http://schemas.microsoft.com/office/drawing/2014/main" id="{36689A01-7531-69CD-7C1A-21628FE50640}"/>
              </a:ext>
            </a:extLst>
          </p:cNvPr>
          <p:cNvPicPr>
            <a:picLocks noChangeAspect="1"/>
          </p:cNvPicPr>
          <p:nvPr/>
        </p:nvPicPr>
        <p:blipFill>
          <a:blip r:embed="rId2">
            <a:duotone>
              <a:prstClr val="black"/>
              <a:srgbClr val="D9C3A5">
                <a:tint val="50000"/>
                <a:satMod val="180000"/>
              </a:srgbClr>
            </a:duotone>
          </a:blip>
          <a:stretch>
            <a:fillRect/>
          </a:stretch>
        </p:blipFill>
        <p:spPr>
          <a:xfrm>
            <a:off x="539553" y="3490648"/>
            <a:ext cx="4461417" cy="3253285"/>
          </a:xfrm>
          <a:prstGeom prst="rect">
            <a:avLst/>
          </a:prstGeom>
        </p:spPr>
      </p:pic>
      <p:sp>
        <p:nvSpPr>
          <p:cNvPr id="13" name="TextBox 12">
            <a:extLst>
              <a:ext uri="{FF2B5EF4-FFF2-40B4-BE49-F238E27FC236}">
                <a16:creationId xmlns:a16="http://schemas.microsoft.com/office/drawing/2014/main" id="{D877CC74-5F9E-DA07-7F83-6513AB05FBD3}"/>
              </a:ext>
            </a:extLst>
          </p:cNvPr>
          <p:cNvSpPr txBox="1"/>
          <p:nvPr/>
        </p:nvSpPr>
        <p:spPr>
          <a:xfrm>
            <a:off x="145747" y="1605153"/>
            <a:ext cx="6097280" cy="1908215"/>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projected area of a surface element (</a:t>
            </a:r>
            <a:r>
              <a:rPr lang="en-US" sz="2000" dirty="0" err="1">
                <a:latin typeface="Times New Roman" panose="02020603050405020304" pitchFamily="18" charset="0"/>
                <a:cs typeface="Times New Roman" panose="02020603050405020304" pitchFamily="18" charset="0"/>
              </a:rPr>
              <a:t>dA</a:t>
            </a:r>
            <a:r>
              <a:rPr lang="en-US" sz="2000" dirty="0">
                <a:latin typeface="Times New Roman" panose="02020603050405020304" pitchFamily="18" charset="0"/>
                <a:cs typeface="Times New Roman" panose="02020603050405020304" pitchFamily="18" charset="0"/>
              </a:rPr>
              <a:t> )onto a plane perpendicular to the direction of observation is </a:t>
            </a:r>
            <a:r>
              <a:rPr lang="en-US" sz="2000" dirty="0" err="1">
                <a:latin typeface="Times New Roman" panose="02020603050405020304" pitchFamily="18" charset="0"/>
                <a:cs typeface="Times New Roman" panose="02020603050405020304" pitchFamily="18" charset="0"/>
              </a:rPr>
              <a:t>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cosθ</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where θ is the angle between the direction of observation and the outward normal to </a:t>
            </a:r>
            <a:r>
              <a:rPr lang="en-US" sz="2000" dirty="0" err="1">
                <a:latin typeface="Times New Roman" panose="02020603050405020304" pitchFamily="18" charset="0"/>
                <a:cs typeface="Times New Roman" panose="02020603050405020304" pitchFamily="18" charset="0"/>
              </a:rPr>
              <a:t>dA</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L</a:t>
            </a:r>
            <a:r>
              <a:rPr lang="en-US" sz="2000" baseline="-25000" dirty="0" err="1">
                <a:latin typeface="Times New Roman" panose="02020603050405020304" pitchFamily="18" charset="0"/>
                <a:cs typeface="Times New Roman" panose="02020603050405020304" pitchFamily="18" charset="0"/>
              </a:rPr>
              <a:t>ν</a:t>
            </a:r>
            <a:r>
              <a:rPr lang="en-US" sz="2000" dirty="0">
                <a:latin typeface="Times New Roman" panose="02020603050405020304" pitchFamily="18" charset="0"/>
                <a:cs typeface="Times New Roman" panose="02020603050405020304" pitchFamily="18" charset="0"/>
              </a:rPr>
              <a:t> has units of </a:t>
            </a:r>
            <a:r>
              <a:rPr lang="en-US" sz="2000" b="1" dirty="0">
                <a:solidFill>
                  <a:srgbClr val="FF0000"/>
                </a:solidFill>
                <a:latin typeface="Times New Roman" panose="02020603050405020304" pitchFamily="18" charset="0"/>
                <a:cs typeface="Times New Roman" panose="02020603050405020304" pitchFamily="18" charset="0"/>
              </a:rPr>
              <a:t>W m</a:t>
            </a:r>
            <a:r>
              <a:rPr lang="en-US" sz="2000" b="1" baseline="30000" dirty="0">
                <a:solidFill>
                  <a:srgbClr val="FF0000"/>
                </a:solidFill>
                <a:latin typeface="Times New Roman" panose="02020603050405020304" pitchFamily="18" charset="0"/>
                <a:cs typeface="Times New Roman" panose="02020603050405020304" pitchFamily="18" charset="0"/>
              </a:rPr>
              <a:t>−2 </a:t>
            </a:r>
            <a:r>
              <a:rPr lang="en-US" sz="2000" b="1" dirty="0">
                <a:solidFill>
                  <a:srgbClr val="FF0000"/>
                </a:solidFill>
                <a:latin typeface="Times New Roman" panose="02020603050405020304" pitchFamily="18" charset="0"/>
                <a:cs typeface="Times New Roman" panose="02020603050405020304" pitchFamily="18" charset="0"/>
              </a:rPr>
              <a:t>Hz</a:t>
            </a:r>
            <a:r>
              <a:rPr lang="en-US" sz="2000" b="1" baseline="30000" dirty="0">
                <a:solidFill>
                  <a:srgbClr val="FF0000"/>
                </a:solidFill>
                <a:latin typeface="Times New Roman" panose="02020603050405020304" pitchFamily="18" charset="0"/>
                <a:cs typeface="Times New Roman" panose="02020603050405020304" pitchFamily="18" charset="0"/>
              </a:rPr>
              <a:t> −1 </a:t>
            </a:r>
            <a:r>
              <a:rPr lang="en-US" sz="2000" b="1" dirty="0" err="1">
                <a:solidFill>
                  <a:srgbClr val="FF0000"/>
                </a:solidFill>
                <a:latin typeface="Times New Roman" panose="02020603050405020304" pitchFamily="18" charset="0"/>
                <a:cs typeface="Times New Roman" panose="02020603050405020304" pitchFamily="18" charset="0"/>
              </a:rPr>
              <a:t>ster</a:t>
            </a:r>
            <a:r>
              <a:rPr lang="en-US" sz="2000" b="1" baseline="30000"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a:t>
            </a:r>
          </a:p>
          <a:p>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31ABF82-44A1-BBD7-A9D7-CA56F6D5C185}"/>
              </a:ext>
            </a:extLst>
          </p:cNvPr>
          <p:cNvSpPr txBox="1"/>
          <p:nvPr/>
        </p:nvSpPr>
        <p:spPr>
          <a:xfrm>
            <a:off x="190180" y="156237"/>
            <a:ext cx="4888967"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000" dirty="0">
                <a:solidFill>
                  <a:srgbClr val="C00000"/>
                </a:solidFill>
                <a:latin typeface="Times New Roman" panose="02020603050405020304" pitchFamily="18" charset="0"/>
                <a:cs typeface="Times New Roman" panose="02020603050405020304" pitchFamily="18" charset="0"/>
              </a:rPr>
              <a:t>To compute the emission of an object</a:t>
            </a:r>
          </a:p>
        </p:txBody>
      </p:sp>
      <p:pic>
        <p:nvPicPr>
          <p:cNvPr id="2" name="Picture 1">
            <a:extLst>
              <a:ext uri="{FF2B5EF4-FFF2-40B4-BE49-F238E27FC236}">
                <a16:creationId xmlns:a16="http://schemas.microsoft.com/office/drawing/2014/main" id="{454F04A1-7E79-C0BF-50CE-825255250C75}"/>
              </a:ext>
            </a:extLst>
          </p:cNvPr>
          <p:cNvPicPr>
            <a:picLocks noChangeAspect="1"/>
          </p:cNvPicPr>
          <p:nvPr/>
        </p:nvPicPr>
        <p:blipFill>
          <a:blip r:embed="rId3"/>
          <a:stretch>
            <a:fillRect/>
          </a:stretch>
        </p:blipFill>
        <p:spPr>
          <a:xfrm>
            <a:off x="7000154" y="1755968"/>
            <a:ext cx="4542603" cy="4702629"/>
          </a:xfrm>
          <a:prstGeom prst="rect">
            <a:avLst/>
          </a:prstGeom>
        </p:spPr>
      </p:pic>
    </p:spTree>
    <p:extLst>
      <p:ext uri="{BB962C8B-B14F-4D97-AF65-F5344CB8AC3E}">
        <p14:creationId xmlns:p14="http://schemas.microsoft.com/office/powerpoint/2010/main" val="191036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689A01-7531-69CD-7C1A-21628FE50640}"/>
              </a:ext>
            </a:extLst>
          </p:cNvPr>
          <p:cNvPicPr>
            <a:picLocks noChangeAspect="1"/>
          </p:cNvPicPr>
          <p:nvPr/>
        </p:nvPicPr>
        <p:blipFill>
          <a:blip r:embed="rId2">
            <a:duotone>
              <a:prstClr val="black"/>
              <a:srgbClr val="D9C3A5">
                <a:tint val="50000"/>
                <a:satMod val="180000"/>
              </a:srgbClr>
            </a:duotone>
          </a:blip>
          <a:stretch>
            <a:fillRect/>
          </a:stretch>
        </p:blipFill>
        <p:spPr>
          <a:xfrm>
            <a:off x="7235686" y="2032582"/>
            <a:ext cx="4732807" cy="3680997"/>
          </a:xfrm>
          <a:prstGeom prst="rect">
            <a:avLst/>
          </a:prstGeom>
        </p:spPr>
      </p:pic>
      <p:sp>
        <p:nvSpPr>
          <p:cNvPr id="4" name="TextBox 3">
            <a:extLst>
              <a:ext uri="{FF2B5EF4-FFF2-40B4-BE49-F238E27FC236}">
                <a16:creationId xmlns:a16="http://schemas.microsoft.com/office/drawing/2014/main" id="{B7238FCD-60E1-8910-67F1-30D78E7F0FD0}"/>
              </a:ext>
            </a:extLst>
          </p:cNvPr>
          <p:cNvSpPr txBox="1"/>
          <p:nvPr/>
        </p:nvSpPr>
        <p:spPr>
          <a:xfrm>
            <a:off x="420701" y="333259"/>
            <a:ext cx="11335870" cy="163121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radiance </a:t>
            </a:r>
            <a:r>
              <a:rPr lang="en-US" sz="2000" dirty="0">
                <a:solidFill>
                  <a:srgbClr val="FF0000"/>
                </a:solidFill>
                <a:latin typeface="Times New Roman" panose="02020603050405020304" pitchFamily="18" charset="0"/>
                <a:cs typeface="Times New Roman" panose="02020603050405020304" pitchFamily="18" charset="0"/>
              </a:rPr>
              <a:t> L </a:t>
            </a:r>
            <a:r>
              <a:rPr lang="en-US" sz="2000" dirty="0">
                <a:latin typeface="Times New Roman" panose="02020603050405020304" pitchFamily="18" charset="0"/>
                <a:cs typeface="Times New Roman" panose="02020603050405020304" pitchFamily="18" charset="0"/>
              </a:rPr>
              <a:t>is the spectral radiance integrated over all frequencies or wavelengths;</a:t>
            </a:r>
          </a:p>
          <a:p>
            <a:r>
              <a:rPr lang="en-US" sz="2000" dirty="0">
                <a:latin typeface="Times New Roman" panose="02020603050405020304" pitchFamily="18" charset="0"/>
                <a:cs typeface="Times New Roman" panose="02020603050405020304" pitchFamily="18" charset="0"/>
              </a:rPr>
              <a:t>  it has units </a:t>
            </a:r>
            <a:r>
              <a:rPr lang="en-US" sz="2000" dirty="0">
                <a:solidFill>
                  <a:srgbClr val="FF0000"/>
                </a:solidFill>
                <a:latin typeface="Times New Roman" panose="02020603050405020304" pitchFamily="18" charset="0"/>
                <a:cs typeface="Times New Roman" panose="02020603050405020304" pitchFamily="18" charset="0"/>
              </a:rPr>
              <a:t>of W m</a:t>
            </a:r>
            <a:r>
              <a:rPr lang="en-US" sz="2000" baseline="30000" dirty="0">
                <a:solidFill>
                  <a:srgbClr val="FF0000"/>
                </a:solidFill>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ster</a:t>
            </a:r>
            <a:r>
              <a:rPr lang="en-US" sz="2000" baseline="30000" dirty="0">
                <a:solidFill>
                  <a:srgbClr val="FF0000"/>
                </a:solidFill>
                <a:latin typeface="Times New Roman" panose="02020603050405020304" pitchFamily="18" charset="0"/>
                <a:cs typeface="Times New Roman" panose="02020603050405020304" pitchFamily="18" charset="0"/>
              </a:rPr>
              <a:t>−1</a:t>
            </a:r>
          </a:p>
          <a:p>
            <a:r>
              <a:rPr lang="en-US" sz="2000" dirty="0">
                <a:solidFill>
                  <a:schemeClr val="accent1"/>
                </a:solidFill>
                <a:latin typeface="Times New Roman" panose="02020603050405020304" pitchFamily="18" charset="0"/>
                <a:cs typeface="Times New Roman" panose="02020603050405020304" pitchFamily="18" charset="0"/>
              </a:rPr>
              <a:t> The radiant exitance, M, is the integral of the radiance over solid angle, and it is a measure of the total power emitted per unit surface area in units of W m</a:t>
            </a:r>
            <a:r>
              <a:rPr lang="en-US" sz="2000" baseline="30000" dirty="0">
                <a:solidFill>
                  <a:schemeClr val="accent1"/>
                </a:solidFill>
                <a:latin typeface="Times New Roman" panose="02020603050405020304" pitchFamily="18" charset="0"/>
                <a:cs typeface="Times New Roman" panose="02020603050405020304" pitchFamily="18" charset="0"/>
              </a:rPr>
              <a:t>−2 </a:t>
            </a:r>
            <a:r>
              <a:rPr lang="en-US" sz="2000" dirty="0">
                <a:solidFill>
                  <a:schemeClr val="accent1"/>
                </a:solidFill>
                <a:latin typeface="Times New Roman" panose="02020603050405020304" pitchFamily="18" charset="0"/>
                <a:cs typeface="Times New Roman" panose="02020603050405020304" pitchFamily="18" charset="0"/>
              </a:rPr>
              <a:t> or </a:t>
            </a:r>
            <a:r>
              <a:rPr lang="en-US" sz="2000" b="0" i="0" dirty="0">
                <a:solidFill>
                  <a:schemeClr val="accent1"/>
                </a:solidFill>
                <a:effectLst/>
                <a:latin typeface="Times New Roman" panose="02020603050405020304" pitchFamily="18" charset="0"/>
                <a:cs typeface="Times New Roman" panose="02020603050405020304" pitchFamily="18" charset="0"/>
              </a:rPr>
              <a:t>is the amount of light, emitted by an area of surface of a radiating body</a:t>
            </a:r>
            <a:endParaRPr lang="en-US" sz="2000" baseline="30000" dirty="0">
              <a:solidFill>
                <a:schemeClr val="accent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D6A1D90-7AD5-7499-E13D-776CBFBDFD68}"/>
              </a:ext>
            </a:extLst>
          </p:cNvPr>
          <p:cNvPicPr>
            <a:picLocks noChangeAspect="1"/>
          </p:cNvPicPr>
          <p:nvPr/>
        </p:nvPicPr>
        <p:blipFill>
          <a:blip r:embed="rId3"/>
          <a:stretch>
            <a:fillRect/>
          </a:stretch>
        </p:blipFill>
        <p:spPr>
          <a:xfrm>
            <a:off x="700918" y="2290631"/>
            <a:ext cx="4643747" cy="724419"/>
          </a:xfrm>
          <a:prstGeom prst="rect">
            <a:avLst/>
          </a:prstGeom>
        </p:spPr>
      </p:pic>
      <p:sp>
        <p:nvSpPr>
          <p:cNvPr id="13" name="TextBox 12">
            <a:extLst>
              <a:ext uri="{FF2B5EF4-FFF2-40B4-BE49-F238E27FC236}">
                <a16:creationId xmlns:a16="http://schemas.microsoft.com/office/drawing/2014/main" id="{16DE0735-D4C6-A485-7B16-7E8DC1B551BA}"/>
              </a:ext>
            </a:extLst>
          </p:cNvPr>
          <p:cNvSpPr txBox="1"/>
          <p:nvPr/>
        </p:nvSpPr>
        <p:spPr>
          <a:xfrm>
            <a:off x="279131" y="3670724"/>
            <a:ext cx="6405978" cy="1015663"/>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flux emitted by the source, </a:t>
            </a:r>
            <a:r>
              <a:rPr lang="el-GR" sz="2000" dirty="0">
                <a:latin typeface="Times New Roman" panose="02020603050405020304" pitchFamily="18" charset="0"/>
                <a:cs typeface="Times New Roman" panose="02020603050405020304" pitchFamily="18" charset="0"/>
              </a:rPr>
              <a:t>φ</a:t>
            </a:r>
            <a:r>
              <a:rPr lang="en-US" sz="2000" dirty="0">
                <a:latin typeface="Times New Roman" panose="02020603050405020304" pitchFamily="18" charset="0"/>
                <a:cs typeface="Times New Roman" panose="02020603050405020304" pitchFamily="18" charset="0"/>
              </a:rPr>
              <a:t>  , is the radiant exitance times the total surface area of the source, that is the power emitted by the entire source</a:t>
            </a:r>
          </a:p>
        </p:txBody>
      </p:sp>
      <p:sp>
        <p:nvSpPr>
          <p:cNvPr id="15" name="TextBox 14">
            <a:extLst>
              <a:ext uri="{FF2B5EF4-FFF2-40B4-BE49-F238E27FC236}">
                <a16:creationId xmlns:a16="http://schemas.microsoft.com/office/drawing/2014/main" id="{C31B3F33-2314-5418-C545-82A03AB5AD43}"/>
              </a:ext>
            </a:extLst>
          </p:cNvPr>
          <p:cNvSpPr txBox="1"/>
          <p:nvPr/>
        </p:nvSpPr>
        <p:spPr>
          <a:xfrm>
            <a:off x="433480" y="5059266"/>
            <a:ext cx="609728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for a spherical source of radius R</a:t>
            </a:r>
          </a:p>
        </p:txBody>
      </p:sp>
      <p:pic>
        <p:nvPicPr>
          <p:cNvPr id="17" name="Picture 16">
            <a:extLst>
              <a:ext uri="{FF2B5EF4-FFF2-40B4-BE49-F238E27FC236}">
                <a16:creationId xmlns:a16="http://schemas.microsoft.com/office/drawing/2014/main" id="{4E8B8F0D-C3DF-AB82-EB3E-72BC6C5316C2}"/>
              </a:ext>
            </a:extLst>
          </p:cNvPr>
          <p:cNvPicPr>
            <a:picLocks noChangeAspect="1"/>
          </p:cNvPicPr>
          <p:nvPr/>
        </p:nvPicPr>
        <p:blipFill>
          <a:blip r:embed="rId4"/>
          <a:stretch>
            <a:fillRect/>
          </a:stretch>
        </p:blipFill>
        <p:spPr>
          <a:xfrm>
            <a:off x="763225" y="5832255"/>
            <a:ext cx="3210373" cy="514422"/>
          </a:xfrm>
          <a:prstGeom prst="rect">
            <a:avLst/>
          </a:prstGeom>
        </p:spPr>
      </p:pic>
    </p:spTree>
    <p:extLst>
      <p:ext uri="{BB962C8B-B14F-4D97-AF65-F5344CB8AC3E}">
        <p14:creationId xmlns:p14="http://schemas.microsoft.com/office/powerpoint/2010/main" val="406867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A8D6A5-DDBB-F493-BC96-62592A573DA2}"/>
              </a:ext>
            </a:extLst>
          </p:cNvPr>
          <p:cNvSpPr txBox="1"/>
          <p:nvPr/>
        </p:nvSpPr>
        <p:spPr>
          <a:xfrm>
            <a:off x="137957" y="2060736"/>
            <a:ext cx="11019259" cy="3477875"/>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where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ε </a:t>
            </a:r>
            <a:r>
              <a:rPr lang="en-US" sz="2000" dirty="0">
                <a:latin typeface="Times New Roman" panose="02020603050405020304" pitchFamily="18" charset="0"/>
                <a:cs typeface="Times New Roman" panose="02020603050405020304" pitchFamily="18" charset="0"/>
              </a:rPr>
              <a:t>is the emissivity of the source, </a:t>
            </a:r>
          </a:p>
          <a:p>
            <a:r>
              <a:rPr lang="en-US" sz="2000" dirty="0">
                <a:solidFill>
                  <a:srgbClr val="FF0000"/>
                </a:solidFill>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is the refractive index of the medium into which the source radiates, </a:t>
            </a:r>
          </a:p>
          <a:p>
            <a:r>
              <a:rPr lang="en-US" sz="2000" dirty="0">
                <a:latin typeface="Times New Roman" panose="02020603050405020304" pitchFamily="18" charset="0"/>
                <a:cs typeface="Times New Roman" panose="02020603050405020304" pitchFamily="18" charset="0"/>
              </a:rPr>
              <a:t>k = 1.38×10</a:t>
            </a:r>
            <a:r>
              <a:rPr lang="en-US" sz="2000" baseline="30000" dirty="0">
                <a:latin typeface="Times New Roman" panose="02020603050405020304" pitchFamily="18" charset="0"/>
                <a:cs typeface="Times New Roman" panose="02020603050405020304" pitchFamily="18" charset="0"/>
              </a:rPr>
              <a:t>−23 </a:t>
            </a:r>
            <a:r>
              <a:rPr lang="en-US" sz="2000" dirty="0">
                <a:latin typeface="Times New Roman" panose="02020603050405020304" pitchFamily="18" charset="0"/>
                <a:cs typeface="Times New Roman" panose="02020603050405020304" pitchFamily="18" charset="0"/>
              </a:rPr>
              <a:t>J K</a:t>
            </a:r>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is the Boltzmann constant.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emissivity (ranging from 0 to 1) is the efficiency with which the source radiates compared to that of a perfect blackbody, which by definition has ε = 1.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According to Kirchhoff’s law, the absorption efficiency, or absorptivity, and the emissivity are equal for any source.</a:t>
            </a:r>
          </a:p>
        </p:txBody>
      </p:sp>
      <p:sp>
        <p:nvSpPr>
          <p:cNvPr id="5" name="TextBox 4">
            <a:extLst>
              <a:ext uri="{FF2B5EF4-FFF2-40B4-BE49-F238E27FC236}">
                <a16:creationId xmlns:a16="http://schemas.microsoft.com/office/drawing/2014/main" id="{B94EC0CD-6A03-A3AE-3484-7143E59832E8}"/>
              </a:ext>
            </a:extLst>
          </p:cNvPr>
          <p:cNvSpPr txBox="1"/>
          <p:nvPr/>
        </p:nvSpPr>
        <p:spPr>
          <a:xfrm>
            <a:off x="46519" y="163593"/>
            <a:ext cx="10790305"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 we consider sources that have spectra like  those of blackbodies, for which the spectral radiance in frequency units is</a:t>
            </a:r>
          </a:p>
        </p:txBody>
      </p:sp>
      <p:pic>
        <p:nvPicPr>
          <p:cNvPr id="4" name="Picture 3">
            <a:extLst>
              <a:ext uri="{FF2B5EF4-FFF2-40B4-BE49-F238E27FC236}">
                <a16:creationId xmlns:a16="http://schemas.microsoft.com/office/drawing/2014/main" id="{6E3454E4-DF87-4773-6E9F-B3D63E542569}"/>
              </a:ext>
            </a:extLst>
          </p:cNvPr>
          <p:cNvPicPr>
            <a:picLocks noChangeAspect="1"/>
          </p:cNvPicPr>
          <p:nvPr/>
        </p:nvPicPr>
        <p:blipFill>
          <a:blip r:embed="rId2"/>
          <a:stretch>
            <a:fillRect/>
          </a:stretch>
        </p:blipFill>
        <p:spPr>
          <a:xfrm>
            <a:off x="285088" y="964418"/>
            <a:ext cx="3263315" cy="937567"/>
          </a:xfrm>
          <a:prstGeom prst="rect">
            <a:avLst/>
          </a:prstGeom>
        </p:spPr>
      </p:pic>
    </p:spTree>
    <p:extLst>
      <p:ext uri="{BB962C8B-B14F-4D97-AF65-F5344CB8AC3E}">
        <p14:creationId xmlns:p14="http://schemas.microsoft.com/office/powerpoint/2010/main" val="98083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2A4F33-293E-9194-0AB5-B23753ACFF92}"/>
              </a:ext>
            </a:extLst>
          </p:cNvPr>
          <p:cNvPicPr>
            <a:picLocks noChangeAspect="1"/>
          </p:cNvPicPr>
          <p:nvPr/>
        </p:nvPicPr>
        <p:blipFill>
          <a:blip r:embed="rId2"/>
          <a:stretch>
            <a:fillRect/>
          </a:stretch>
        </p:blipFill>
        <p:spPr>
          <a:xfrm>
            <a:off x="368833" y="438325"/>
            <a:ext cx="11261453" cy="5851559"/>
          </a:xfrm>
          <a:prstGeom prst="rect">
            <a:avLst/>
          </a:prstGeom>
        </p:spPr>
      </p:pic>
      <p:pic>
        <p:nvPicPr>
          <p:cNvPr id="3" name="Picture 2">
            <a:extLst>
              <a:ext uri="{FF2B5EF4-FFF2-40B4-BE49-F238E27FC236}">
                <a16:creationId xmlns:a16="http://schemas.microsoft.com/office/drawing/2014/main" id="{5C04B9AA-D0B8-48DB-D4DF-BF5FCCCC4EC3}"/>
              </a:ext>
            </a:extLst>
          </p:cNvPr>
          <p:cNvPicPr>
            <a:picLocks noChangeAspect="1"/>
          </p:cNvPicPr>
          <p:nvPr/>
        </p:nvPicPr>
        <p:blipFill>
          <a:blip r:embed="rId3"/>
          <a:stretch>
            <a:fillRect/>
          </a:stretch>
        </p:blipFill>
        <p:spPr>
          <a:xfrm>
            <a:off x="7213972" y="1073427"/>
            <a:ext cx="1731528" cy="719292"/>
          </a:xfrm>
          <a:prstGeom prst="rect">
            <a:avLst/>
          </a:prstGeom>
        </p:spPr>
      </p:pic>
      <p:pic>
        <p:nvPicPr>
          <p:cNvPr id="6" name="Picture 5">
            <a:extLst>
              <a:ext uri="{FF2B5EF4-FFF2-40B4-BE49-F238E27FC236}">
                <a16:creationId xmlns:a16="http://schemas.microsoft.com/office/drawing/2014/main" id="{AF3FA9FF-EBA0-440A-2345-66249065A489}"/>
              </a:ext>
            </a:extLst>
          </p:cNvPr>
          <p:cNvPicPr>
            <a:picLocks noChangeAspect="1"/>
          </p:cNvPicPr>
          <p:nvPr/>
        </p:nvPicPr>
        <p:blipFill>
          <a:blip r:embed="rId4"/>
          <a:stretch>
            <a:fillRect/>
          </a:stretch>
        </p:blipFill>
        <p:spPr>
          <a:xfrm>
            <a:off x="7097253" y="1832482"/>
            <a:ext cx="1748407" cy="905038"/>
          </a:xfrm>
          <a:prstGeom prst="rect">
            <a:avLst/>
          </a:prstGeom>
        </p:spPr>
      </p:pic>
    </p:spTree>
    <p:extLst>
      <p:ext uri="{BB962C8B-B14F-4D97-AF65-F5344CB8AC3E}">
        <p14:creationId xmlns:p14="http://schemas.microsoft.com/office/powerpoint/2010/main" val="57199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8D439A-C9B2-94B0-3CC1-F2719FD90A4D}"/>
              </a:ext>
            </a:extLst>
          </p:cNvPr>
          <p:cNvSpPr txBox="1"/>
          <p:nvPr/>
        </p:nvSpPr>
        <p:spPr>
          <a:xfrm>
            <a:off x="321529" y="5473573"/>
            <a:ext cx="11242942"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 will deal only with Lambertian sources; the defining characteristic of such a source is that its radiance is constant regardless of the direction from which it is viewed. </a:t>
            </a:r>
          </a:p>
          <a:p>
            <a:r>
              <a:rPr lang="en-US" dirty="0">
                <a:latin typeface="Times New Roman" panose="02020603050405020304" pitchFamily="18" charset="0"/>
                <a:cs typeface="Times New Roman" panose="02020603050405020304" pitchFamily="18" charset="0"/>
              </a:rPr>
              <a:t>A blackbody is one example of the emission of a Lambertian source </a:t>
            </a:r>
          </a:p>
        </p:txBody>
      </p:sp>
      <p:pic>
        <p:nvPicPr>
          <p:cNvPr id="4" name="Picture 3">
            <a:extLst>
              <a:ext uri="{FF2B5EF4-FFF2-40B4-BE49-F238E27FC236}">
                <a16:creationId xmlns:a16="http://schemas.microsoft.com/office/drawing/2014/main" id="{B6708B91-AAB0-2ABF-ADA8-34B5F97A5F9C}"/>
              </a:ext>
            </a:extLst>
          </p:cNvPr>
          <p:cNvPicPr>
            <a:picLocks noChangeAspect="1"/>
          </p:cNvPicPr>
          <p:nvPr/>
        </p:nvPicPr>
        <p:blipFill>
          <a:blip r:embed="rId2"/>
          <a:stretch>
            <a:fillRect/>
          </a:stretch>
        </p:blipFill>
        <p:spPr>
          <a:xfrm>
            <a:off x="2101160" y="976476"/>
            <a:ext cx="2559442" cy="947941"/>
          </a:xfrm>
          <a:prstGeom prst="rect">
            <a:avLst/>
          </a:prstGeom>
        </p:spPr>
      </p:pic>
      <p:pic>
        <p:nvPicPr>
          <p:cNvPr id="10" name="Picture 9">
            <a:extLst>
              <a:ext uri="{FF2B5EF4-FFF2-40B4-BE49-F238E27FC236}">
                <a16:creationId xmlns:a16="http://schemas.microsoft.com/office/drawing/2014/main" id="{C242E001-322D-37B0-AE48-80CED7081B44}"/>
              </a:ext>
            </a:extLst>
          </p:cNvPr>
          <p:cNvPicPr>
            <a:picLocks noChangeAspect="1"/>
          </p:cNvPicPr>
          <p:nvPr/>
        </p:nvPicPr>
        <p:blipFill>
          <a:blip r:embed="rId3"/>
          <a:stretch>
            <a:fillRect/>
          </a:stretch>
        </p:blipFill>
        <p:spPr>
          <a:xfrm>
            <a:off x="2251141" y="2201159"/>
            <a:ext cx="3396624" cy="936313"/>
          </a:xfrm>
          <a:prstGeom prst="rect">
            <a:avLst/>
          </a:prstGeom>
        </p:spPr>
      </p:pic>
      <p:sp>
        <p:nvSpPr>
          <p:cNvPr id="11" name="TextBox 10">
            <a:extLst>
              <a:ext uri="{FF2B5EF4-FFF2-40B4-BE49-F238E27FC236}">
                <a16:creationId xmlns:a16="http://schemas.microsoft.com/office/drawing/2014/main" id="{007C1B04-13DE-676A-C5BA-056F206A0602}"/>
              </a:ext>
            </a:extLst>
          </p:cNvPr>
          <p:cNvSpPr txBox="1"/>
          <p:nvPr/>
        </p:nvSpPr>
        <p:spPr>
          <a:xfrm>
            <a:off x="4191227" y="1196436"/>
            <a:ext cx="704259" cy="646331"/>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AB3C7E8C-132B-5F11-BBE4-87010625DEEA}"/>
              </a:ext>
            </a:extLst>
          </p:cNvPr>
          <p:cNvPicPr>
            <a:picLocks noChangeAspect="1"/>
          </p:cNvPicPr>
          <p:nvPr/>
        </p:nvPicPr>
        <p:blipFill>
          <a:blip r:embed="rId4"/>
          <a:stretch>
            <a:fillRect/>
          </a:stretch>
        </p:blipFill>
        <p:spPr>
          <a:xfrm>
            <a:off x="5023173" y="3268441"/>
            <a:ext cx="1600423" cy="676369"/>
          </a:xfrm>
          <a:prstGeom prst="rect">
            <a:avLst/>
          </a:prstGeom>
        </p:spPr>
      </p:pic>
      <p:sp>
        <p:nvSpPr>
          <p:cNvPr id="15" name="TextBox 14">
            <a:extLst>
              <a:ext uri="{FF2B5EF4-FFF2-40B4-BE49-F238E27FC236}">
                <a16:creationId xmlns:a16="http://schemas.microsoft.com/office/drawing/2014/main" id="{84F4FFBB-57AB-2DB8-E012-10DADCF9FCD4}"/>
              </a:ext>
            </a:extLst>
          </p:cNvPr>
          <p:cNvSpPr txBox="1"/>
          <p:nvPr/>
        </p:nvSpPr>
        <p:spPr>
          <a:xfrm>
            <a:off x="321529" y="3414214"/>
            <a:ext cx="6747927"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solid angle subtended by the detector system is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a:t>
            </a:r>
            <a:r>
              <a:rPr lang="en-US" b="1" dirty="0">
                <a:solidFill>
                  <a:srgbClr val="FF0000"/>
                </a:solidFill>
                <a:latin typeface="Times New Roman" panose="02020603050405020304" pitchFamily="18" charset="0"/>
                <a:cs typeface="Times New Roman" panose="02020603050405020304" pitchFamily="18" charset="0"/>
              </a:rPr>
              <a:t> a </a:t>
            </a:r>
            <a:r>
              <a:rPr lang="en-US" dirty="0">
                <a:latin typeface="Times New Roman" panose="02020603050405020304" pitchFamily="18" charset="0"/>
                <a:cs typeface="Times New Roman" panose="02020603050405020304" pitchFamily="18" charset="0"/>
              </a:rPr>
              <a:t>is the area of the entrance aperture of the system </a:t>
            </a:r>
          </a:p>
          <a:p>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r</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its distance from the source. </a:t>
            </a:r>
          </a:p>
        </p:txBody>
      </p:sp>
      <p:pic>
        <p:nvPicPr>
          <p:cNvPr id="17" name="Picture 16">
            <a:extLst>
              <a:ext uri="{FF2B5EF4-FFF2-40B4-BE49-F238E27FC236}">
                <a16:creationId xmlns:a16="http://schemas.microsoft.com/office/drawing/2014/main" id="{B4449AC8-31FE-A27E-747F-FDFB2A0BEDDC}"/>
              </a:ext>
            </a:extLst>
          </p:cNvPr>
          <p:cNvPicPr>
            <a:picLocks noChangeAspect="1"/>
          </p:cNvPicPr>
          <p:nvPr/>
        </p:nvPicPr>
        <p:blipFill>
          <a:blip r:embed="rId5"/>
          <a:stretch>
            <a:fillRect/>
          </a:stretch>
        </p:blipFill>
        <p:spPr>
          <a:xfrm>
            <a:off x="7304340" y="1515207"/>
            <a:ext cx="4566131" cy="3681624"/>
          </a:xfrm>
          <a:prstGeom prst="rect">
            <a:avLst/>
          </a:prstGeom>
        </p:spPr>
      </p:pic>
      <p:sp>
        <p:nvSpPr>
          <p:cNvPr id="19" name="TextBox 18">
            <a:extLst>
              <a:ext uri="{FF2B5EF4-FFF2-40B4-BE49-F238E27FC236}">
                <a16:creationId xmlns:a16="http://schemas.microsoft.com/office/drawing/2014/main" id="{ACE45251-FABC-52A9-00E1-63BD023C19C4}"/>
              </a:ext>
            </a:extLst>
          </p:cNvPr>
          <p:cNvSpPr txBox="1"/>
          <p:nvPr/>
        </p:nvSpPr>
        <p:spPr>
          <a:xfrm>
            <a:off x="1113106" y="211062"/>
            <a:ext cx="609728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In wavelength units, the spectral radiance is</a:t>
            </a:r>
          </a:p>
        </p:txBody>
      </p:sp>
    </p:spTree>
    <p:extLst>
      <p:ext uri="{BB962C8B-B14F-4D97-AF65-F5344CB8AC3E}">
        <p14:creationId xmlns:p14="http://schemas.microsoft.com/office/powerpoint/2010/main" val="408310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1C5E08-1018-8328-AF58-8A9CC6CD84A7}"/>
              </a:ext>
            </a:extLst>
          </p:cNvPr>
          <p:cNvSpPr txBox="1"/>
          <p:nvPr/>
        </p:nvSpPr>
        <p:spPr>
          <a:xfrm>
            <a:off x="210870" y="117270"/>
            <a:ext cx="11909190" cy="2308324"/>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A 1000 K spherical blackbody source of radius 1 m is viewed in air by a detector system from a distance of 1000 m. The entrance aperture of the system has a radius of 5 cm, and the optical system has a field of view half angle of 0.1</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The detector operates at a wavelength of 1 </a:t>
            </a:r>
            <a:r>
              <a:rPr lang="en-US" dirty="0" err="1">
                <a:latin typeface="Times New Roman" panose="02020603050405020304" pitchFamily="18" charset="0"/>
                <a:cs typeface="Times New Roman" panose="02020603050405020304" pitchFamily="18" charset="0"/>
              </a:rPr>
              <a:t>μm</a:t>
            </a:r>
            <a:r>
              <a:rPr lang="en-US" dirty="0">
                <a:latin typeface="Times New Roman" panose="02020603050405020304" pitchFamily="18" charset="0"/>
                <a:cs typeface="Times New Roman" panose="02020603050405020304" pitchFamily="18" charset="0"/>
              </a:rPr>
              <a:t> with a spectral bandpass of 1%, and its optical system is 50% efficient. </a:t>
            </a:r>
          </a:p>
          <a:p>
            <a:r>
              <a:rPr lang="en-US" dirty="0">
                <a:latin typeface="Times New Roman" panose="02020603050405020304" pitchFamily="18" charset="0"/>
                <a:cs typeface="Times New Roman" panose="02020603050405020304" pitchFamily="18" charset="0"/>
              </a:rPr>
              <a:t>1- Compute the spectral radiances in both frequency and wavelength units. </a:t>
            </a:r>
          </a:p>
          <a:p>
            <a:r>
              <a:rPr lang="en-US" dirty="0">
                <a:latin typeface="Times New Roman" panose="02020603050405020304" pitchFamily="18" charset="0"/>
                <a:cs typeface="Times New Roman" panose="02020603050405020304" pitchFamily="18" charset="0"/>
              </a:rPr>
              <a:t>2-Calculate the corresponding spectral irradiances at the detector entrance aperture, and the power received by the detector. </a:t>
            </a:r>
          </a:p>
          <a:p>
            <a:r>
              <a:rPr lang="en-US" dirty="0">
                <a:latin typeface="Times New Roman" panose="02020603050405020304" pitchFamily="18" charset="0"/>
                <a:cs typeface="Times New Roman" panose="02020603050405020304" pitchFamily="18" charset="0"/>
              </a:rPr>
              <a:t>3- Compute the number of photons hitting the detector per second. </a:t>
            </a:r>
          </a:p>
          <a:p>
            <a:r>
              <a:rPr lang="en-US" dirty="0">
                <a:latin typeface="Times New Roman" panose="02020603050405020304" pitchFamily="18" charset="0"/>
                <a:cs typeface="Times New Roman" panose="02020603050405020304" pitchFamily="18" charset="0"/>
              </a:rPr>
              <a:t>4- Describe how these answers would change if the blackbody source were 10 m in radius rather than 1 m. (HW)</a:t>
            </a:r>
          </a:p>
          <a:p>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033AD9-5488-F0CC-73AE-9E82A8DD7A17}"/>
              </a:ext>
            </a:extLst>
          </p:cNvPr>
          <p:cNvSpPr txBox="1"/>
          <p:nvPr/>
        </p:nvSpPr>
        <p:spPr>
          <a:xfrm>
            <a:off x="210870" y="2425594"/>
            <a:ext cx="11562740" cy="95410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sol:    </a:t>
            </a:r>
            <a:r>
              <a:rPr lang="en-US" dirty="0">
                <a:latin typeface="Times New Roman" panose="02020603050405020304" pitchFamily="18" charset="0"/>
                <a:cs typeface="Times New Roman" panose="02020603050405020304" pitchFamily="18" charset="0"/>
              </a:rPr>
              <a:t>refractive index of air is n = 1,        ε = n = 1     ,   λ= 1 </a:t>
            </a:r>
            <a:r>
              <a:rPr lang="en-US" dirty="0" err="1">
                <a:latin typeface="Times New Roman" panose="02020603050405020304" pitchFamily="18" charset="0"/>
                <a:cs typeface="Times New Roman" panose="02020603050405020304" pitchFamily="18" charset="0"/>
              </a:rPr>
              <a:t>μm</a:t>
            </a:r>
            <a:r>
              <a:rPr lang="en-US" dirty="0">
                <a:latin typeface="Times New Roman" panose="02020603050405020304" pitchFamily="18" charset="0"/>
                <a:cs typeface="Times New Roman" panose="02020603050405020304" pitchFamily="18" charset="0"/>
              </a:rPr>
              <a:t>  the corresponding frequency= ν = c/λ = 2.998 × 10</a:t>
            </a:r>
            <a:r>
              <a:rPr lang="en-US" baseline="30000" dirty="0">
                <a:latin typeface="Times New Roman" panose="02020603050405020304" pitchFamily="18" charset="0"/>
                <a:cs typeface="Times New Roman" panose="02020603050405020304" pitchFamily="18" charset="0"/>
              </a:rPr>
              <a:t>14 </a:t>
            </a:r>
            <a:r>
              <a:rPr lang="en-US" dirty="0">
                <a:latin typeface="Times New Roman" panose="02020603050405020304" pitchFamily="18" charset="0"/>
                <a:cs typeface="Times New Roman" panose="02020603050405020304" pitchFamily="18" charset="0"/>
              </a:rPr>
              <a:t>Hz </a:t>
            </a:r>
          </a:p>
          <a:p>
            <a:r>
              <a:rPr lang="en-US" dirty="0">
                <a:latin typeface="Times New Roman" panose="02020603050405020304" pitchFamily="18" charset="0"/>
                <a:cs typeface="Times New Roman" panose="02020603050405020304" pitchFamily="18" charset="0"/>
              </a:rPr>
              <a:t>source radius =1 m ,   source to detector distance =1000m     ,radius of entrance aperture = 5cm , spectral band pass 0.01  , optical system is 50% efficient      </a:t>
            </a:r>
          </a:p>
        </p:txBody>
      </p:sp>
      <p:sp>
        <p:nvSpPr>
          <p:cNvPr id="4" name="TextBox 3">
            <a:extLst>
              <a:ext uri="{FF2B5EF4-FFF2-40B4-BE49-F238E27FC236}">
                <a16:creationId xmlns:a16="http://schemas.microsoft.com/office/drawing/2014/main" id="{04C65CC3-22DB-DE47-F0C7-12549831F4F0}"/>
              </a:ext>
            </a:extLst>
          </p:cNvPr>
          <p:cNvSpPr txBox="1"/>
          <p:nvPr/>
        </p:nvSpPr>
        <p:spPr>
          <a:xfrm>
            <a:off x="8700997" y="3535072"/>
            <a:ext cx="3032855" cy="1754326"/>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L</a:t>
            </a:r>
            <a:r>
              <a:rPr lang="en-US" baseline="-25000" dirty="0" err="1">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   </a:t>
            </a:r>
          </a:p>
          <a:p>
            <a:r>
              <a:rPr lang="en-US" i="1" dirty="0">
                <a:latin typeface="Times New Roman" panose="02020603050405020304" pitchFamily="18" charset="0"/>
                <a:cs typeface="Times New Roman" panose="02020603050405020304" pitchFamily="18" charset="0"/>
              </a:rPr>
              <a:t>L</a:t>
            </a:r>
            <a:r>
              <a:rPr lang="el-GR" baseline="-25000" dirty="0">
                <a:latin typeface="Times New Roman" panose="02020603050405020304" pitchFamily="18" charset="0"/>
                <a:cs typeface="Times New Roman" panose="02020603050405020304" pitchFamily="18" charset="0"/>
              </a:rPr>
              <a:t>λ</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Ω =  ? </a:t>
            </a:r>
            <a:endParaRPr lang="en-US" baseline="-250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endParaRPr lang="en-US" baseline="-250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No.of</a:t>
            </a:r>
            <a:r>
              <a:rPr lang="en-US" dirty="0">
                <a:latin typeface="Times New Roman" panose="02020603050405020304" pitchFamily="18" charset="0"/>
                <a:cs typeface="Times New Roman" panose="02020603050405020304" pitchFamily="18" charset="0"/>
              </a:rPr>
              <a:t> photon  hitting detector </a:t>
            </a:r>
          </a:p>
        </p:txBody>
      </p:sp>
    </p:spTree>
    <p:extLst>
      <p:ext uri="{BB962C8B-B14F-4D97-AF65-F5344CB8AC3E}">
        <p14:creationId xmlns:p14="http://schemas.microsoft.com/office/powerpoint/2010/main" val="34398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78342</TotalTime>
  <Words>2838</Words>
  <Application>Microsoft Office PowerPoint</Application>
  <PresentationFormat>Widescreen</PresentationFormat>
  <Paragraphs>202</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 determine quantum efficiency  of a Ge and In0.53Ga0.47As  crystal layer that needed for absorbing 90% of incident radiation at 1.5μm , The reflection of the light from the surface of the photodetector is neglected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Samira Yousif</dc:creator>
  <cp:lastModifiedBy>Samira Yousif</cp:lastModifiedBy>
  <cp:revision>59</cp:revision>
  <dcterms:created xsi:type="dcterms:W3CDTF">2022-08-08T12:49:52Z</dcterms:created>
  <dcterms:modified xsi:type="dcterms:W3CDTF">2023-03-21T15:13:25Z</dcterms:modified>
</cp:coreProperties>
</file>