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82" r:id="rId2"/>
    <p:sldId id="267" r:id="rId3"/>
    <p:sldId id="301" r:id="rId4"/>
    <p:sldId id="302" r:id="rId5"/>
    <p:sldId id="303" r:id="rId6"/>
    <p:sldId id="304" r:id="rId7"/>
    <p:sldId id="305" r:id="rId8"/>
    <p:sldId id="269" r:id="rId9"/>
    <p:sldId id="296" r:id="rId10"/>
    <p:sldId id="297" r:id="rId11"/>
    <p:sldId id="298" r:id="rId12"/>
    <p:sldId id="299" r:id="rId13"/>
    <p:sldId id="300" r:id="rId14"/>
    <p:sldId id="270"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22" r:id="rId28"/>
    <p:sldId id="318" r:id="rId29"/>
    <p:sldId id="319" r:id="rId30"/>
    <p:sldId id="32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61" autoAdjust="0"/>
    <p:restoredTop sz="94660" autoAdjust="0"/>
  </p:normalViewPr>
  <p:slideViewPr>
    <p:cSldViewPr snapToGrid="0">
      <p:cViewPr>
        <p:scale>
          <a:sx n="89" d="100"/>
          <a:sy n="89" d="100"/>
        </p:scale>
        <p:origin x="-624" y="-462"/>
      </p:cViewPr>
      <p:guideLst>
        <p:guide orient="horz" pos="2160"/>
        <p:guide pos="3840"/>
      </p:guideLst>
    </p:cSldViewPr>
  </p:slideViewPr>
  <p:outlineViewPr>
    <p:cViewPr>
      <p:scale>
        <a:sx n="33" d="100"/>
        <a:sy n="33" d="100"/>
      </p:scale>
      <p:origin x="0" y="135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2A1986-CBD3-4AED-B2F1-01D0D1F39DEE}" type="datetimeFigureOut">
              <a:rPr lang="ar-SA" smtClean="0"/>
              <a:t>23/03/1442</a:t>
            </a:fld>
            <a:endParaRPr lang="ar-S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BD92F63-6001-4172-B38B-AE6A0E75BC88}" type="slidenum">
              <a:rPr lang="ar-SA" smtClean="0"/>
              <a:t>‹#›</a:t>
            </a:fld>
            <a:endParaRPr lang="ar-SA"/>
          </a:p>
        </p:txBody>
      </p:sp>
    </p:spTree>
    <p:extLst>
      <p:ext uri="{BB962C8B-B14F-4D97-AF65-F5344CB8AC3E}">
        <p14:creationId xmlns:p14="http://schemas.microsoft.com/office/powerpoint/2010/main" val="6032777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93700" y="692150"/>
            <a:ext cx="6070600" cy="3416300"/>
          </a:xfrm>
          <a:ln/>
        </p:spPr>
      </p:sp>
      <p:sp>
        <p:nvSpPr>
          <p:cNvPr id="20483" name="Notes Placeholder 2"/>
          <p:cNvSpPr>
            <a:spLocks noGrp="1"/>
          </p:cNvSpPr>
          <p:nvPr>
            <p:ph type="body" idx="1"/>
          </p:nvPr>
        </p:nvSpPr>
        <p:spPr>
          <a:noFill/>
        </p:spPr>
        <p:txBody>
          <a:bodyPr/>
          <a:lstStyle/>
          <a:p>
            <a:endParaRPr lang="ar-SA"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1487A4-B59F-4248-A0C2-14EBEF82B980}"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4" y="452954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4"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93182-3D30-4E2F-92B0-EA41D97D3E31}"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0"/>
            <a:ext cx="839392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6EFD7-2A26-4D81-86B1-22617EAEB202}"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2"/>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D8F1F3-B743-45F3-93C7-4C4E4B517424}" type="datetime1">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0"/>
            <a:ext cx="839392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F4EC679-4136-4702-81F4-A2CFD7F393AC}" type="datetime1">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4"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C0CA3AB-0906-4209-ADE2-238010B36F61}" type="datetime1">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39568D-8CFF-4FC4-981F-8C39CD1BF2BC}"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3" y="627407"/>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7"/>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889C77-B609-4BEB-B05A-8CC02FD9B3E7}"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3C503-0A79-4020-B2C4-E22FA11A612F}"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4"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4"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6566B-5ABD-416E-B624-48C0A20B1FB3}" type="datetime1">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A27201-5D6B-45C5-8F0A-300FBB4E3581}" type="datetime1">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4" y="787784"/>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4"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30"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5"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BE7AF6-2D24-4CEA-82B7-AD25353B9385}" type="datetime1">
              <a:rPr lang="en-US" smtClean="0"/>
              <a:t>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4" y="787784"/>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65299B-0538-4E31-BA78-0C28A5D514DE}" type="datetime1">
              <a:rPr lang="en-US" smtClean="0"/>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33A37-244C-4B8D-B733-62E6979EB79C}" type="datetime1">
              <a:rPr lang="en-US" smtClean="0"/>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4"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90"/>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4"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749D8-24B9-4167-85B3-04895E4B0D0B}" type="datetime1">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E77BC-C3EE-4E3E-B5DD-2CB12219A0D5}" type="datetime1">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5"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8F091CB-824B-4A43-A380-CA9E038DBE14}" type="datetime1">
              <a:rPr lang="en-US" smtClean="0"/>
              <a:t>11/8/2020</a:t>
            </a:fld>
            <a:endParaRPr lang="en-US" dirty="0"/>
          </a:p>
        </p:txBody>
      </p:sp>
      <p:sp>
        <p:nvSpPr>
          <p:cNvPr id="5" name="Footer Placeholder 4"/>
          <p:cNvSpPr>
            <a:spLocks noGrp="1"/>
          </p:cNvSpPr>
          <p:nvPr>
            <p:ph type="ftr" sz="quarter" idx="3"/>
          </p:nvPr>
        </p:nvSpPr>
        <p:spPr>
          <a:xfrm>
            <a:off x="2589214" y="6135810"/>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4" y="787784"/>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a:t>
            </a:fld>
            <a:endParaRPr lang="en-US" sz="2800" dirty="0">
              <a:solidFill>
                <a:srgbClr val="FF0000"/>
              </a:solidFill>
              <a:latin typeface="Footlight MT Light" pitchFamily="18" charset="0"/>
            </a:endParaRPr>
          </a:p>
        </p:txBody>
      </p:sp>
      <p:sp>
        <p:nvSpPr>
          <p:cNvPr id="5" name="Round Diagonal Corner Rectangle 4"/>
          <p:cNvSpPr/>
          <p:nvPr/>
        </p:nvSpPr>
        <p:spPr>
          <a:xfrm>
            <a:off x="191069" y="833472"/>
            <a:ext cx="11873552" cy="539437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indent="-514350" algn="justLow" rtl="1">
              <a:buFont typeface="+mj-lt"/>
              <a:buAutoNum type="arabicPeriod" startAt="8"/>
            </a:pPr>
            <a:r>
              <a:rPr lang="ar-SA" sz="3200" dirty="0">
                <a:solidFill>
                  <a:srgbClr val="000000"/>
                </a:solidFill>
                <a:cs typeface="Ali-A-Samik" pitchFamily="2" charset="-78"/>
              </a:rPr>
              <a:t>د</a:t>
            </a:r>
            <a:r>
              <a:rPr lang="ar-SA" sz="3200" dirty="0" smtClean="0">
                <a:solidFill>
                  <a:srgbClr val="000000"/>
                </a:solidFill>
                <a:cs typeface="Ali-A-Samik" pitchFamily="2" charset="-78"/>
              </a:rPr>
              <a:t>وافع </a:t>
            </a:r>
            <a:r>
              <a:rPr lang="ar-SA" sz="3200" dirty="0">
                <a:solidFill>
                  <a:srgbClr val="000000"/>
                </a:solidFill>
                <a:cs typeface="Ali-A-Samik" pitchFamily="2" charset="-78"/>
              </a:rPr>
              <a:t>الراحة والاستجمام والترفيه:</a:t>
            </a:r>
          </a:p>
          <a:p>
            <a:pPr lvl="0" algn="justLow" rtl="1"/>
            <a:endParaRPr lang="ar-SA" sz="3200" dirty="0" smtClean="0">
              <a:solidFill>
                <a:srgbClr val="000000"/>
              </a:solidFill>
              <a:cs typeface="Ali-A-Samik" pitchFamily="2" charset="-78"/>
            </a:endParaRPr>
          </a:p>
          <a:p>
            <a:pPr marL="514350" lvl="0" indent="-514350" algn="justLow" rtl="1">
              <a:buFont typeface="+mj-cs"/>
              <a:buAutoNum type="arabic2Minus"/>
            </a:pPr>
            <a:r>
              <a:rPr lang="ar-SA" sz="3200" dirty="0" smtClean="0">
                <a:solidFill>
                  <a:srgbClr val="000000"/>
                </a:solidFill>
                <a:cs typeface="Ali-A-Samik" pitchFamily="2" charset="-78"/>
              </a:rPr>
              <a:t>الابتعاد المؤقت </a:t>
            </a:r>
            <a:r>
              <a:rPr lang="ar-SA" sz="3200" dirty="0">
                <a:solidFill>
                  <a:srgbClr val="000000"/>
                </a:solidFill>
                <a:cs typeface="Ali-A-Samik" pitchFamily="2" charset="-78"/>
              </a:rPr>
              <a:t>من الجو الروتيني اليومي للعمل والابتعاد عن ضوضاء المدينة ويحدث هذا في المدن الصناعية والتجارية والمزدحمة بالسكان.</a:t>
            </a:r>
          </a:p>
          <a:p>
            <a:pPr marL="514350" lvl="0" indent="-514350" algn="justLow" rtl="1">
              <a:buFont typeface="+mj-cs"/>
              <a:buAutoNum type="arabic2Minus"/>
            </a:pPr>
            <a:r>
              <a:rPr lang="ar-SA" sz="3200" dirty="0">
                <a:solidFill>
                  <a:srgbClr val="000000"/>
                </a:solidFill>
                <a:cs typeface="Ali-A-Samik" pitchFamily="2" charset="-78"/>
              </a:rPr>
              <a:t>حب الاستمتاع بأوقات الفراغ في الأماكن الهادئة أو على سواحل الشواطئ أو في مناطق جبلية.</a:t>
            </a:r>
          </a:p>
        </p:txBody>
      </p:sp>
    </p:spTree>
    <p:extLst>
      <p:ext uri="{BB962C8B-B14F-4D97-AF65-F5344CB8AC3E}">
        <p14:creationId xmlns:p14="http://schemas.microsoft.com/office/powerpoint/2010/main" val="209404125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10</a:t>
            </a:fld>
            <a:endParaRPr lang="en-US" sz="2800" dirty="0">
              <a:solidFill>
                <a:srgbClr val="FF0000"/>
              </a:solidFill>
              <a:latin typeface="Footlight MT Light" pitchFamily="18" charset="0"/>
            </a:endParaRPr>
          </a:p>
        </p:txBody>
      </p:sp>
      <p:sp>
        <p:nvSpPr>
          <p:cNvPr id="5" name="Round Diagonal Corner Rectangle 4"/>
          <p:cNvSpPr/>
          <p:nvPr/>
        </p:nvSpPr>
        <p:spPr>
          <a:xfrm>
            <a:off x="617518" y="409431"/>
            <a:ext cx="11284501" cy="6168788"/>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2"/>
            </a:pPr>
            <a:r>
              <a:rPr lang="ar-SA" sz="3200" dirty="0" smtClean="0">
                <a:solidFill>
                  <a:srgbClr val="000000"/>
                </a:solidFill>
                <a:cs typeface="Ali-A-Samik" pitchFamily="2" charset="-78"/>
              </a:rPr>
              <a:t>التكلفة:</a:t>
            </a:r>
            <a:endParaRPr lang="ar-SA" sz="3200" dirty="0">
              <a:solidFill>
                <a:srgbClr val="000000"/>
              </a:solidFill>
              <a:cs typeface="Ali-A-Samik" pitchFamily="2" charset="-78"/>
            </a:endParaRPr>
          </a:p>
          <a:p>
            <a:pPr lvl="0" algn="justLow" rtl="1"/>
            <a:r>
              <a:rPr lang="ar-SA" sz="3200" dirty="0">
                <a:solidFill>
                  <a:srgbClr val="000000"/>
                </a:solidFill>
                <a:cs typeface="Ali-A-Samik" pitchFamily="2" charset="-78"/>
              </a:rPr>
              <a:t>تعد التكلفة التي يتحملها السائح من أحد أهم محددات العملية السياحية فكلما كانت التكلفة محدودة كلما كان هذا دافعاً على زيادة تعامل السائحين على مزيج الخدمات السياحية التي تقدمها والعكس صحيح. </a:t>
            </a:r>
          </a:p>
          <a:p>
            <a:pPr marL="514350" lvl="0" indent="-514350" algn="justLow" rtl="1">
              <a:buFont typeface="+mj-lt"/>
              <a:buAutoNum type="arabicPeriod" startAt="3"/>
            </a:pPr>
            <a:r>
              <a:rPr lang="ar-SA" sz="3200" dirty="0" smtClean="0">
                <a:solidFill>
                  <a:srgbClr val="000000"/>
                </a:solidFill>
                <a:cs typeface="Ali-A-Samik" pitchFamily="2" charset="-78"/>
              </a:rPr>
              <a:t>الإنبهار</a:t>
            </a:r>
            <a:r>
              <a:rPr lang="ar-SA" sz="3200" dirty="0">
                <a:solidFill>
                  <a:srgbClr val="000000"/>
                </a:solidFill>
                <a:cs typeface="Ali-A-Samik" pitchFamily="2" charset="-78"/>
              </a:rPr>
              <a:t>:</a:t>
            </a:r>
          </a:p>
          <a:p>
            <a:pPr lvl="0" algn="justLow" rtl="1"/>
            <a:r>
              <a:rPr lang="ar-SA" sz="3200" dirty="0">
                <a:solidFill>
                  <a:srgbClr val="000000"/>
                </a:solidFill>
                <a:cs typeface="Ali-A-Samik" pitchFamily="2" charset="-78"/>
              </a:rPr>
              <a:t>يعد الانبهار أعلى مراحل الإعجاب التي يمر بها السائح عند زيارته للمنطقة السياحية، ويتولد هذا الإنبهار من الفجوة التي تتولد نتيجة الفرق بين الإنطباع الذي كان لدى السائح عن المنطقة السياحية قبل زيارته لها والذي استقاه من مجموعة المعارف أو القراءات عنها وبين الإنطباع الإيجابي والإعجاب الناجم أثناء وبعد </a:t>
            </a:r>
            <a:r>
              <a:rPr lang="ar-SA" sz="3200" dirty="0" smtClean="0">
                <a:solidFill>
                  <a:srgbClr val="000000"/>
                </a:solidFill>
                <a:cs typeface="Ali-A-Samik" pitchFamily="2" charset="-78"/>
              </a:rPr>
              <a:t>زيارته لها،</a:t>
            </a:r>
          </a:p>
          <a:p>
            <a:pPr lvl="0" algn="justLow" rtl="1"/>
            <a:r>
              <a:rPr lang="ar-SA" sz="3200" dirty="0" smtClean="0">
                <a:solidFill>
                  <a:srgbClr val="000000"/>
                </a:solidFill>
                <a:cs typeface="Ali-A-Samik" pitchFamily="2" charset="-78"/>
              </a:rPr>
              <a:t>ومن </a:t>
            </a:r>
            <a:r>
              <a:rPr lang="ar-SA" sz="3200" dirty="0">
                <a:solidFill>
                  <a:srgbClr val="000000"/>
                </a:solidFill>
                <a:cs typeface="Ali-A-Samik" pitchFamily="2" charset="-78"/>
              </a:rPr>
              <a:t>هنا فإن العمل على تطوير وتنمية عناصر الجذب السياحي في المناطق السياحية وتحسين جودتها وأساليب تقديمها وإظهارها للسائح تساعد على تحقيق عنصر الإنبهار المطلوب للعملية السياحية.</a:t>
            </a:r>
          </a:p>
        </p:txBody>
      </p:sp>
    </p:spTree>
    <p:extLst>
      <p:ext uri="{BB962C8B-B14F-4D97-AF65-F5344CB8AC3E}">
        <p14:creationId xmlns:p14="http://schemas.microsoft.com/office/powerpoint/2010/main" val="1670355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11</a:t>
            </a:fld>
            <a:endParaRPr lang="en-US" sz="2800" dirty="0">
              <a:solidFill>
                <a:srgbClr val="FF0000"/>
              </a:solidFill>
              <a:latin typeface="Footlight MT Light" pitchFamily="18" charset="0"/>
            </a:endParaRPr>
          </a:p>
        </p:txBody>
      </p:sp>
      <p:sp>
        <p:nvSpPr>
          <p:cNvPr id="5" name="Round Diagonal Corner Rectangle 4"/>
          <p:cNvSpPr/>
          <p:nvPr/>
        </p:nvSpPr>
        <p:spPr>
          <a:xfrm>
            <a:off x="617518" y="941697"/>
            <a:ext cx="11284501" cy="5445456"/>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4"/>
            </a:pPr>
            <a:r>
              <a:rPr lang="ar-SA" sz="3200" dirty="0" smtClean="0">
                <a:solidFill>
                  <a:srgbClr val="000000"/>
                </a:solidFill>
                <a:cs typeface="Ali-A-Samik" pitchFamily="2" charset="-78"/>
              </a:rPr>
              <a:t>الراحة:</a:t>
            </a:r>
            <a:endParaRPr lang="ar-SA" sz="3200" dirty="0">
              <a:solidFill>
                <a:srgbClr val="000000"/>
              </a:solidFill>
              <a:cs typeface="Ali-A-Samik" pitchFamily="2" charset="-78"/>
            </a:endParaRPr>
          </a:p>
          <a:p>
            <a:pPr lvl="0" algn="justLow" rtl="1"/>
            <a:r>
              <a:rPr lang="ar-SA" sz="3200" dirty="0">
                <a:solidFill>
                  <a:srgbClr val="000000"/>
                </a:solidFill>
                <a:cs typeface="Ali-A-Samik" pitchFamily="2" charset="-78"/>
              </a:rPr>
              <a:t>     بمقتضى هذا العامل يتعين توفير سبل الراحة اللازمة للسائح وتقليل الجهد الذي سيبذله في الحصول على مجموعة المنافع التي ستحققها له الخدمة السياحية التي تعاقد عليها، فكلما كانت قدرة المنشآت السياحية كبيرة على توفير الراحة للسائح استطاعت هذه المنشآت جذب مزيد من السائحين وتنشيط حركة التعامل على خدماتها والعكس صحيح</a:t>
            </a:r>
            <a:r>
              <a:rPr lang="ar-SA" sz="3200" dirty="0" smtClean="0">
                <a:solidFill>
                  <a:srgbClr val="000000"/>
                </a:solidFill>
                <a:cs typeface="Ali-A-Samik" pitchFamily="2" charset="-78"/>
              </a:rPr>
              <a:t>،</a:t>
            </a:r>
          </a:p>
          <a:p>
            <a:pPr lvl="0" algn="justLow" rtl="1"/>
            <a:r>
              <a:rPr lang="ar-SA" sz="3200" dirty="0" smtClean="0">
                <a:solidFill>
                  <a:srgbClr val="000000"/>
                </a:solidFill>
                <a:cs typeface="Ali-A-Samik" pitchFamily="2" charset="-78"/>
              </a:rPr>
              <a:t>كما </a:t>
            </a:r>
            <a:r>
              <a:rPr lang="ar-SA" sz="3200" dirty="0">
                <a:solidFill>
                  <a:srgbClr val="000000"/>
                </a:solidFill>
                <a:cs typeface="Ali-A-Samik" pitchFamily="2" charset="-78"/>
              </a:rPr>
              <a:t>أن هذا العامل يقوم بدور هام في سياحة رجال الأعمال وكبار السن الباحثين عن الاستجمام والهدوء هروبا من الضوضاء ومتاعب العمل اليومي.</a:t>
            </a:r>
          </a:p>
        </p:txBody>
      </p:sp>
    </p:spTree>
    <p:extLst>
      <p:ext uri="{BB962C8B-B14F-4D97-AF65-F5344CB8AC3E}">
        <p14:creationId xmlns:p14="http://schemas.microsoft.com/office/powerpoint/2010/main" val="22113885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12</a:t>
            </a:fld>
            <a:endParaRPr lang="en-US" sz="2800" dirty="0">
              <a:solidFill>
                <a:srgbClr val="FF0000"/>
              </a:solidFill>
              <a:latin typeface="Footlight MT Light" pitchFamily="18" charset="0"/>
            </a:endParaRPr>
          </a:p>
        </p:txBody>
      </p:sp>
      <p:sp>
        <p:nvSpPr>
          <p:cNvPr id="5" name="Round Diagonal Corner Rectangle 4"/>
          <p:cNvSpPr/>
          <p:nvPr/>
        </p:nvSpPr>
        <p:spPr>
          <a:xfrm>
            <a:off x="617518" y="941697"/>
            <a:ext cx="11284501" cy="5445456"/>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5"/>
            </a:pPr>
            <a:r>
              <a:rPr lang="ar-SA" sz="3200" dirty="0" smtClean="0">
                <a:solidFill>
                  <a:srgbClr val="000000"/>
                </a:solidFill>
                <a:cs typeface="Ali-A-Samik" pitchFamily="2" charset="-78"/>
              </a:rPr>
              <a:t>الاثارة:</a:t>
            </a:r>
            <a:endParaRPr lang="ar-SA" sz="3200" dirty="0">
              <a:solidFill>
                <a:srgbClr val="000000"/>
              </a:solidFill>
              <a:cs typeface="Ali-A-Samik" pitchFamily="2" charset="-78"/>
            </a:endParaRPr>
          </a:p>
          <a:p>
            <a:pPr lvl="0" algn="justLow" rtl="1"/>
            <a:r>
              <a:rPr lang="ar-SA" sz="3200" dirty="0">
                <a:solidFill>
                  <a:srgbClr val="000000"/>
                </a:solidFill>
                <a:cs typeface="Ali-A-Samik" pitchFamily="2" charset="-78"/>
              </a:rPr>
              <a:t>     يقوم هذا العامل بدور هام في سياحة الشباب الذي يبحث عن كل مثير وغريب وغير مألوف ولا مانع من أن يكون لديه بعض </a:t>
            </a:r>
            <a:r>
              <a:rPr lang="ar-SA" sz="3200" dirty="0" smtClean="0">
                <a:solidFill>
                  <a:srgbClr val="000000"/>
                </a:solidFill>
                <a:cs typeface="Ali-A-Samik" pitchFamily="2" charset="-78"/>
              </a:rPr>
              <a:t>المخاطر الذي </a:t>
            </a:r>
            <a:r>
              <a:rPr lang="ar-SA" sz="3200" dirty="0">
                <a:solidFill>
                  <a:srgbClr val="000000"/>
                </a:solidFill>
                <a:cs typeface="Ali-A-Samik" pitchFamily="2" charset="-78"/>
              </a:rPr>
              <a:t>يمكن تلافيه أو الوقاية منه</a:t>
            </a:r>
            <a:r>
              <a:rPr lang="ar-SA" sz="3200" dirty="0" smtClean="0">
                <a:solidFill>
                  <a:srgbClr val="000000"/>
                </a:solidFill>
                <a:cs typeface="Ali-A-Samik" pitchFamily="2" charset="-78"/>
              </a:rPr>
              <a:t>،</a:t>
            </a:r>
          </a:p>
          <a:p>
            <a:pPr lvl="0" algn="justLow" rtl="1"/>
            <a:r>
              <a:rPr lang="ar-SA" sz="3200" dirty="0" smtClean="0">
                <a:solidFill>
                  <a:srgbClr val="000000"/>
                </a:solidFill>
                <a:cs typeface="Ali-A-Samik" pitchFamily="2" charset="-78"/>
              </a:rPr>
              <a:t>فالإثارة </a:t>
            </a:r>
            <a:r>
              <a:rPr lang="ar-SA" sz="3200" dirty="0">
                <a:solidFill>
                  <a:srgbClr val="000000"/>
                </a:solidFill>
                <a:cs typeface="Ali-A-Samik" pitchFamily="2" charset="-78"/>
              </a:rPr>
              <a:t>تتلاقى بشكل كبير مع طبيعة الشباب المتحفز والساعي وراء الإثارة والمخاطرة ولعل أهم أنواع هذه السياحة، سياحة الأدغال الأفريقية وسياحة </a:t>
            </a:r>
            <a:r>
              <a:rPr lang="ar-SA" sz="3200" dirty="0" smtClean="0">
                <a:solidFill>
                  <a:srgbClr val="000000"/>
                </a:solidFill>
                <a:cs typeface="Ali-A-Samik" pitchFamily="2" charset="-78"/>
              </a:rPr>
              <a:t>الرياضات </a:t>
            </a:r>
            <a:r>
              <a:rPr lang="ar-SA" sz="3200" dirty="0">
                <a:solidFill>
                  <a:srgbClr val="000000"/>
                </a:solidFill>
                <a:cs typeface="Ali-A-Samik" pitchFamily="2" charset="-78"/>
              </a:rPr>
              <a:t>الخطرة كتسلق الجبال الشاهقة أو رياضة التسابق بالسيارات في الصحارى (رالي السيارات).</a:t>
            </a:r>
          </a:p>
        </p:txBody>
      </p:sp>
    </p:spTree>
    <p:extLst>
      <p:ext uri="{BB962C8B-B14F-4D97-AF65-F5344CB8AC3E}">
        <p14:creationId xmlns:p14="http://schemas.microsoft.com/office/powerpoint/2010/main" val="39294014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13</a:t>
            </a:fld>
            <a:endParaRPr lang="en-US" sz="2800" dirty="0">
              <a:solidFill>
                <a:srgbClr val="FF0000"/>
              </a:solidFill>
              <a:latin typeface="Footlight MT Light" pitchFamily="18" charset="0"/>
            </a:endParaRPr>
          </a:p>
        </p:txBody>
      </p:sp>
      <p:sp>
        <p:nvSpPr>
          <p:cNvPr id="5" name="Round Diagonal Corner Rectangle 4"/>
          <p:cNvSpPr/>
          <p:nvPr/>
        </p:nvSpPr>
        <p:spPr>
          <a:xfrm>
            <a:off x="617518" y="327546"/>
            <a:ext cx="11284501" cy="6059607"/>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6"/>
            </a:pPr>
            <a:r>
              <a:rPr lang="ar-SA" sz="3200" dirty="0" smtClean="0">
                <a:solidFill>
                  <a:srgbClr val="000000"/>
                </a:solidFill>
                <a:cs typeface="Ali-A-Samik" pitchFamily="2" charset="-78"/>
              </a:rPr>
              <a:t>المتعة:</a:t>
            </a:r>
            <a:endParaRPr lang="ar-SA" sz="3200" dirty="0">
              <a:solidFill>
                <a:srgbClr val="000000"/>
              </a:solidFill>
              <a:cs typeface="Ali-A-Samik" pitchFamily="2" charset="-78"/>
            </a:endParaRPr>
          </a:p>
          <a:p>
            <a:pPr lvl="0" algn="justLow" rtl="1"/>
            <a:r>
              <a:rPr lang="ar-SA" sz="3200" dirty="0" smtClean="0">
                <a:solidFill>
                  <a:srgbClr val="000000"/>
                </a:solidFill>
                <a:cs typeface="Ali-A-Samik" pitchFamily="2" charset="-78"/>
              </a:rPr>
              <a:t>	وهي </a:t>
            </a:r>
            <a:r>
              <a:rPr lang="ar-SA" sz="3200" dirty="0">
                <a:solidFill>
                  <a:srgbClr val="000000"/>
                </a:solidFill>
                <a:cs typeface="Ali-A-Samik" pitchFamily="2" charset="-78"/>
              </a:rPr>
              <a:t>أهم جانب من جوانب السياحة بل أن البعض يعرفٌ السياحة بها حيث يرى أن السياحة هي فن المتعة غير المادية أو المتعة المعنوية وأن استمتاع السائح هو الوسيلة الأساسية للعمل </a:t>
            </a:r>
            <a:r>
              <a:rPr lang="ar-SA" sz="3200" dirty="0" smtClean="0">
                <a:solidFill>
                  <a:srgbClr val="000000"/>
                </a:solidFill>
                <a:cs typeface="Ali-A-Samik" pitchFamily="2" charset="-78"/>
              </a:rPr>
              <a:t>السياحي،وإذا </a:t>
            </a:r>
            <a:r>
              <a:rPr lang="ar-SA" sz="3200" dirty="0">
                <a:solidFill>
                  <a:srgbClr val="000000"/>
                </a:solidFill>
                <a:cs typeface="Ali-A-Samik" pitchFamily="2" charset="-78"/>
              </a:rPr>
              <a:t>كان عنصر المتعة يصعب تعريفه باعتباره عنصر معنوي يختلف من شخص إلى أخر فأن له أبعاد يمكن من خلالها التعامل سياحياً بها بشكل ناجح أهمها ما يلي:</a:t>
            </a:r>
          </a:p>
          <a:p>
            <a:pPr marL="514350" lvl="0" indent="-514350" algn="justLow" rtl="1">
              <a:buFont typeface="+mj-cs"/>
              <a:buAutoNum type="arabic2Minus"/>
            </a:pPr>
            <a:r>
              <a:rPr lang="ar-SA" sz="3200" dirty="0">
                <a:solidFill>
                  <a:srgbClr val="000000"/>
                </a:solidFill>
                <a:cs typeface="Ali-A-Samik" pitchFamily="2" charset="-78"/>
              </a:rPr>
              <a:t>أشعار السائح أنه محور الاهتمام، وأنه محل تقدير وترحيب من جانب جميع الذين يتعامل </a:t>
            </a:r>
            <a:r>
              <a:rPr lang="ar-SA" sz="3200" dirty="0" smtClean="0">
                <a:solidFill>
                  <a:srgbClr val="000000"/>
                </a:solidFill>
                <a:cs typeface="Ali-A-Samik" pitchFamily="2" charset="-78"/>
              </a:rPr>
              <a:t>معهم.</a:t>
            </a:r>
          </a:p>
          <a:p>
            <a:pPr marL="514350" lvl="0" indent="-514350" algn="justLow" rtl="1">
              <a:buFont typeface="+mj-cs"/>
              <a:buAutoNum type="arabic2Minus"/>
            </a:pPr>
            <a:r>
              <a:rPr lang="ar-SA" sz="3200" dirty="0" smtClean="0">
                <a:solidFill>
                  <a:srgbClr val="000000"/>
                </a:solidFill>
                <a:cs typeface="Ali-A-Samik" pitchFamily="2" charset="-78"/>
              </a:rPr>
              <a:t>أحساس </a:t>
            </a:r>
            <a:r>
              <a:rPr lang="ar-SA" sz="3200" dirty="0">
                <a:solidFill>
                  <a:srgbClr val="000000"/>
                </a:solidFill>
                <a:cs typeface="Ali-A-Samik" pitchFamily="2" charset="-78"/>
              </a:rPr>
              <a:t>السائح أن مزيج الخدمات السياحية الذي نقدمه قد تم تصميمه من أجله، وأنه عمل خصيصاً </a:t>
            </a:r>
            <a:r>
              <a:rPr lang="ar-SA" sz="3200" dirty="0" smtClean="0">
                <a:solidFill>
                  <a:srgbClr val="000000"/>
                </a:solidFill>
                <a:cs typeface="Ali-A-Samik" pitchFamily="2" charset="-78"/>
              </a:rPr>
              <a:t>لإرضائه.</a:t>
            </a:r>
          </a:p>
          <a:p>
            <a:pPr marL="514350" lvl="0" indent="-514350" algn="justLow" rtl="1">
              <a:buFont typeface="+mj-cs"/>
              <a:buAutoNum type="arabic2Minus"/>
            </a:pPr>
            <a:r>
              <a:rPr lang="ar-SA" sz="3200" dirty="0" smtClean="0">
                <a:solidFill>
                  <a:srgbClr val="000000"/>
                </a:solidFill>
                <a:cs typeface="Ali-A-Samik" pitchFamily="2" charset="-78"/>
              </a:rPr>
              <a:t>الحرص </a:t>
            </a:r>
            <a:r>
              <a:rPr lang="ar-SA" sz="3200" dirty="0">
                <a:solidFill>
                  <a:srgbClr val="000000"/>
                </a:solidFill>
                <a:cs typeface="Ali-A-Samik" pitchFamily="2" charset="-78"/>
              </a:rPr>
              <a:t>على توفير ما يطلبه السائح من خدمات بشكل </a:t>
            </a:r>
            <a:r>
              <a:rPr lang="ar-SA" sz="3200" dirty="0" smtClean="0">
                <a:solidFill>
                  <a:srgbClr val="000000"/>
                </a:solidFill>
                <a:cs typeface="Ali-A-Samik" pitchFamily="2" charset="-78"/>
              </a:rPr>
              <a:t>فوري.</a:t>
            </a:r>
          </a:p>
          <a:p>
            <a:pPr marL="514350" lvl="0" indent="-514350" algn="justLow" rtl="1">
              <a:buFont typeface="+mj-cs"/>
              <a:buAutoNum type="arabic2Minus"/>
            </a:pPr>
            <a:r>
              <a:rPr lang="ar-SA" sz="3200" dirty="0" smtClean="0">
                <a:solidFill>
                  <a:srgbClr val="000000"/>
                </a:solidFill>
                <a:cs typeface="Ali-A-Samik" pitchFamily="2" charset="-78"/>
              </a:rPr>
              <a:t>إشعار </a:t>
            </a:r>
            <a:r>
              <a:rPr lang="ar-SA" sz="3200" dirty="0">
                <a:solidFill>
                  <a:srgbClr val="000000"/>
                </a:solidFill>
                <a:cs typeface="Ali-A-Samik" pitchFamily="2" charset="-78"/>
              </a:rPr>
              <a:t>السائح أنه متميز بشكل كبير عن باقي أفراد المجتمع وأن كل شيء قد تم إعداده من أجل راحته واستمتاعه بالبرنامج السياحي الذي تعاقد عليه.</a:t>
            </a:r>
          </a:p>
        </p:txBody>
      </p:sp>
    </p:spTree>
    <p:extLst>
      <p:ext uri="{BB962C8B-B14F-4D97-AF65-F5344CB8AC3E}">
        <p14:creationId xmlns:p14="http://schemas.microsoft.com/office/powerpoint/2010/main" val="2655707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8"/>
          <p:cNvSpPr txBox="1">
            <a:spLocks noChangeArrowheads="1"/>
          </p:cNvSpPr>
          <p:nvPr/>
        </p:nvSpPr>
        <p:spPr bwMode="auto">
          <a:xfrm>
            <a:off x="2707575" y="561978"/>
            <a:ext cx="91944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cs typeface="Times New Roman (Arabic)" charset="-78"/>
              </a:defRPr>
            </a:lvl1pPr>
            <a:lvl2pPr marL="742950" indent="-285750">
              <a:defRPr sz="2400">
                <a:solidFill>
                  <a:schemeClr val="tx1"/>
                </a:solidFill>
                <a:latin typeface="Times New Roman" pitchFamily="18" charset="0"/>
                <a:cs typeface="Times New Roman (Arabic)" charset="-78"/>
              </a:defRPr>
            </a:lvl2pPr>
            <a:lvl3pPr marL="1143000" indent="-228600">
              <a:defRPr sz="2400">
                <a:solidFill>
                  <a:schemeClr val="tx1"/>
                </a:solidFill>
                <a:latin typeface="Times New Roman" pitchFamily="18" charset="0"/>
                <a:cs typeface="Times New Roman (Arabic)" charset="-78"/>
              </a:defRPr>
            </a:lvl3pPr>
            <a:lvl4pPr marL="1600200" indent="-228600">
              <a:defRPr sz="2400">
                <a:solidFill>
                  <a:schemeClr val="tx1"/>
                </a:solidFill>
                <a:latin typeface="Times New Roman" pitchFamily="18" charset="0"/>
                <a:cs typeface="Times New Roman (Arabic)" charset="-78"/>
              </a:defRPr>
            </a:lvl4pPr>
            <a:lvl5pPr marL="2057400" indent="-228600">
              <a:defRPr sz="2400">
                <a:solidFill>
                  <a:schemeClr val="tx1"/>
                </a:solidFill>
                <a:latin typeface="Times New Roman" pitchFamily="18" charset="0"/>
                <a:cs typeface="Times New Roman (Arabic)" charset="-78"/>
              </a:defRPr>
            </a:lvl5pPr>
            <a:lvl6pPr marL="25146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6pPr>
            <a:lvl7pPr marL="29718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7pPr>
            <a:lvl8pPr marL="34290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8pPr>
            <a:lvl9pPr marL="38862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9pPr>
          </a:lstStyle>
          <a:p>
            <a:pPr algn="r" rtl="1">
              <a:defRPr/>
            </a:pPr>
            <a:r>
              <a:rPr lang="ar-SA" sz="3600" dirty="0" smtClean="0">
                <a:solidFill>
                  <a:srgbClr val="C00000"/>
                </a:solidFill>
                <a:cs typeface="Ali-A-Samik" pitchFamily="2" charset="-78"/>
              </a:rPr>
              <a:t>سادساً: </a:t>
            </a:r>
            <a:r>
              <a:rPr lang="ar-SA" altLang="ar-IQ" sz="3600" dirty="0">
                <a:solidFill>
                  <a:srgbClr val="C00000"/>
                </a:solidFill>
                <a:cs typeface="Ali-A-Samik" pitchFamily="2" charset="-78"/>
              </a:rPr>
              <a:t>الآثار الإيجابية والسلبية لصناعة السياحة</a:t>
            </a:r>
          </a:p>
        </p:txBody>
      </p:sp>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14</a:t>
            </a:fld>
            <a:endParaRPr lang="en-US" sz="2800" dirty="0">
              <a:solidFill>
                <a:srgbClr val="FF0000"/>
              </a:solidFill>
              <a:latin typeface="Footlight MT Light" pitchFamily="18" charset="0"/>
            </a:endParaRPr>
          </a:p>
        </p:txBody>
      </p:sp>
      <p:sp>
        <p:nvSpPr>
          <p:cNvPr id="4" name="Round Diagonal Corner Rectangle 3"/>
          <p:cNvSpPr/>
          <p:nvPr/>
        </p:nvSpPr>
        <p:spPr>
          <a:xfrm>
            <a:off x="617518" y="1337481"/>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a:pPr>
            <a:r>
              <a:rPr lang="ar-SA" sz="3200" dirty="0">
                <a:solidFill>
                  <a:srgbClr val="000000"/>
                </a:solidFill>
                <a:cs typeface="Ali-A-Samik" pitchFamily="2" charset="-78"/>
              </a:rPr>
              <a:t>الآثار </a:t>
            </a:r>
            <a:r>
              <a:rPr lang="ar-SA" sz="3200" dirty="0" smtClean="0">
                <a:solidFill>
                  <a:srgbClr val="000000"/>
                </a:solidFill>
                <a:cs typeface="Ali-A-Samik" pitchFamily="2" charset="-78"/>
              </a:rPr>
              <a:t>الاجتماعية: تنقسم الى الاتي:</a:t>
            </a:r>
          </a:p>
          <a:p>
            <a:pPr lvl="0" algn="justLow" rtl="1"/>
            <a:endParaRPr lang="ar-SA" sz="1100" dirty="0">
              <a:solidFill>
                <a:srgbClr val="000000"/>
              </a:solidFill>
              <a:cs typeface="Ali-A-Samik" pitchFamily="2" charset="-78"/>
            </a:endParaRPr>
          </a:p>
          <a:p>
            <a:pPr marL="514350" lvl="0" indent="-514350" algn="justLow" rtl="1">
              <a:buFont typeface="+mj-cs"/>
              <a:buAutoNum type="arabic2Minus"/>
            </a:pPr>
            <a:r>
              <a:rPr lang="ar-SA" sz="3200" dirty="0">
                <a:solidFill>
                  <a:srgbClr val="000000"/>
                </a:solidFill>
                <a:cs typeface="Ali-A-Samik" pitchFamily="2" charset="-78"/>
              </a:rPr>
              <a:t> الآثار الاجتماعية </a:t>
            </a:r>
            <a:r>
              <a:rPr lang="ar-SA" sz="3200" dirty="0" smtClean="0">
                <a:solidFill>
                  <a:srgbClr val="000000"/>
                </a:solidFill>
                <a:cs typeface="Ali-A-Samik" pitchFamily="2" charset="-78"/>
              </a:rPr>
              <a:t>الإيجابية: </a:t>
            </a:r>
            <a:r>
              <a:rPr lang="ar-SA" sz="3200" dirty="0">
                <a:solidFill>
                  <a:srgbClr val="000000"/>
                </a:solidFill>
                <a:cs typeface="Ali-A-Samik" pitchFamily="2" charset="-78"/>
              </a:rPr>
              <a:t>من أهم الآثار </a:t>
            </a:r>
            <a:r>
              <a:rPr lang="ar-SA" sz="3200" dirty="0" smtClean="0">
                <a:solidFill>
                  <a:srgbClr val="000000"/>
                </a:solidFill>
                <a:cs typeface="Ali-A-Samik" pitchFamily="2" charset="-78"/>
              </a:rPr>
              <a:t>الاجتماعية</a:t>
            </a:r>
            <a:r>
              <a:rPr lang="ar-SA" sz="3200" dirty="0">
                <a:solidFill>
                  <a:srgbClr val="000000"/>
                </a:solidFill>
                <a:cs typeface="Ali-A-Samik" pitchFamily="2" charset="-78"/>
              </a:rPr>
              <a:t> الإيجابية</a:t>
            </a:r>
            <a:r>
              <a:rPr lang="ar-SA" sz="3200" dirty="0" smtClean="0">
                <a:solidFill>
                  <a:srgbClr val="000000"/>
                </a:solidFill>
                <a:cs typeface="Ali-A-Samik" pitchFamily="2" charset="-78"/>
              </a:rPr>
              <a:t> </a:t>
            </a:r>
            <a:r>
              <a:rPr lang="ar-SA" sz="3200" dirty="0">
                <a:solidFill>
                  <a:srgbClr val="000000"/>
                </a:solidFill>
                <a:cs typeface="Ali-A-Samik" pitchFamily="2" charset="-78"/>
              </a:rPr>
              <a:t>ما يلي </a:t>
            </a:r>
            <a:r>
              <a:rPr lang="ar-SA" sz="3200" dirty="0" smtClean="0">
                <a:solidFill>
                  <a:srgbClr val="000000"/>
                </a:solidFill>
                <a:cs typeface="Ali-A-Samik" pitchFamily="2" charset="-78"/>
              </a:rPr>
              <a:t>:</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الازدهار المستمر للسياحة يقضي على العديد من المشاكل كالبطالة والركود الاقتصادي.</a:t>
            </a:r>
            <a:endParaRPr lang="en-US" altLang="ar-IQ" sz="3200" dirty="0">
              <a:solidFill>
                <a:srgbClr val="000000"/>
              </a:solidFill>
              <a:cs typeface="Ali-A-Samik" pitchFamily="2" charset="-78"/>
            </a:endParaRP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السياحة الداخلية أصبحت تعبيرا عن الرغبة في رفع مستوى الصحة النفسية للشعب والقضاء على التلوث البيئي وذلك من خلال انتشار المسطحات المائية والمساحات الخضراء.</a:t>
            </a:r>
            <a:endParaRPr lang="en-US" altLang="ar-IQ" sz="3200" dirty="0">
              <a:solidFill>
                <a:srgbClr val="000000"/>
              </a:solidFill>
              <a:cs typeface="Ali-A-Samik" pitchFamily="2" charset="-78"/>
            </a:endParaRP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الاستثمار السياحي له عائد جانبي يتمثل في رصف الطرق وتجميل المناطق وتحسين الخدمة الهاتفية ومشروعات الصرف الصحي, الذي يجعل المجتمع ينتفع من هذه الخدمات جراء الاستثمار السياحي.</a:t>
            </a:r>
            <a:endParaRPr lang="en-US" altLang="ar-IQ" sz="3200" dirty="0">
              <a:solidFill>
                <a:srgbClr val="000000"/>
              </a:solidFill>
              <a:cs typeface="Ali-A-Samik" pitchFamily="2" charset="-78"/>
            </a:endParaRPr>
          </a:p>
          <a:p>
            <a:pPr lvl="0" algn="justLow" rtl="1"/>
            <a:endParaRPr lang="ar-SA" sz="3200" dirty="0">
              <a:solidFill>
                <a:srgbClr val="000000"/>
              </a:solidFill>
              <a:cs typeface="Ali-A-Samik" pitchFamily="2" charset="-78"/>
            </a:endParaRPr>
          </a:p>
        </p:txBody>
      </p:sp>
    </p:spTree>
    <p:extLst>
      <p:ext uri="{BB962C8B-B14F-4D97-AF65-F5344CB8AC3E}">
        <p14:creationId xmlns:p14="http://schemas.microsoft.com/office/powerpoint/2010/main" val="37656627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ircle(in)">
                                      <p:cBhvr>
                                        <p:cTn id="7" dur="20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additive="base">
                                        <p:cTn id="4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15</a:t>
            </a:fld>
            <a:endParaRPr lang="en-US" sz="2800" dirty="0">
              <a:solidFill>
                <a:srgbClr val="FF0000"/>
              </a:solidFill>
              <a:latin typeface="Footlight MT Light" pitchFamily="18" charset="0"/>
            </a:endParaRPr>
          </a:p>
        </p:txBody>
      </p:sp>
      <p:sp>
        <p:nvSpPr>
          <p:cNvPr id="4" name="Round Diagonal Corner Rectangle 3"/>
          <p:cNvSpPr/>
          <p:nvPr/>
        </p:nvSpPr>
        <p:spPr>
          <a:xfrm>
            <a:off x="617518" y="1337481"/>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السياحة اداة لتعميق الانتماء وتنمية الوعي القومي والاعتزاز بالوطن وتساهم في بناء الشخصية الانسانية.</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الوعي السياحي هو احد فروع الوعي </a:t>
            </a:r>
            <a:r>
              <a:rPr lang="ar-IQ" altLang="ar-IQ" sz="3200" dirty="0" smtClean="0">
                <a:solidFill>
                  <a:srgbClr val="000000"/>
                </a:solidFill>
                <a:cs typeface="Ali-A-Samik" pitchFamily="2" charset="-78"/>
              </a:rPr>
              <a:t>الاجتماعي</a:t>
            </a:r>
            <a:r>
              <a:rPr lang="ar-SA" altLang="ar-IQ" sz="3200" dirty="0" smtClean="0">
                <a:solidFill>
                  <a:srgbClr val="000000"/>
                </a:solidFill>
                <a:cs typeface="Ali-A-Samik" pitchFamily="2" charset="-78"/>
              </a:rPr>
              <a:t>،</a:t>
            </a:r>
            <a:r>
              <a:rPr lang="ar-IQ" altLang="ar-IQ" sz="3200" dirty="0" smtClean="0">
                <a:solidFill>
                  <a:srgbClr val="000000"/>
                </a:solidFill>
                <a:cs typeface="Ali-A-Samik" pitchFamily="2" charset="-78"/>
              </a:rPr>
              <a:t> لان</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نشاط </a:t>
            </a:r>
            <a:r>
              <a:rPr lang="ar-IQ" altLang="ar-IQ" sz="3200" dirty="0">
                <a:solidFill>
                  <a:srgbClr val="000000"/>
                </a:solidFill>
                <a:cs typeface="Ali-A-Samik" pitchFamily="2" charset="-78"/>
              </a:rPr>
              <a:t>السياحة هو الاحاطة </a:t>
            </a:r>
            <a:r>
              <a:rPr lang="ar-SA" altLang="ar-IQ" sz="3200" dirty="0" smtClean="0">
                <a:solidFill>
                  <a:srgbClr val="000000"/>
                </a:solidFill>
                <a:cs typeface="Ali-A-Samik" pitchFamily="2" charset="-78"/>
              </a:rPr>
              <a:t>ب</a:t>
            </a:r>
            <a:r>
              <a:rPr lang="ar-IQ" altLang="ar-IQ" sz="3200" dirty="0" smtClean="0">
                <a:solidFill>
                  <a:srgbClr val="000000"/>
                </a:solidFill>
                <a:cs typeface="Ali-A-Samik" pitchFamily="2" charset="-78"/>
              </a:rPr>
              <a:t>الواقع </a:t>
            </a:r>
            <a:r>
              <a:rPr lang="ar-IQ" altLang="ar-IQ" sz="3200" dirty="0">
                <a:solidFill>
                  <a:srgbClr val="000000"/>
                </a:solidFill>
                <a:cs typeface="Ali-A-Samik" pitchFamily="2" charset="-78"/>
              </a:rPr>
              <a:t>المحيط بالإنسان </a:t>
            </a:r>
            <a:r>
              <a:rPr lang="ar-IQ" altLang="ar-IQ" sz="3200" dirty="0" smtClean="0">
                <a:solidFill>
                  <a:srgbClr val="000000"/>
                </a:solidFill>
                <a:cs typeface="Ali-A-Samik" pitchFamily="2" charset="-78"/>
              </a:rPr>
              <a:t>والمج</a:t>
            </a:r>
            <a:r>
              <a:rPr lang="ar-SA" altLang="ar-IQ" sz="3200" dirty="0" smtClean="0">
                <a:solidFill>
                  <a:srgbClr val="000000"/>
                </a:solidFill>
                <a:cs typeface="Ali-A-Samik" pitchFamily="2" charset="-78"/>
              </a:rPr>
              <a:t>ت</a:t>
            </a:r>
            <a:r>
              <a:rPr lang="ar-IQ" altLang="ar-IQ" sz="3200" dirty="0" smtClean="0">
                <a:solidFill>
                  <a:srgbClr val="000000"/>
                </a:solidFill>
                <a:cs typeface="Ali-A-Samik" pitchFamily="2" charset="-78"/>
              </a:rPr>
              <a:t>مع والطبيعة</a:t>
            </a:r>
            <a:r>
              <a:rPr lang="ar-SA" altLang="ar-IQ" sz="3200" dirty="0" smtClean="0">
                <a:solidFill>
                  <a:srgbClr val="000000"/>
                </a:solidFill>
                <a:cs typeface="Ali-A-Samik" pitchFamily="2" charset="-78"/>
              </a:rPr>
              <a:t>،</a:t>
            </a:r>
          </a:p>
          <a:p>
            <a:pPr lvl="0" algn="just" defTabSz="914400" rtl="1" eaLnBrk="0" fontAlgn="base" hangingPunct="0">
              <a:spcBef>
                <a:spcPct val="20000"/>
              </a:spcBef>
              <a:spcAft>
                <a:spcPct val="0"/>
              </a:spcAft>
            </a:pPr>
            <a:r>
              <a:rPr lang="ar-SA" altLang="ar-IQ" sz="3200" dirty="0">
                <a:solidFill>
                  <a:srgbClr val="000000"/>
                </a:solidFill>
                <a:cs typeface="Ali-A-Samik" pitchFamily="2" charset="-78"/>
              </a:rPr>
              <a:t> </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 </a:t>
            </a:r>
            <a:r>
              <a:rPr lang="ar-IQ" altLang="ar-IQ" sz="3200" dirty="0">
                <a:solidFill>
                  <a:srgbClr val="000000"/>
                </a:solidFill>
                <a:cs typeface="Ali-A-Samik" pitchFamily="2" charset="-78"/>
              </a:rPr>
              <a:t>وتنمية الوعي الاجتماعي من خلال التعرف بهذا الواقع من خلال زيارات ورحلات مما يجعلهم يتعرفون على قيمة ما يحيط بهم وهنا يتطلب من الشعب التمسك ببعض السلوك مثل كرم الضيافة والتحضر في معاملة السياح لجذبهم من مختلف دول العالم</a:t>
            </a:r>
            <a:r>
              <a:rPr lang="ar-IQ" altLang="ar-IQ" sz="3200" dirty="0" smtClean="0">
                <a:solidFill>
                  <a:srgbClr val="000000"/>
                </a:solidFill>
                <a:cs typeface="Ali-A-Samik" pitchFamily="2" charset="-78"/>
              </a:rPr>
              <a:t>.</a:t>
            </a:r>
            <a:endParaRPr lang="ar-IQ" altLang="ar-IQ" sz="3200" dirty="0">
              <a:solidFill>
                <a:srgbClr val="000000"/>
              </a:solidFill>
              <a:cs typeface="Ali-A-Samik" pitchFamily="2" charset="-78"/>
            </a:endParaRPr>
          </a:p>
        </p:txBody>
      </p:sp>
    </p:spTree>
    <p:extLst>
      <p:ext uri="{BB962C8B-B14F-4D97-AF65-F5344CB8AC3E}">
        <p14:creationId xmlns:p14="http://schemas.microsoft.com/office/powerpoint/2010/main" val="7219268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16</a:t>
            </a:fld>
            <a:endParaRPr lang="en-US" sz="2800" dirty="0">
              <a:solidFill>
                <a:srgbClr val="FF0000"/>
              </a:solidFill>
              <a:latin typeface="Footlight MT Light" pitchFamily="18" charset="0"/>
            </a:endParaRPr>
          </a:p>
        </p:txBody>
      </p:sp>
      <p:sp>
        <p:nvSpPr>
          <p:cNvPr id="4" name="Round Diagonal Corner Rectangle 3"/>
          <p:cNvSpPr/>
          <p:nvPr/>
        </p:nvSpPr>
        <p:spPr>
          <a:xfrm>
            <a:off x="617518" y="641445"/>
            <a:ext cx="11284501" cy="5745708"/>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2"/>
            </a:pPr>
            <a:r>
              <a:rPr lang="ar-SA" sz="3200" dirty="0" smtClean="0">
                <a:solidFill>
                  <a:srgbClr val="000000"/>
                </a:solidFill>
                <a:cs typeface="Ali-A-Samik" pitchFamily="2" charset="-78"/>
              </a:rPr>
              <a:t> الآثار الاجتماعية السلبية: من أهم الآثار الاجتماعية السلبية ما يلي :</a:t>
            </a:r>
          </a:p>
          <a:p>
            <a:pPr lvl="0" algn="justLow" rtl="1"/>
            <a:endParaRPr lang="ar-SA" sz="1600" dirty="0" smtClean="0">
              <a:solidFill>
                <a:srgbClr val="000000"/>
              </a:solidFill>
              <a:cs typeface="Ali-A-Samik" pitchFamily="2" charset="-78"/>
            </a:endParaRP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التحولات الاجتماعية </a:t>
            </a:r>
            <a:r>
              <a:rPr lang="ar-IQ" altLang="ar-IQ" sz="3200" dirty="0" smtClean="0">
                <a:solidFill>
                  <a:srgbClr val="000000"/>
                </a:solidFill>
                <a:cs typeface="Ali-A-Samik" pitchFamily="2" charset="-78"/>
              </a:rPr>
              <a:t>:</a:t>
            </a:r>
            <a:endParaRPr lang="ar-SA" altLang="ar-IQ" sz="3200" dirty="0" smtClean="0">
              <a:solidFill>
                <a:srgbClr val="000000"/>
              </a:solidFill>
              <a:cs typeface="Ali-A-Samik" pitchFamily="2" charset="-78"/>
            </a:endParaRPr>
          </a:p>
          <a:p>
            <a:pPr lvl="0" algn="just" defTabSz="914400" rtl="1" eaLnBrk="0" fontAlgn="base" hangingPunct="0">
              <a:spcBef>
                <a:spcPct val="20000"/>
              </a:spcBef>
              <a:spcAft>
                <a:spcPct val="0"/>
              </a:spcAft>
            </a:pPr>
            <a:r>
              <a:rPr lang="ar-SA" altLang="ar-IQ" sz="3200" dirty="0">
                <a:solidFill>
                  <a:srgbClr val="000000"/>
                </a:solidFill>
                <a:cs typeface="Ali-A-Samik" pitchFamily="2" charset="-78"/>
              </a:rPr>
              <a:t>	</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ويتولد عن ذلك قيم وتقاليد جديدة وغير مألوفة بصورة سريعة ومفاجئة بالنسب</a:t>
            </a:r>
            <a:r>
              <a:rPr lang="ar-SA" altLang="ar-IQ" sz="3200" dirty="0" smtClean="0">
                <a:solidFill>
                  <a:srgbClr val="000000"/>
                </a:solidFill>
                <a:cs typeface="Ali-A-Samik" pitchFamily="2" charset="-78"/>
              </a:rPr>
              <a:t>ة</a:t>
            </a:r>
            <a:r>
              <a:rPr lang="ar-IQ" altLang="ar-IQ" sz="3200" dirty="0" smtClean="0">
                <a:solidFill>
                  <a:srgbClr val="000000"/>
                </a:solidFill>
                <a:cs typeface="Ali-A-Samik" pitchFamily="2" charset="-78"/>
              </a:rPr>
              <a:t> لسكان هذه المناطق</a:t>
            </a:r>
            <a:r>
              <a:rPr lang="ar-SA" altLang="ar-IQ" sz="3200" dirty="0" smtClean="0">
                <a:solidFill>
                  <a:srgbClr val="000000"/>
                </a:solidFill>
                <a:cs typeface="Ali-A-Samik" pitchFamily="2" charset="-78"/>
              </a:rPr>
              <a:t>،</a:t>
            </a:r>
            <a:r>
              <a:rPr lang="ar-IQ" altLang="ar-IQ" sz="3200" dirty="0" smtClean="0">
                <a:solidFill>
                  <a:srgbClr val="000000"/>
                </a:solidFill>
                <a:cs typeface="Ali-A-Samik" pitchFamily="2" charset="-78"/>
              </a:rPr>
              <a:t> تختلف عن موروثاتهم الحضارية والاجتماعية التي نشأوا وتربوا عليها مما يؤدي الى التحولات وتغيرات جذرية في هذه المجتمعات.</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smtClean="0">
                <a:solidFill>
                  <a:srgbClr val="000000"/>
                </a:solidFill>
                <a:cs typeface="Ali-A-Samik" pitchFamily="2" charset="-78"/>
              </a:rPr>
              <a:t>التصادم الثقافي:</a:t>
            </a:r>
            <a:endParaRPr lang="ar-SA" altLang="ar-IQ" sz="3200" dirty="0" smtClean="0">
              <a:solidFill>
                <a:srgbClr val="000000"/>
              </a:solidFill>
              <a:cs typeface="Ali-A-Samik" pitchFamily="2" charset="-78"/>
            </a:endParaRPr>
          </a:p>
          <a:p>
            <a:pPr lvl="0" algn="just" defTabSz="914400" rtl="1" eaLnBrk="0" fontAlgn="base" hangingPunct="0">
              <a:spcBef>
                <a:spcPct val="20000"/>
              </a:spcBef>
              <a:spcAft>
                <a:spcPct val="0"/>
              </a:spcAft>
            </a:pPr>
            <a:r>
              <a:rPr lang="ar-SA" altLang="ar-IQ" sz="3200" dirty="0">
                <a:solidFill>
                  <a:srgbClr val="000000"/>
                </a:solidFill>
                <a:cs typeface="Ali-A-Samik" pitchFamily="2" charset="-78"/>
              </a:rPr>
              <a:t>	</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نتيجة </a:t>
            </a:r>
            <a:r>
              <a:rPr lang="ar-IQ" altLang="ar-IQ" sz="3200" dirty="0">
                <a:solidFill>
                  <a:srgbClr val="000000"/>
                </a:solidFill>
                <a:cs typeface="Ali-A-Samik" pitchFamily="2" charset="-78"/>
              </a:rPr>
              <a:t>التعارف والاختلاف بين الافكار والاساليب ما بين المجتمع والسياح وتصرفاتهم التي لا تعبر بالضرورة عن اسلوب حياتهم اليومية في </a:t>
            </a:r>
            <a:r>
              <a:rPr lang="ar-SA" altLang="ar-IQ" sz="3200" dirty="0" smtClean="0">
                <a:solidFill>
                  <a:srgbClr val="000000"/>
                </a:solidFill>
                <a:cs typeface="Ali-A-Samik" pitchFamily="2" charset="-78"/>
              </a:rPr>
              <a:t>البلد، </a:t>
            </a:r>
            <a:r>
              <a:rPr lang="ar-IQ" altLang="ar-IQ" sz="3200" dirty="0" smtClean="0">
                <a:solidFill>
                  <a:srgbClr val="000000"/>
                </a:solidFill>
                <a:cs typeface="Ali-A-Samik" pitchFamily="2" charset="-78"/>
              </a:rPr>
              <a:t>الامر </a:t>
            </a:r>
            <a:r>
              <a:rPr lang="ar-IQ" altLang="ar-IQ" sz="3200" dirty="0">
                <a:solidFill>
                  <a:srgbClr val="000000"/>
                </a:solidFill>
                <a:cs typeface="Ali-A-Samik" pitchFamily="2" charset="-78"/>
              </a:rPr>
              <a:t>الذي يؤدي الى اثارة الشعب المضيف وضيقه واحساسه بالمرارة والرفض السلبي للسياحة بكل معانيها</a:t>
            </a:r>
            <a:r>
              <a:rPr lang="ar-IQ" altLang="ar-IQ" sz="3200" dirty="0" smtClean="0">
                <a:solidFill>
                  <a:srgbClr val="000000"/>
                </a:solidFill>
                <a:cs typeface="Ali-A-Samik" pitchFamily="2" charset="-78"/>
              </a:rPr>
              <a:t>.</a:t>
            </a:r>
            <a:endParaRPr lang="ar-IQ" altLang="ar-IQ" sz="3200" dirty="0">
              <a:solidFill>
                <a:srgbClr val="000000"/>
              </a:solidFill>
              <a:cs typeface="Ali-A-Samik" pitchFamily="2" charset="-78"/>
            </a:endParaRPr>
          </a:p>
        </p:txBody>
      </p:sp>
    </p:spTree>
    <p:extLst>
      <p:ext uri="{BB962C8B-B14F-4D97-AF65-F5344CB8AC3E}">
        <p14:creationId xmlns:p14="http://schemas.microsoft.com/office/powerpoint/2010/main" val="6989596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17</a:t>
            </a:fld>
            <a:endParaRPr lang="en-US" sz="2800" dirty="0">
              <a:solidFill>
                <a:srgbClr val="FF0000"/>
              </a:solidFill>
              <a:latin typeface="Footlight MT Light" pitchFamily="18" charset="0"/>
            </a:endParaRPr>
          </a:p>
        </p:txBody>
      </p:sp>
      <p:sp>
        <p:nvSpPr>
          <p:cNvPr id="4" name="Round Diagonal Corner Rectangle 3"/>
          <p:cNvSpPr/>
          <p:nvPr/>
        </p:nvSpPr>
        <p:spPr>
          <a:xfrm>
            <a:off x="617518" y="641445"/>
            <a:ext cx="11284501" cy="5745708"/>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انتشار عوامل الفساد والتدهور </a:t>
            </a:r>
            <a:r>
              <a:rPr lang="ar-IQ" altLang="ar-IQ" sz="3200" dirty="0" smtClean="0">
                <a:solidFill>
                  <a:srgbClr val="000000"/>
                </a:solidFill>
                <a:cs typeface="Ali-A-Samik" pitchFamily="2" charset="-78"/>
              </a:rPr>
              <a:t>الاجتماعي:</a:t>
            </a:r>
            <a:endParaRPr lang="ar-IQ" altLang="ar-IQ" sz="3200" dirty="0">
              <a:solidFill>
                <a:srgbClr val="000000"/>
              </a:solidFill>
              <a:cs typeface="Ali-A-Samik" pitchFamily="2" charset="-78"/>
            </a:endParaRPr>
          </a:p>
          <a:p>
            <a:pPr lvl="0" algn="just" defTabSz="914400" rtl="1" eaLnBrk="0" fontAlgn="base" hangingPunct="0">
              <a:spcBef>
                <a:spcPct val="20000"/>
              </a:spcBef>
              <a:spcAft>
                <a:spcPct val="0"/>
              </a:spcAft>
            </a:pPr>
            <a:r>
              <a:rPr lang="ar-SA" altLang="ar-IQ" sz="3200" dirty="0">
                <a:solidFill>
                  <a:srgbClr val="000000"/>
                </a:solidFill>
                <a:cs typeface="Ali-A-Samik" pitchFamily="2" charset="-78"/>
              </a:rPr>
              <a:t> </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تعاني </a:t>
            </a:r>
            <a:r>
              <a:rPr lang="ar-IQ" altLang="ar-IQ" sz="3200" dirty="0">
                <a:solidFill>
                  <a:srgbClr val="000000"/>
                </a:solidFill>
                <a:cs typeface="Ali-A-Samik" pitchFamily="2" charset="-78"/>
              </a:rPr>
              <a:t>بعض الدول من انخفاض مستويات المعيشة ونقص الامكانيات المتاحة في الوقت الذي </a:t>
            </a:r>
            <a:r>
              <a:rPr lang="ar-SA" altLang="ar-IQ" sz="3200" dirty="0" smtClean="0">
                <a:solidFill>
                  <a:srgbClr val="000000"/>
                </a:solidFill>
                <a:cs typeface="Ali-A-Samik" pitchFamily="2" charset="-78"/>
              </a:rPr>
              <a:t>تتوجه </a:t>
            </a:r>
            <a:r>
              <a:rPr lang="ar-IQ" altLang="ar-IQ" sz="3200" dirty="0" smtClean="0">
                <a:solidFill>
                  <a:srgbClr val="000000"/>
                </a:solidFill>
                <a:cs typeface="Ali-A-Samik" pitchFamily="2" charset="-78"/>
              </a:rPr>
              <a:t>الى </a:t>
            </a:r>
            <a:r>
              <a:rPr lang="ar-IQ" altLang="ar-IQ" sz="3200" dirty="0">
                <a:solidFill>
                  <a:srgbClr val="000000"/>
                </a:solidFill>
                <a:cs typeface="Ali-A-Samik" pitchFamily="2" charset="-78"/>
              </a:rPr>
              <a:t>هذه الدول انماط مختلفة من السياح بعاداتهم الاستهلاكية وقدراتهم </a:t>
            </a:r>
            <a:r>
              <a:rPr lang="ar-IQ" altLang="ar-IQ" sz="3200" dirty="0" smtClean="0">
                <a:solidFill>
                  <a:srgbClr val="000000"/>
                </a:solidFill>
                <a:cs typeface="Ali-A-Samik" pitchFamily="2" charset="-78"/>
              </a:rPr>
              <a:t>المالية</a:t>
            </a:r>
            <a:r>
              <a:rPr lang="ar-SA" altLang="ar-IQ" sz="3200" dirty="0" smtClean="0">
                <a:solidFill>
                  <a:srgbClr val="000000"/>
                </a:solidFill>
                <a:cs typeface="Ali-A-Samik" pitchFamily="2" charset="-78"/>
              </a:rPr>
              <a:t>،</a:t>
            </a:r>
          </a:p>
          <a:p>
            <a:pPr lvl="0" algn="just" defTabSz="914400" rtl="1" eaLnBrk="0" fontAlgn="base" hangingPunct="0">
              <a:spcBef>
                <a:spcPct val="20000"/>
              </a:spcBef>
              <a:spcAft>
                <a:spcPct val="0"/>
              </a:spcAft>
            </a:pPr>
            <a:r>
              <a:rPr lang="ar-IQ" altLang="ar-IQ" sz="3200" dirty="0" smtClean="0">
                <a:solidFill>
                  <a:srgbClr val="000000"/>
                </a:solidFill>
                <a:cs typeface="Ali-A-Samik" pitchFamily="2" charset="-78"/>
              </a:rPr>
              <a:t> </a:t>
            </a:r>
            <a:r>
              <a:rPr lang="ar-IQ" altLang="ar-IQ" sz="3200" dirty="0">
                <a:solidFill>
                  <a:srgbClr val="000000"/>
                </a:solidFill>
                <a:cs typeface="Ali-A-Samik" pitchFamily="2" charset="-78"/>
              </a:rPr>
              <a:t>مما يؤدي الى اتجاه نسبة من ابناء هذه الدول الى محاولة تحقيق مكاسب مادية سريعة </a:t>
            </a:r>
            <a:r>
              <a:rPr lang="ar-SA" altLang="ar-IQ" sz="3200" dirty="0" smtClean="0">
                <a:solidFill>
                  <a:srgbClr val="000000"/>
                </a:solidFill>
                <a:cs typeface="Ali-A-Samik" pitchFamily="2" charset="-78"/>
              </a:rPr>
              <a:t>وان </a:t>
            </a:r>
            <a:r>
              <a:rPr lang="ar-IQ" altLang="ar-IQ" sz="3200" dirty="0" smtClean="0">
                <a:solidFill>
                  <a:srgbClr val="000000"/>
                </a:solidFill>
                <a:cs typeface="Ali-A-Samik" pitchFamily="2" charset="-78"/>
              </a:rPr>
              <a:t>كانت </a:t>
            </a:r>
            <a:r>
              <a:rPr lang="ar-IQ" altLang="ar-IQ" sz="3200" dirty="0">
                <a:solidFill>
                  <a:srgbClr val="000000"/>
                </a:solidFill>
                <a:cs typeface="Ali-A-Samik" pitchFamily="2" charset="-78"/>
              </a:rPr>
              <a:t>بوسائل غير مشروعة وبالتالي يتم استغلال السياح في </a:t>
            </a:r>
            <a:r>
              <a:rPr lang="ar-IQ" altLang="ar-IQ" sz="3200" dirty="0" smtClean="0">
                <a:solidFill>
                  <a:srgbClr val="000000"/>
                </a:solidFill>
                <a:cs typeface="Ali-A-Samik" pitchFamily="2" charset="-78"/>
              </a:rPr>
              <a:t>مجالات</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مختلفة </a:t>
            </a:r>
            <a:r>
              <a:rPr lang="ar-IQ" altLang="ar-IQ" sz="3200" dirty="0">
                <a:solidFill>
                  <a:srgbClr val="000000"/>
                </a:solidFill>
                <a:cs typeface="Ali-A-Samik" pitchFamily="2" charset="-78"/>
              </a:rPr>
              <a:t>من قبل المروجين لبعض </a:t>
            </a:r>
            <a:r>
              <a:rPr lang="ar-IQ" altLang="ar-IQ" sz="3200" dirty="0" smtClean="0">
                <a:solidFill>
                  <a:srgbClr val="000000"/>
                </a:solidFill>
                <a:cs typeface="Ali-A-Samik" pitchFamily="2" charset="-78"/>
              </a:rPr>
              <a:t>صور </a:t>
            </a:r>
            <a:r>
              <a:rPr lang="ar-IQ" altLang="ar-IQ" sz="3200" dirty="0">
                <a:solidFill>
                  <a:srgbClr val="000000"/>
                </a:solidFill>
                <a:cs typeface="Ali-A-Samik" pitchFamily="2" charset="-78"/>
              </a:rPr>
              <a:t>الانحراف تحت تسميات متعددة مثل التسلية والترفيه والمتعة والراحة.</a:t>
            </a:r>
          </a:p>
        </p:txBody>
      </p:sp>
    </p:spTree>
    <p:extLst>
      <p:ext uri="{BB962C8B-B14F-4D97-AF65-F5344CB8AC3E}">
        <p14:creationId xmlns:p14="http://schemas.microsoft.com/office/powerpoint/2010/main" val="29802236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18</a:t>
            </a:fld>
            <a:endParaRPr lang="en-US" sz="2800" dirty="0">
              <a:solidFill>
                <a:srgbClr val="FF0000"/>
              </a:solidFill>
              <a:latin typeface="Footlight MT Light" pitchFamily="18" charset="0"/>
            </a:endParaRPr>
          </a:p>
        </p:txBody>
      </p:sp>
      <p:sp>
        <p:nvSpPr>
          <p:cNvPr id="4" name="Round Diagonal Corner Rectangle 3"/>
          <p:cNvSpPr/>
          <p:nvPr/>
        </p:nvSpPr>
        <p:spPr>
          <a:xfrm>
            <a:off x="617518" y="545910"/>
            <a:ext cx="11284501" cy="584124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2"/>
            </a:pPr>
            <a:r>
              <a:rPr lang="ar-SA" sz="3200" dirty="0" smtClean="0">
                <a:solidFill>
                  <a:srgbClr val="000000"/>
                </a:solidFill>
                <a:cs typeface="Ali-A-Samik" pitchFamily="2" charset="-78"/>
              </a:rPr>
              <a:t>الآثار </a:t>
            </a:r>
            <a:r>
              <a:rPr lang="ar-SA" sz="3200" dirty="0">
                <a:solidFill>
                  <a:srgbClr val="000000"/>
                </a:solidFill>
                <a:cs typeface="Ali-A-Samik" pitchFamily="2" charset="-78"/>
              </a:rPr>
              <a:t>الاقتصادية </a:t>
            </a:r>
            <a:r>
              <a:rPr lang="ar-SA" sz="3200" dirty="0" smtClean="0">
                <a:solidFill>
                  <a:srgbClr val="000000"/>
                </a:solidFill>
                <a:cs typeface="Ali-A-Samik" pitchFamily="2" charset="-78"/>
              </a:rPr>
              <a:t>:</a:t>
            </a:r>
          </a:p>
          <a:p>
            <a:pPr lvl="0" algn="justLow" rtl="1"/>
            <a:endParaRPr lang="ar-SA" sz="2000" dirty="0">
              <a:solidFill>
                <a:srgbClr val="000000"/>
              </a:solidFill>
              <a:cs typeface="Ali-A-Samik" pitchFamily="2" charset="-78"/>
            </a:endParaRPr>
          </a:p>
          <a:p>
            <a:pPr lvl="0" algn="justLow" rtl="1"/>
            <a:r>
              <a:rPr lang="ar-SA" sz="3200" dirty="0" smtClean="0">
                <a:solidFill>
                  <a:srgbClr val="000000"/>
                </a:solidFill>
                <a:cs typeface="Ali-A-Samik" pitchFamily="2" charset="-78"/>
              </a:rPr>
              <a:t>	تعد السياحة </a:t>
            </a:r>
            <a:r>
              <a:rPr lang="ar-SA" sz="3200" dirty="0">
                <a:solidFill>
                  <a:srgbClr val="000000"/>
                </a:solidFill>
                <a:cs typeface="Ali-A-Samik" pitchFamily="2" charset="-78"/>
              </a:rPr>
              <a:t>القوة الدافعة وراء </a:t>
            </a:r>
            <a:r>
              <a:rPr lang="ar-SA" sz="3200" u="sng" dirty="0">
                <a:solidFill>
                  <a:srgbClr val="000000"/>
                </a:solidFill>
                <a:cs typeface="Ali-A-Samik" pitchFamily="2" charset="-78"/>
              </a:rPr>
              <a:t>انشاء وتطوير الفنادق والمطاعم والمنتجات السياحية </a:t>
            </a:r>
            <a:r>
              <a:rPr lang="ar-SA" sz="3200" dirty="0">
                <a:solidFill>
                  <a:srgbClr val="000000"/>
                </a:solidFill>
                <a:cs typeface="Ali-A-Samik" pitchFamily="2" charset="-78"/>
              </a:rPr>
              <a:t>الصيفية والشتوية والمهرجانات والمعارض, </a:t>
            </a:r>
            <a:r>
              <a:rPr lang="ar-SA" sz="3200" u="sng" dirty="0">
                <a:solidFill>
                  <a:srgbClr val="000000"/>
                </a:solidFill>
                <a:cs typeface="Ali-A-Samik" pitchFamily="2" charset="-78"/>
              </a:rPr>
              <a:t>وتوفير مرافق البنية الاساسية والمرافق </a:t>
            </a:r>
            <a:r>
              <a:rPr lang="ar-SA" sz="3200" u="sng" dirty="0" smtClean="0">
                <a:solidFill>
                  <a:srgbClr val="000000"/>
                </a:solidFill>
                <a:cs typeface="Ali-A-Samik" pitchFamily="2" charset="-78"/>
              </a:rPr>
              <a:t>العامة من (المطارات</a:t>
            </a:r>
            <a:r>
              <a:rPr lang="ar-SA" sz="3200" u="sng" dirty="0">
                <a:solidFill>
                  <a:srgbClr val="000000"/>
                </a:solidFill>
                <a:cs typeface="Ali-A-Samik" pitchFamily="2" charset="-78"/>
              </a:rPr>
              <a:t>, الطرق, الاتصالات, الكهرباء, شبكات المياه</a:t>
            </a:r>
            <a:r>
              <a:rPr lang="ar-SA" sz="3200" dirty="0">
                <a:solidFill>
                  <a:srgbClr val="000000"/>
                </a:solidFill>
                <a:cs typeface="Ali-A-Samik" pitchFamily="2" charset="-78"/>
              </a:rPr>
              <a:t>), ومن ناحية اخرى فان السياحة محفزة للنمو الاقتصادي </a:t>
            </a:r>
            <a:r>
              <a:rPr lang="ar-SA" sz="3200" u="sng" dirty="0">
                <a:solidFill>
                  <a:srgbClr val="000000"/>
                </a:solidFill>
                <a:cs typeface="Ali-A-Samik" pitchFamily="2" charset="-78"/>
              </a:rPr>
              <a:t>والمصدر </a:t>
            </a:r>
            <a:r>
              <a:rPr lang="ar-SA" sz="3200" u="sng" dirty="0" smtClean="0">
                <a:solidFill>
                  <a:srgbClr val="000000"/>
                </a:solidFill>
                <a:cs typeface="Ali-A-Samik" pitchFamily="2" charset="-78"/>
              </a:rPr>
              <a:t>الرئيس </a:t>
            </a:r>
            <a:r>
              <a:rPr lang="ar-SA" sz="3200" u="sng" dirty="0">
                <a:solidFill>
                  <a:srgbClr val="000000"/>
                </a:solidFill>
                <a:cs typeface="Ali-A-Samik" pitchFamily="2" charset="-78"/>
              </a:rPr>
              <a:t>للحصول على العملة الصعبة </a:t>
            </a:r>
            <a:r>
              <a:rPr lang="ar-SA" sz="3200" dirty="0">
                <a:solidFill>
                  <a:srgbClr val="000000"/>
                </a:solidFill>
                <a:cs typeface="Ali-A-Samik" pitchFamily="2" charset="-78"/>
              </a:rPr>
              <a:t>ومصدرا </a:t>
            </a:r>
            <a:r>
              <a:rPr lang="ar-SA" sz="3200" dirty="0" smtClean="0">
                <a:solidFill>
                  <a:srgbClr val="000000"/>
                </a:solidFill>
                <a:cs typeface="Ali-A-Samik" pitchFamily="2" charset="-78"/>
              </a:rPr>
              <a:t>للعمالة،</a:t>
            </a:r>
          </a:p>
          <a:p>
            <a:pPr lvl="0" algn="justLow" rtl="1"/>
            <a:endParaRPr lang="ar-SA" sz="3200" baseline="-25000" dirty="0" smtClean="0">
              <a:solidFill>
                <a:srgbClr val="000000"/>
              </a:solidFill>
              <a:cs typeface="Ali-A-Samik" pitchFamily="2" charset="-78"/>
            </a:endParaRPr>
          </a:p>
          <a:p>
            <a:pPr lvl="0" algn="justLow" rtl="1"/>
            <a:r>
              <a:rPr lang="ar-SA" sz="3200" dirty="0" smtClean="0">
                <a:solidFill>
                  <a:srgbClr val="000000"/>
                </a:solidFill>
                <a:cs typeface="Ali-A-Samik" pitchFamily="2" charset="-78"/>
              </a:rPr>
              <a:t>ففي عام (</a:t>
            </a:r>
            <a:r>
              <a:rPr lang="en-US" sz="3200" dirty="0" smtClean="0">
                <a:solidFill>
                  <a:srgbClr val="000000"/>
                </a:solidFill>
                <a:cs typeface="Ali-A-Samik" pitchFamily="2" charset="-78"/>
              </a:rPr>
              <a:t>2002</a:t>
            </a:r>
            <a:r>
              <a:rPr lang="ar-SA" sz="3200" dirty="0" smtClean="0">
                <a:solidFill>
                  <a:srgbClr val="000000"/>
                </a:solidFill>
                <a:cs typeface="Ali-A-Samik" pitchFamily="2" charset="-78"/>
              </a:rPr>
              <a:t>) حققت </a:t>
            </a:r>
            <a:r>
              <a:rPr lang="ar-SA" sz="3200" dirty="0">
                <a:solidFill>
                  <a:srgbClr val="000000"/>
                </a:solidFill>
                <a:cs typeface="Ali-A-Samik" pitchFamily="2" charset="-78"/>
              </a:rPr>
              <a:t>السياحة العالمية عائدات اكثر </a:t>
            </a:r>
            <a:r>
              <a:rPr lang="ar-SA" sz="3200" dirty="0" smtClean="0">
                <a:solidFill>
                  <a:srgbClr val="000000"/>
                </a:solidFill>
                <a:cs typeface="Ali-A-Samik" pitchFamily="2" charset="-78"/>
              </a:rPr>
              <a:t>من (</a:t>
            </a:r>
            <a:r>
              <a:rPr lang="en-US" sz="3200" dirty="0" smtClean="0">
                <a:solidFill>
                  <a:srgbClr val="000000"/>
                </a:solidFill>
                <a:cs typeface="Ali-A-Samik" pitchFamily="2" charset="-78"/>
              </a:rPr>
              <a:t>4</a:t>
            </a:r>
            <a:r>
              <a:rPr lang="ar-SA" sz="3200" dirty="0" smtClean="0">
                <a:solidFill>
                  <a:srgbClr val="000000"/>
                </a:solidFill>
                <a:cs typeface="Ali-A-Samik" pitchFamily="2" charset="-78"/>
              </a:rPr>
              <a:t>) تريليون </a:t>
            </a:r>
            <a:r>
              <a:rPr lang="ar-SA" sz="3200" dirty="0">
                <a:solidFill>
                  <a:srgbClr val="000000"/>
                </a:solidFill>
                <a:cs typeface="Ali-A-Samik" pitchFamily="2" charset="-78"/>
              </a:rPr>
              <a:t>دولار, ويتوقع حجم النشاط الاقتصادي السياحي </a:t>
            </a:r>
            <a:r>
              <a:rPr lang="ar-SA" sz="3200" dirty="0" smtClean="0">
                <a:solidFill>
                  <a:srgbClr val="000000"/>
                </a:solidFill>
                <a:cs typeface="Ali-A-Samik" pitchFamily="2" charset="-78"/>
              </a:rPr>
              <a:t>لعام (</a:t>
            </a:r>
            <a:r>
              <a:rPr lang="en-US" sz="3200" dirty="0" smtClean="0">
                <a:solidFill>
                  <a:srgbClr val="000000"/>
                </a:solidFill>
                <a:cs typeface="Ali-A-Samik" pitchFamily="2" charset="-78"/>
              </a:rPr>
              <a:t>2010</a:t>
            </a:r>
            <a:r>
              <a:rPr lang="ar-SA" sz="3200" dirty="0" smtClean="0">
                <a:solidFill>
                  <a:srgbClr val="000000"/>
                </a:solidFill>
                <a:cs typeface="Ali-A-Samik" pitchFamily="2" charset="-78"/>
              </a:rPr>
              <a:t>) بنحو (</a:t>
            </a:r>
            <a:r>
              <a:rPr lang="en-US" sz="3200" dirty="0" smtClean="0">
                <a:solidFill>
                  <a:srgbClr val="000000"/>
                </a:solidFill>
                <a:cs typeface="Ali-A-Samik" pitchFamily="2" charset="-78"/>
              </a:rPr>
              <a:t>10</a:t>
            </a:r>
            <a:r>
              <a:rPr lang="ar-SA" sz="3200" dirty="0" smtClean="0">
                <a:solidFill>
                  <a:srgbClr val="000000"/>
                </a:solidFill>
                <a:cs typeface="Ali-A-Samik" pitchFamily="2" charset="-78"/>
              </a:rPr>
              <a:t>) تريليون </a:t>
            </a:r>
            <a:r>
              <a:rPr lang="ar-SA" sz="3200" dirty="0">
                <a:solidFill>
                  <a:srgbClr val="000000"/>
                </a:solidFill>
                <a:cs typeface="Ali-A-Samik" pitchFamily="2" charset="-78"/>
              </a:rPr>
              <a:t>دولار, </a:t>
            </a:r>
            <a:r>
              <a:rPr lang="ar-SA" sz="3200" u="sng" dirty="0">
                <a:solidFill>
                  <a:srgbClr val="000000"/>
                </a:solidFill>
                <a:cs typeface="Ali-A-Samik" pitchFamily="2" charset="-78"/>
              </a:rPr>
              <a:t>ووفرت فرص عمل واحدة من كل اثني عشر فرصة عمل في القطاعات الاقتصادية </a:t>
            </a:r>
            <a:r>
              <a:rPr lang="ar-SA" sz="3200" u="sng" dirty="0" smtClean="0">
                <a:solidFill>
                  <a:srgbClr val="000000"/>
                </a:solidFill>
                <a:cs typeface="Ali-A-Samik" pitchFamily="2" charset="-78"/>
              </a:rPr>
              <a:t>المختلفة، </a:t>
            </a:r>
            <a:r>
              <a:rPr lang="ar-SA" sz="3200" dirty="0">
                <a:solidFill>
                  <a:srgbClr val="000000"/>
                </a:solidFill>
                <a:cs typeface="Ali-A-Samik" pitchFamily="2" charset="-78"/>
              </a:rPr>
              <a:t>ووفقا لإحصاءات المجلس العالمي للسياحة </a:t>
            </a:r>
            <a:r>
              <a:rPr lang="ar-SA" sz="3200" dirty="0" smtClean="0">
                <a:solidFill>
                  <a:srgbClr val="000000"/>
                </a:solidFill>
                <a:cs typeface="Ali-A-Samik" pitchFamily="2" charset="-78"/>
              </a:rPr>
              <a:t>والسفر (</a:t>
            </a:r>
            <a:r>
              <a:rPr lang="en-GB" sz="3200" dirty="0">
                <a:solidFill>
                  <a:srgbClr val="000000"/>
                </a:solidFill>
                <a:cs typeface="Ali-A-Samik" pitchFamily="2" charset="-78"/>
              </a:rPr>
              <a:t>WTTC</a:t>
            </a:r>
            <a:r>
              <a:rPr lang="ar-SA" sz="3200" dirty="0" smtClean="0">
                <a:solidFill>
                  <a:srgbClr val="000000"/>
                </a:solidFill>
                <a:cs typeface="Ali-A-Samik" pitchFamily="2" charset="-78"/>
              </a:rPr>
              <a:t>) يشكل </a:t>
            </a:r>
            <a:r>
              <a:rPr lang="ar-SA" sz="3200" dirty="0">
                <a:solidFill>
                  <a:srgbClr val="000000"/>
                </a:solidFill>
                <a:cs typeface="Ali-A-Samik" pitchFamily="2" charset="-78"/>
              </a:rPr>
              <a:t>قطاع السياحة والسفر اكثر </a:t>
            </a:r>
            <a:r>
              <a:rPr lang="ar-SA" sz="3200" dirty="0" smtClean="0">
                <a:solidFill>
                  <a:srgbClr val="000000"/>
                </a:solidFill>
                <a:cs typeface="Ali-A-Samik" pitchFamily="2" charset="-78"/>
              </a:rPr>
              <a:t>من (</a:t>
            </a:r>
            <a:r>
              <a:rPr lang="en-US" sz="3200" dirty="0" smtClean="0">
                <a:solidFill>
                  <a:srgbClr val="000000"/>
                </a:solidFill>
                <a:cs typeface="Ali-A-Samik" pitchFamily="2" charset="-78"/>
              </a:rPr>
              <a:t>10.2</a:t>
            </a:r>
            <a:r>
              <a:rPr lang="ar-SA" sz="3200" dirty="0" smtClean="0">
                <a:solidFill>
                  <a:srgbClr val="000000"/>
                </a:solidFill>
                <a:cs typeface="Ali-A-Samik" pitchFamily="2" charset="-78"/>
              </a:rPr>
              <a:t>%) من </a:t>
            </a:r>
            <a:r>
              <a:rPr lang="ar-SA" sz="3200" dirty="0">
                <a:solidFill>
                  <a:srgbClr val="000000"/>
                </a:solidFill>
                <a:cs typeface="Ali-A-Samik" pitchFamily="2" charset="-78"/>
              </a:rPr>
              <a:t>اجمالي الناتج القومي في الاقتصاد </a:t>
            </a:r>
            <a:r>
              <a:rPr lang="ar-SA" sz="3200" dirty="0" smtClean="0">
                <a:solidFill>
                  <a:srgbClr val="000000"/>
                </a:solidFill>
                <a:cs typeface="Ali-A-Samik" pitchFamily="2" charset="-78"/>
              </a:rPr>
              <a:t>العالمي</a:t>
            </a:r>
            <a:r>
              <a:rPr lang="ar-SA" sz="3200" dirty="0">
                <a:solidFill>
                  <a:srgbClr val="000000"/>
                </a:solidFill>
                <a:cs typeface="Ali-A-Samik" pitchFamily="2" charset="-78"/>
              </a:rPr>
              <a:t>.</a:t>
            </a:r>
          </a:p>
        </p:txBody>
      </p:sp>
    </p:spTree>
    <p:extLst>
      <p:ext uri="{BB962C8B-B14F-4D97-AF65-F5344CB8AC3E}">
        <p14:creationId xmlns:p14="http://schemas.microsoft.com/office/powerpoint/2010/main" val="12536533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19</a:t>
            </a:fld>
            <a:endParaRPr lang="en-US" sz="2800" dirty="0">
              <a:solidFill>
                <a:srgbClr val="FF0000"/>
              </a:solidFill>
              <a:latin typeface="Footlight MT Light" pitchFamily="18" charset="0"/>
            </a:endParaRPr>
          </a:p>
        </p:txBody>
      </p:sp>
      <p:sp>
        <p:nvSpPr>
          <p:cNvPr id="4" name="Round Diagonal Corner Rectangle 3"/>
          <p:cNvSpPr/>
          <p:nvPr/>
        </p:nvSpPr>
        <p:spPr>
          <a:xfrm>
            <a:off x="617518" y="545910"/>
            <a:ext cx="11284501" cy="584124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3"/>
            </a:pPr>
            <a:r>
              <a:rPr lang="ar-SA" sz="3200" dirty="0" smtClean="0">
                <a:solidFill>
                  <a:srgbClr val="000000"/>
                </a:solidFill>
                <a:cs typeface="Ali-A-Samik" pitchFamily="2" charset="-78"/>
              </a:rPr>
              <a:t>الاثار البيئية </a:t>
            </a:r>
            <a:r>
              <a:rPr lang="ar-SA" sz="3200" dirty="0">
                <a:solidFill>
                  <a:srgbClr val="000000"/>
                </a:solidFill>
                <a:cs typeface="Ali-A-Samik" pitchFamily="2" charset="-78"/>
              </a:rPr>
              <a:t>للسياحة :</a:t>
            </a:r>
          </a:p>
          <a:p>
            <a:pPr lvl="0" algn="justLow" rtl="1"/>
            <a:r>
              <a:rPr lang="ar-SA" sz="3200" dirty="0">
                <a:solidFill>
                  <a:srgbClr val="000000"/>
                </a:solidFill>
                <a:cs typeface="Ali-A-Samik" pitchFamily="2" charset="-78"/>
              </a:rPr>
              <a:t>      من أجل تطبيق نظام بيئي متكامل </a:t>
            </a:r>
            <a:r>
              <a:rPr lang="ar-SA" sz="3200" dirty="0" smtClean="0">
                <a:solidFill>
                  <a:srgbClr val="000000"/>
                </a:solidFill>
                <a:cs typeface="Ali-A-Samik" pitchFamily="2" charset="-78"/>
              </a:rPr>
              <a:t>ثم الوصول للسياحة </a:t>
            </a:r>
            <a:r>
              <a:rPr lang="ar-SA" sz="3200" dirty="0">
                <a:solidFill>
                  <a:srgbClr val="000000"/>
                </a:solidFill>
                <a:cs typeface="Ali-A-Samik" pitchFamily="2" charset="-78"/>
              </a:rPr>
              <a:t>المستدامة التي تهدف الى تحقيق الالتزام بالقوانين البيئية المحلية لتحسين صورة المنشأة السياحية امام </a:t>
            </a:r>
            <a:r>
              <a:rPr lang="ar-SA" sz="3200" dirty="0" smtClean="0">
                <a:solidFill>
                  <a:srgbClr val="000000"/>
                </a:solidFill>
                <a:cs typeface="Ali-A-Samik" pitchFamily="2" charset="-78"/>
              </a:rPr>
              <a:t>السائحين،</a:t>
            </a:r>
          </a:p>
          <a:p>
            <a:pPr lvl="0" algn="justLow" rtl="1"/>
            <a:r>
              <a:rPr lang="ar-SA" sz="3200" dirty="0" smtClean="0">
                <a:solidFill>
                  <a:srgbClr val="000000"/>
                </a:solidFill>
                <a:cs typeface="Ali-A-Samik" pitchFamily="2" charset="-78"/>
              </a:rPr>
              <a:t>حيث ظهرت </a:t>
            </a:r>
            <a:r>
              <a:rPr lang="ar-SA" sz="3200" dirty="0">
                <a:solidFill>
                  <a:srgbClr val="000000"/>
                </a:solidFill>
                <a:cs typeface="Ali-A-Samik" pitchFamily="2" charset="-78"/>
              </a:rPr>
              <a:t>اتجاهات حديثة في الاهتمام بالبيئة تحت شعار (حماية البيئة اليوم استثمار للغد</a:t>
            </a:r>
            <a:r>
              <a:rPr lang="ar-SA" sz="3200" dirty="0" smtClean="0">
                <a:solidFill>
                  <a:srgbClr val="000000"/>
                </a:solidFill>
                <a:cs typeface="Ali-A-Samik" pitchFamily="2" charset="-78"/>
              </a:rPr>
              <a:t>) ومن الاتجاهاتب البيئية الحديثة المهتمة هي كالآتي:</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12678951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8"/>
          <p:cNvSpPr txBox="1">
            <a:spLocks noChangeArrowheads="1"/>
          </p:cNvSpPr>
          <p:nvPr/>
        </p:nvSpPr>
        <p:spPr bwMode="auto">
          <a:xfrm>
            <a:off x="2707575" y="316314"/>
            <a:ext cx="91944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cs typeface="Times New Roman (Arabic)" charset="-78"/>
              </a:defRPr>
            </a:lvl1pPr>
            <a:lvl2pPr marL="742950" indent="-285750">
              <a:defRPr sz="2400">
                <a:solidFill>
                  <a:schemeClr val="tx1"/>
                </a:solidFill>
                <a:latin typeface="Times New Roman" pitchFamily="18" charset="0"/>
                <a:cs typeface="Times New Roman (Arabic)" charset="-78"/>
              </a:defRPr>
            </a:lvl2pPr>
            <a:lvl3pPr marL="1143000" indent="-228600">
              <a:defRPr sz="2400">
                <a:solidFill>
                  <a:schemeClr val="tx1"/>
                </a:solidFill>
                <a:latin typeface="Times New Roman" pitchFamily="18" charset="0"/>
                <a:cs typeface="Times New Roman (Arabic)" charset="-78"/>
              </a:defRPr>
            </a:lvl3pPr>
            <a:lvl4pPr marL="1600200" indent="-228600">
              <a:defRPr sz="2400">
                <a:solidFill>
                  <a:schemeClr val="tx1"/>
                </a:solidFill>
                <a:latin typeface="Times New Roman" pitchFamily="18" charset="0"/>
                <a:cs typeface="Times New Roman (Arabic)" charset="-78"/>
              </a:defRPr>
            </a:lvl4pPr>
            <a:lvl5pPr marL="2057400" indent="-228600">
              <a:defRPr sz="2400">
                <a:solidFill>
                  <a:schemeClr val="tx1"/>
                </a:solidFill>
                <a:latin typeface="Times New Roman" pitchFamily="18" charset="0"/>
                <a:cs typeface="Times New Roman (Arabic)" charset="-78"/>
              </a:defRPr>
            </a:lvl5pPr>
            <a:lvl6pPr marL="25146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6pPr>
            <a:lvl7pPr marL="29718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7pPr>
            <a:lvl8pPr marL="34290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8pPr>
            <a:lvl9pPr marL="38862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9pPr>
          </a:lstStyle>
          <a:p>
            <a:pPr algn="r" rtl="1">
              <a:defRPr/>
            </a:pPr>
            <a:r>
              <a:rPr lang="ar-SA" sz="3600" dirty="0">
                <a:solidFill>
                  <a:srgbClr val="C00000"/>
                </a:solidFill>
                <a:cs typeface="Ali-A-Samik" pitchFamily="2" charset="-78"/>
              </a:rPr>
              <a:t>رابعاً : </a:t>
            </a:r>
            <a:r>
              <a:rPr lang="ar-SA" altLang="ar-IQ" sz="3600" dirty="0">
                <a:solidFill>
                  <a:srgbClr val="C00000"/>
                </a:solidFill>
                <a:cs typeface="Ali-A-Samik" pitchFamily="2" charset="-78"/>
              </a:rPr>
              <a:t>أشكال ( </a:t>
            </a:r>
            <a:r>
              <a:rPr lang="ar-SA" altLang="ar-IQ" sz="3600" dirty="0" smtClean="0">
                <a:solidFill>
                  <a:srgbClr val="C00000"/>
                </a:solidFill>
                <a:cs typeface="Ali-A-Samik" pitchFamily="2" charset="-78"/>
              </a:rPr>
              <a:t>أنواع) السياحة</a:t>
            </a:r>
            <a:endParaRPr lang="ar-SA" sz="3600" dirty="0">
              <a:solidFill>
                <a:srgbClr val="C00000"/>
              </a:solidFill>
              <a:cs typeface="Ali-A-Samik" pitchFamily="2" charset="-78"/>
            </a:endParaRPr>
          </a:p>
        </p:txBody>
      </p:sp>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a:t>
            </a:fld>
            <a:endParaRPr lang="en-US" sz="2800" dirty="0">
              <a:solidFill>
                <a:srgbClr val="FF0000"/>
              </a:solidFill>
              <a:latin typeface="Footlight MT Light" pitchFamily="18" charset="0"/>
            </a:endParaRPr>
          </a:p>
        </p:txBody>
      </p:sp>
      <p:sp>
        <p:nvSpPr>
          <p:cNvPr id="5" name="Round Diagonal Corner Rectangle 4"/>
          <p:cNvSpPr/>
          <p:nvPr/>
        </p:nvSpPr>
        <p:spPr>
          <a:xfrm>
            <a:off x="617518" y="962645"/>
            <a:ext cx="11284501" cy="539437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Low" rtl="1"/>
            <a:r>
              <a:rPr lang="ar-SA" sz="3200" dirty="0">
                <a:solidFill>
                  <a:srgbClr val="000000"/>
                </a:solidFill>
                <a:cs typeface="Ali-A-Samik" pitchFamily="2" charset="-78"/>
              </a:rPr>
              <a:t>هناك عدة أشكال للسياحة </a:t>
            </a:r>
            <a:r>
              <a:rPr lang="ar-SA" sz="3200" dirty="0" smtClean="0">
                <a:solidFill>
                  <a:srgbClr val="000000"/>
                </a:solidFill>
                <a:cs typeface="Ali-A-Samik" pitchFamily="2" charset="-78"/>
              </a:rPr>
              <a:t>وفقاً </a:t>
            </a:r>
            <a:r>
              <a:rPr lang="ar-SA" sz="3200" dirty="0">
                <a:solidFill>
                  <a:srgbClr val="000000"/>
                </a:solidFill>
                <a:cs typeface="Ali-A-Samik" pitchFamily="2" charset="-78"/>
              </a:rPr>
              <a:t>للدوافع التي هي الأساس للسفر الى مكان غير مكان الإقامة الدائمة، </a:t>
            </a:r>
            <a:r>
              <a:rPr lang="ar-SA" sz="3200" dirty="0" smtClean="0">
                <a:solidFill>
                  <a:srgbClr val="000000"/>
                </a:solidFill>
                <a:cs typeface="Ali-A-Samik" pitchFamily="2" charset="-78"/>
              </a:rPr>
              <a:t>للوصول </a:t>
            </a:r>
            <a:r>
              <a:rPr lang="ar-SA" sz="3200" dirty="0">
                <a:solidFill>
                  <a:srgbClr val="000000"/>
                </a:solidFill>
                <a:cs typeface="Ali-A-Samik" pitchFamily="2" charset="-78"/>
              </a:rPr>
              <a:t>إلى </a:t>
            </a:r>
            <a:r>
              <a:rPr lang="ar-SA" sz="3200" dirty="0" smtClean="0">
                <a:solidFill>
                  <a:srgbClr val="000000"/>
                </a:solidFill>
                <a:cs typeface="Ali-A-Samik" pitchFamily="2" charset="-78"/>
              </a:rPr>
              <a:t>الغايات وإشباع الحاجات والرغبات المختلفة</a:t>
            </a:r>
            <a:r>
              <a:rPr lang="ar-SA" sz="3200" dirty="0">
                <a:solidFill>
                  <a:srgbClr val="000000"/>
                </a:solidFill>
                <a:cs typeface="Ali-A-Samik" pitchFamily="2" charset="-78"/>
              </a:rPr>
              <a:t>، </a:t>
            </a:r>
            <a:r>
              <a:rPr lang="ar-SA" sz="3200" dirty="0" smtClean="0">
                <a:solidFill>
                  <a:srgbClr val="000000"/>
                </a:solidFill>
                <a:cs typeface="Ali-A-Samik" pitchFamily="2" charset="-78"/>
              </a:rPr>
              <a:t>لذا فإن </a:t>
            </a:r>
            <a:r>
              <a:rPr lang="ar-SA" sz="3200" dirty="0">
                <a:solidFill>
                  <a:srgbClr val="000000"/>
                </a:solidFill>
                <a:cs typeface="Ali-A-Samik" pitchFamily="2" charset="-78"/>
              </a:rPr>
              <a:t>للسياحة أنواع عدة منها</a:t>
            </a:r>
            <a:r>
              <a:rPr lang="ar-SA" sz="3200" dirty="0" smtClean="0">
                <a:solidFill>
                  <a:srgbClr val="000000"/>
                </a:solidFill>
                <a:cs typeface="Ali-A-Samik" pitchFamily="2" charset="-78"/>
              </a:rPr>
              <a:t>: </a:t>
            </a:r>
          </a:p>
          <a:p>
            <a:pPr lvl="0" algn="justLow" rtl="1"/>
            <a:endParaRPr lang="ar-SA" sz="3200" dirty="0">
              <a:solidFill>
                <a:srgbClr val="000000"/>
              </a:solidFill>
              <a:cs typeface="Ali-A-Samik" pitchFamily="2" charset="-78"/>
            </a:endParaRPr>
          </a:p>
          <a:p>
            <a:pPr marL="514350" lvl="0" indent="-514350" algn="justLow" rtl="1">
              <a:buFont typeface="+mj-lt"/>
              <a:buAutoNum type="arabicPeriod"/>
            </a:pPr>
            <a:r>
              <a:rPr lang="ar-SA" sz="3200" dirty="0" smtClean="0">
                <a:solidFill>
                  <a:srgbClr val="000000"/>
                </a:solidFill>
                <a:cs typeface="Ali-A-Samik" pitchFamily="2" charset="-78"/>
              </a:rPr>
              <a:t>تقسيم السياحة على وفق الغرض:</a:t>
            </a:r>
            <a:endParaRPr lang="ar-SA" sz="3200" dirty="0">
              <a:solidFill>
                <a:srgbClr val="000000"/>
              </a:solidFill>
              <a:cs typeface="Ali-A-Samik" pitchFamily="2" charset="-78"/>
            </a:endParaRPr>
          </a:p>
          <a:p>
            <a:pPr marL="514350" lvl="0" indent="-514350" algn="justLow" rtl="1">
              <a:buFont typeface="+mj-cs"/>
              <a:buAutoNum type="arabic2Minus"/>
            </a:pPr>
            <a:r>
              <a:rPr lang="ar-SA" sz="3200" dirty="0">
                <a:solidFill>
                  <a:srgbClr val="000000"/>
                </a:solidFill>
                <a:cs typeface="Ali-A-Samik" pitchFamily="2" charset="-78"/>
              </a:rPr>
              <a:t>السياحة </a:t>
            </a:r>
            <a:r>
              <a:rPr lang="ar-SA" sz="3200" dirty="0" smtClean="0">
                <a:solidFill>
                  <a:srgbClr val="000000"/>
                </a:solidFill>
                <a:cs typeface="Ali-A-Samik" pitchFamily="2" charset="-78"/>
              </a:rPr>
              <a:t>الثقافية:</a:t>
            </a:r>
          </a:p>
          <a:p>
            <a:pPr lvl="0" algn="justLow" rtl="1"/>
            <a:r>
              <a:rPr lang="ar-SA" sz="3200" dirty="0" smtClean="0">
                <a:solidFill>
                  <a:srgbClr val="000000"/>
                </a:solidFill>
                <a:cs typeface="Ali-A-Samik" pitchFamily="2" charset="-78"/>
              </a:rPr>
              <a:t>تخدم </a:t>
            </a:r>
            <a:r>
              <a:rPr lang="ar-SA" sz="3200" dirty="0">
                <a:solidFill>
                  <a:srgbClr val="000000"/>
                </a:solidFill>
                <a:cs typeface="Ali-A-Samik" pitchFamily="2" charset="-78"/>
              </a:rPr>
              <a:t>الشعوب للاستغناء بالمعلومات والمعرفة المختلفة وخصائصهم لبلدان الأخرى، وتلبية الحاجات الترفيهية، </a:t>
            </a:r>
            <a:r>
              <a:rPr lang="ar-SA" sz="3200">
                <a:solidFill>
                  <a:srgbClr val="000000"/>
                </a:solidFill>
                <a:cs typeface="Ali-A-Samik" pitchFamily="2" charset="-78"/>
              </a:rPr>
              <a:t>وتشمل أيضاً المشاركة في المعارض و  </a:t>
            </a:r>
            <a:r>
              <a:rPr lang="ar-SA" sz="3200" dirty="0">
                <a:solidFill>
                  <a:srgbClr val="000000"/>
                </a:solidFill>
                <a:cs typeface="Ali-A-Samik" pitchFamily="2" charset="-78"/>
              </a:rPr>
              <a:t>الأحداث الثقافية، والمسابقات الفنية، والأماكن ذات الأهمية الطبيعية، وزيارة المعالم الأثرية والحضارية في هذه </a:t>
            </a:r>
            <a:r>
              <a:rPr lang="ar-SA" sz="3200" dirty="0" smtClean="0">
                <a:solidFill>
                  <a:srgbClr val="000000"/>
                </a:solidFill>
                <a:cs typeface="Ali-A-Samik" pitchFamily="2" charset="-78"/>
              </a:rPr>
              <a:t>البلدان.</a:t>
            </a:r>
          </a:p>
        </p:txBody>
      </p:sp>
    </p:spTree>
    <p:extLst>
      <p:ext uri="{BB962C8B-B14F-4D97-AF65-F5344CB8AC3E}">
        <p14:creationId xmlns:p14="http://schemas.microsoft.com/office/powerpoint/2010/main" val="95960265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ircle(in)">
                                      <p:cBhvr>
                                        <p:cTn id="7" dur="20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20</a:t>
            </a:fld>
            <a:endParaRPr lang="en-US" sz="2800" dirty="0">
              <a:solidFill>
                <a:srgbClr val="FF0000"/>
              </a:solidFill>
              <a:latin typeface="Footlight MT Light" pitchFamily="18" charset="0"/>
            </a:endParaRPr>
          </a:p>
        </p:txBody>
      </p:sp>
      <p:sp>
        <p:nvSpPr>
          <p:cNvPr id="4" name="Round Diagonal Corner Rectangle 3"/>
          <p:cNvSpPr/>
          <p:nvPr/>
        </p:nvSpPr>
        <p:spPr>
          <a:xfrm>
            <a:off x="617517" y="1023583"/>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a:pPr>
            <a:r>
              <a:rPr lang="ar-SA" sz="3200" dirty="0">
                <a:solidFill>
                  <a:srgbClr val="000000"/>
                </a:solidFill>
                <a:cs typeface="Ali-A-Samik" pitchFamily="2" charset="-78"/>
              </a:rPr>
              <a:t>شهادة الراية الزرقاء </a:t>
            </a:r>
            <a:r>
              <a:rPr lang="ar-IQ" altLang="ar-IQ" sz="3200" dirty="0" smtClean="0">
                <a:solidFill>
                  <a:srgbClr val="000000"/>
                </a:solidFill>
                <a:cs typeface="Ali-A-Samik" pitchFamily="2" charset="-78"/>
              </a:rPr>
              <a:t>:</a:t>
            </a:r>
            <a:endParaRPr lang="ar-SA" altLang="ar-IQ" sz="3200" dirty="0" smtClean="0">
              <a:solidFill>
                <a:srgbClr val="000000"/>
              </a:solidFill>
              <a:cs typeface="Ali-A-Samik" pitchFamily="2" charset="-78"/>
            </a:endParaRPr>
          </a:p>
          <a:p>
            <a:pPr lvl="0" algn="justLow" rtl="1"/>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فالراية </a:t>
            </a:r>
            <a:r>
              <a:rPr lang="ar-IQ" altLang="ar-IQ" sz="3200" dirty="0">
                <a:solidFill>
                  <a:srgbClr val="000000"/>
                </a:solidFill>
                <a:cs typeface="Ali-A-Samik" pitchFamily="2" charset="-78"/>
              </a:rPr>
              <a:t>الزرقاء علم لونه ازرق يرفع على الشواطئ والفنادق السياحية التي تتبع هذا النظام البيئي الجديد ومن شروط الحصول على الراية الزرقاء:</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 ان يكون الشاطئ طبيعيا ولا يتم التدخل فيه هندسيا.</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عدم المساس بمعالمه الطبيعية وعدم وجود الحيوانات الاليفة على الشاطئ.</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عدم استخدام التكنولوجيا المضرة بالبيئة في وسائل الترفيه المستخدمة على الشاطئ.</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وجود ممرات للمعوقين وتوافر اسعافات اولية والالتزام بتعليمات البحر</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 وهذه الالتزامات ملتزم بها في أكثر </a:t>
            </a:r>
            <a:r>
              <a:rPr lang="ar-IQ" altLang="ar-IQ" sz="3200" dirty="0" smtClean="0">
                <a:solidFill>
                  <a:srgbClr val="000000"/>
                </a:solidFill>
                <a:cs typeface="Ali-A-Samik" pitchFamily="2" charset="-78"/>
              </a:rPr>
              <a:t>(</a:t>
            </a:r>
            <a:r>
              <a:rPr lang="en-US" altLang="ar-IQ" sz="3200" dirty="0" smtClean="0">
                <a:solidFill>
                  <a:srgbClr val="000000"/>
                </a:solidFill>
                <a:cs typeface="Ali-A-Samik" pitchFamily="2" charset="-78"/>
              </a:rPr>
              <a:t>20</a:t>
            </a:r>
            <a:r>
              <a:rPr lang="ar-IQ" altLang="ar-IQ" sz="3200" dirty="0" smtClean="0">
                <a:solidFill>
                  <a:srgbClr val="000000"/>
                </a:solidFill>
                <a:cs typeface="Ali-A-Samik" pitchFamily="2" charset="-78"/>
              </a:rPr>
              <a:t>%) </a:t>
            </a:r>
            <a:r>
              <a:rPr lang="ar-IQ" altLang="ar-IQ" sz="3200" dirty="0">
                <a:solidFill>
                  <a:srgbClr val="000000"/>
                </a:solidFill>
                <a:cs typeface="Ali-A-Samik" pitchFamily="2" charset="-78"/>
              </a:rPr>
              <a:t>من شواطئ أوروبا</a:t>
            </a:r>
            <a:r>
              <a:rPr lang="ar-IQ" altLang="ar-IQ" sz="3200" dirty="0" smtClean="0">
                <a:solidFill>
                  <a:srgbClr val="000000"/>
                </a:solidFill>
                <a:cs typeface="Ali-A-Samik" pitchFamily="2" charset="-78"/>
              </a:rPr>
              <a:t>.</a:t>
            </a:r>
            <a:endParaRPr lang="ar-IQ" altLang="ar-IQ" sz="3200" dirty="0">
              <a:solidFill>
                <a:srgbClr val="000000"/>
              </a:solidFill>
              <a:cs typeface="Ali-A-Samik" pitchFamily="2" charset="-78"/>
            </a:endParaRPr>
          </a:p>
        </p:txBody>
      </p:sp>
    </p:spTree>
    <p:extLst>
      <p:ext uri="{BB962C8B-B14F-4D97-AF65-F5344CB8AC3E}">
        <p14:creationId xmlns:p14="http://schemas.microsoft.com/office/powerpoint/2010/main" val="35928719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21</a:t>
            </a:fld>
            <a:endParaRPr lang="en-US" sz="2800" dirty="0">
              <a:solidFill>
                <a:srgbClr val="FF0000"/>
              </a:solidFill>
              <a:latin typeface="Footlight MT Light" pitchFamily="18" charset="0"/>
            </a:endParaRPr>
          </a:p>
        </p:txBody>
      </p:sp>
      <p:sp>
        <p:nvSpPr>
          <p:cNvPr id="4" name="Round Diagonal Corner Rectangle 3"/>
          <p:cNvSpPr/>
          <p:nvPr/>
        </p:nvSpPr>
        <p:spPr>
          <a:xfrm>
            <a:off x="617517" y="1023583"/>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2"/>
            </a:pPr>
            <a:r>
              <a:rPr lang="ar-SA" sz="3200" dirty="0">
                <a:solidFill>
                  <a:srgbClr val="000000"/>
                </a:solidFill>
                <a:cs typeface="Ali-A-Samik" pitchFamily="2" charset="-78"/>
              </a:rPr>
              <a:t>شهادة </a:t>
            </a:r>
            <a:r>
              <a:rPr lang="ar-IQ" altLang="ar-IQ" sz="3200" dirty="0">
                <a:solidFill>
                  <a:srgbClr val="000000"/>
                </a:solidFill>
                <a:cs typeface="Ali-A-Samik" pitchFamily="2" charset="-78"/>
              </a:rPr>
              <a:t>الفنادق </a:t>
            </a:r>
            <a:r>
              <a:rPr lang="ar-IQ" altLang="ar-IQ" sz="3200" dirty="0" smtClean="0">
                <a:solidFill>
                  <a:srgbClr val="000000"/>
                </a:solidFill>
                <a:cs typeface="Ali-A-Samik" pitchFamily="2" charset="-78"/>
              </a:rPr>
              <a:t>الخضراء:</a:t>
            </a:r>
            <a:endParaRPr lang="ar-SA" altLang="ar-IQ" sz="3200" dirty="0" smtClean="0">
              <a:solidFill>
                <a:srgbClr val="000000"/>
              </a:solidFill>
              <a:cs typeface="Ali-A-Samik" pitchFamily="2" charset="-78"/>
            </a:endParaRPr>
          </a:p>
          <a:p>
            <a:pPr algn="justLow" rtl="1"/>
            <a:r>
              <a:rPr lang="ar-SA" altLang="ar-IQ" sz="3200" dirty="0" smtClean="0">
                <a:solidFill>
                  <a:srgbClr val="000000"/>
                </a:solidFill>
                <a:cs typeface="Ali-A-Samik" pitchFamily="2" charset="-78"/>
              </a:rPr>
              <a:t>	</a:t>
            </a:r>
            <a:r>
              <a:rPr lang="ar-IQ" altLang="ar-IQ" sz="3200" dirty="0">
                <a:solidFill>
                  <a:srgbClr val="000000"/>
                </a:solidFill>
                <a:cs typeface="Ali-A-Samik" pitchFamily="2" charset="-78"/>
              </a:rPr>
              <a:t>تمنح للفنادق التي تهتم بالبيئة والتي تعمل على ما يلي</a:t>
            </a:r>
            <a:r>
              <a:rPr lang="ar-IQ" altLang="ar-IQ" sz="3200" dirty="0" smtClean="0">
                <a:solidFill>
                  <a:srgbClr val="000000"/>
                </a:solidFill>
                <a:cs typeface="Ali-A-Samik" pitchFamily="2" charset="-78"/>
              </a:rPr>
              <a:t>:</a:t>
            </a:r>
            <a:endParaRPr lang="ar-SA" altLang="ar-IQ" sz="3200" dirty="0" smtClean="0">
              <a:solidFill>
                <a:srgbClr val="000000"/>
              </a:solidFill>
              <a:cs typeface="Ali-A-Samik" pitchFamily="2" charset="-78"/>
            </a:endParaRPr>
          </a:p>
          <a:p>
            <a:pPr algn="justLow" rtl="1"/>
            <a:endParaRPr lang="ar-IQ" altLang="ar-IQ" sz="1600" dirty="0">
              <a:solidFill>
                <a:srgbClr val="000000"/>
              </a:solidFill>
              <a:cs typeface="Ali-A-Samik" pitchFamily="2" charset="-78"/>
            </a:endParaRP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smtClean="0">
                <a:solidFill>
                  <a:srgbClr val="000000"/>
                </a:solidFill>
                <a:cs typeface="Ali-A-Samik" pitchFamily="2" charset="-78"/>
              </a:rPr>
              <a:t>ترشيد </a:t>
            </a:r>
            <a:r>
              <a:rPr lang="ar-IQ" altLang="ar-IQ" sz="3200" dirty="0">
                <a:solidFill>
                  <a:srgbClr val="000000"/>
                </a:solidFill>
                <a:cs typeface="Ali-A-Samik" pitchFamily="2" charset="-78"/>
              </a:rPr>
              <a:t>استهلاك الكهرباء والماء باستخدام تجهيزات ومعدات فندقية حديثة صديقة للبيئة.</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استخدام حمامات شمسية ومعالجة مياه الصرف الصحي لإعادة استخدامها في ري الحدائق.</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المشاركة في مشاريع الحفاظ على البيئة على مستوى المجتمع وتوعية ضيوف الفندق بصورة مباشرة على الشاطئ</a:t>
            </a:r>
          </a:p>
        </p:txBody>
      </p:sp>
    </p:spTree>
    <p:extLst>
      <p:ext uri="{BB962C8B-B14F-4D97-AF65-F5344CB8AC3E}">
        <p14:creationId xmlns:p14="http://schemas.microsoft.com/office/powerpoint/2010/main" val="384752711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22</a:t>
            </a:fld>
            <a:endParaRPr lang="en-US" sz="2800" dirty="0">
              <a:solidFill>
                <a:srgbClr val="FF0000"/>
              </a:solidFill>
              <a:latin typeface="Footlight MT Light" pitchFamily="18" charset="0"/>
            </a:endParaRPr>
          </a:p>
        </p:txBody>
      </p:sp>
      <p:sp>
        <p:nvSpPr>
          <p:cNvPr id="4" name="Round Diagonal Corner Rectangle 3"/>
          <p:cNvSpPr/>
          <p:nvPr/>
        </p:nvSpPr>
        <p:spPr>
          <a:xfrm>
            <a:off x="617517" y="1023583"/>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3"/>
            </a:pPr>
            <a:r>
              <a:rPr lang="ar-SA" sz="3200" dirty="0">
                <a:solidFill>
                  <a:srgbClr val="000000"/>
                </a:solidFill>
                <a:cs typeface="Ali-A-Samik" pitchFamily="2" charset="-78"/>
              </a:rPr>
              <a:t>شهادة </a:t>
            </a:r>
            <a:r>
              <a:rPr lang="ar-IQ" altLang="ar-IQ" sz="3200" dirty="0">
                <a:solidFill>
                  <a:srgbClr val="000000"/>
                </a:solidFill>
                <a:cs typeface="Ali-A-Samik" pitchFamily="2" charset="-78"/>
              </a:rPr>
              <a:t>الجودة </a:t>
            </a:r>
            <a:r>
              <a:rPr lang="ar-SA" altLang="ar-IQ" sz="3200" dirty="0" smtClean="0">
                <a:solidFill>
                  <a:srgbClr val="000000"/>
                </a:solidFill>
                <a:cs typeface="Ali-A-Samik" pitchFamily="2" charset="-78"/>
              </a:rPr>
              <a:t>(</a:t>
            </a:r>
            <a:r>
              <a:rPr lang="ar-IQ" altLang="ar-IQ" sz="3200" dirty="0">
                <a:solidFill>
                  <a:srgbClr val="000000"/>
                </a:solidFill>
                <a:cs typeface="Ali-A-Samik" pitchFamily="2" charset="-78"/>
              </a:rPr>
              <a:t>الآيزو </a:t>
            </a:r>
            <a:r>
              <a:rPr lang="ar-SA" altLang="ar-IQ" sz="3200" dirty="0" smtClean="0">
                <a:solidFill>
                  <a:srgbClr val="000000"/>
                </a:solidFill>
                <a:cs typeface="Ali-A-Samik" pitchFamily="2" charset="-78"/>
              </a:rPr>
              <a:t> </a:t>
            </a:r>
            <a:r>
              <a:rPr lang="en-US" altLang="ar-IQ" sz="3200" dirty="0" smtClean="0">
                <a:solidFill>
                  <a:srgbClr val="000000"/>
                </a:solidFill>
                <a:cs typeface="Ali-A-Samik" pitchFamily="2" charset="-78"/>
              </a:rPr>
              <a:t>ISO</a:t>
            </a:r>
            <a:r>
              <a:rPr lang="ar-SA" altLang="ar-IQ" sz="3200" dirty="0" smtClean="0">
                <a:solidFill>
                  <a:srgbClr val="000000"/>
                </a:solidFill>
                <a:cs typeface="Ali-A-Samik" pitchFamily="2" charset="-78"/>
              </a:rPr>
              <a:t>)</a:t>
            </a:r>
            <a:r>
              <a:rPr lang="ar-IQ" altLang="ar-IQ" sz="3200" dirty="0" smtClean="0">
                <a:solidFill>
                  <a:srgbClr val="000000"/>
                </a:solidFill>
                <a:cs typeface="Ali-A-Samik" pitchFamily="2" charset="-78"/>
              </a:rPr>
              <a:t>:</a:t>
            </a:r>
            <a:endParaRPr lang="ar-SA" altLang="ar-IQ" sz="3200" dirty="0" smtClean="0">
              <a:solidFill>
                <a:srgbClr val="000000"/>
              </a:solidFill>
              <a:cs typeface="Ali-A-Samik" pitchFamily="2" charset="-78"/>
            </a:endParaRPr>
          </a:p>
          <a:p>
            <a:pPr lvl="0" algn="justLow" rtl="1"/>
            <a:r>
              <a:rPr lang="ar-SA" altLang="ar-IQ" sz="3200" dirty="0" smtClean="0">
                <a:solidFill>
                  <a:srgbClr val="000000"/>
                </a:solidFill>
                <a:cs typeface="Ali-A-Samik" pitchFamily="2" charset="-78"/>
              </a:rPr>
              <a:t>	</a:t>
            </a:r>
            <a:r>
              <a:rPr lang="ar-IQ" altLang="ar-IQ" sz="3200" dirty="0">
                <a:solidFill>
                  <a:srgbClr val="000000"/>
                </a:solidFill>
                <a:cs typeface="Ali-A-Samik" pitchFamily="2" charset="-78"/>
              </a:rPr>
              <a:t>حتى يمكن الوصول الى الفاعلية الايكولوجية (علم </a:t>
            </a:r>
            <a:r>
              <a:rPr lang="ar-IQ" altLang="ar-IQ" sz="3200" dirty="0" smtClean="0">
                <a:solidFill>
                  <a:srgbClr val="000000"/>
                </a:solidFill>
                <a:cs typeface="Ali-A-Samik" pitchFamily="2" charset="-78"/>
              </a:rPr>
              <a:t>البيئة</a:t>
            </a:r>
            <a:r>
              <a:rPr lang="ar-SA" altLang="ar-IQ" sz="3200" dirty="0" smtClean="0">
                <a:solidFill>
                  <a:srgbClr val="000000"/>
                </a:solidFill>
                <a:cs typeface="Ali-A-Samik" pitchFamily="2" charset="-78"/>
              </a:rPr>
              <a:t>-</a:t>
            </a:r>
            <a:r>
              <a:rPr lang="en-GB" altLang="ar-IQ" sz="3200" dirty="0" smtClean="0">
                <a:solidFill>
                  <a:srgbClr val="000000"/>
                </a:solidFill>
                <a:cs typeface="Ali-A-Samik" pitchFamily="2" charset="-78"/>
              </a:rPr>
              <a:t>Ecology </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للحصول </a:t>
            </a:r>
            <a:r>
              <a:rPr lang="ar-IQ" altLang="ar-IQ" sz="3200" dirty="0">
                <a:solidFill>
                  <a:srgbClr val="000000"/>
                </a:solidFill>
                <a:cs typeface="Ali-A-Samik" pitchFamily="2" charset="-78"/>
              </a:rPr>
              <a:t>على شهادة الآيزو ولكي يتم تأمين السائح ضد الكوارث البيئية يتم اتباع ما يلي من قبل الفنادق:</a:t>
            </a:r>
          </a:p>
          <a:p>
            <a:pPr algn="justLow" rtl="1"/>
            <a:endParaRPr lang="ar-IQ" altLang="ar-IQ" sz="3200" dirty="0">
              <a:solidFill>
                <a:srgbClr val="000000"/>
              </a:solidFill>
              <a:cs typeface="Ali-A-Samik" pitchFamily="2" charset="-78"/>
            </a:endParaRP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smtClean="0">
                <a:solidFill>
                  <a:srgbClr val="000000"/>
                </a:solidFill>
                <a:cs typeface="Ali-A-Samik" pitchFamily="2" charset="-78"/>
              </a:rPr>
              <a:t>مراعاة </a:t>
            </a:r>
            <a:r>
              <a:rPr lang="ar-IQ" altLang="ar-IQ" sz="3200" dirty="0">
                <a:solidFill>
                  <a:srgbClr val="000000"/>
                </a:solidFill>
                <a:cs typeface="Ali-A-Samik" pitchFamily="2" charset="-78"/>
              </a:rPr>
              <a:t>المقاييس الصحية المتعلقة بالطعام </a:t>
            </a:r>
            <a:r>
              <a:rPr lang="ar-IQ" altLang="ar-IQ" sz="3200" dirty="0" smtClean="0">
                <a:solidFill>
                  <a:srgbClr val="000000"/>
                </a:solidFill>
                <a:cs typeface="Ali-A-Samik" pitchFamily="2" charset="-78"/>
              </a:rPr>
              <a:t>و</a:t>
            </a:r>
            <a:r>
              <a:rPr lang="ar-SA" altLang="ar-IQ" sz="3200" dirty="0" smtClean="0">
                <a:solidFill>
                  <a:srgbClr val="000000"/>
                </a:solidFill>
                <a:cs typeface="Ali-A-Samik" pitchFamily="2" charset="-78"/>
              </a:rPr>
              <a:t> </a:t>
            </a:r>
            <a:r>
              <a:rPr lang="ar-IQ" altLang="ar-IQ" sz="3200" dirty="0" smtClean="0">
                <a:solidFill>
                  <a:srgbClr val="000000"/>
                </a:solidFill>
                <a:cs typeface="Ali-A-Samik" pitchFamily="2" charset="-78"/>
              </a:rPr>
              <a:t>م</a:t>
            </a:r>
            <a:r>
              <a:rPr lang="ar-SA" altLang="ar-IQ" sz="3200" dirty="0" smtClean="0">
                <a:solidFill>
                  <a:srgbClr val="000000"/>
                </a:solidFill>
                <a:cs typeface="Ali-A-Samik" pitchFamily="2" charset="-78"/>
              </a:rPr>
              <a:t>ي</a:t>
            </a:r>
            <a:r>
              <a:rPr lang="ar-IQ" altLang="ar-IQ" sz="3200" dirty="0" smtClean="0">
                <a:solidFill>
                  <a:srgbClr val="000000"/>
                </a:solidFill>
                <a:cs typeface="Ali-A-Samik" pitchFamily="2" charset="-78"/>
              </a:rPr>
              <a:t>ا</a:t>
            </a:r>
            <a:r>
              <a:rPr lang="ar-SA" altLang="ar-IQ" sz="3200" dirty="0" smtClean="0">
                <a:solidFill>
                  <a:srgbClr val="000000"/>
                </a:solidFill>
                <a:cs typeface="Ali-A-Samik" pitchFamily="2" charset="-78"/>
              </a:rPr>
              <a:t>ه</a:t>
            </a:r>
            <a:r>
              <a:rPr lang="ar-IQ" altLang="ar-IQ" sz="3200" dirty="0" smtClean="0">
                <a:solidFill>
                  <a:srgbClr val="000000"/>
                </a:solidFill>
                <a:cs typeface="Ali-A-Samik" pitchFamily="2" charset="-78"/>
              </a:rPr>
              <a:t> </a:t>
            </a:r>
            <a:r>
              <a:rPr lang="ar-IQ" altLang="ar-IQ" sz="3200" dirty="0">
                <a:solidFill>
                  <a:srgbClr val="000000"/>
                </a:solidFill>
                <a:cs typeface="Ali-A-Samik" pitchFamily="2" charset="-78"/>
              </a:rPr>
              <a:t>الشرب.</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التخلص </a:t>
            </a:r>
            <a:r>
              <a:rPr lang="ar-IQ" altLang="ar-IQ" sz="3200" dirty="0" smtClean="0">
                <a:solidFill>
                  <a:srgbClr val="000000"/>
                </a:solidFill>
                <a:cs typeface="Ali-A-Samik" pitchFamily="2" charset="-78"/>
              </a:rPr>
              <a:t>من </a:t>
            </a:r>
            <a:r>
              <a:rPr lang="ar-IQ" altLang="ar-IQ" sz="3200" dirty="0">
                <a:solidFill>
                  <a:srgbClr val="000000"/>
                </a:solidFill>
                <a:cs typeface="Ali-A-Samik" pitchFamily="2" charset="-78"/>
              </a:rPr>
              <a:t>الفضلات.</a:t>
            </a:r>
          </a:p>
          <a:p>
            <a:pPr marL="457200" lvl="0" indent="-457200" algn="just" defTabSz="914400" rtl="1" eaLnBrk="0" fontAlgn="base" hangingPunct="0">
              <a:spcBef>
                <a:spcPct val="20000"/>
              </a:spcBef>
              <a:spcAft>
                <a:spcPct val="0"/>
              </a:spcAft>
              <a:buFont typeface="Wingdings" pitchFamily="2" charset="2"/>
              <a:buChar char="Ø"/>
            </a:pPr>
            <a:r>
              <a:rPr lang="ar-IQ" altLang="ar-IQ" sz="3200" dirty="0">
                <a:solidFill>
                  <a:srgbClr val="000000"/>
                </a:solidFill>
                <a:cs typeface="Ali-A-Samik" pitchFamily="2" charset="-78"/>
              </a:rPr>
              <a:t>تقديم الخدمات الجيدة لتحقيق رضا السائح بشأن السعادة والجمال والحرية.</a:t>
            </a:r>
          </a:p>
        </p:txBody>
      </p:sp>
    </p:spTree>
    <p:extLst>
      <p:ext uri="{BB962C8B-B14F-4D97-AF65-F5344CB8AC3E}">
        <p14:creationId xmlns:p14="http://schemas.microsoft.com/office/powerpoint/2010/main" val="7864528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8"/>
          <p:cNvSpPr txBox="1">
            <a:spLocks noChangeArrowheads="1"/>
          </p:cNvSpPr>
          <p:nvPr/>
        </p:nvSpPr>
        <p:spPr bwMode="auto">
          <a:xfrm>
            <a:off x="2707575" y="561978"/>
            <a:ext cx="91944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cs typeface="Times New Roman (Arabic)" charset="-78"/>
              </a:defRPr>
            </a:lvl1pPr>
            <a:lvl2pPr marL="742950" indent="-285750">
              <a:defRPr sz="2400">
                <a:solidFill>
                  <a:schemeClr val="tx1"/>
                </a:solidFill>
                <a:latin typeface="Times New Roman" pitchFamily="18" charset="0"/>
                <a:cs typeface="Times New Roman (Arabic)" charset="-78"/>
              </a:defRPr>
            </a:lvl2pPr>
            <a:lvl3pPr marL="1143000" indent="-228600">
              <a:defRPr sz="2400">
                <a:solidFill>
                  <a:schemeClr val="tx1"/>
                </a:solidFill>
                <a:latin typeface="Times New Roman" pitchFamily="18" charset="0"/>
                <a:cs typeface="Times New Roman (Arabic)" charset="-78"/>
              </a:defRPr>
            </a:lvl3pPr>
            <a:lvl4pPr marL="1600200" indent="-228600">
              <a:defRPr sz="2400">
                <a:solidFill>
                  <a:schemeClr val="tx1"/>
                </a:solidFill>
                <a:latin typeface="Times New Roman" pitchFamily="18" charset="0"/>
                <a:cs typeface="Times New Roman (Arabic)" charset="-78"/>
              </a:defRPr>
            </a:lvl4pPr>
            <a:lvl5pPr marL="2057400" indent="-228600">
              <a:defRPr sz="2400">
                <a:solidFill>
                  <a:schemeClr val="tx1"/>
                </a:solidFill>
                <a:latin typeface="Times New Roman" pitchFamily="18" charset="0"/>
                <a:cs typeface="Times New Roman (Arabic)" charset="-78"/>
              </a:defRPr>
            </a:lvl5pPr>
            <a:lvl6pPr marL="25146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6pPr>
            <a:lvl7pPr marL="29718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7pPr>
            <a:lvl8pPr marL="34290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8pPr>
            <a:lvl9pPr marL="38862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9pPr>
          </a:lstStyle>
          <a:p>
            <a:pPr algn="r" rtl="1">
              <a:defRPr/>
            </a:pPr>
            <a:r>
              <a:rPr lang="ar-SA" sz="3600" dirty="0" smtClean="0">
                <a:solidFill>
                  <a:srgbClr val="C00000"/>
                </a:solidFill>
                <a:cs typeface="Ali-A-Samik" pitchFamily="2" charset="-78"/>
              </a:rPr>
              <a:t>سابعاً: </a:t>
            </a:r>
            <a:r>
              <a:rPr lang="ar-SA" altLang="ar-IQ" sz="3600" dirty="0" smtClean="0">
                <a:solidFill>
                  <a:srgbClr val="C00000"/>
                </a:solidFill>
                <a:cs typeface="Ali-A-Samik" pitchFamily="2" charset="-78"/>
              </a:rPr>
              <a:t>العوامل المؤثرة في جذب السياح</a:t>
            </a:r>
            <a:endParaRPr lang="ar-SA" altLang="ar-IQ" sz="3600" dirty="0">
              <a:solidFill>
                <a:srgbClr val="C00000"/>
              </a:solidFill>
              <a:cs typeface="Ali-A-Samik" pitchFamily="2" charset="-78"/>
            </a:endParaRPr>
          </a:p>
        </p:txBody>
      </p:sp>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23</a:t>
            </a:fld>
            <a:endParaRPr lang="en-US" sz="2800" dirty="0">
              <a:solidFill>
                <a:srgbClr val="FF0000"/>
              </a:solidFill>
              <a:latin typeface="Footlight MT Light" pitchFamily="18" charset="0"/>
            </a:endParaRPr>
          </a:p>
        </p:txBody>
      </p:sp>
      <p:sp>
        <p:nvSpPr>
          <p:cNvPr id="4" name="Round Diagonal Corner Rectangle 3"/>
          <p:cNvSpPr/>
          <p:nvPr/>
        </p:nvSpPr>
        <p:spPr>
          <a:xfrm>
            <a:off x="617518" y="1337481"/>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a:pPr>
            <a:r>
              <a:rPr lang="ar-SA" sz="3200" dirty="0" smtClean="0">
                <a:solidFill>
                  <a:srgbClr val="000000"/>
                </a:solidFill>
                <a:cs typeface="Ali-A-Samik" pitchFamily="2" charset="-78"/>
              </a:rPr>
              <a:t>العوامل الطبيعية: </a:t>
            </a:r>
          </a:p>
          <a:p>
            <a:pPr lvl="0" algn="justLow" rtl="1"/>
            <a:r>
              <a:rPr lang="ar-SA" sz="3200" dirty="0">
                <a:solidFill>
                  <a:srgbClr val="000000"/>
                </a:solidFill>
                <a:cs typeface="Ali-A-Samik" pitchFamily="2" charset="-78"/>
              </a:rPr>
              <a:t>	</a:t>
            </a:r>
            <a:r>
              <a:rPr lang="ar-SA" sz="3200" dirty="0" smtClean="0">
                <a:solidFill>
                  <a:srgbClr val="000000"/>
                </a:solidFill>
                <a:cs typeface="Ali-A-Samik" pitchFamily="2" charset="-78"/>
              </a:rPr>
              <a:t>تتضمن العناصر </a:t>
            </a:r>
            <a:r>
              <a:rPr lang="ar-SA" sz="3200" dirty="0">
                <a:solidFill>
                  <a:srgbClr val="000000"/>
                </a:solidFill>
                <a:cs typeface="Ali-A-Samik" pitchFamily="2" charset="-78"/>
              </a:rPr>
              <a:t>الطبيعية مثل الموقع الجغرافي </a:t>
            </a:r>
            <a:r>
              <a:rPr lang="ar-SA" sz="3200" dirty="0" smtClean="0">
                <a:solidFill>
                  <a:srgbClr val="000000"/>
                </a:solidFill>
                <a:cs typeface="Ali-A-Samik" pitchFamily="2" charset="-78"/>
              </a:rPr>
              <a:t>و </a:t>
            </a:r>
            <a:r>
              <a:rPr lang="ar-SA" sz="3200" dirty="0">
                <a:solidFill>
                  <a:srgbClr val="000000"/>
                </a:solidFill>
                <a:cs typeface="Ali-A-Samik" pitchFamily="2" charset="-78"/>
              </a:rPr>
              <a:t>الأشكال الجيولوجية </a:t>
            </a:r>
            <a:r>
              <a:rPr lang="ar-SA" sz="3200" dirty="0" smtClean="0">
                <a:solidFill>
                  <a:srgbClr val="000000"/>
                </a:solidFill>
                <a:cs typeface="Ali-A-Samik" pitchFamily="2" charset="-78"/>
              </a:rPr>
              <a:t>والمناخ و مظاهر </a:t>
            </a:r>
            <a:r>
              <a:rPr lang="ar-SA" sz="3200" dirty="0">
                <a:solidFill>
                  <a:srgbClr val="000000"/>
                </a:solidFill>
                <a:cs typeface="Ali-A-Samik" pitchFamily="2" charset="-78"/>
              </a:rPr>
              <a:t>السطح </a:t>
            </a:r>
            <a:r>
              <a:rPr lang="ar-SA" sz="3200" dirty="0" smtClean="0">
                <a:solidFill>
                  <a:srgbClr val="000000"/>
                </a:solidFill>
                <a:cs typeface="Ali-A-Samik" pitchFamily="2" charset="-78"/>
              </a:rPr>
              <a:t>والبحار </a:t>
            </a:r>
            <a:r>
              <a:rPr lang="ar-SA" sz="3200" dirty="0">
                <a:solidFill>
                  <a:srgbClr val="000000"/>
                </a:solidFill>
                <a:cs typeface="Ali-A-Samik" pitchFamily="2" charset="-78"/>
              </a:rPr>
              <a:t>والأنهار والغابات </a:t>
            </a:r>
            <a:r>
              <a:rPr lang="ar-SA" sz="3200" dirty="0" smtClean="0">
                <a:solidFill>
                  <a:srgbClr val="000000"/>
                </a:solidFill>
                <a:cs typeface="Ali-A-Samik" pitchFamily="2" charset="-78"/>
              </a:rPr>
              <a:t>والمحميات...</a:t>
            </a:r>
            <a:r>
              <a:rPr lang="ar-SA" sz="3200" dirty="0">
                <a:solidFill>
                  <a:srgbClr val="000000"/>
                </a:solidFill>
                <a:cs typeface="Ali-A-Samik" pitchFamily="2" charset="-78"/>
              </a:rPr>
              <a:t> </a:t>
            </a:r>
            <a:r>
              <a:rPr lang="ar-SA" sz="3200" dirty="0" smtClean="0">
                <a:solidFill>
                  <a:srgbClr val="000000"/>
                </a:solidFill>
                <a:cs typeface="Ali-A-Samik" pitchFamily="2" charset="-78"/>
              </a:rPr>
              <a:t>و تنقسم </a:t>
            </a:r>
            <a:r>
              <a:rPr lang="ar-SA" sz="3200" dirty="0">
                <a:solidFill>
                  <a:srgbClr val="000000"/>
                </a:solidFill>
                <a:cs typeface="Ali-A-Samik" pitchFamily="2" charset="-78"/>
              </a:rPr>
              <a:t>الى </a:t>
            </a:r>
            <a:r>
              <a:rPr lang="ar-SA" sz="3200" dirty="0" smtClean="0">
                <a:solidFill>
                  <a:srgbClr val="000000"/>
                </a:solidFill>
                <a:cs typeface="Ali-A-Samik" pitchFamily="2" charset="-78"/>
              </a:rPr>
              <a:t>الاتي:</a:t>
            </a:r>
            <a:endParaRPr lang="ar-SA" sz="3200" dirty="0">
              <a:solidFill>
                <a:srgbClr val="000000"/>
              </a:solidFill>
              <a:cs typeface="Ali-A-Samik" pitchFamily="2" charset="-78"/>
            </a:endParaRPr>
          </a:p>
          <a:p>
            <a:pPr marL="514350" lvl="0" indent="-514350" algn="justLow" rtl="1">
              <a:buFont typeface="+mj-lt"/>
              <a:buAutoNum type="arabicPeriod"/>
            </a:pPr>
            <a:r>
              <a:rPr lang="ar-SA" sz="3200" dirty="0" smtClean="0">
                <a:solidFill>
                  <a:srgbClr val="000000"/>
                </a:solidFill>
                <a:cs typeface="Ali-A-Samik" pitchFamily="2" charset="-78"/>
              </a:rPr>
              <a:t>الموقع </a:t>
            </a:r>
            <a:r>
              <a:rPr lang="ar-SA" sz="3200" dirty="0">
                <a:solidFill>
                  <a:srgbClr val="000000"/>
                </a:solidFill>
                <a:cs typeface="Ali-A-Samik" pitchFamily="2" charset="-78"/>
              </a:rPr>
              <a:t>الجغرافي:</a:t>
            </a:r>
          </a:p>
          <a:p>
            <a:pPr lvl="0" algn="justLow" rtl="1"/>
            <a:r>
              <a:rPr lang="ar-SA" sz="3200" dirty="0" smtClean="0">
                <a:solidFill>
                  <a:srgbClr val="000000"/>
                </a:solidFill>
                <a:cs typeface="Ali-A-Samik" pitchFamily="2" charset="-78"/>
              </a:rPr>
              <a:t>	للموقع </a:t>
            </a:r>
            <a:r>
              <a:rPr lang="ar-SA" sz="3200" dirty="0">
                <a:solidFill>
                  <a:srgbClr val="000000"/>
                </a:solidFill>
                <a:cs typeface="Ali-A-Samik" pitchFamily="2" charset="-78"/>
              </a:rPr>
              <a:t>الجغرافي بمختلف أنماطه تأثيرات متباينة على صناعة السياحة، إذ يلعب دورا هاما في تحديد خصائص بعض عناصر المناخ، وأشكال النبات ذات الجذب السياحي، فليس غريبا أن نرى أن أحد أهم مراحل الدراسات الأولية لنجاح عمل </a:t>
            </a:r>
            <a:r>
              <a:rPr lang="ar-SA" sz="3200" dirty="0" smtClean="0">
                <a:solidFill>
                  <a:srgbClr val="000000"/>
                </a:solidFill>
                <a:cs typeface="Ali-A-Samik" pitchFamily="2" charset="-78"/>
              </a:rPr>
              <a:t>تنمية السياحية المستدامة </a:t>
            </a:r>
            <a:r>
              <a:rPr lang="ar-SA" sz="3200" dirty="0">
                <a:solidFill>
                  <a:srgbClr val="000000"/>
                </a:solidFill>
                <a:cs typeface="Ali-A-Samik" pitchFamily="2" charset="-78"/>
              </a:rPr>
              <a:t>هو الاختيار الموفق للموقع المراد عمل مشاريع سياحية </a:t>
            </a:r>
            <a:r>
              <a:rPr lang="ar-SA" sz="3200" dirty="0" smtClean="0">
                <a:solidFill>
                  <a:srgbClr val="000000"/>
                </a:solidFill>
                <a:cs typeface="Ali-A-Samik" pitchFamily="2" charset="-78"/>
              </a:rPr>
              <a:t>فيه، من </a:t>
            </a:r>
            <a:r>
              <a:rPr lang="ar-SA" sz="3200" dirty="0">
                <a:solidFill>
                  <a:srgbClr val="000000"/>
                </a:solidFill>
                <a:cs typeface="Ali-A-Samik" pitchFamily="2" charset="-78"/>
              </a:rPr>
              <a:t>خلال دراسة علاقة الموقع مع كل من المناخ </a:t>
            </a:r>
            <a:r>
              <a:rPr lang="ar-SA" sz="3200" dirty="0" smtClean="0">
                <a:solidFill>
                  <a:srgbClr val="000000"/>
                </a:solidFill>
                <a:cs typeface="Ali-A-Samik" pitchFamily="2" charset="-78"/>
              </a:rPr>
              <a:t>والنبات </a:t>
            </a:r>
            <a:r>
              <a:rPr lang="ar-SA" sz="3200" dirty="0">
                <a:solidFill>
                  <a:srgbClr val="000000"/>
                </a:solidFill>
                <a:cs typeface="Ali-A-Samik" pitchFamily="2" charset="-78"/>
              </a:rPr>
              <a:t>وحياة الإنسان ومستواه الحضاري والأنشطة الاقتصادية </a:t>
            </a:r>
            <a:r>
              <a:rPr lang="ar-SA" sz="3200" dirty="0" smtClean="0">
                <a:solidFill>
                  <a:srgbClr val="000000"/>
                </a:solidFill>
                <a:cs typeface="Ali-A-Samik" pitchFamily="2" charset="-78"/>
              </a:rPr>
              <a:t>السائدة.</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30870748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ircle(in)">
                                      <p:cBhvr>
                                        <p:cTn id="7" dur="20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124">
                                            <p:txEl>
                                              <p:pRg st="0" end="0"/>
                                            </p:txEl>
                                          </p:spTgt>
                                        </p:tgtEl>
                                        <p:attrNameLst>
                                          <p:attrName>style.visibility</p:attrName>
                                        </p:attrNameLst>
                                      </p:cBhvr>
                                      <p:to>
                                        <p:strVal val="visible"/>
                                      </p:to>
                                    </p:set>
                                    <p:anim calcmode="lin" valueType="num">
                                      <p:cBhvr additive="base">
                                        <p:cTn id="18"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additive="base">
                                        <p:cTn id="2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additive="base">
                                        <p:cTn id="3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 calcmode="lin" valueType="num">
                                      <p:cBhvr additive="base">
                                        <p:cTn id="3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additive="base">
                                        <p:cTn id="4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24</a:t>
            </a:fld>
            <a:endParaRPr lang="en-US" sz="2800" dirty="0">
              <a:solidFill>
                <a:srgbClr val="FF0000"/>
              </a:solidFill>
              <a:latin typeface="Footlight MT Light" pitchFamily="18" charset="0"/>
            </a:endParaRPr>
          </a:p>
        </p:txBody>
      </p:sp>
      <p:sp>
        <p:nvSpPr>
          <p:cNvPr id="4" name="Round Diagonal Corner Rectangle 3"/>
          <p:cNvSpPr/>
          <p:nvPr/>
        </p:nvSpPr>
        <p:spPr>
          <a:xfrm>
            <a:off x="631166" y="859810"/>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2"/>
            </a:pPr>
            <a:r>
              <a:rPr lang="ar-SA" sz="3200" dirty="0" smtClean="0">
                <a:solidFill>
                  <a:srgbClr val="000000"/>
                </a:solidFill>
                <a:cs typeface="Ali-A-Samik" pitchFamily="2" charset="-78"/>
              </a:rPr>
              <a:t>مظاهر </a:t>
            </a:r>
            <a:r>
              <a:rPr lang="ar-SA" sz="3200" dirty="0">
                <a:solidFill>
                  <a:srgbClr val="000000"/>
                </a:solidFill>
                <a:cs typeface="Ali-A-Samik" pitchFamily="2" charset="-78"/>
              </a:rPr>
              <a:t>المياه </a:t>
            </a:r>
            <a:r>
              <a:rPr lang="ar-SA" sz="3200" dirty="0" smtClean="0">
                <a:solidFill>
                  <a:srgbClr val="000000"/>
                </a:solidFill>
                <a:cs typeface="Ali-A-Samik" pitchFamily="2" charset="-78"/>
              </a:rPr>
              <a:t>الجوفية:</a:t>
            </a:r>
            <a:endParaRPr lang="ar-SA" sz="3200" dirty="0">
              <a:solidFill>
                <a:srgbClr val="000000"/>
              </a:solidFill>
              <a:cs typeface="Ali-A-Samik" pitchFamily="2" charset="-78"/>
            </a:endParaRPr>
          </a:p>
          <a:p>
            <a:pPr lvl="0" algn="justLow" rtl="1"/>
            <a:r>
              <a:rPr lang="ar-SA" sz="3200" dirty="0">
                <a:solidFill>
                  <a:srgbClr val="000000"/>
                </a:solidFill>
                <a:cs typeface="Ali-A-Samik" pitchFamily="2" charset="-78"/>
              </a:rPr>
              <a:t>الذي </a:t>
            </a:r>
            <a:r>
              <a:rPr lang="ar-SA" sz="3200" dirty="0" smtClean="0">
                <a:solidFill>
                  <a:srgbClr val="000000"/>
                </a:solidFill>
                <a:cs typeface="Ali-A-Samik" pitchFamily="2" charset="-78"/>
              </a:rPr>
              <a:t>يهمنا </a:t>
            </a:r>
            <a:r>
              <a:rPr lang="ar-SA" sz="3200" dirty="0">
                <a:solidFill>
                  <a:srgbClr val="000000"/>
                </a:solidFill>
                <a:cs typeface="Ali-A-Samik" pitchFamily="2" charset="-78"/>
              </a:rPr>
              <a:t>في المياه الجوفية مايخدم السياحة من الينابيع </a:t>
            </a:r>
            <a:r>
              <a:rPr lang="ar-SA" sz="3200" dirty="0" smtClean="0">
                <a:solidFill>
                  <a:srgbClr val="000000"/>
                </a:solidFill>
                <a:cs typeface="Ali-A-Samik" pitchFamily="2" charset="-78"/>
              </a:rPr>
              <a:t> والعيون منها العيون الساخنة او الكبريتية، و </a:t>
            </a:r>
            <a:r>
              <a:rPr lang="ar-SA" sz="3200" dirty="0">
                <a:solidFill>
                  <a:srgbClr val="000000"/>
                </a:solidFill>
                <a:cs typeface="Ali-A-Samik" pitchFamily="2" charset="-78"/>
              </a:rPr>
              <a:t>الشلالات </a:t>
            </a:r>
            <a:r>
              <a:rPr lang="ar-SA" sz="3200" dirty="0" smtClean="0">
                <a:solidFill>
                  <a:srgbClr val="000000"/>
                </a:solidFill>
                <a:cs typeface="Ali-A-Samik" pitchFamily="2" charset="-78"/>
              </a:rPr>
              <a:t>و النافورات، </a:t>
            </a:r>
            <a:r>
              <a:rPr lang="ar-SA" sz="3200" dirty="0">
                <a:solidFill>
                  <a:srgbClr val="000000"/>
                </a:solidFill>
                <a:cs typeface="Ali-A-Samik" pitchFamily="2" charset="-78"/>
              </a:rPr>
              <a:t>وتشكل هذه المياه عاملا مهما للجذب السياحي وخاصة إذا </a:t>
            </a:r>
            <a:r>
              <a:rPr lang="ar-SA" sz="3200" dirty="0" smtClean="0">
                <a:solidFill>
                  <a:srgbClr val="000000"/>
                </a:solidFill>
                <a:cs typeface="Ali-A-Samik" pitchFamily="2" charset="-78"/>
              </a:rPr>
              <a:t>كانت مياه  </a:t>
            </a:r>
            <a:r>
              <a:rPr lang="ar-SA" sz="3200" dirty="0">
                <a:solidFill>
                  <a:srgbClr val="000000"/>
                </a:solidFill>
                <a:cs typeface="Ali-A-Samik" pitchFamily="2" charset="-78"/>
              </a:rPr>
              <a:t>تلك الينابيع أو العيون </a:t>
            </a:r>
            <a:r>
              <a:rPr lang="ar-SA" sz="3200" dirty="0" smtClean="0">
                <a:solidFill>
                  <a:srgbClr val="000000"/>
                </a:solidFill>
                <a:cs typeface="Ali-A-Samik" pitchFamily="2" charset="-78"/>
              </a:rPr>
              <a:t>تستخدم </a:t>
            </a:r>
            <a:r>
              <a:rPr lang="ar-SA" sz="3200" dirty="0">
                <a:solidFill>
                  <a:srgbClr val="000000"/>
                </a:solidFill>
                <a:cs typeface="Ali-A-Samik" pitchFamily="2" charset="-78"/>
              </a:rPr>
              <a:t>في </a:t>
            </a:r>
            <a:r>
              <a:rPr lang="ar-SA" sz="3200" dirty="0" smtClean="0">
                <a:solidFill>
                  <a:srgbClr val="000000"/>
                </a:solidFill>
                <a:cs typeface="Ali-A-Samik" pitchFamily="2" charset="-78"/>
              </a:rPr>
              <a:t>مجالات العلاج الإنساني .</a:t>
            </a:r>
          </a:p>
          <a:p>
            <a:pPr marL="514350" lvl="0" indent="-514350" algn="justLow" rtl="1">
              <a:buFont typeface="+mj-lt"/>
              <a:buAutoNum type="arabicPeriod" startAt="3"/>
            </a:pPr>
            <a:r>
              <a:rPr lang="ar-SA" sz="3200" dirty="0" smtClean="0">
                <a:solidFill>
                  <a:srgbClr val="000000"/>
                </a:solidFill>
                <a:cs typeface="Ali-A-Samik" pitchFamily="2" charset="-78"/>
              </a:rPr>
              <a:t>الأشكال </a:t>
            </a:r>
            <a:r>
              <a:rPr lang="ar-SA" sz="3200" dirty="0">
                <a:solidFill>
                  <a:srgbClr val="000000"/>
                </a:solidFill>
                <a:cs typeface="Ali-A-Samik" pitchFamily="2" charset="-78"/>
              </a:rPr>
              <a:t>الجيولوجية:</a:t>
            </a:r>
          </a:p>
          <a:p>
            <a:pPr lvl="0" algn="justLow" rtl="1"/>
            <a:r>
              <a:rPr lang="ar-SA" sz="3200" dirty="0">
                <a:solidFill>
                  <a:srgbClr val="000000"/>
                </a:solidFill>
                <a:cs typeface="Ali-A-Samik" pitchFamily="2" charset="-78"/>
              </a:rPr>
              <a:t>اهتم الدارسين الذين لهم علاقة بصناعة السياحة بهذا العامل مؤخرا لما له من </a:t>
            </a:r>
            <a:r>
              <a:rPr lang="ar-SA" sz="3200" dirty="0" smtClean="0">
                <a:solidFill>
                  <a:srgbClr val="000000"/>
                </a:solidFill>
                <a:cs typeface="Ali-A-Samik" pitchFamily="2" charset="-78"/>
              </a:rPr>
              <a:t>دور في جذب السياح، من </a:t>
            </a:r>
            <a:r>
              <a:rPr lang="ar-SA" sz="3200" dirty="0">
                <a:solidFill>
                  <a:srgbClr val="000000"/>
                </a:solidFill>
                <a:cs typeface="Ali-A-Samik" pitchFamily="2" charset="-78"/>
              </a:rPr>
              <a:t>صخور جميلة المنظر وحفريات غريبة التكوين تعمل على جذب أعداد كبيرة من السياح الوافدين </a:t>
            </a:r>
            <a:r>
              <a:rPr lang="ar-SA" sz="3200" dirty="0" smtClean="0">
                <a:solidFill>
                  <a:srgbClr val="000000"/>
                </a:solidFill>
                <a:cs typeface="Ali-A-Samik" pitchFamily="2" charset="-78"/>
              </a:rPr>
              <a:t>لوجود أشكالا </a:t>
            </a:r>
            <a:r>
              <a:rPr lang="ar-SA" sz="3200" dirty="0">
                <a:solidFill>
                  <a:srgbClr val="000000"/>
                </a:solidFill>
                <a:cs typeface="Ali-A-Samik" pitchFamily="2" charset="-78"/>
              </a:rPr>
              <a:t>صخرية منفردة الملامح منها (الكهوف أو المغارات </a:t>
            </a:r>
            <a:r>
              <a:rPr lang="ar-SA" sz="3200" dirty="0" smtClean="0">
                <a:solidFill>
                  <a:srgbClr val="000000"/>
                </a:solidFill>
                <a:cs typeface="Ali-A-Samik" pitchFamily="2" charset="-78"/>
              </a:rPr>
              <a:t>الطبيعية</a:t>
            </a:r>
            <a:r>
              <a:rPr lang="ar-SA" sz="3200" dirty="0">
                <a:solidFill>
                  <a:srgbClr val="000000"/>
                </a:solidFill>
                <a:cs typeface="Ali-A-Samik" pitchFamily="2" charset="-78"/>
              </a:rPr>
              <a:t>، والمسلات </a:t>
            </a:r>
            <a:r>
              <a:rPr lang="ar-SA" sz="3200" dirty="0" smtClean="0">
                <a:solidFill>
                  <a:srgbClr val="000000"/>
                </a:solidFill>
                <a:cs typeface="Ali-A-Samik" pitchFamily="2" charset="-78"/>
              </a:rPr>
              <a:t>البحرية). </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34564339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25</a:t>
            </a:fld>
            <a:endParaRPr lang="en-US" sz="2800" dirty="0">
              <a:solidFill>
                <a:srgbClr val="FF0000"/>
              </a:solidFill>
              <a:latin typeface="Footlight MT Light" pitchFamily="18" charset="0"/>
            </a:endParaRPr>
          </a:p>
        </p:txBody>
      </p:sp>
      <p:sp>
        <p:nvSpPr>
          <p:cNvPr id="4" name="Round Diagonal Corner Rectangle 3"/>
          <p:cNvSpPr/>
          <p:nvPr/>
        </p:nvSpPr>
        <p:spPr>
          <a:xfrm>
            <a:off x="631166" y="859810"/>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4"/>
            </a:pPr>
            <a:r>
              <a:rPr lang="ar-SA" sz="3200" dirty="0" smtClean="0">
                <a:solidFill>
                  <a:srgbClr val="000000"/>
                </a:solidFill>
                <a:cs typeface="Ali-A-Samik" pitchFamily="2" charset="-78"/>
              </a:rPr>
              <a:t>مظاهر </a:t>
            </a:r>
            <a:r>
              <a:rPr lang="ar-SA" sz="3200" dirty="0">
                <a:solidFill>
                  <a:srgbClr val="000000"/>
                </a:solidFill>
                <a:cs typeface="Ali-A-Samik" pitchFamily="2" charset="-78"/>
              </a:rPr>
              <a:t>السطح:</a:t>
            </a:r>
          </a:p>
          <a:p>
            <a:pPr lvl="0" algn="justLow" rtl="1"/>
            <a:r>
              <a:rPr lang="ar-SA" sz="3200" dirty="0" smtClean="0">
                <a:solidFill>
                  <a:srgbClr val="000000"/>
                </a:solidFill>
                <a:cs typeface="Ali-A-Samik" pitchFamily="2" charset="-78"/>
              </a:rPr>
              <a:t>	تتباين </a:t>
            </a:r>
            <a:r>
              <a:rPr lang="ar-SA" sz="3200" dirty="0">
                <a:solidFill>
                  <a:srgbClr val="000000"/>
                </a:solidFill>
                <a:cs typeface="Ali-A-Samik" pitchFamily="2" charset="-78"/>
              </a:rPr>
              <a:t>مظاهر السطح المؤثرة في صناعة السياحة بشكل كبير تبعا لخصائصها وهي تضم المرتفعات الجبلية </a:t>
            </a:r>
            <a:r>
              <a:rPr lang="ar-SA" sz="3200" dirty="0" smtClean="0">
                <a:solidFill>
                  <a:srgbClr val="000000"/>
                </a:solidFill>
                <a:cs typeface="Ali-A-Samik" pitchFamily="2" charset="-78"/>
              </a:rPr>
              <a:t>والأودية </a:t>
            </a:r>
            <a:r>
              <a:rPr lang="ar-SA" sz="3200" dirty="0">
                <a:solidFill>
                  <a:srgbClr val="000000"/>
                </a:solidFill>
                <a:cs typeface="Ali-A-Samik" pitchFamily="2" charset="-78"/>
              </a:rPr>
              <a:t>والهضاب </a:t>
            </a:r>
            <a:r>
              <a:rPr lang="ar-SA" sz="3200" dirty="0" smtClean="0">
                <a:solidFill>
                  <a:srgbClr val="000000"/>
                </a:solidFill>
                <a:cs typeface="Ali-A-Samik" pitchFamily="2" charset="-78"/>
              </a:rPr>
              <a:t>والجزر، وتعد الجبال </a:t>
            </a:r>
            <a:r>
              <a:rPr lang="ar-SA" sz="3200" dirty="0">
                <a:solidFill>
                  <a:srgbClr val="000000"/>
                </a:solidFill>
                <a:cs typeface="Ali-A-Samik" pitchFamily="2" charset="-78"/>
              </a:rPr>
              <a:t>التي تشكل </a:t>
            </a:r>
            <a:r>
              <a:rPr lang="en-US" sz="3200" dirty="0" smtClean="0">
                <a:solidFill>
                  <a:srgbClr val="000000"/>
                </a:solidFill>
                <a:cs typeface="Ali-A-Samik" pitchFamily="2" charset="-78"/>
              </a:rPr>
              <a:t>10</a:t>
            </a:r>
            <a:r>
              <a:rPr lang="ar-SA" sz="3200" dirty="0" smtClean="0">
                <a:solidFill>
                  <a:srgbClr val="000000"/>
                </a:solidFill>
                <a:cs typeface="Ali-A-Samik" pitchFamily="2" charset="-78"/>
              </a:rPr>
              <a:t>% </a:t>
            </a:r>
            <a:r>
              <a:rPr lang="ar-SA" sz="3200" dirty="0">
                <a:solidFill>
                  <a:srgbClr val="000000"/>
                </a:solidFill>
                <a:cs typeface="Ali-A-Samik" pitchFamily="2" charset="-78"/>
              </a:rPr>
              <a:t>من مساحة اليابسة من أهم مناطق الجذب السياحي لارتباطها عادة بظواهر أخرى متنوعة مثل </a:t>
            </a:r>
            <a:r>
              <a:rPr lang="ar-SA" sz="3200" dirty="0" smtClean="0">
                <a:solidFill>
                  <a:srgbClr val="000000"/>
                </a:solidFill>
                <a:cs typeface="Ali-A-Samik" pitchFamily="2" charset="-78"/>
              </a:rPr>
              <a:t>أشكال النباتات </a:t>
            </a:r>
            <a:r>
              <a:rPr lang="ar-SA" sz="3200" dirty="0">
                <a:solidFill>
                  <a:srgbClr val="000000"/>
                </a:solidFill>
                <a:cs typeface="Ali-A-Samik" pitchFamily="2" charset="-78"/>
              </a:rPr>
              <a:t>الطبيعية وأنماط الحياة الحيوانية الفطرية والمياه الجارية عليها والهواء النقي وطبيعة أشعة الشمس الساقطة عليها وتأثيرها الصحي المنعش لبعدها عن مصادر </a:t>
            </a:r>
            <a:r>
              <a:rPr lang="ar-SA" sz="3200" dirty="0" smtClean="0">
                <a:solidFill>
                  <a:srgbClr val="000000"/>
                </a:solidFill>
                <a:cs typeface="Ali-A-Samik" pitchFamily="2" charset="-78"/>
              </a:rPr>
              <a:t>التلوث.</a:t>
            </a:r>
          </a:p>
        </p:txBody>
      </p:sp>
    </p:spTree>
    <p:extLst>
      <p:ext uri="{BB962C8B-B14F-4D97-AF65-F5344CB8AC3E}">
        <p14:creationId xmlns:p14="http://schemas.microsoft.com/office/powerpoint/2010/main" val="81797713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26</a:t>
            </a:fld>
            <a:endParaRPr lang="en-US" sz="2800" dirty="0">
              <a:solidFill>
                <a:srgbClr val="FF0000"/>
              </a:solidFill>
              <a:latin typeface="Footlight MT Light" pitchFamily="18" charset="0"/>
            </a:endParaRPr>
          </a:p>
        </p:txBody>
      </p:sp>
      <p:sp>
        <p:nvSpPr>
          <p:cNvPr id="4" name="Round Diagonal Corner Rectangle 3"/>
          <p:cNvSpPr/>
          <p:nvPr/>
        </p:nvSpPr>
        <p:spPr>
          <a:xfrm>
            <a:off x="631166" y="341194"/>
            <a:ext cx="11284501" cy="6182436"/>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5"/>
            </a:pPr>
            <a:r>
              <a:rPr lang="ar-SA" sz="3200" dirty="0" smtClean="0">
                <a:solidFill>
                  <a:srgbClr val="000000"/>
                </a:solidFill>
                <a:cs typeface="Ali-A-Samik" pitchFamily="2" charset="-78"/>
              </a:rPr>
              <a:t>المناخ</a:t>
            </a:r>
            <a:r>
              <a:rPr lang="ar-SA" sz="3200" dirty="0">
                <a:solidFill>
                  <a:srgbClr val="000000"/>
                </a:solidFill>
                <a:cs typeface="Ali-A-Samik" pitchFamily="2" charset="-78"/>
              </a:rPr>
              <a:t>:</a:t>
            </a:r>
          </a:p>
          <a:p>
            <a:pPr lvl="0" algn="justLow" rtl="1"/>
            <a:r>
              <a:rPr lang="ar-SA" sz="3200" dirty="0" smtClean="0">
                <a:solidFill>
                  <a:srgbClr val="000000"/>
                </a:solidFill>
                <a:cs typeface="Ali-A-Samik" pitchFamily="2" charset="-78"/>
              </a:rPr>
              <a:t>	للمناخ </a:t>
            </a:r>
            <a:r>
              <a:rPr lang="ar-SA" sz="3200" dirty="0">
                <a:solidFill>
                  <a:srgbClr val="000000"/>
                </a:solidFill>
                <a:cs typeface="Ali-A-Samik" pitchFamily="2" charset="-78"/>
              </a:rPr>
              <a:t>تأثير مزدوج على صناعة السياحة </a:t>
            </a:r>
            <a:endParaRPr lang="ar-SA" sz="3200" dirty="0" smtClean="0">
              <a:solidFill>
                <a:srgbClr val="000000"/>
              </a:solidFill>
              <a:cs typeface="Ali-A-Samik" pitchFamily="2" charset="-78"/>
            </a:endParaRPr>
          </a:p>
          <a:p>
            <a:pPr lvl="0" algn="justLow" rtl="1"/>
            <a:r>
              <a:rPr lang="ar-SA" sz="3200" dirty="0" smtClean="0">
                <a:solidFill>
                  <a:srgbClr val="000000"/>
                </a:solidFill>
                <a:cs typeface="Ali-A-Samik" pitchFamily="2" charset="-78"/>
              </a:rPr>
              <a:t>حيث </a:t>
            </a:r>
            <a:r>
              <a:rPr lang="ar-SA" sz="3200" dirty="0">
                <a:solidFill>
                  <a:srgbClr val="000000"/>
                </a:solidFill>
                <a:cs typeface="Ali-A-Samik" pitchFamily="2" charset="-78"/>
              </a:rPr>
              <a:t>يؤثر بصورة مباشرة في أنشطة السياحة والترويج بما توفره من جذب سياحي بهدف التمتع بأشعة الشمس أو لاستفادة من نسيم الجبل والوادي </a:t>
            </a:r>
            <a:r>
              <a:rPr lang="ar-SA" sz="3200" dirty="0" smtClean="0">
                <a:solidFill>
                  <a:srgbClr val="000000"/>
                </a:solidFill>
                <a:cs typeface="Ali-A-Samik" pitchFamily="2" charset="-78"/>
              </a:rPr>
              <a:t>و نسيم </a:t>
            </a:r>
            <a:r>
              <a:rPr lang="ar-SA" sz="3200" dirty="0">
                <a:solidFill>
                  <a:srgbClr val="000000"/>
                </a:solidFill>
                <a:cs typeface="Ali-A-Samik" pitchFamily="2" charset="-78"/>
              </a:rPr>
              <a:t>البر والبحر</a:t>
            </a:r>
            <a:r>
              <a:rPr lang="ar-SA" sz="3200" dirty="0" smtClean="0">
                <a:solidFill>
                  <a:srgbClr val="000000"/>
                </a:solidFill>
                <a:cs typeface="Ali-A-Samik" pitchFamily="2" charset="-78"/>
              </a:rPr>
              <a:t>.</a:t>
            </a:r>
          </a:p>
          <a:p>
            <a:pPr lvl="0" algn="justLow" rtl="1"/>
            <a:r>
              <a:rPr lang="ar-SA" sz="3200" dirty="0" smtClean="0">
                <a:solidFill>
                  <a:srgbClr val="000000"/>
                </a:solidFill>
                <a:cs typeface="Ali-A-Samik" pitchFamily="2" charset="-78"/>
              </a:rPr>
              <a:t> </a:t>
            </a:r>
            <a:r>
              <a:rPr lang="ar-SA" sz="3200" dirty="0">
                <a:solidFill>
                  <a:srgbClr val="000000"/>
                </a:solidFill>
                <a:cs typeface="Ali-A-Samik" pitchFamily="2" charset="-78"/>
              </a:rPr>
              <a:t>والتأثير غير المباشر للمناخ في مجال السياحة في الحد من النشاط السياحي وخاصة في فصل الشتاء في المناطق الباردة أو المعتدلة</a:t>
            </a:r>
            <a:r>
              <a:rPr lang="ar-SA" sz="3200" dirty="0" smtClean="0">
                <a:solidFill>
                  <a:srgbClr val="000000"/>
                </a:solidFill>
                <a:cs typeface="Ali-A-Samik" pitchFamily="2" charset="-78"/>
              </a:rPr>
              <a:t>.</a:t>
            </a:r>
          </a:p>
          <a:p>
            <a:pPr lvl="0" algn="justLow" rtl="1"/>
            <a:r>
              <a:rPr lang="ar-SA" sz="3200" dirty="0" smtClean="0">
                <a:solidFill>
                  <a:srgbClr val="000000"/>
                </a:solidFill>
                <a:cs typeface="Ali-A-Samik" pitchFamily="2" charset="-78"/>
              </a:rPr>
              <a:t> </a:t>
            </a:r>
            <a:r>
              <a:rPr lang="ar-SA" sz="3200" dirty="0">
                <a:solidFill>
                  <a:srgbClr val="000000"/>
                </a:solidFill>
                <a:cs typeface="Ali-A-Samik" pitchFamily="2" charset="-78"/>
              </a:rPr>
              <a:t>وعلى ذلك يمثل المناخ مجال استثماري كبير إذا أحسن استغلاله من أجل تنشيط </a:t>
            </a:r>
            <a:r>
              <a:rPr lang="ar-SA" sz="3200" dirty="0" smtClean="0">
                <a:solidFill>
                  <a:srgbClr val="000000"/>
                </a:solidFill>
                <a:cs typeface="Ali-A-Samik" pitchFamily="2" charset="-78"/>
              </a:rPr>
              <a:t>السياحة.</a:t>
            </a:r>
          </a:p>
          <a:p>
            <a:pPr lvl="0" algn="justLow" rtl="1"/>
            <a:r>
              <a:rPr lang="ar-SA" sz="3200" dirty="0">
                <a:solidFill>
                  <a:srgbClr val="000000"/>
                </a:solidFill>
                <a:cs typeface="Ali-A-Samik" pitchFamily="2" charset="-78"/>
              </a:rPr>
              <a:t>ومن هنا تبدو العلاقة وثيقة بين المناخ والسياحة وفيما يلي وصفا لأهمية العناصر المناخية في الجدب </a:t>
            </a:r>
            <a:r>
              <a:rPr lang="ar-SA" sz="3200" dirty="0" smtClean="0">
                <a:solidFill>
                  <a:srgbClr val="000000"/>
                </a:solidFill>
                <a:cs typeface="Ali-A-Samik" pitchFamily="2" charset="-78"/>
              </a:rPr>
              <a:t>السياحي:</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26576415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27</a:t>
            </a:fld>
            <a:endParaRPr lang="en-US" sz="2800" dirty="0">
              <a:solidFill>
                <a:srgbClr val="FF0000"/>
              </a:solidFill>
              <a:latin typeface="Footlight MT Light" pitchFamily="18" charset="0"/>
            </a:endParaRPr>
          </a:p>
        </p:txBody>
      </p:sp>
      <p:sp>
        <p:nvSpPr>
          <p:cNvPr id="4" name="Round Diagonal Corner Rectangle 3"/>
          <p:cNvSpPr/>
          <p:nvPr/>
        </p:nvSpPr>
        <p:spPr>
          <a:xfrm>
            <a:off x="631166" y="341194"/>
            <a:ext cx="11284501" cy="6182436"/>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Wingdings" pitchFamily="2" charset="2"/>
              <a:buChar char="Ø"/>
            </a:pPr>
            <a:r>
              <a:rPr lang="ar-SA" sz="3200" dirty="0" smtClean="0">
                <a:solidFill>
                  <a:srgbClr val="000000"/>
                </a:solidFill>
                <a:cs typeface="Ali-A-Samik" pitchFamily="2" charset="-78"/>
              </a:rPr>
              <a:t>سطوع الشمس:</a:t>
            </a:r>
          </a:p>
          <a:p>
            <a:pPr lvl="0" algn="justLow" rtl="1"/>
            <a:r>
              <a:rPr lang="ar-SA" sz="3200" dirty="0">
                <a:solidFill>
                  <a:srgbClr val="000000"/>
                </a:solidFill>
                <a:cs typeface="Ali-A-Samik" pitchFamily="2" charset="-78"/>
              </a:rPr>
              <a:t>	</a:t>
            </a:r>
            <a:r>
              <a:rPr lang="ar-SA" sz="3200" dirty="0" smtClean="0">
                <a:solidFill>
                  <a:srgbClr val="000000"/>
                </a:solidFill>
                <a:cs typeface="Ali-A-Samik" pitchFamily="2" charset="-78"/>
              </a:rPr>
              <a:t>تعد </a:t>
            </a:r>
            <a:r>
              <a:rPr lang="ar-SA" sz="3200" dirty="0">
                <a:solidFill>
                  <a:srgbClr val="000000"/>
                </a:solidFill>
                <a:cs typeface="Ali-A-Samik" pitchFamily="2" charset="-78"/>
              </a:rPr>
              <a:t>الطقس الجميل أحد عوامل الجذب السياحي حيث تنعكس أهمية سطوع الشمس وطول فترة الإشعاع الشمسي في رحلات السياحة</a:t>
            </a:r>
            <a:r>
              <a:rPr lang="ar-SA" sz="3200" dirty="0" smtClean="0">
                <a:solidFill>
                  <a:srgbClr val="000000"/>
                </a:solidFill>
                <a:cs typeface="Ali-A-Samik" pitchFamily="2" charset="-78"/>
              </a:rPr>
              <a:t>، و هي عنصر هام </a:t>
            </a:r>
            <a:r>
              <a:rPr lang="ar-SA" sz="3200" dirty="0">
                <a:solidFill>
                  <a:srgbClr val="000000"/>
                </a:solidFill>
                <a:cs typeface="Ali-A-Samik" pitchFamily="2" charset="-78"/>
              </a:rPr>
              <a:t>للسياحة العلاجية إذ يتحد النشاط العلاجي وفقا إلى درجة سطوعها ومدى درجة الإشعاع الصادر </a:t>
            </a:r>
            <a:r>
              <a:rPr lang="ar-SA" sz="3200" dirty="0" smtClean="0">
                <a:solidFill>
                  <a:srgbClr val="000000"/>
                </a:solidFill>
                <a:cs typeface="Ali-A-Samik" pitchFamily="2" charset="-78"/>
              </a:rPr>
              <a:t>منها.</a:t>
            </a:r>
          </a:p>
          <a:p>
            <a:pPr marL="514350" lvl="0" indent="-514350" algn="justLow" rtl="1">
              <a:buFont typeface="Wingdings" pitchFamily="2" charset="2"/>
              <a:buChar char="Ø"/>
            </a:pPr>
            <a:r>
              <a:rPr lang="ar-SA" sz="3200" dirty="0" smtClean="0">
                <a:solidFill>
                  <a:srgbClr val="000000"/>
                </a:solidFill>
                <a:cs typeface="Ali-A-Samik" pitchFamily="2" charset="-78"/>
              </a:rPr>
              <a:t>الأمطار</a:t>
            </a:r>
            <a:r>
              <a:rPr lang="ar-SA" sz="3200" dirty="0">
                <a:solidFill>
                  <a:srgbClr val="000000"/>
                </a:solidFill>
                <a:cs typeface="Ali-A-Samik" pitchFamily="2" charset="-78"/>
              </a:rPr>
              <a:t>:</a:t>
            </a:r>
          </a:p>
          <a:p>
            <a:pPr lvl="0" algn="justLow" rtl="1"/>
            <a:r>
              <a:rPr lang="ar-SA" sz="3200" dirty="0" smtClean="0">
                <a:solidFill>
                  <a:srgbClr val="000000"/>
                </a:solidFill>
                <a:cs typeface="Ali-A-Samik" pitchFamily="2" charset="-78"/>
              </a:rPr>
              <a:t>	ان </a:t>
            </a:r>
            <a:r>
              <a:rPr lang="ar-SA" sz="3200" dirty="0">
                <a:solidFill>
                  <a:srgbClr val="000000"/>
                </a:solidFill>
                <a:cs typeface="Ali-A-Samik" pitchFamily="2" charset="-78"/>
              </a:rPr>
              <a:t>الأمطار </a:t>
            </a:r>
            <a:r>
              <a:rPr lang="ar-SA" sz="3200" dirty="0" smtClean="0">
                <a:solidFill>
                  <a:srgbClr val="000000"/>
                </a:solidFill>
                <a:cs typeface="Ali-A-Samik" pitchFamily="2" charset="-78"/>
              </a:rPr>
              <a:t>تعيق </a:t>
            </a:r>
            <a:r>
              <a:rPr lang="ar-SA" sz="3200" dirty="0">
                <a:solidFill>
                  <a:srgbClr val="000000"/>
                </a:solidFill>
                <a:cs typeface="Ali-A-Samik" pitchFamily="2" charset="-78"/>
              </a:rPr>
              <a:t>الأنشطة السياحية وخاصة إذا ما زادت معدلاتها، فهي تحجب أشعة الشمس التي </a:t>
            </a:r>
            <a:r>
              <a:rPr lang="ar-SA" sz="3200" dirty="0" smtClean="0">
                <a:solidFill>
                  <a:srgbClr val="000000"/>
                </a:solidFill>
                <a:cs typeface="Ali-A-Samik" pitchFamily="2" charset="-78"/>
              </a:rPr>
              <a:t>تعد العنصر </a:t>
            </a:r>
            <a:r>
              <a:rPr lang="ar-SA" sz="3200" dirty="0">
                <a:solidFill>
                  <a:srgbClr val="000000"/>
                </a:solidFill>
                <a:cs typeface="Ali-A-Samik" pitchFamily="2" charset="-78"/>
              </a:rPr>
              <a:t>الرئيسي للسياحة، ولكن من مظاهر المطر التي </a:t>
            </a:r>
            <a:r>
              <a:rPr lang="ar-SA" sz="3200" dirty="0" smtClean="0">
                <a:solidFill>
                  <a:srgbClr val="000000"/>
                </a:solidFill>
                <a:cs typeface="Ali-A-Samik" pitchFamily="2" charset="-78"/>
              </a:rPr>
              <a:t>تشد السائحين </a:t>
            </a:r>
            <a:r>
              <a:rPr lang="ar-SA" sz="3200" dirty="0">
                <a:solidFill>
                  <a:srgbClr val="000000"/>
                </a:solidFill>
                <a:cs typeface="Ali-A-Samik" pitchFamily="2" charset="-78"/>
              </a:rPr>
              <a:t>وقت الأمطار هو قوس قزح الذي يبهج كثيرا من السائحين.</a:t>
            </a:r>
          </a:p>
          <a:p>
            <a:pPr marL="514350" lvl="0" indent="-514350" algn="justLow" rtl="1">
              <a:buFont typeface="Wingdings" pitchFamily="2" charset="2"/>
              <a:buChar char="Ø"/>
            </a:pPr>
            <a:r>
              <a:rPr lang="ar-SA" sz="3200" dirty="0" smtClean="0">
                <a:solidFill>
                  <a:srgbClr val="000000"/>
                </a:solidFill>
                <a:cs typeface="Ali-A-Samik" pitchFamily="2" charset="-78"/>
              </a:rPr>
              <a:t>الرياح :</a:t>
            </a:r>
            <a:endParaRPr lang="ar-SA" sz="3200" dirty="0">
              <a:solidFill>
                <a:srgbClr val="000000"/>
              </a:solidFill>
              <a:cs typeface="Ali-A-Samik" pitchFamily="2" charset="-78"/>
            </a:endParaRPr>
          </a:p>
          <a:p>
            <a:pPr lvl="0" algn="justLow" rtl="1"/>
            <a:r>
              <a:rPr lang="ar-SA" sz="3200" dirty="0" smtClean="0">
                <a:solidFill>
                  <a:srgbClr val="000000"/>
                </a:solidFill>
                <a:cs typeface="Ali-A-Samik" pitchFamily="2" charset="-78"/>
              </a:rPr>
              <a:t>	للرياح تأثير كبير </a:t>
            </a:r>
            <a:r>
              <a:rPr lang="ar-SA" sz="3200" dirty="0">
                <a:solidFill>
                  <a:srgbClr val="000000"/>
                </a:solidFill>
                <a:cs typeface="Ali-A-Samik" pitchFamily="2" charset="-78"/>
              </a:rPr>
              <a:t>في </a:t>
            </a:r>
            <a:r>
              <a:rPr lang="ar-SA" sz="3200" dirty="0" smtClean="0">
                <a:solidFill>
                  <a:srgbClr val="000000"/>
                </a:solidFill>
                <a:cs typeface="Ali-A-Samik" pitchFamily="2" charset="-78"/>
              </a:rPr>
              <a:t>السياحة </a:t>
            </a:r>
            <a:r>
              <a:rPr lang="ar-SA" sz="3200" dirty="0">
                <a:solidFill>
                  <a:srgbClr val="000000"/>
                </a:solidFill>
                <a:cs typeface="Ali-A-Samik" pitchFamily="2" charset="-78"/>
              </a:rPr>
              <a:t>حيث نجد أن الرياح الساخنة المحملة بالأتربة التي تهب على </a:t>
            </a:r>
            <a:r>
              <a:rPr lang="ar-SA" sz="3200" dirty="0" smtClean="0">
                <a:solidFill>
                  <a:srgbClr val="000000"/>
                </a:solidFill>
                <a:cs typeface="Ali-A-Samik" pitchFamily="2" charset="-78"/>
              </a:rPr>
              <a:t>بعض المناطق السياحية في </a:t>
            </a:r>
            <a:r>
              <a:rPr lang="ar-SA" sz="3200" dirty="0">
                <a:solidFill>
                  <a:srgbClr val="000000"/>
                </a:solidFill>
                <a:cs typeface="Ali-A-Samik" pitchFamily="2" charset="-78"/>
              </a:rPr>
              <a:t>فصل الربيع تعطل حركة السياحة وتعرقل أنشطة الاستجمام والترويح كذلك الرياح </a:t>
            </a:r>
            <a:r>
              <a:rPr lang="ar-SA" sz="3200" dirty="0" smtClean="0">
                <a:solidFill>
                  <a:srgbClr val="000000"/>
                </a:solidFill>
                <a:cs typeface="Ali-A-Samik" pitchFamily="2" charset="-78"/>
              </a:rPr>
              <a:t>الباردة </a:t>
            </a:r>
            <a:r>
              <a:rPr lang="ar-SA" sz="3200" dirty="0">
                <a:solidFill>
                  <a:srgbClr val="000000"/>
                </a:solidFill>
                <a:cs typeface="Ali-A-Samik" pitchFamily="2" charset="-78"/>
              </a:rPr>
              <a:t>تحد من الأنشطة السياحية مثل التزلج</a:t>
            </a:r>
            <a:r>
              <a:rPr lang="ar-SA" sz="3200" dirty="0" smtClean="0">
                <a:solidFill>
                  <a:srgbClr val="000000"/>
                </a:solidFill>
                <a:cs typeface="Ali-A-Samik" pitchFamily="2" charset="-78"/>
              </a:rPr>
              <a:t>.</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19965749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28</a:t>
            </a:fld>
            <a:endParaRPr lang="en-US" sz="2800" dirty="0">
              <a:solidFill>
                <a:srgbClr val="FF0000"/>
              </a:solidFill>
              <a:latin typeface="Footlight MT Light" pitchFamily="18" charset="0"/>
            </a:endParaRPr>
          </a:p>
        </p:txBody>
      </p:sp>
      <p:sp>
        <p:nvSpPr>
          <p:cNvPr id="4" name="Round Diagonal Corner Rectangle 3"/>
          <p:cNvSpPr/>
          <p:nvPr/>
        </p:nvSpPr>
        <p:spPr>
          <a:xfrm>
            <a:off x="617518" y="996287"/>
            <a:ext cx="11284501" cy="5049672"/>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2"/>
            </a:pPr>
            <a:r>
              <a:rPr lang="ar-SA" sz="3200" dirty="0" smtClean="0">
                <a:solidFill>
                  <a:srgbClr val="000000"/>
                </a:solidFill>
                <a:cs typeface="Ali-A-Samik" pitchFamily="2" charset="-78"/>
              </a:rPr>
              <a:t>العوامل غير الطبيعية:</a:t>
            </a:r>
          </a:p>
          <a:p>
            <a:pPr lvl="0" algn="justLow" rtl="1"/>
            <a:r>
              <a:rPr lang="ar-SA" sz="3200" dirty="0" smtClean="0">
                <a:solidFill>
                  <a:srgbClr val="000000"/>
                </a:solidFill>
                <a:cs typeface="Ali-A-Samik" pitchFamily="2" charset="-78"/>
              </a:rPr>
              <a:t>	إن العوامل البشرية المؤثرة على جذب السياح لها أشكال متعددة كلها من صنع الإنسان،  منها الحياة الاجتماعية والثقافية و تراث الشعوب وعاداتها ... و تنقسم الى الاتي:</a:t>
            </a:r>
          </a:p>
          <a:p>
            <a:pPr lvl="0" algn="justLow" rtl="1"/>
            <a:endParaRPr lang="ar-SA" sz="3200" dirty="0" smtClean="0">
              <a:solidFill>
                <a:srgbClr val="000000"/>
              </a:solidFill>
              <a:cs typeface="Ali-A-Samik" pitchFamily="2" charset="-78"/>
            </a:endParaRPr>
          </a:p>
          <a:p>
            <a:pPr marL="514350" lvl="0" indent="-514350" algn="justLow" rtl="1">
              <a:buFont typeface="+mj-lt"/>
              <a:buAutoNum type="arabicPeriod"/>
            </a:pPr>
            <a:r>
              <a:rPr lang="ar-SA" sz="3200" dirty="0" smtClean="0">
                <a:solidFill>
                  <a:srgbClr val="000000"/>
                </a:solidFill>
                <a:cs typeface="Ali-A-Samik" pitchFamily="2" charset="-78"/>
              </a:rPr>
              <a:t>تسهيلات الضيافة والإقامة:</a:t>
            </a:r>
          </a:p>
          <a:p>
            <a:pPr lvl="0" algn="justLow" rtl="1"/>
            <a:r>
              <a:rPr lang="ar-SA" sz="3200" dirty="0">
                <a:solidFill>
                  <a:srgbClr val="000000"/>
                </a:solidFill>
                <a:cs typeface="Ali-A-Samik" pitchFamily="2" charset="-78"/>
              </a:rPr>
              <a:t>	 تمثل تسهيلات الضيافة والإقامة </a:t>
            </a:r>
            <a:r>
              <a:rPr lang="ar-SA" sz="3200" dirty="0" smtClean="0">
                <a:solidFill>
                  <a:srgbClr val="000000"/>
                </a:solidFill>
                <a:cs typeface="Ali-A-Samik" pitchFamily="2" charset="-78"/>
              </a:rPr>
              <a:t>أحد </a:t>
            </a:r>
            <a:r>
              <a:rPr lang="ar-SA" sz="3200" dirty="0">
                <a:solidFill>
                  <a:srgbClr val="000000"/>
                </a:solidFill>
                <a:cs typeface="Ali-A-Samik" pitchFamily="2" charset="-78"/>
              </a:rPr>
              <a:t>عوامل </a:t>
            </a:r>
            <a:r>
              <a:rPr lang="ar-SA" sz="3200" dirty="0" smtClean="0">
                <a:solidFill>
                  <a:srgbClr val="000000"/>
                </a:solidFill>
                <a:cs typeface="Ali-A-Samik" pitchFamily="2" charset="-78"/>
              </a:rPr>
              <a:t>الجذب، ومهما </a:t>
            </a:r>
            <a:r>
              <a:rPr lang="ar-SA" sz="3200" dirty="0">
                <a:solidFill>
                  <a:srgbClr val="000000"/>
                </a:solidFill>
                <a:cs typeface="Ali-A-Samik" pitchFamily="2" charset="-78"/>
              </a:rPr>
              <a:t>كانت درجة </a:t>
            </a:r>
            <a:r>
              <a:rPr lang="ar-SA" sz="3200" dirty="0" smtClean="0">
                <a:solidFill>
                  <a:srgbClr val="000000"/>
                </a:solidFill>
                <a:cs typeface="Ali-A-Samik" pitchFamily="2" charset="-78"/>
              </a:rPr>
              <a:t>جاذبية المناطق السياحية، </a:t>
            </a:r>
            <a:r>
              <a:rPr lang="ar-SA" sz="3200" dirty="0">
                <a:solidFill>
                  <a:srgbClr val="000000"/>
                </a:solidFill>
                <a:cs typeface="Ali-A-Samik" pitchFamily="2" charset="-78"/>
              </a:rPr>
              <a:t>فإن الإقبال عليها يصبح محدودا إذا لم تتوفر فيها التسهيلات الأساسية </a:t>
            </a:r>
            <a:r>
              <a:rPr lang="ar-SA" sz="3200" dirty="0" smtClean="0">
                <a:solidFill>
                  <a:srgbClr val="000000"/>
                </a:solidFill>
                <a:cs typeface="Ali-A-Samik" pitchFamily="2" charset="-78"/>
              </a:rPr>
              <a:t>التي </a:t>
            </a:r>
            <a:r>
              <a:rPr lang="ar-SA" sz="3200" dirty="0">
                <a:solidFill>
                  <a:srgbClr val="000000"/>
                </a:solidFill>
                <a:cs typeface="Ali-A-Samik" pitchFamily="2" charset="-78"/>
              </a:rPr>
              <a:t>يتطلبها السائح </a:t>
            </a:r>
            <a:r>
              <a:rPr lang="ar-SA" sz="3200" dirty="0" smtClean="0">
                <a:solidFill>
                  <a:srgbClr val="000000"/>
                </a:solidFill>
                <a:cs typeface="Ali-A-Samik" pitchFamily="2" charset="-78"/>
              </a:rPr>
              <a:t>كما </a:t>
            </a:r>
            <a:r>
              <a:rPr lang="ar-SA" sz="3200" dirty="0">
                <a:solidFill>
                  <a:srgbClr val="000000"/>
                </a:solidFill>
                <a:cs typeface="Ali-A-Samik" pitchFamily="2" charset="-78"/>
              </a:rPr>
              <a:t>يتأثر حجم الزوار في أية منطقة </a:t>
            </a:r>
            <a:r>
              <a:rPr lang="ar-SA" sz="3200" dirty="0" smtClean="0">
                <a:solidFill>
                  <a:srgbClr val="000000"/>
                </a:solidFill>
                <a:cs typeface="Ali-A-Samik" pitchFamily="2" charset="-78"/>
              </a:rPr>
              <a:t>بحجم التسهيلات، وتشمل هذه </a:t>
            </a:r>
            <a:r>
              <a:rPr lang="ar-SA" sz="3200" dirty="0">
                <a:solidFill>
                  <a:srgbClr val="000000"/>
                </a:solidFill>
                <a:cs typeface="Ali-A-Samik" pitchFamily="2" charset="-78"/>
              </a:rPr>
              <a:t>التسهيلات </a:t>
            </a:r>
            <a:r>
              <a:rPr lang="ar-SA" sz="3200" dirty="0" smtClean="0">
                <a:solidFill>
                  <a:srgbClr val="000000"/>
                </a:solidFill>
                <a:cs typeface="Ali-A-Samik" pitchFamily="2" charset="-78"/>
              </a:rPr>
              <a:t>(الفنادق </a:t>
            </a:r>
            <a:r>
              <a:rPr lang="ar-SA" sz="3200" dirty="0">
                <a:solidFill>
                  <a:srgbClr val="000000"/>
                </a:solidFill>
                <a:cs typeface="Ali-A-Samik" pitchFamily="2" charset="-78"/>
              </a:rPr>
              <a:t>والموتيلات </a:t>
            </a:r>
            <a:r>
              <a:rPr lang="ar-SA" sz="3200" dirty="0" smtClean="0">
                <a:solidFill>
                  <a:srgbClr val="000000"/>
                </a:solidFill>
                <a:cs typeface="Ali-A-Samik" pitchFamily="2" charset="-78"/>
              </a:rPr>
              <a:t>والخيام </a:t>
            </a:r>
            <a:r>
              <a:rPr lang="ar-SA" sz="3200" dirty="0">
                <a:solidFill>
                  <a:srgbClr val="000000"/>
                </a:solidFill>
                <a:cs typeface="Ali-A-Samik" pitchFamily="2" charset="-78"/>
              </a:rPr>
              <a:t>والكرفانات).</a:t>
            </a:r>
          </a:p>
        </p:txBody>
      </p:sp>
    </p:spTree>
    <p:extLst>
      <p:ext uri="{BB962C8B-B14F-4D97-AF65-F5344CB8AC3E}">
        <p14:creationId xmlns:p14="http://schemas.microsoft.com/office/powerpoint/2010/main" val="15656241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29</a:t>
            </a:fld>
            <a:endParaRPr lang="en-US" sz="2800" dirty="0">
              <a:solidFill>
                <a:srgbClr val="FF0000"/>
              </a:solidFill>
              <a:latin typeface="Footlight MT Light" pitchFamily="18" charset="0"/>
            </a:endParaRPr>
          </a:p>
        </p:txBody>
      </p:sp>
      <p:sp>
        <p:nvSpPr>
          <p:cNvPr id="4" name="Round Diagonal Corner Rectangle 3"/>
          <p:cNvSpPr/>
          <p:nvPr/>
        </p:nvSpPr>
        <p:spPr>
          <a:xfrm>
            <a:off x="617518" y="873464"/>
            <a:ext cx="11284501" cy="4844955"/>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2"/>
            </a:pPr>
            <a:r>
              <a:rPr lang="ar-SA" sz="3200" dirty="0" smtClean="0">
                <a:solidFill>
                  <a:srgbClr val="000000"/>
                </a:solidFill>
                <a:cs typeface="Ali-A-Samik" pitchFamily="2" charset="-78"/>
              </a:rPr>
              <a:t>تسهيلات </a:t>
            </a:r>
            <a:r>
              <a:rPr lang="ar-SA" sz="3200" dirty="0">
                <a:solidFill>
                  <a:srgbClr val="000000"/>
                </a:solidFill>
                <a:cs typeface="Ali-A-Samik" pitchFamily="2" charset="-78"/>
              </a:rPr>
              <a:t>الإمداد:</a:t>
            </a:r>
          </a:p>
          <a:p>
            <a:pPr lvl="0" algn="justLow" rtl="1"/>
            <a:r>
              <a:rPr lang="ar-SA" sz="3200" dirty="0">
                <a:solidFill>
                  <a:srgbClr val="000000"/>
                </a:solidFill>
                <a:cs typeface="Ali-A-Samik" pitchFamily="2" charset="-78"/>
              </a:rPr>
              <a:t>	 </a:t>
            </a:r>
            <a:r>
              <a:rPr lang="ar-SA" sz="3200" dirty="0" smtClean="0">
                <a:solidFill>
                  <a:srgbClr val="000000"/>
                </a:solidFill>
                <a:cs typeface="Ali-A-Samik" pitchFamily="2" charset="-78"/>
              </a:rPr>
              <a:t>تتطلب </a:t>
            </a:r>
            <a:r>
              <a:rPr lang="ar-SA" sz="3200" dirty="0">
                <a:solidFill>
                  <a:srgbClr val="000000"/>
                </a:solidFill>
                <a:cs typeface="Ali-A-Samik" pitchFamily="2" charset="-78"/>
              </a:rPr>
              <a:t>خدمات الإقامة والضيافة إلى عملية تسهيل </a:t>
            </a:r>
            <a:r>
              <a:rPr lang="ar-SA" sz="3200" dirty="0" smtClean="0">
                <a:solidFill>
                  <a:srgbClr val="000000"/>
                </a:solidFill>
                <a:cs typeface="Ali-A-Samik" pitchFamily="2" charset="-78"/>
              </a:rPr>
              <a:t>الإمداد </a:t>
            </a:r>
            <a:r>
              <a:rPr lang="ar-SA" sz="3200" dirty="0">
                <a:solidFill>
                  <a:srgbClr val="000000"/>
                </a:solidFill>
                <a:cs typeface="Ali-A-Samik" pitchFamily="2" charset="-78"/>
              </a:rPr>
              <a:t>بالمواد اللازمة للسياح وخاصة تلك </a:t>
            </a:r>
            <a:r>
              <a:rPr lang="ar-SA" sz="3200" dirty="0" smtClean="0">
                <a:solidFill>
                  <a:srgbClr val="000000"/>
                </a:solidFill>
                <a:cs typeface="Ali-A-Samik" pitchFamily="2" charset="-78"/>
              </a:rPr>
              <a:t>المراكز والمحلات </a:t>
            </a:r>
            <a:r>
              <a:rPr lang="ar-SA" sz="3200" dirty="0">
                <a:solidFill>
                  <a:srgbClr val="000000"/>
                </a:solidFill>
                <a:cs typeface="Ali-A-Samik" pitchFamily="2" charset="-78"/>
              </a:rPr>
              <a:t>التي توجه نشاطها </a:t>
            </a:r>
            <a:r>
              <a:rPr lang="ar-SA" sz="3200" dirty="0" smtClean="0">
                <a:solidFill>
                  <a:srgbClr val="000000"/>
                </a:solidFill>
                <a:cs typeface="Ali-A-Samik" pitchFamily="2" charset="-78"/>
              </a:rPr>
              <a:t>للحركة </a:t>
            </a:r>
            <a:r>
              <a:rPr lang="ar-SA" sz="3200" dirty="0">
                <a:solidFill>
                  <a:srgbClr val="000000"/>
                </a:solidFill>
                <a:cs typeface="Ali-A-Samik" pitchFamily="2" charset="-78"/>
              </a:rPr>
              <a:t>السياحية على وجه </a:t>
            </a:r>
            <a:r>
              <a:rPr lang="ar-SA" sz="3200" dirty="0" smtClean="0">
                <a:solidFill>
                  <a:srgbClr val="000000"/>
                </a:solidFill>
                <a:cs typeface="Ali-A-Samik" pitchFamily="2" charset="-78"/>
              </a:rPr>
              <a:t>الخصوص مراكز </a:t>
            </a:r>
            <a:r>
              <a:rPr lang="ar-SA" sz="3200" dirty="0">
                <a:solidFill>
                  <a:srgbClr val="000000"/>
                </a:solidFill>
                <a:cs typeface="Ali-A-Samik" pitchFamily="2" charset="-78"/>
              </a:rPr>
              <a:t>المعلومات السياحية ووكالات السياحة و السفر والادلاء </a:t>
            </a:r>
            <a:r>
              <a:rPr lang="ar-SA" sz="3200" dirty="0" smtClean="0">
                <a:solidFill>
                  <a:srgbClr val="000000"/>
                </a:solidFill>
                <a:cs typeface="Ali-A-Samik" pitchFamily="2" charset="-78"/>
              </a:rPr>
              <a:t>السياحيين و المحلات </a:t>
            </a:r>
            <a:r>
              <a:rPr lang="ar-SA" sz="3200" dirty="0">
                <a:solidFill>
                  <a:srgbClr val="000000"/>
                </a:solidFill>
                <a:cs typeface="Ali-A-Samik" pitchFamily="2" charset="-78"/>
              </a:rPr>
              <a:t>التجارية ومحلات الأدوات الرياضية </a:t>
            </a:r>
            <a:r>
              <a:rPr lang="ar-SA" sz="3200" dirty="0" smtClean="0">
                <a:solidFill>
                  <a:srgbClr val="000000"/>
                </a:solidFill>
                <a:cs typeface="Ali-A-Samik" pitchFamily="2" charset="-78"/>
              </a:rPr>
              <a:t>ومراكز </a:t>
            </a:r>
            <a:r>
              <a:rPr lang="ar-SA" sz="3200" dirty="0">
                <a:solidFill>
                  <a:srgbClr val="000000"/>
                </a:solidFill>
                <a:cs typeface="Ali-A-Samik" pitchFamily="2" charset="-78"/>
              </a:rPr>
              <a:t>صناعة </a:t>
            </a:r>
            <a:r>
              <a:rPr lang="ar-SA" sz="3200" dirty="0" smtClean="0">
                <a:solidFill>
                  <a:srgbClr val="000000"/>
                </a:solidFill>
                <a:cs typeface="Ali-A-Samik" pitchFamily="2" charset="-78"/>
              </a:rPr>
              <a:t>و بيع </a:t>
            </a:r>
            <a:r>
              <a:rPr lang="ar-SA" sz="3200" dirty="0">
                <a:solidFill>
                  <a:srgbClr val="000000"/>
                </a:solidFill>
                <a:cs typeface="Ali-A-Samik" pitchFamily="2" charset="-78"/>
              </a:rPr>
              <a:t>الحرف </a:t>
            </a:r>
            <a:r>
              <a:rPr lang="ar-SA" sz="3200" dirty="0" smtClean="0">
                <a:solidFill>
                  <a:srgbClr val="000000"/>
                </a:solidFill>
                <a:cs typeface="Ali-A-Samik" pitchFamily="2" charset="-78"/>
              </a:rPr>
              <a:t>اليدوية و التذكارية </a:t>
            </a:r>
            <a:r>
              <a:rPr lang="ar-SA" sz="3200" dirty="0">
                <a:solidFill>
                  <a:srgbClr val="000000"/>
                </a:solidFill>
                <a:cs typeface="Ali-A-Samik" pitchFamily="2" charset="-78"/>
              </a:rPr>
              <a:t>والمطاعم </a:t>
            </a:r>
            <a:r>
              <a:rPr lang="ar-SA" sz="3200" dirty="0" smtClean="0">
                <a:solidFill>
                  <a:srgbClr val="000000"/>
                </a:solidFill>
                <a:cs typeface="Ali-A-Samik" pitchFamily="2" charset="-78"/>
              </a:rPr>
              <a:t>والبنوك </a:t>
            </a:r>
            <a:r>
              <a:rPr lang="ar-SA" sz="3200" dirty="0">
                <a:solidFill>
                  <a:srgbClr val="000000"/>
                </a:solidFill>
                <a:cs typeface="Ali-A-Samik" pitchFamily="2" charset="-78"/>
              </a:rPr>
              <a:t>والمراكز الطبية والبريد </a:t>
            </a:r>
            <a:r>
              <a:rPr lang="ar-SA" sz="3200" dirty="0" smtClean="0">
                <a:solidFill>
                  <a:srgbClr val="000000"/>
                </a:solidFill>
                <a:cs typeface="Ali-A-Samik" pitchFamily="2" charset="-78"/>
              </a:rPr>
              <a:t>والشرطة.</a:t>
            </a:r>
          </a:p>
        </p:txBody>
      </p:sp>
    </p:spTree>
    <p:extLst>
      <p:ext uri="{BB962C8B-B14F-4D97-AF65-F5344CB8AC3E}">
        <p14:creationId xmlns:p14="http://schemas.microsoft.com/office/powerpoint/2010/main" val="15289863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3</a:t>
            </a:fld>
            <a:endParaRPr lang="en-US" sz="2800" dirty="0">
              <a:solidFill>
                <a:srgbClr val="FF0000"/>
              </a:solidFill>
              <a:latin typeface="Footlight MT Light" pitchFamily="18" charset="0"/>
            </a:endParaRPr>
          </a:p>
        </p:txBody>
      </p:sp>
      <p:sp>
        <p:nvSpPr>
          <p:cNvPr id="5" name="Round Diagonal Corner Rectangle 4"/>
          <p:cNvSpPr/>
          <p:nvPr/>
        </p:nvSpPr>
        <p:spPr>
          <a:xfrm>
            <a:off x="617518" y="798877"/>
            <a:ext cx="11284501" cy="539437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2"/>
            </a:pPr>
            <a:r>
              <a:rPr lang="ar-SA" sz="3200" dirty="0">
                <a:solidFill>
                  <a:srgbClr val="000000"/>
                </a:solidFill>
                <a:cs typeface="Ali-A-Samik" pitchFamily="2" charset="-78"/>
              </a:rPr>
              <a:t>سياحة الصحة و العلاج:</a:t>
            </a:r>
          </a:p>
          <a:p>
            <a:pPr lvl="0" algn="justLow" rtl="1"/>
            <a:r>
              <a:rPr lang="ar-SA" sz="3200" dirty="0">
                <a:solidFill>
                  <a:srgbClr val="000000"/>
                </a:solidFill>
                <a:cs typeface="Ali-A-Samik" pitchFamily="2" charset="-78"/>
              </a:rPr>
              <a:t>تلبي الحاجات الصحية عن طريق المعالجة الطبية في البلدان الأخرى أو الأماكن العلاجية، على سبيل المثال، حمام الطين، والعلاج عن طريق المياه المعدنية ذات الخصائص العلاجية الخاصة، والعيون الطبيعية الساخنة، وحمامات الرمل (الدفن في الرمال) والعلاج بمياه البحر، كما تهيئ الراحة لكل طائفة من المتعبين ومرهقي الأعصاب، والمصابين بالروماتيزم</a:t>
            </a:r>
            <a:r>
              <a:rPr lang="ar-SA" sz="3200" dirty="0" smtClean="0">
                <a:solidFill>
                  <a:srgbClr val="000000"/>
                </a:solidFill>
                <a:cs typeface="Ali-A-Samik" pitchFamily="2" charset="-78"/>
              </a:rPr>
              <a:t>.</a:t>
            </a:r>
          </a:p>
          <a:p>
            <a:pPr lvl="0" algn="justLow" rtl="1"/>
            <a:endParaRPr lang="ar-SA" dirty="0">
              <a:solidFill>
                <a:srgbClr val="000000"/>
              </a:solidFill>
              <a:cs typeface="Ali-A-Samik" pitchFamily="2" charset="-78"/>
            </a:endParaRPr>
          </a:p>
          <a:p>
            <a:pPr marL="514350" lvl="0" indent="-514350" algn="justLow" rtl="1">
              <a:buFont typeface="+mj-cs"/>
              <a:buAutoNum type="arabic2Minus" startAt="3"/>
            </a:pPr>
            <a:r>
              <a:rPr lang="ar-SA" sz="3200" dirty="0">
                <a:solidFill>
                  <a:srgbClr val="000000"/>
                </a:solidFill>
                <a:cs typeface="Ali-A-Samik" pitchFamily="2" charset="-78"/>
              </a:rPr>
              <a:t>السياحة </a:t>
            </a:r>
            <a:r>
              <a:rPr lang="ar-SA" sz="3200" dirty="0" smtClean="0">
                <a:solidFill>
                  <a:srgbClr val="000000"/>
                </a:solidFill>
                <a:cs typeface="Ali-A-Samik" pitchFamily="2" charset="-78"/>
              </a:rPr>
              <a:t>الرياضية:</a:t>
            </a:r>
          </a:p>
          <a:p>
            <a:pPr lvl="0" algn="justLow" rtl="1"/>
            <a:r>
              <a:rPr lang="en-GB" sz="3200" dirty="0" smtClean="0">
                <a:solidFill>
                  <a:srgbClr val="000000"/>
                </a:solidFill>
                <a:cs typeface="Ali-A-Samik" pitchFamily="2" charset="-78"/>
              </a:rPr>
              <a:t>  </a:t>
            </a:r>
            <a:r>
              <a:rPr lang="ar-SA" sz="3200" dirty="0">
                <a:solidFill>
                  <a:srgbClr val="000000"/>
                </a:solidFill>
                <a:cs typeface="Ali-A-Samik" pitchFamily="2" charset="-78"/>
              </a:rPr>
              <a:t>هذه تلبي الحاجات </a:t>
            </a:r>
            <a:r>
              <a:rPr lang="ar-SA" sz="3200" dirty="0" smtClean="0">
                <a:solidFill>
                  <a:srgbClr val="000000"/>
                </a:solidFill>
                <a:cs typeface="Ali-A-Samik" pitchFamily="2" charset="-78"/>
              </a:rPr>
              <a:t>الخاصة بالرياضة </a:t>
            </a:r>
            <a:r>
              <a:rPr lang="ar-SA" sz="3200" dirty="0">
                <a:solidFill>
                  <a:srgbClr val="000000"/>
                </a:solidFill>
                <a:cs typeface="Ali-A-Samik" pitchFamily="2" charset="-78"/>
              </a:rPr>
              <a:t>للأشخاص والاشتراك في الألعاب </a:t>
            </a:r>
            <a:r>
              <a:rPr lang="ar-SA" sz="3200" dirty="0" smtClean="0">
                <a:solidFill>
                  <a:srgbClr val="000000"/>
                </a:solidFill>
                <a:cs typeface="Ali-A-Samik" pitchFamily="2" charset="-78"/>
              </a:rPr>
              <a:t>الرياضية، </a:t>
            </a:r>
            <a:r>
              <a:rPr lang="ar-SA" sz="3200" dirty="0">
                <a:solidFill>
                  <a:srgbClr val="000000"/>
                </a:solidFill>
                <a:cs typeface="Ali-A-Samik" pitchFamily="2" charset="-78"/>
              </a:rPr>
              <a:t>ومن بين أنواع السياحة الرياضية مثل صيد الأسماك، والحيوانات البرية، </a:t>
            </a:r>
            <a:r>
              <a:rPr lang="ar-SA" sz="3200" dirty="0" smtClean="0">
                <a:solidFill>
                  <a:srgbClr val="000000"/>
                </a:solidFill>
                <a:cs typeface="Ali-A-Samik" pitchFamily="2" charset="-78"/>
              </a:rPr>
              <a:t>والغوص في أعماق </a:t>
            </a:r>
            <a:r>
              <a:rPr lang="ar-SA" sz="3200" dirty="0">
                <a:solidFill>
                  <a:srgbClr val="000000"/>
                </a:solidFill>
                <a:cs typeface="Ali-A-Samik" pitchFamily="2" charset="-78"/>
              </a:rPr>
              <a:t>البحر، </a:t>
            </a:r>
            <a:r>
              <a:rPr lang="ar-SA" sz="3200" dirty="0" smtClean="0">
                <a:solidFill>
                  <a:srgbClr val="000000"/>
                </a:solidFill>
                <a:cs typeface="Ali-A-Samik" pitchFamily="2" charset="-78"/>
              </a:rPr>
              <a:t>والتزلج، </a:t>
            </a:r>
            <a:r>
              <a:rPr lang="ar-SA" sz="3200" dirty="0">
                <a:solidFill>
                  <a:srgbClr val="000000"/>
                </a:solidFill>
                <a:cs typeface="Ali-A-Samik" pitchFamily="2" charset="-78"/>
              </a:rPr>
              <a:t>وسياحة الشواطئ، والمغامرة، والدورات والمهرجانات والبطولات الرياضية.</a:t>
            </a:r>
          </a:p>
          <a:p>
            <a:pPr marL="514350" lvl="0" indent="-514350" algn="justLow" rtl="1">
              <a:buFont typeface="+mj-cs"/>
              <a:buAutoNum type="arabic2Minus" startAt="3"/>
            </a:pPr>
            <a:endParaRPr lang="ar-SA" sz="3200" dirty="0">
              <a:solidFill>
                <a:srgbClr val="000000"/>
              </a:solidFill>
              <a:cs typeface="Ali_K_Samik" pitchFamily="2" charset="-78"/>
            </a:endParaRPr>
          </a:p>
        </p:txBody>
      </p:sp>
    </p:spTree>
    <p:extLst>
      <p:ext uri="{BB962C8B-B14F-4D97-AF65-F5344CB8AC3E}">
        <p14:creationId xmlns:p14="http://schemas.microsoft.com/office/powerpoint/2010/main" val="323597110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30</a:t>
            </a:fld>
            <a:endParaRPr lang="en-US" sz="2800" dirty="0">
              <a:solidFill>
                <a:srgbClr val="FF0000"/>
              </a:solidFill>
              <a:latin typeface="Footlight MT Light" pitchFamily="18" charset="0"/>
            </a:endParaRPr>
          </a:p>
        </p:txBody>
      </p:sp>
      <p:sp>
        <p:nvSpPr>
          <p:cNvPr id="4" name="Round Diagonal Corner Rectangle 3"/>
          <p:cNvSpPr/>
          <p:nvPr/>
        </p:nvSpPr>
        <p:spPr>
          <a:xfrm>
            <a:off x="617518" y="846168"/>
            <a:ext cx="11284501" cy="5595575"/>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3"/>
            </a:pPr>
            <a:r>
              <a:rPr lang="ar-SA" sz="3200" dirty="0" smtClean="0">
                <a:solidFill>
                  <a:srgbClr val="000000"/>
                </a:solidFill>
                <a:cs typeface="Ali-A-Samik" pitchFamily="2" charset="-78"/>
              </a:rPr>
              <a:t>خدمات النقل والمواصلات:</a:t>
            </a:r>
          </a:p>
          <a:p>
            <a:pPr lvl="0" algn="justLow" rtl="1"/>
            <a:r>
              <a:rPr lang="ar-SA" sz="3200" dirty="0">
                <a:solidFill>
                  <a:srgbClr val="000000"/>
                </a:solidFill>
                <a:cs typeface="Ali-A-Samik" pitchFamily="2" charset="-78"/>
              </a:rPr>
              <a:t>	</a:t>
            </a:r>
            <a:r>
              <a:rPr lang="ar-SA" sz="3200" dirty="0" smtClean="0">
                <a:solidFill>
                  <a:srgbClr val="000000"/>
                </a:solidFill>
                <a:cs typeface="Ali-A-Samik" pitchFamily="2" charset="-78"/>
              </a:rPr>
              <a:t>يرتبط </a:t>
            </a:r>
            <a:r>
              <a:rPr lang="ar-SA" sz="3200" dirty="0">
                <a:solidFill>
                  <a:srgbClr val="000000"/>
                </a:solidFill>
                <a:cs typeface="Ali-A-Samik" pitchFamily="2" charset="-78"/>
              </a:rPr>
              <a:t>التطور في السياحة ارتباطا وثيقا بالتقدم في تكنولوجيا </a:t>
            </a:r>
            <a:r>
              <a:rPr lang="ar-SA" sz="3200" dirty="0" smtClean="0">
                <a:solidFill>
                  <a:srgbClr val="000000"/>
                </a:solidFill>
                <a:cs typeface="Ali-A-Samik" pitchFamily="2" charset="-78"/>
              </a:rPr>
              <a:t>النقل والمواصلات، </a:t>
            </a:r>
            <a:r>
              <a:rPr lang="ar-SA" sz="3200" dirty="0">
                <a:solidFill>
                  <a:srgbClr val="000000"/>
                </a:solidFill>
                <a:cs typeface="Ali-A-Samik" pitchFamily="2" charset="-78"/>
              </a:rPr>
              <a:t>ولا تصبح المواقع أكثر جذبا للسائحين طالما لا تتوفر فيها إمكانية </a:t>
            </a:r>
            <a:r>
              <a:rPr lang="ar-SA" sz="3200" dirty="0" smtClean="0">
                <a:solidFill>
                  <a:srgbClr val="000000"/>
                </a:solidFill>
                <a:cs typeface="Ali-A-Samik" pitchFamily="2" charset="-78"/>
              </a:rPr>
              <a:t>الوصول اليها بغض النظر </a:t>
            </a:r>
            <a:r>
              <a:rPr lang="ar-SA" sz="3200" dirty="0">
                <a:solidFill>
                  <a:srgbClr val="000000"/>
                </a:solidFill>
                <a:cs typeface="Ali-A-Samik" pitchFamily="2" charset="-78"/>
              </a:rPr>
              <a:t>عما تقدم من </a:t>
            </a:r>
            <a:r>
              <a:rPr lang="ar-SA" sz="3200" dirty="0" smtClean="0">
                <a:solidFill>
                  <a:srgbClr val="000000"/>
                </a:solidFill>
                <a:cs typeface="Ali-A-Samik" pitchFamily="2" charset="-78"/>
              </a:rPr>
              <a:t>التسهيلات، </a:t>
            </a:r>
            <a:r>
              <a:rPr lang="ar-SA" sz="3200" dirty="0">
                <a:solidFill>
                  <a:srgbClr val="000000"/>
                </a:solidFill>
                <a:cs typeface="Ali-A-Samik" pitchFamily="2" charset="-78"/>
              </a:rPr>
              <a:t>وقد ارتبط </a:t>
            </a:r>
            <a:r>
              <a:rPr lang="ar-SA" sz="3200" dirty="0" smtClean="0">
                <a:solidFill>
                  <a:srgbClr val="000000"/>
                </a:solidFill>
                <a:cs typeface="Ali-A-Samik" pitchFamily="2" charset="-78"/>
              </a:rPr>
              <a:t>التطور بالنقل </a:t>
            </a:r>
            <a:r>
              <a:rPr lang="ar-SA" sz="3200" dirty="0">
                <a:solidFill>
                  <a:srgbClr val="000000"/>
                </a:solidFill>
                <a:cs typeface="Ali-A-Samik" pitchFamily="2" charset="-78"/>
              </a:rPr>
              <a:t>بالسكك </a:t>
            </a:r>
            <a:r>
              <a:rPr lang="ar-SA" sz="3200" dirty="0" smtClean="0">
                <a:solidFill>
                  <a:srgbClr val="000000"/>
                </a:solidFill>
                <a:cs typeface="Ali-A-Samik" pitchFamily="2" charset="-78"/>
              </a:rPr>
              <a:t>الحديدية، و أدت </a:t>
            </a:r>
            <a:r>
              <a:rPr lang="ar-SA" sz="3200" dirty="0">
                <a:solidFill>
                  <a:srgbClr val="000000"/>
                </a:solidFill>
                <a:cs typeface="Ali-A-Samik" pitchFamily="2" charset="-78"/>
              </a:rPr>
              <a:t>الزيادة في امتلاك السيارات إلى زيادة مماثلة في السياحة </a:t>
            </a:r>
            <a:r>
              <a:rPr lang="ar-SA" sz="3200" dirty="0" smtClean="0">
                <a:solidFill>
                  <a:srgbClr val="000000"/>
                </a:solidFill>
                <a:cs typeface="Ali-A-Samik" pitchFamily="2" charset="-78"/>
              </a:rPr>
              <a:t>الداخلية، وبعد امكانية استخدام الطيران في </a:t>
            </a:r>
            <a:r>
              <a:rPr lang="ar-SA" sz="3200" dirty="0">
                <a:solidFill>
                  <a:srgbClr val="000000"/>
                </a:solidFill>
                <a:cs typeface="Ali-A-Samik" pitchFamily="2" charset="-78"/>
              </a:rPr>
              <a:t>أعقاب الحرب العالمية الثانية أصبح من الممكن الانتقال لمسافات طويلة في سرعة وسهولة </a:t>
            </a:r>
            <a:r>
              <a:rPr lang="ar-SA" sz="3200" dirty="0" smtClean="0">
                <a:solidFill>
                  <a:srgbClr val="000000"/>
                </a:solidFill>
                <a:cs typeface="Ali-A-Samik" pitchFamily="2" charset="-78"/>
              </a:rPr>
              <a:t>لقضاء </a:t>
            </a:r>
            <a:r>
              <a:rPr lang="ar-SA" sz="3200" dirty="0">
                <a:solidFill>
                  <a:srgbClr val="000000"/>
                </a:solidFill>
                <a:cs typeface="Ali-A-Samik" pitchFamily="2" charset="-78"/>
              </a:rPr>
              <a:t>الإجازات القصيرة في الأماكن البعيدة ذات الجذب السياحي </a:t>
            </a:r>
            <a:r>
              <a:rPr lang="ar-SA" sz="3200" dirty="0" smtClean="0">
                <a:solidFill>
                  <a:srgbClr val="000000"/>
                </a:solidFill>
                <a:cs typeface="Ali-A-Samik" pitchFamily="2" charset="-78"/>
              </a:rPr>
              <a:t>الفريد.</a:t>
            </a:r>
          </a:p>
          <a:p>
            <a:pPr lvl="0" algn="justLow" rtl="1"/>
            <a:endParaRPr lang="ar-SA" sz="1400" dirty="0" smtClean="0">
              <a:solidFill>
                <a:srgbClr val="000000"/>
              </a:solidFill>
              <a:cs typeface="Ali-A-Samik" pitchFamily="2" charset="-78"/>
            </a:endParaRPr>
          </a:p>
          <a:p>
            <a:pPr marL="514350" lvl="0" indent="-514350" algn="justLow" rtl="1">
              <a:buFont typeface="+mj-lt"/>
              <a:buAutoNum type="arabicPeriod" startAt="4"/>
            </a:pPr>
            <a:r>
              <a:rPr lang="ar-SA" sz="3200" dirty="0">
                <a:solidFill>
                  <a:srgbClr val="000000"/>
                </a:solidFill>
                <a:cs typeface="Ali-A-Samik" pitchFamily="2" charset="-78"/>
              </a:rPr>
              <a:t>خدمات البنية التحتية:</a:t>
            </a:r>
          </a:p>
          <a:p>
            <a:pPr lvl="0" algn="justLow" rtl="1"/>
            <a:r>
              <a:rPr lang="ar-SA" sz="3200" dirty="0">
                <a:solidFill>
                  <a:srgbClr val="000000"/>
                </a:solidFill>
                <a:cs typeface="Ali-A-Samik" pitchFamily="2" charset="-78"/>
              </a:rPr>
              <a:t>	 تشمل توفير المياه الصالحة للشرب والطاقة الكهربائية والتخلص من المياه العادمة والفضلات الصلبة، وتوفير شبكة الاتصالات</a:t>
            </a:r>
            <a:r>
              <a:rPr lang="ar-SA" sz="3200" dirty="0" smtClean="0">
                <a:solidFill>
                  <a:srgbClr val="000000"/>
                </a:solidFill>
                <a:cs typeface="Ali-A-Samik" pitchFamily="2" charset="-78"/>
              </a:rPr>
              <a:t>.</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104609135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4</a:t>
            </a:fld>
            <a:endParaRPr lang="en-US" sz="2800" dirty="0">
              <a:solidFill>
                <a:srgbClr val="FF0000"/>
              </a:solidFill>
              <a:latin typeface="Footlight MT Light" pitchFamily="18" charset="0"/>
            </a:endParaRPr>
          </a:p>
        </p:txBody>
      </p:sp>
      <p:sp>
        <p:nvSpPr>
          <p:cNvPr id="5" name="Round Diagonal Corner Rectangle 4"/>
          <p:cNvSpPr/>
          <p:nvPr/>
        </p:nvSpPr>
        <p:spPr>
          <a:xfrm>
            <a:off x="617518" y="491320"/>
            <a:ext cx="11284501" cy="5742874"/>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4"/>
            </a:pPr>
            <a:r>
              <a:rPr lang="ar-SA" sz="3200" dirty="0">
                <a:solidFill>
                  <a:srgbClr val="000000"/>
                </a:solidFill>
                <a:cs typeface="Ali-A-Samik" pitchFamily="2" charset="-78"/>
              </a:rPr>
              <a:t>سياحة </a:t>
            </a:r>
            <a:r>
              <a:rPr lang="ar-SA" sz="3200" dirty="0" smtClean="0">
                <a:solidFill>
                  <a:srgbClr val="000000"/>
                </a:solidFill>
                <a:cs typeface="Ali-A-Samik" pitchFamily="2" charset="-78"/>
              </a:rPr>
              <a:t>المؤتمرات و الاجتماعات:</a:t>
            </a:r>
          </a:p>
          <a:p>
            <a:pPr lvl="0" algn="justLow" rtl="1"/>
            <a:r>
              <a:rPr lang="en-GB" sz="3200" dirty="0" smtClean="0">
                <a:solidFill>
                  <a:srgbClr val="000000"/>
                </a:solidFill>
                <a:cs typeface="Ali-A-Samik" pitchFamily="2" charset="-78"/>
              </a:rPr>
              <a:t> </a:t>
            </a:r>
            <a:r>
              <a:rPr lang="ar-SA" sz="3200" dirty="0">
                <a:solidFill>
                  <a:srgbClr val="000000"/>
                </a:solidFill>
                <a:cs typeface="Ali-A-Samik" pitchFamily="2" charset="-78"/>
              </a:rPr>
              <a:t>تتضمن المجتمعات العلمية، والمهنية وحتى أحياناً السياسية، وهذه تتطلب وجود مرافق المؤتمرات في البلاد والعوامل الهامة الأخرى، مثل الموقع الجغرافي ، توافر سهولة النقل، المناخ الجيد، فضلا عن الشخص الذي يشارك في مثل هذه المؤتمرات ستطلب المرافق السياحية الأخرى، أيضاً الرحلات السياحية، والجولات، وشراء الهدايا التذكارية</a:t>
            </a:r>
            <a:r>
              <a:rPr lang="ar-SA" sz="3200" dirty="0" smtClean="0">
                <a:solidFill>
                  <a:srgbClr val="000000"/>
                </a:solidFill>
                <a:cs typeface="Ali-A-Samik" pitchFamily="2" charset="-78"/>
              </a:rPr>
              <a:t>.</a:t>
            </a:r>
          </a:p>
          <a:p>
            <a:pPr marL="514350" lvl="0" indent="-514350" algn="justLow" rtl="1">
              <a:buFont typeface="+mj-cs"/>
              <a:buAutoNum type="arabic2Minus" startAt="5"/>
            </a:pPr>
            <a:r>
              <a:rPr lang="ar-SA" sz="3200" dirty="0" smtClean="0">
                <a:solidFill>
                  <a:srgbClr val="000000"/>
                </a:solidFill>
                <a:cs typeface="Ali-A-Samik" pitchFamily="2" charset="-78"/>
              </a:rPr>
              <a:t>السياحة </a:t>
            </a:r>
            <a:r>
              <a:rPr lang="ar-SA" sz="3200" dirty="0">
                <a:solidFill>
                  <a:srgbClr val="000000"/>
                </a:solidFill>
                <a:cs typeface="Ali-A-Samik" pitchFamily="2" charset="-78"/>
              </a:rPr>
              <a:t>الترفيهية أو للراحة : </a:t>
            </a:r>
          </a:p>
          <a:p>
            <a:pPr lvl="0" algn="justLow" rtl="1"/>
            <a:r>
              <a:rPr lang="ar-SA" sz="3200" dirty="0">
                <a:solidFill>
                  <a:srgbClr val="000000"/>
                </a:solidFill>
                <a:cs typeface="Ali-A-Samik" pitchFamily="2" charset="-78"/>
              </a:rPr>
              <a:t>هذا النوع يخدم إصلاح القدرات البدنية والعقلية والبديهية للفرد وذلك للارتياح من التعب والاسترخاء في المناطق السياحية</a:t>
            </a:r>
            <a:r>
              <a:rPr lang="ar-SA" sz="3200" dirty="0" smtClean="0">
                <a:solidFill>
                  <a:srgbClr val="000000"/>
                </a:solidFill>
                <a:cs typeface="Ali-A-Samik" pitchFamily="2" charset="-78"/>
              </a:rPr>
              <a:t>.</a:t>
            </a:r>
          </a:p>
          <a:p>
            <a:pPr marL="514350" lvl="0" indent="-514350" algn="justLow" rtl="1">
              <a:buFont typeface="+mj-cs"/>
              <a:buAutoNum type="arabic2Minus" startAt="6"/>
            </a:pPr>
            <a:r>
              <a:rPr lang="ar-SA" sz="3200" dirty="0" smtClean="0">
                <a:solidFill>
                  <a:srgbClr val="000000"/>
                </a:solidFill>
                <a:cs typeface="Ali-A-Samik" pitchFamily="2" charset="-78"/>
              </a:rPr>
              <a:t>السياحة </a:t>
            </a:r>
            <a:r>
              <a:rPr lang="ar-SA" sz="3200" dirty="0">
                <a:solidFill>
                  <a:srgbClr val="000000"/>
                </a:solidFill>
                <a:cs typeface="Ali-A-Samik" pitchFamily="2" charset="-78"/>
              </a:rPr>
              <a:t>الدينية:</a:t>
            </a:r>
          </a:p>
          <a:p>
            <a:pPr lvl="0" algn="justLow" rtl="1"/>
            <a:r>
              <a:rPr lang="ar-SA" sz="3200" dirty="0">
                <a:solidFill>
                  <a:srgbClr val="000000"/>
                </a:solidFill>
                <a:cs typeface="Ali-A-Samik" pitchFamily="2" charset="-78"/>
              </a:rPr>
              <a:t>هي رحلة لزيارة العتبات الدينية </a:t>
            </a:r>
            <a:r>
              <a:rPr lang="ar-SA" sz="3200" dirty="0" smtClean="0">
                <a:solidFill>
                  <a:srgbClr val="000000"/>
                </a:solidFill>
                <a:cs typeface="Ali-A-Samik" pitchFamily="2" charset="-78"/>
              </a:rPr>
              <a:t>المقدسة، </a:t>
            </a:r>
            <a:r>
              <a:rPr lang="ar-SA" sz="3200" dirty="0">
                <a:solidFill>
                  <a:srgbClr val="000000"/>
                </a:solidFill>
                <a:cs typeface="Ali-A-Samik" pitchFamily="2" charset="-78"/>
              </a:rPr>
              <a:t>وتعد نوعا من ممارسة الطقوس الدينية الذي اصبح تقليدا دوريا او سنويا لاداء هذه الطقوس في الاماكن التي شهدت احداثا </a:t>
            </a:r>
            <a:r>
              <a:rPr lang="ar-SA" sz="3200" dirty="0" smtClean="0">
                <a:solidFill>
                  <a:srgbClr val="000000"/>
                </a:solidFill>
                <a:cs typeface="Ali-A-Samik" pitchFamily="2" charset="-78"/>
              </a:rPr>
              <a:t>هامة.</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17645344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additive="base">
                                        <p:cTn id="4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5</a:t>
            </a:fld>
            <a:endParaRPr lang="en-US" sz="2800" dirty="0">
              <a:solidFill>
                <a:srgbClr val="FF0000"/>
              </a:solidFill>
              <a:latin typeface="Footlight MT Light" pitchFamily="18" charset="0"/>
            </a:endParaRPr>
          </a:p>
        </p:txBody>
      </p:sp>
      <p:sp>
        <p:nvSpPr>
          <p:cNvPr id="5" name="Round Diagonal Corner Rectangle 4"/>
          <p:cNvSpPr/>
          <p:nvPr/>
        </p:nvSpPr>
        <p:spPr>
          <a:xfrm>
            <a:off x="681202" y="757932"/>
            <a:ext cx="11284501" cy="539437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2"/>
            </a:pPr>
            <a:r>
              <a:rPr lang="ar-SA" sz="3200" dirty="0" smtClean="0">
                <a:solidFill>
                  <a:srgbClr val="000000"/>
                </a:solidFill>
                <a:cs typeface="Ali-A-Samik" pitchFamily="2" charset="-78"/>
              </a:rPr>
              <a:t>تقسيم السياحة على وفق عدد السياح:</a:t>
            </a:r>
            <a:endParaRPr lang="ar-SA" sz="3200" dirty="0">
              <a:solidFill>
                <a:srgbClr val="000000"/>
              </a:solidFill>
              <a:cs typeface="Ali-A-Samik" pitchFamily="2" charset="-78"/>
            </a:endParaRPr>
          </a:p>
          <a:p>
            <a:pPr marL="514350" lvl="0" indent="-514350" algn="justLow" rtl="1">
              <a:buFont typeface="+mj-cs"/>
              <a:buAutoNum type="arabic2Minus"/>
            </a:pPr>
            <a:r>
              <a:rPr lang="ar-SA" sz="3200" dirty="0">
                <a:solidFill>
                  <a:srgbClr val="000000"/>
                </a:solidFill>
                <a:cs typeface="Ali-A-Samik" pitchFamily="2" charset="-78"/>
              </a:rPr>
              <a:t>السياحة </a:t>
            </a:r>
            <a:r>
              <a:rPr lang="ar-SA" sz="3200" dirty="0" smtClean="0">
                <a:solidFill>
                  <a:srgbClr val="000000"/>
                </a:solidFill>
                <a:cs typeface="Ali-A-Samik" pitchFamily="2" charset="-78"/>
              </a:rPr>
              <a:t>الفردية:</a:t>
            </a:r>
          </a:p>
          <a:p>
            <a:pPr lvl="0" algn="justLow" rtl="1"/>
            <a:r>
              <a:rPr lang="ar-SA" sz="3200" dirty="0">
                <a:solidFill>
                  <a:srgbClr val="000000"/>
                </a:solidFill>
                <a:cs typeface="Ali-A-Samik" pitchFamily="2" charset="-78"/>
              </a:rPr>
              <a:t>يسافر شخص واحد أو العائلة فقط، أي قيام السائح بمفرده أو </a:t>
            </a:r>
            <a:r>
              <a:rPr lang="ar-SA" sz="3200" dirty="0" smtClean="0">
                <a:solidFill>
                  <a:srgbClr val="000000"/>
                </a:solidFill>
                <a:cs typeface="Ali-A-Samik" pitchFamily="2" charset="-78"/>
              </a:rPr>
              <a:t>بصحبة العائلة، وتنفيذ الرحلة </a:t>
            </a:r>
            <a:r>
              <a:rPr lang="ar-SA" sz="3200" dirty="0">
                <a:solidFill>
                  <a:srgbClr val="000000"/>
                </a:solidFill>
                <a:cs typeface="Ali-A-Samik" pitchFamily="2" charset="-78"/>
              </a:rPr>
              <a:t>على حسابه الخاص، والاتصال المباشر بالمشروعات المختلفة وتتميز الرحلات الفردية بكبر تكلفتها مقارنة بالرحلات الجماعية، وبذلك فهي تمارس من طرف السياح الذين يمتلكون إمكانيات مادية عالية ويعتمد هذا النوع من السياحة على تأثير الأصدقاء والكلمة الصادقة وعلى تأثير الإعلان والترويج السياحي وعلى مدى ثقافة السائح .</a:t>
            </a:r>
          </a:p>
        </p:txBody>
      </p:sp>
    </p:spTree>
    <p:extLst>
      <p:ext uri="{BB962C8B-B14F-4D97-AF65-F5344CB8AC3E}">
        <p14:creationId xmlns:p14="http://schemas.microsoft.com/office/powerpoint/2010/main" val="13653458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6</a:t>
            </a:fld>
            <a:endParaRPr lang="en-US" sz="2800" dirty="0">
              <a:solidFill>
                <a:srgbClr val="FF0000"/>
              </a:solidFill>
              <a:latin typeface="Footlight MT Light" pitchFamily="18" charset="0"/>
            </a:endParaRPr>
          </a:p>
        </p:txBody>
      </p:sp>
      <p:sp>
        <p:nvSpPr>
          <p:cNvPr id="5" name="Round Diagonal Corner Rectangle 4"/>
          <p:cNvSpPr/>
          <p:nvPr/>
        </p:nvSpPr>
        <p:spPr>
          <a:xfrm>
            <a:off x="504968" y="757933"/>
            <a:ext cx="11397052" cy="539437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cs"/>
              <a:buAutoNum type="arabic2Minus" startAt="2"/>
            </a:pPr>
            <a:r>
              <a:rPr lang="ar-SA" sz="3200" dirty="0" smtClean="0">
                <a:solidFill>
                  <a:srgbClr val="000000"/>
                </a:solidFill>
                <a:cs typeface="Ali-A-Samik" pitchFamily="2" charset="-78"/>
              </a:rPr>
              <a:t>السياحة الجماعية:</a:t>
            </a:r>
          </a:p>
          <a:p>
            <a:pPr lvl="0" algn="justLow" rtl="1"/>
            <a:r>
              <a:rPr lang="ar-SA" sz="3200" dirty="0">
                <a:solidFill>
                  <a:srgbClr val="000000"/>
                </a:solidFill>
                <a:cs typeface="Ali-A-Samik" pitchFamily="2" charset="-78"/>
              </a:rPr>
              <a:t>يشارك فيها عدد من الأفراد أو الأشخاص، وعادة ما يرتبطون برابطة معينة والسفر معاً، مثل كونهم زملاء، أصدقاء، أصحاب، أعضاء النوادي والمدارس أو رابطة طلابية أو عمالية، أي مجموعة متقاربة أو رحلة سياحية التي تنظمها وكالة السفر، غالباً ما يرافقها قائد رحلة, وعدد السياح </a:t>
            </a:r>
            <a:r>
              <a:rPr lang="ar-SA" sz="3200" dirty="0" smtClean="0">
                <a:solidFill>
                  <a:srgbClr val="000000"/>
                </a:solidFill>
                <a:cs typeface="Ali-A-Samik" pitchFamily="2" charset="-78"/>
              </a:rPr>
              <a:t>فيها تكون </a:t>
            </a:r>
            <a:r>
              <a:rPr lang="ar-SA" sz="3200" dirty="0">
                <a:solidFill>
                  <a:srgbClr val="000000"/>
                </a:solidFill>
                <a:cs typeface="Ali-A-Samik" pitchFamily="2" charset="-78"/>
              </a:rPr>
              <a:t>مختلفة وعادة ما يكون بين من </a:t>
            </a:r>
            <a:r>
              <a:rPr lang="ar-SA" sz="3200" dirty="0" smtClean="0">
                <a:solidFill>
                  <a:srgbClr val="000000"/>
                </a:solidFill>
                <a:cs typeface="Ali-A-Samik" pitchFamily="2" charset="-78"/>
              </a:rPr>
              <a:t>(</a:t>
            </a:r>
            <a:r>
              <a:rPr lang="en-US" sz="3200" dirty="0" smtClean="0">
                <a:solidFill>
                  <a:srgbClr val="000000"/>
                </a:solidFill>
                <a:cs typeface="Ali-A-Samik" pitchFamily="2" charset="-78"/>
              </a:rPr>
              <a:t>15</a:t>
            </a:r>
            <a:r>
              <a:rPr lang="ar-SA" sz="3200" dirty="0" smtClean="0">
                <a:solidFill>
                  <a:srgbClr val="000000"/>
                </a:solidFill>
                <a:cs typeface="Ali-A-Samik" pitchFamily="2" charset="-78"/>
              </a:rPr>
              <a:t>الى </a:t>
            </a:r>
            <a:r>
              <a:rPr lang="en-US" sz="3200" smtClean="0">
                <a:solidFill>
                  <a:srgbClr val="000000"/>
                </a:solidFill>
                <a:cs typeface="Ali-A-Samik" pitchFamily="2" charset="-78"/>
              </a:rPr>
              <a:t>20</a:t>
            </a:r>
            <a:r>
              <a:rPr lang="ar-SA" sz="3200" smtClean="0">
                <a:solidFill>
                  <a:srgbClr val="000000"/>
                </a:solidFill>
                <a:cs typeface="Ali-A-Samik" pitchFamily="2" charset="-78"/>
              </a:rPr>
              <a:t>) </a:t>
            </a:r>
            <a:r>
              <a:rPr lang="ar-SA" sz="3200" dirty="0" smtClean="0">
                <a:solidFill>
                  <a:srgbClr val="000000"/>
                </a:solidFill>
                <a:cs typeface="Ali-A-Samik" pitchFamily="2" charset="-78"/>
              </a:rPr>
              <a:t>شخص </a:t>
            </a:r>
            <a:r>
              <a:rPr lang="ar-SA" sz="3200" dirty="0">
                <a:solidFill>
                  <a:srgbClr val="000000"/>
                </a:solidFill>
                <a:cs typeface="Ali-A-Samik" pitchFamily="2" charset="-78"/>
              </a:rPr>
              <a:t>أو أكثر</a:t>
            </a:r>
            <a:r>
              <a:rPr lang="ar-SA" sz="3200" dirty="0" smtClean="0">
                <a:solidFill>
                  <a:srgbClr val="000000"/>
                </a:solidFill>
                <a:cs typeface="Ali-A-Samik" pitchFamily="2" charset="-78"/>
              </a:rPr>
              <a:t>.</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32404473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7</a:t>
            </a:fld>
            <a:endParaRPr lang="en-US" sz="2800" dirty="0">
              <a:solidFill>
                <a:srgbClr val="FF0000"/>
              </a:solidFill>
              <a:latin typeface="Footlight MT Light" pitchFamily="18" charset="0"/>
            </a:endParaRPr>
          </a:p>
        </p:txBody>
      </p:sp>
      <p:sp>
        <p:nvSpPr>
          <p:cNvPr id="5" name="Round Diagonal Corner Rectangle 4"/>
          <p:cNvSpPr/>
          <p:nvPr/>
        </p:nvSpPr>
        <p:spPr>
          <a:xfrm>
            <a:off x="681202" y="757932"/>
            <a:ext cx="11284501" cy="5394373"/>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startAt="3"/>
            </a:pPr>
            <a:r>
              <a:rPr lang="ar-SA" sz="3200" dirty="0" smtClean="0">
                <a:solidFill>
                  <a:srgbClr val="000000"/>
                </a:solidFill>
                <a:cs typeface="Ali-A-Samik" pitchFamily="2" charset="-78"/>
              </a:rPr>
              <a:t>تقسيم السياحة على وفق النطاق الجغرافي:</a:t>
            </a:r>
            <a:endParaRPr lang="ar-SA" sz="3200" dirty="0">
              <a:solidFill>
                <a:srgbClr val="000000"/>
              </a:solidFill>
              <a:cs typeface="Ali-A-Samik" pitchFamily="2" charset="-78"/>
            </a:endParaRPr>
          </a:p>
          <a:p>
            <a:pPr marL="514350" lvl="0" indent="-514350" algn="justLow" rtl="1">
              <a:buFont typeface="+mj-cs"/>
              <a:buAutoNum type="arabic2Minus"/>
            </a:pPr>
            <a:r>
              <a:rPr lang="ar-SA" sz="3200" dirty="0" smtClean="0">
                <a:solidFill>
                  <a:srgbClr val="000000"/>
                </a:solidFill>
                <a:cs typeface="Ali-A-Samik" pitchFamily="2" charset="-78"/>
              </a:rPr>
              <a:t>السياحة </a:t>
            </a:r>
            <a:r>
              <a:rPr lang="ar-SA" sz="3200" dirty="0">
                <a:solidFill>
                  <a:srgbClr val="000000"/>
                </a:solidFill>
                <a:cs typeface="Ali-A-Samik" pitchFamily="2" charset="-78"/>
              </a:rPr>
              <a:t>الداخلية </a:t>
            </a:r>
            <a:r>
              <a:rPr lang="ar-SA" sz="3200" dirty="0" smtClean="0">
                <a:solidFill>
                  <a:srgbClr val="000000"/>
                </a:solidFill>
                <a:cs typeface="Ali-A-Samik" pitchFamily="2" charset="-78"/>
              </a:rPr>
              <a:t>(المحلية):</a:t>
            </a:r>
            <a:endParaRPr lang="en-GB" sz="3200" dirty="0" smtClean="0">
              <a:solidFill>
                <a:srgbClr val="000000"/>
              </a:solidFill>
              <a:cs typeface="Ali-A-Samik" pitchFamily="2" charset="-78"/>
            </a:endParaRPr>
          </a:p>
          <a:p>
            <a:pPr lvl="0" algn="justLow" rtl="1"/>
            <a:r>
              <a:rPr lang="en-GB" sz="3200" dirty="0" smtClean="0">
                <a:solidFill>
                  <a:srgbClr val="000000"/>
                </a:solidFill>
                <a:cs typeface="Ali-A-Samik" pitchFamily="2" charset="-78"/>
              </a:rPr>
              <a:t>   </a:t>
            </a:r>
            <a:r>
              <a:rPr lang="ar-SA" sz="3200" dirty="0" smtClean="0">
                <a:solidFill>
                  <a:srgbClr val="000000"/>
                </a:solidFill>
                <a:cs typeface="Ali-A-Samik" pitchFamily="2" charset="-78"/>
              </a:rPr>
              <a:t>أنها تمثل الحركة السياحية للمواطنين  و الأجانب المقيميين داخل البلد، </a:t>
            </a:r>
            <a:r>
              <a:rPr lang="ar-SA" sz="3200" dirty="0">
                <a:solidFill>
                  <a:srgbClr val="000000"/>
                </a:solidFill>
                <a:cs typeface="Ali-A-Samik" pitchFamily="2" charset="-78"/>
              </a:rPr>
              <a:t>أي الذين يسافرون كزائرين الى </a:t>
            </a:r>
            <a:r>
              <a:rPr lang="ar-SA" sz="3200" dirty="0" smtClean="0">
                <a:solidFill>
                  <a:srgbClr val="000000"/>
                </a:solidFill>
                <a:cs typeface="Ali-A-Samik" pitchFamily="2" charset="-78"/>
              </a:rPr>
              <a:t>البلد </a:t>
            </a:r>
            <a:r>
              <a:rPr lang="ar-SA" sz="3200" dirty="0">
                <a:solidFill>
                  <a:srgbClr val="000000"/>
                </a:solidFill>
                <a:cs typeface="Ali-A-Samik" pitchFamily="2" charset="-78"/>
              </a:rPr>
              <a:t>وليس ببلدهم الأصلي.</a:t>
            </a:r>
          </a:p>
          <a:p>
            <a:pPr marL="514350" lvl="0" indent="-514350" algn="justLow" rtl="1">
              <a:buFont typeface="+mj-cs"/>
              <a:buAutoNum type="arabic2Minus" startAt="2"/>
            </a:pPr>
            <a:r>
              <a:rPr lang="ar-SA" sz="3200" dirty="0" smtClean="0">
                <a:solidFill>
                  <a:srgbClr val="000000"/>
                </a:solidFill>
                <a:cs typeface="Ali-A-Samik" pitchFamily="2" charset="-78"/>
              </a:rPr>
              <a:t>السياحة الإقليمية: </a:t>
            </a:r>
          </a:p>
          <a:p>
            <a:pPr lvl="0" algn="justLow" rtl="1"/>
            <a:r>
              <a:rPr lang="ar-SA" sz="3200" dirty="0" smtClean="0">
                <a:solidFill>
                  <a:srgbClr val="000000"/>
                </a:solidFill>
                <a:cs typeface="Ali-A-Samik" pitchFamily="2" charset="-78"/>
              </a:rPr>
              <a:t>أنها </a:t>
            </a:r>
            <a:r>
              <a:rPr lang="ar-SA" sz="3200" dirty="0">
                <a:solidFill>
                  <a:srgbClr val="000000"/>
                </a:solidFill>
                <a:cs typeface="Ali-A-Samik" pitchFamily="2" charset="-78"/>
              </a:rPr>
              <a:t>حركة السياحة بين البلدان السياحية التي تشكل إقليم واحد</a:t>
            </a:r>
            <a:r>
              <a:rPr lang="ar-SA" sz="3200" dirty="0" smtClean="0">
                <a:solidFill>
                  <a:srgbClr val="000000"/>
                </a:solidFill>
                <a:cs typeface="Ali-A-Samik" pitchFamily="2" charset="-78"/>
              </a:rPr>
              <a:t>، </a:t>
            </a:r>
            <a:r>
              <a:rPr lang="ar-SA" sz="3200" dirty="0">
                <a:solidFill>
                  <a:srgbClr val="000000"/>
                </a:solidFill>
                <a:cs typeface="Ali-A-Samik" pitchFamily="2" charset="-78"/>
              </a:rPr>
              <a:t>على سبيل المثال, حركة السياحة بين بلدان أوربا </a:t>
            </a:r>
            <a:r>
              <a:rPr lang="ar-SA" sz="3200" dirty="0" smtClean="0">
                <a:solidFill>
                  <a:srgbClr val="000000"/>
                </a:solidFill>
                <a:cs typeface="Ali-A-Samik" pitchFamily="2" charset="-78"/>
              </a:rPr>
              <a:t>الغربية.</a:t>
            </a:r>
            <a:endParaRPr lang="ar-SA" sz="3200" dirty="0">
              <a:solidFill>
                <a:srgbClr val="000000"/>
              </a:solidFill>
              <a:cs typeface="Ali-A-Samik" pitchFamily="2" charset="-78"/>
            </a:endParaRPr>
          </a:p>
          <a:p>
            <a:pPr marL="514350" lvl="0" indent="-514350" algn="justLow" rtl="1">
              <a:buFont typeface="+mj-cs"/>
              <a:buAutoNum type="arabic2Minus" startAt="3"/>
            </a:pPr>
            <a:r>
              <a:rPr lang="ar-SA" sz="3200" dirty="0" smtClean="0">
                <a:solidFill>
                  <a:srgbClr val="000000"/>
                </a:solidFill>
                <a:cs typeface="Ali-A-Samik" pitchFamily="2" charset="-78"/>
              </a:rPr>
              <a:t>السياحة </a:t>
            </a:r>
            <a:r>
              <a:rPr lang="ar-SA" sz="3200" dirty="0">
                <a:solidFill>
                  <a:srgbClr val="000000"/>
                </a:solidFill>
                <a:cs typeface="Ali-A-Samik" pitchFamily="2" charset="-78"/>
              </a:rPr>
              <a:t>الدولية : </a:t>
            </a:r>
            <a:endParaRPr lang="ar-SA" sz="3200" dirty="0" smtClean="0">
              <a:solidFill>
                <a:srgbClr val="000000"/>
              </a:solidFill>
              <a:cs typeface="Ali-A-Samik" pitchFamily="2" charset="-78"/>
            </a:endParaRPr>
          </a:p>
          <a:p>
            <a:pPr lvl="0" algn="justLow" rtl="1"/>
            <a:r>
              <a:rPr lang="ar-SA" sz="3200" dirty="0" smtClean="0">
                <a:solidFill>
                  <a:srgbClr val="000000"/>
                </a:solidFill>
                <a:cs typeface="Ali-A-Samik" pitchFamily="2" charset="-78"/>
              </a:rPr>
              <a:t>تتضمن </a:t>
            </a:r>
            <a:r>
              <a:rPr lang="ar-SA" sz="3200" dirty="0">
                <a:solidFill>
                  <a:srgbClr val="000000"/>
                </a:solidFill>
                <a:cs typeface="Ali-A-Samik" pitchFamily="2" charset="-78"/>
              </a:rPr>
              <a:t>الحركة السياحية بين مختلف البلدان في العالم.</a:t>
            </a:r>
          </a:p>
          <a:p>
            <a:pPr marL="514350" lvl="0" indent="-514350" algn="justLow" rtl="1">
              <a:buFont typeface="+mj-cs"/>
              <a:buAutoNum type="arabic2Minus" startAt="3"/>
            </a:pPr>
            <a:endParaRPr lang="ar-SA" sz="3200" dirty="0" smtClean="0">
              <a:solidFill>
                <a:srgbClr val="000000"/>
              </a:solidFill>
              <a:cs typeface="Ali-A-Samik" pitchFamily="2" charset="-78"/>
            </a:endParaRPr>
          </a:p>
        </p:txBody>
      </p:sp>
    </p:spTree>
    <p:extLst>
      <p:ext uri="{BB962C8B-B14F-4D97-AF65-F5344CB8AC3E}">
        <p14:creationId xmlns:p14="http://schemas.microsoft.com/office/powerpoint/2010/main" val="36468013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8"/>
          <p:cNvSpPr txBox="1">
            <a:spLocks noChangeArrowheads="1"/>
          </p:cNvSpPr>
          <p:nvPr/>
        </p:nvSpPr>
        <p:spPr bwMode="auto">
          <a:xfrm>
            <a:off x="2707575" y="561978"/>
            <a:ext cx="91944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cs typeface="Times New Roman (Arabic)" charset="-78"/>
              </a:defRPr>
            </a:lvl1pPr>
            <a:lvl2pPr marL="742950" indent="-285750">
              <a:defRPr sz="2400">
                <a:solidFill>
                  <a:schemeClr val="tx1"/>
                </a:solidFill>
                <a:latin typeface="Times New Roman" pitchFamily="18" charset="0"/>
                <a:cs typeface="Times New Roman (Arabic)" charset="-78"/>
              </a:defRPr>
            </a:lvl2pPr>
            <a:lvl3pPr marL="1143000" indent="-228600">
              <a:defRPr sz="2400">
                <a:solidFill>
                  <a:schemeClr val="tx1"/>
                </a:solidFill>
                <a:latin typeface="Times New Roman" pitchFamily="18" charset="0"/>
                <a:cs typeface="Times New Roman (Arabic)" charset="-78"/>
              </a:defRPr>
            </a:lvl3pPr>
            <a:lvl4pPr marL="1600200" indent="-228600">
              <a:defRPr sz="2400">
                <a:solidFill>
                  <a:schemeClr val="tx1"/>
                </a:solidFill>
                <a:latin typeface="Times New Roman" pitchFamily="18" charset="0"/>
                <a:cs typeface="Times New Roman (Arabic)" charset="-78"/>
              </a:defRPr>
            </a:lvl4pPr>
            <a:lvl5pPr marL="2057400" indent="-228600">
              <a:defRPr sz="2400">
                <a:solidFill>
                  <a:schemeClr val="tx1"/>
                </a:solidFill>
                <a:latin typeface="Times New Roman" pitchFamily="18" charset="0"/>
                <a:cs typeface="Times New Roman (Arabic)" charset="-78"/>
              </a:defRPr>
            </a:lvl5pPr>
            <a:lvl6pPr marL="25146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6pPr>
            <a:lvl7pPr marL="29718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7pPr>
            <a:lvl8pPr marL="34290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8pPr>
            <a:lvl9pPr marL="3886200" indent="-228600" algn="l" eaLnBrk="0" fontAlgn="base" hangingPunct="0">
              <a:spcBef>
                <a:spcPct val="0"/>
              </a:spcBef>
              <a:spcAft>
                <a:spcPct val="0"/>
              </a:spcAft>
              <a:defRPr sz="2400">
                <a:solidFill>
                  <a:schemeClr val="tx1"/>
                </a:solidFill>
                <a:latin typeface="Times New Roman" pitchFamily="18" charset="0"/>
                <a:cs typeface="Times New Roman (Arabic)" charset="-78"/>
              </a:defRPr>
            </a:lvl9pPr>
          </a:lstStyle>
          <a:p>
            <a:pPr algn="r" rtl="1">
              <a:defRPr/>
            </a:pPr>
            <a:r>
              <a:rPr lang="ar-SA" sz="3600" dirty="0" smtClean="0">
                <a:solidFill>
                  <a:srgbClr val="C00000"/>
                </a:solidFill>
                <a:cs typeface="Ali-A-Samik" pitchFamily="2" charset="-78"/>
              </a:rPr>
              <a:t>خامساً: </a:t>
            </a:r>
            <a:r>
              <a:rPr lang="ar-SA" altLang="ar-IQ" sz="3600" dirty="0">
                <a:solidFill>
                  <a:srgbClr val="C00000"/>
                </a:solidFill>
                <a:cs typeface="Ali-A-Samik" pitchFamily="2" charset="-78"/>
              </a:rPr>
              <a:t>الطبيعة الخاصة للنشاط السياحي</a:t>
            </a:r>
          </a:p>
        </p:txBody>
      </p:sp>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8</a:t>
            </a:fld>
            <a:endParaRPr lang="en-US" sz="2800" dirty="0">
              <a:solidFill>
                <a:srgbClr val="FF0000"/>
              </a:solidFill>
              <a:latin typeface="Footlight MT Light" pitchFamily="18" charset="0"/>
            </a:endParaRPr>
          </a:p>
        </p:txBody>
      </p:sp>
      <p:sp>
        <p:nvSpPr>
          <p:cNvPr id="5" name="Round Diagonal Corner Rectangle 4"/>
          <p:cNvSpPr/>
          <p:nvPr/>
        </p:nvSpPr>
        <p:spPr>
          <a:xfrm>
            <a:off x="617518" y="1583140"/>
            <a:ext cx="11284501" cy="4446336"/>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Low" rtl="1"/>
            <a:r>
              <a:rPr lang="ar-SA" sz="3200" dirty="0">
                <a:solidFill>
                  <a:srgbClr val="000000"/>
                </a:solidFill>
                <a:cs typeface="Ali-A-Samik" pitchFamily="2" charset="-78"/>
              </a:rPr>
              <a:t>للنشاط السياحي طبيعة خاصة يختلف عن غيره من الأنشطة الاقتصادية التي يمارسها الإنسان، وإن هذه الطبيعة الخاصة تجعله شديد الحساسية والتأثر بالمتغيرات الاقتصادية والسياسية والاجتماعية، بل والسلوكية أيضاً ومن ثم فإنه يتعين تفهم ملامح هذه الطبيعة الخاصة التي تتمثل أبعادها في الآتي</a:t>
            </a:r>
            <a:r>
              <a:rPr lang="ar-SA" sz="3200" dirty="0" smtClean="0">
                <a:solidFill>
                  <a:srgbClr val="000000"/>
                </a:solidFill>
                <a:cs typeface="Ali-A-Samik" pitchFamily="2" charset="-78"/>
              </a:rPr>
              <a:t>:</a:t>
            </a:r>
            <a:endParaRPr lang="ar-SA" sz="3200" dirty="0">
              <a:solidFill>
                <a:srgbClr val="000000"/>
              </a:solidFill>
              <a:cs typeface="Ali-A-Samik" pitchFamily="2" charset="-78"/>
            </a:endParaRPr>
          </a:p>
        </p:txBody>
      </p:sp>
    </p:spTree>
    <p:extLst>
      <p:ext uri="{BB962C8B-B14F-4D97-AF65-F5344CB8AC3E}">
        <p14:creationId xmlns:p14="http://schemas.microsoft.com/office/powerpoint/2010/main" val="35063975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ircle(in)">
                                      <p:cBhvr>
                                        <p:cTn id="7" dur="20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2800">
                <a:solidFill>
                  <a:srgbClr val="FF0000"/>
                </a:solidFill>
                <a:latin typeface="Footlight MT Light" pitchFamily="18" charset="0"/>
              </a:rPr>
              <a:pPr/>
              <a:t>9</a:t>
            </a:fld>
            <a:endParaRPr lang="en-US" sz="2800" dirty="0">
              <a:solidFill>
                <a:srgbClr val="FF0000"/>
              </a:solidFill>
              <a:latin typeface="Footlight MT Light" pitchFamily="18" charset="0"/>
            </a:endParaRPr>
          </a:p>
        </p:txBody>
      </p:sp>
      <p:sp>
        <p:nvSpPr>
          <p:cNvPr id="5" name="Round Diagonal Corner Rectangle 4"/>
          <p:cNvSpPr/>
          <p:nvPr/>
        </p:nvSpPr>
        <p:spPr>
          <a:xfrm>
            <a:off x="617518" y="941697"/>
            <a:ext cx="11284501" cy="5445456"/>
          </a:xfrm>
          <a:prstGeom prst="round2Diag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14350" lvl="0" indent="-514350" algn="justLow" rtl="1">
              <a:buFont typeface="+mj-lt"/>
              <a:buAutoNum type="arabicPeriod"/>
            </a:pPr>
            <a:r>
              <a:rPr lang="ar-SA" sz="3200" dirty="0" smtClean="0">
                <a:solidFill>
                  <a:srgbClr val="000000"/>
                </a:solidFill>
                <a:cs typeface="Ali-A-Samik" pitchFamily="2" charset="-78"/>
              </a:rPr>
              <a:t>الأمان</a:t>
            </a:r>
            <a:r>
              <a:rPr lang="ar-SA" sz="3200" dirty="0">
                <a:solidFill>
                  <a:srgbClr val="000000"/>
                </a:solidFill>
                <a:cs typeface="Ali-A-Samik" pitchFamily="2" charset="-78"/>
              </a:rPr>
              <a:t>:</a:t>
            </a:r>
          </a:p>
          <a:p>
            <a:pPr lvl="0" algn="justLow" rtl="1"/>
            <a:r>
              <a:rPr lang="ar-SA" sz="3200" dirty="0">
                <a:solidFill>
                  <a:srgbClr val="000000"/>
                </a:solidFill>
                <a:cs typeface="Ali-A-Samik" pitchFamily="2" charset="-78"/>
              </a:rPr>
              <a:t>السياحة كنشاط يتأثر بمدى أحساس السائح بالأمان وأنه غير مهدد بخطر من الأخطار التي تهدد حياته أو ممتلكاته، وعلى هذا يلاحظ أن الدول والمناطق غير المستقرة سياسياً أو التي تهددها الحروب بينها وبين جيرانها، أو التوترات الاجتماعية والحروب الأهلية من أفقر الدول والمناطق سياحياً، في حين تنتعش المناطق التي تنعم بالأمن </a:t>
            </a:r>
            <a:r>
              <a:rPr lang="ar-SA" sz="3200" dirty="0" smtClean="0">
                <a:solidFill>
                  <a:srgbClr val="000000"/>
                </a:solidFill>
                <a:cs typeface="Ali-A-Samik" pitchFamily="2" charset="-78"/>
              </a:rPr>
              <a:t>والسلام، </a:t>
            </a:r>
            <a:r>
              <a:rPr lang="ar-SA" sz="3200" dirty="0">
                <a:solidFill>
                  <a:srgbClr val="000000"/>
                </a:solidFill>
                <a:cs typeface="Ali-A-Samik" pitchFamily="2" charset="-78"/>
              </a:rPr>
              <a:t>يضاف إلى هذا العامل أيضاً عامل هام وهو مقدار الوعي السياحي لدى أفراد الشعب في المنطقة التي يزورها السائح، فكلما كان هذا الوعي مرتفعاً كلما أحس السائح بالأمان وبالصداقة والروح الاجتماعية وعدم إحساسه بالغربة أو الاغتراب وكلما كان هذا دافعاً له على أن تمتد إقامته السياحية بالمنطقة واستمرار تردده عليها سواء لإستجلاب الذكريات السعيدة الماضية أو لإحياء مجموعة صداقاته ومعاملاته في هذه المنطقة.</a:t>
            </a:r>
          </a:p>
        </p:txBody>
      </p:sp>
    </p:spTree>
    <p:extLst>
      <p:ext uri="{BB962C8B-B14F-4D97-AF65-F5344CB8AC3E}">
        <p14:creationId xmlns:p14="http://schemas.microsoft.com/office/powerpoint/2010/main" val="24166488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Wisp">
  <a:themeElements>
    <a:clrScheme name="Custom 45">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3A7A4"/>
      </a:accent6>
      <a:hlink>
        <a:srgbClr val="0080FF"/>
      </a:hlink>
      <a:folHlink>
        <a:srgbClr val="5EAEFF"/>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1861</TotalTime>
  <Words>1421</Words>
  <Application>Microsoft Office PowerPoint</Application>
  <PresentationFormat>Custom</PresentationFormat>
  <Paragraphs>165</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Management</dc:title>
  <dc:creator>Aso</dc:creator>
  <cp:lastModifiedBy>HP</cp:lastModifiedBy>
  <cp:revision>129</cp:revision>
  <dcterms:created xsi:type="dcterms:W3CDTF">2014-01-15T07:35:04Z</dcterms:created>
  <dcterms:modified xsi:type="dcterms:W3CDTF">2020-11-08T15:51:49Z</dcterms:modified>
</cp:coreProperties>
</file>