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9" r:id="rId2"/>
    <p:sldId id="274" r:id="rId3"/>
    <p:sldId id="275" r:id="rId4"/>
    <p:sldId id="292" r:id="rId5"/>
    <p:sldId id="276" r:id="rId6"/>
    <p:sldId id="285" r:id="rId7"/>
    <p:sldId id="277" r:id="rId8"/>
    <p:sldId id="286" r:id="rId9"/>
    <p:sldId id="278" r:id="rId10"/>
    <p:sldId id="279" r:id="rId11"/>
    <p:sldId id="280" r:id="rId12"/>
    <p:sldId id="281" r:id="rId13"/>
    <p:sldId id="282" r:id="rId14"/>
    <p:sldId id="287" r:id="rId15"/>
    <p:sldId id="283" r:id="rId16"/>
    <p:sldId id="297" r:id="rId17"/>
    <p:sldId id="288" r:id="rId18"/>
    <p:sldId id="289" r:id="rId19"/>
    <p:sldId id="290" r:id="rId20"/>
    <p:sldId id="301" r:id="rId21"/>
    <p:sldId id="298" r:id="rId22"/>
    <p:sldId id="299" r:id="rId23"/>
    <p:sldId id="300" r:id="rId24"/>
    <p:sldId id="293" r:id="rId25"/>
    <p:sldId id="294" r:id="rId26"/>
    <p:sldId id="295" r:id="rId27"/>
    <p:sldId id="296" r:id="rId28"/>
    <p:sldId id="304" r:id="rId29"/>
    <p:sldId id="303" r:id="rId30"/>
    <p:sldId id="306" r:id="rId31"/>
    <p:sldId id="30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autoAdjust="0"/>
  </p:normalViewPr>
  <p:slideViewPr>
    <p:cSldViewPr snapToGrid="0">
      <p:cViewPr>
        <p:scale>
          <a:sx n="80" d="100"/>
          <a:sy n="80" d="100"/>
        </p:scale>
        <p:origin x="-120" y="-30"/>
      </p:cViewPr>
      <p:guideLst>
        <p:guide orient="horz" pos="2160"/>
        <p:guide pos="3840"/>
      </p:guideLst>
    </p:cSldViewPr>
  </p:slideViewPr>
  <p:outlineViewPr>
    <p:cViewPr>
      <p:scale>
        <a:sx n="33" d="100"/>
        <a:sy n="33" d="100"/>
      </p:scale>
      <p:origin x="0" y="13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2A1986-CBD3-4AED-B2F1-01D0D1F39DEE}" type="datetimeFigureOut">
              <a:rPr lang="ar-SA" smtClean="0"/>
              <a:t>01/02/1441</a:t>
            </a:fld>
            <a:endParaRPr lang="ar-S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BD92F63-6001-4172-B38B-AE6A0E75BC88}" type="slidenum">
              <a:rPr lang="ar-SA" smtClean="0"/>
              <a:t>‹#›</a:t>
            </a:fld>
            <a:endParaRPr lang="ar-SA"/>
          </a:p>
        </p:txBody>
      </p:sp>
    </p:spTree>
    <p:extLst>
      <p:ext uri="{BB962C8B-B14F-4D97-AF65-F5344CB8AC3E}">
        <p14:creationId xmlns:p14="http://schemas.microsoft.com/office/powerpoint/2010/main" val="6032777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p:spPr>
        <p:txBody>
          <a:bodyPr/>
          <a:lstStyle/>
          <a:p>
            <a:endParaRPr lang="ar-SA"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1487A4-B59F-4248-A0C2-14EBEF82B980}"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93182-3D30-4E2F-92B0-EA41D97D3E31}"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6EFD7-2A26-4D81-86B1-22617EAEB202}"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3D8F1F3-B743-45F3-93C7-4C4E4B517424}"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F4EC679-4136-4702-81F4-A2CFD7F393AC}"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C0CA3AB-0906-4209-ADE2-238010B36F61}"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39568D-8CFF-4FC4-981F-8C39CD1BF2BC}"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889C77-B609-4BEB-B05A-8CC02FD9B3E7}"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A3C503-0A79-4020-B2C4-E22FA11A612F}"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6566B-5ABD-416E-B624-48C0A20B1FB3}"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A27201-5D6B-45C5-8F0A-300FBB4E3581}"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E7AF6-2D24-4CEA-82B7-AD25353B9385}" type="datetime1">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5299B-0538-4E31-BA78-0C28A5D514DE}"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33A37-244C-4B8D-B733-62E6979EB79C}" type="datetime1">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749D8-24B9-4167-85B3-04895E4B0D0B}"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E77BC-C3EE-4E3E-B5DD-2CB12219A0D5}"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5"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8F091CB-824B-4A43-A380-CA9E038DBE14}" type="datetime1">
              <a:rPr lang="en-US" smtClean="0"/>
              <a:t>9/30/2019</a:t>
            </a:fld>
            <a:endParaRPr lang="en-US" dirty="0"/>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5135035" y="40481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endParaRPr lang="ar-SA" sz="3600">
              <a:solidFill>
                <a:srgbClr val="FF0000"/>
              </a:solidFill>
              <a:cs typeface="Ali-A-Samik" pitchFamily="2" charset="-78"/>
            </a:endParaRPr>
          </a:p>
        </p:txBody>
      </p:sp>
      <p:sp>
        <p:nvSpPr>
          <p:cNvPr id="5124" name="TextBox 8"/>
          <p:cNvSpPr txBox="1">
            <a:spLocks noChangeArrowheads="1"/>
          </p:cNvSpPr>
          <p:nvPr/>
        </p:nvSpPr>
        <p:spPr bwMode="auto">
          <a:xfrm>
            <a:off x="143935" y="561976"/>
            <a:ext cx="117580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ctr" rtl="1" fontAlgn="t"/>
            <a:r>
              <a:rPr lang="ar-SA" sz="3600" b="1" dirty="0" smtClean="0">
                <a:solidFill>
                  <a:srgbClr val="FF0000"/>
                </a:solidFill>
                <a:latin typeface="Tw Cen MT" pitchFamily="34" charset="0"/>
                <a:cs typeface="Ali-A-Samik" pitchFamily="2" charset="-78"/>
              </a:rPr>
              <a:t>الفصل </a:t>
            </a:r>
            <a:r>
              <a:rPr lang="ar-SA" sz="3600" b="1" dirty="0">
                <a:solidFill>
                  <a:srgbClr val="FF0000"/>
                </a:solidFill>
                <a:latin typeface="Tw Cen MT" pitchFamily="34" charset="0"/>
                <a:cs typeface="Ali-A-Samik" pitchFamily="2" charset="-78"/>
              </a:rPr>
              <a:t>الثاني</a:t>
            </a:r>
          </a:p>
          <a:p>
            <a:pPr algn="ctr" rtl="1"/>
            <a:r>
              <a:rPr lang="ar-IQ" altLang="ar-IQ" sz="3600" dirty="0">
                <a:solidFill>
                  <a:srgbClr val="990000"/>
                </a:solidFill>
                <a:cs typeface="Ali-A-Jiddah" pitchFamily="2" charset="-78"/>
              </a:rPr>
              <a:t>المنظمات السياحية والنقل السياحي</a:t>
            </a:r>
            <a:endParaRPr lang="ar-SA" altLang="ar-IQ" sz="3600" dirty="0">
              <a:solidFill>
                <a:srgbClr val="990000"/>
              </a:solidFill>
              <a:cs typeface="Ali-A-Jiddah" pitchFamily="2" charset="-78"/>
            </a:endParaRPr>
          </a:p>
          <a:p>
            <a:pPr algn="ctr" rtl="1"/>
            <a:r>
              <a:rPr lang="ar-SA" sz="3600" b="1" dirty="0">
                <a:solidFill>
                  <a:srgbClr val="FF0000"/>
                </a:solidFill>
                <a:latin typeface="Tw Cen MT" pitchFamily="34" charset="0"/>
                <a:cs typeface="Ali_K_Samik" pitchFamily="2" charset="-78"/>
              </a:rPr>
              <a:t>ريَكخراوة طةشتيارييةكان و </a:t>
            </a:r>
            <a:r>
              <a:rPr lang="ar-SA" sz="3600" b="1">
                <a:solidFill>
                  <a:srgbClr val="FF0000"/>
                </a:solidFill>
                <a:latin typeface="Tw Cen MT" pitchFamily="34" charset="0"/>
                <a:cs typeface="Ali_K_Samik" pitchFamily="2" charset="-78"/>
              </a:rPr>
              <a:t>طواستنةوةى </a:t>
            </a:r>
            <a:r>
              <a:rPr lang="ar-SA" sz="3600" b="1" smtClean="0">
                <a:solidFill>
                  <a:srgbClr val="FF0000"/>
                </a:solidFill>
                <a:latin typeface="Tw Cen MT" pitchFamily="34" charset="0"/>
                <a:cs typeface="Ali_K_Samik" pitchFamily="2" charset="-78"/>
              </a:rPr>
              <a:t>طةشتيارى</a:t>
            </a:r>
            <a:endParaRPr lang="ar-SA" sz="3600" b="1" dirty="0">
              <a:solidFill>
                <a:srgbClr val="FF0000"/>
              </a:solidFill>
              <a:latin typeface="Tw Cen MT" pitchFamily="34" charset="0"/>
              <a:cs typeface="Ali_K_Samik" pitchFamily="2" charset="-78"/>
            </a:endParaRPr>
          </a:p>
        </p:txBody>
      </p:sp>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a:t>
            </a:fld>
            <a:endParaRPr lang="en-US" sz="2800" dirty="0">
              <a:solidFill>
                <a:srgbClr val="FF0000"/>
              </a:solidFill>
              <a:latin typeface="Footlight MT Light"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16122949"/>
              </p:ext>
            </p:extLst>
          </p:nvPr>
        </p:nvGraphicFramePr>
        <p:xfrm>
          <a:off x="2324608" y="2600190"/>
          <a:ext cx="8128000" cy="3627120"/>
        </p:xfrm>
        <a:graphic>
          <a:graphicData uri="http://schemas.openxmlformats.org/drawingml/2006/table">
            <a:tbl>
              <a:tblPr rtl="1" firstRow="1" bandRow="1">
                <a:tableStyleId>{2D5ABB26-0587-4C30-8999-92F81FD0307C}</a:tableStyleId>
              </a:tblPr>
              <a:tblGrid>
                <a:gridCol w="955040"/>
                <a:gridCol w="7172960"/>
              </a:tblGrid>
              <a:tr h="370840">
                <a:tc>
                  <a:txBody>
                    <a:bodyPr/>
                    <a:lstStyle/>
                    <a:p>
                      <a:pPr algn="r" rtl="1"/>
                      <a:r>
                        <a:rPr lang="ar-SA" sz="2800" kern="1200" dirty="0" smtClean="0">
                          <a:ln>
                            <a:noFill/>
                          </a:ln>
                          <a:solidFill>
                            <a:schemeClr val="tx1"/>
                          </a:solidFill>
                          <a:latin typeface="+mn-lt"/>
                          <a:ea typeface="+mn-ea"/>
                          <a:cs typeface="Ali-A-Samik" pitchFamily="2" charset="-78"/>
                        </a:rPr>
                        <a:t>اولاً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altLang="ar-IQ" sz="2800" kern="1200" dirty="0" smtClean="0">
                          <a:ln>
                            <a:noFill/>
                          </a:ln>
                          <a:solidFill>
                            <a:schemeClr val="tx1"/>
                          </a:solidFill>
                          <a:latin typeface="+mn-lt"/>
                          <a:ea typeface="+mn-ea"/>
                          <a:cs typeface="Ali-A-Samik" pitchFamily="2" charset="-78"/>
                        </a:rPr>
                        <a:t>مفهوم وأهمية المنظمات السياحية</a:t>
                      </a:r>
                      <a:endParaRPr lang="ar-SA" sz="2800" kern="1200" dirty="0" smtClean="0">
                        <a:ln>
                          <a:noFill/>
                        </a:ln>
                        <a:solidFill>
                          <a:schemeClr val="tx1"/>
                        </a:solidFill>
                        <a:latin typeface="+mn-lt"/>
                        <a:ea typeface="+mn-ea"/>
                        <a:cs typeface="Ali-A-Samik" pitchFamily="2" charset="-78"/>
                      </a:endParaRPr>
                    </a:p>
                  </a:txBody>
                  <a:tcPr/>
                </a:tc>
              </a:tr>
              <a:tr h="370840">
                <a:tc>
                  <a:txBody>
                    <a:bodyPr/>
                    <a:lstStyle/>
                    <a:p>
                      <a:pPr algn="r" rtl="1"/>
                      <a:r>
                        <a:rPr lang="ar-SA" altLang="ar-IQ" sz="2800" kern="1200" dirty="0" smtClean="0">
                          <a:ln>
                            <a:noFill/>
                          </a:ln>
                          <a:solidFill>
                            <a:schemeClr val="tx1"/>
                          </a:solidFill>
                          <a:latin typeface="+mn-lt"/>
                          <a:ea typeface="+mn-ea"/>
                          <a:cs typeface="Ali-A-Samik" pitchFamily="2" charset="-78"/>
                        </a:rPr>
                        <a:t>ثانياً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altLang="ar-IQ" sz="2800" kern="1200" dirty="0" smtClean="0">
                          <a:ln>
                            <a:noFill/>
                          </a:ln>
                          <a:solidFill>
                            <a:schemeClr val="tx1"/>
                          </a:solidFill>
                          <a:latin typeface="+mn-lt"/>
                          <a:ea typeface="+mn-ea"/>
                          <a:cs typeface="Ali-A-Samik" pitchFamily="2" charset="-78"/>
                        </a:rPr>
                        <a:t>أنواع المنظمات السياحية</a:t>
                      </a:r>
                      <a:endParaRPr lang="ar-SA" sz="2800" kern="1200" dirty="0" smtClean="0">
                        <a:ln>
                          <a:noFill/>
                        </a:ln>
                        <a:solidFill>
                          <a:schemeClr val="tx1"/>
                        </a:solidFill>
                        <a:latin typeface="+mn-lt"/>
                        <a:ea typeface="+mn-ea"/>
                        <a:cs typeface="Ali-A-Samik" pitchFamily="2" charset="-78"/>
                      </a:endParaRPr>
                    </a:p>
                  </a:txBody>
                  <a:tcPr/>
                </a:tc>
              </a:tr>
              <a:tr h="370840">
                <a:tc>
                  <a:txBody>
                    <a:bodyPr/>
                    <a:lstStyle/>
                    <a:p>
                      <a:pPr algn="r" rtl="1"/>
                      <a:r>
                        <a:rPr lang="ar-SA" altLang="ar-IQ" sz="2800" kern="1200" dirty="0" smtClean="0">
                          <a:ln>
                            <a:noFill/>
                          </a:ln>
                          <a:solidFill>
                            <a:schemeClr val="tx1"/>
                          </a:solidFill>
                          <a:latin typeface="+mn-lt"/>
                          <a:ea typeface="+mn-ea"/>
                          <a:cs typeface="Ali-A-Samik" pitchFamily="2" charset="-78"/>
                        </a:rPr>
                        <a:t>ثالثاً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IQ" altLang="ar-IQ" sz="2800" kern="1200" dirty="0" smtClean="0">
                          <a:ln>
                            <a:noFill/>
                          </a:ln>
                          <a:solidFill>
                            <a:schemeClr val="tx1"/>
                          </a:solidFill>
                          <a:latin typeface="+mn-lt"/>
                          <a:ea typeface="+mn-ea"/>
                          <a:cs typeface="Ali-A-Samik" pitchFamily="2" charset="-78"/>
                        </a:rPr>
                        <a:t>الهيكل التنظيمي للمنظمات السياحية</a:t>
                      </a:r>
                      <a:endParaRPr lang="en-US" altLang="ar-IQ" sz="2800" kern="1200" dirty="0" smtClean="0">
                        <a:ln>
                          <a:noFill/>
                        </a:ln>
                        <a:solidFill>
                          <a:schemeClr val="tx1"/>
                        </a:solidFill>
                        <a:latin typeface="+mn-lt"/>
                        <a:ea typeface="+mn-ea"/>
                        <a:cs typeface="Ali-A-Samik" pitchFamily="2" charset="-78"/>
                      </a:endParaRPr>
                    </a:p>
                  </a:txBody>
                  <a:tcPr/>
                </a:tc>
              </a:tr>
              <a:tr h="370840">
                <a:tc>
                  <a:txBody>
                    <a:bodyPr/>
                    <a:lstStyle/>
                    <a:p>
                      <a:pPr algn="r" rtl="1"/>
                      <a:r>
                        <a:rPr lang="ar-SA" altLang="ar-IQ" sz="2800" kern="1200" dirty="0" smtClean="0">
                          <a:ln>
                            <a:noFill/>
                          </a:ln>
                          <a:solidFill>
                            <a:schemeClr val="tx1"/>
                          </a:solidFill>
                          <a:latin typeface="+mn-lt"/>
                          <a:ea typeface="+mn-ea"/>
                          <a:cs typeface="Ali-A-Samik" pitchFamily="2" charset="-78"/>
                        </a:rPr>
                        <a:t>رابعاً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 typeface="Arial" pitchFamily="34" charset="0"/>
                        <a:buNone/>
                        <a:tabLst/>
                        <a:defRPr/>
                      </a:pPr>
                      <a:r>
                        <a:rPr lang="ar-SA" altLang="ar-IQ" sz="2800" kern="1200" dirty="0" smtClean="0">
                          <a:ln>
                            <a:noFill/>
                          </a:ln>
                          <a:solidFill>
                            <a:schemeClr val="tx1"/>
                          </a:solidFill>
                          <a:latin typeface="+mn-lt"/>
                          <a:ea typeface="+mn-ea"/>
                          <a:cs typeface="Ali-A-Samik" pitchFamily="2" charset="-78"/>
                        </a:rPr>
                        <a:t>منظمات </a:t>
                      </a:r>
                      <a:r>
                        <a:rPr lang="ar-IQ" altLang="ar-IQ" sz="2800" kern="1200" dirty="0" smtClean="0">
                          <a:ln>
                            <a:noFill/>
                          </a:ln>
                          <a:solidFill>
                            <a:schemeClr val="tx1"/>
                          </a:solidFill>
                          <a:latin typeface="+mn-lt"/>
                          <a:ea typeface="+mn-ea"/>
                          <a:cs typeface="Ali-A-Samik" pitchFamily="2" charset="-78"/>
                        </a:rPr>
                        <a:t>النقل السياحي</a:t>
                      </a:r>
                      <a:endParaRPr lang="ar-SA" altLang="ar-IQ" sz="2800" kern="1200" dirty="0" smtClean="0">
                        <a:ln>
                          <a:noFill/>
                        </a:ln>
                        <a:solidFill>
                          <a:schemeClr val="tx1"/>
                        </a:solidFill>
                        <a:latin typeface="+mn-lt"/>
                        <a:ea typeface="+mn-ea"/>
                        <a:cs typeface="Ali-A-Samik" pitchFamily="2" charset="-78"/>
                      </a:endParaRPr>
                    </a:p>
                  </a:txBody>
                  <a:tcPr/>
                </a:tc>
              </a:tr>
              <a:tr h="370840">
                <a:tc>
                  <a:txBody>
                    <a:bodyPr/>
                    <a:lstStyle/>
                    <a:p>
                      <a:pPr algn="r" rtl="1"/>
                      <a:r>
                        <a:rPr lang="ar-SA" altLang="ar-IQ" sz="2800" kern="1200" dirty="0" smtClean="0">
                          <a:ln>
                            <a:noFill/>
                          </a:ln>
                          <a:solidFill>
                            <a:schemeClr val="tx1"/>
                          </a:solidFill>
                          <a:latin typeface="+mn-lt"/>
                          <a:ea typeface="+mn-ea"/>
                          <a:cs typeface="Ali-A-Samik" pitchFamily="2" charset="-78"/>
                        </a:rPr>
                        <a:t>خامساً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IQ" altLang="ar-IQ" sz="2800" kern="1200" dirty="0" smtClean="0">
                          <a:ln>
                            <a:noFill/>
                          </a:ln>
                          <a:solidFill>
                            <a:schemeClr val="tx1"/>
                          </a:solidFill>
                          <a:latin typeface="+mn-lt"/>
                          <a:ea typeface="+mn-ea"/>
                          <a:cs typeface="Ali-A-Samik" pitchFamily="2" charset="-78"/>
                        </a:rPr>
                        <a:t>أنواع</a:t>
                      </a:r>
                      <a:r>
                        <a:rPr lang="ar-SA" altLang="ar-IQ" sz="2800" kern="1200" dirty="0" smtClean="0">
                          <a:ln>
                            <a:noFill/>
                          </a:ln>
                          <a:solidFill>
                            <a:schemeClr val="tx1"/>
                          </a:solidFill>
                          <a:latin typeface="+mn-lt"/>
                          <a:ea typeface="+mn-ea"/>
                          <a:cs typeface="Ali-A-Samik" pitchFamily="2" charset="-78"/>
                        </a:rPr>
                        <a:t> وسائل </a:t>
                      </a:r>
                      <a:r>
                        <a:rPr lang="ar-IQ" altLang="ar-IQ" sz="2800" kern="1200" dirty="0" smtClean="0">
                          <a:ln>
                            <a:noFill/>
                          </a:ln>
                          <a:solidFill>
                            <a:schemeClr val="tx1"/>
                          </a:solidFill>
                          <a:latin typeface="+mn-lt"/>
                          <a:ea typeface="+mn-ea"/>
                          <a:cs typeface="Ali-A-Samik" pitchFamily="2" charset="-78"/>
                        </a:rPr>
                        <a:t>النقل السياحي</a:t>
                      </a:r>
                      <a:endParaRPr lang="ar-SA" altLang="ar-IQ" sz="2800" kern="1200" dirty="0" smtClean="0">
                        <a:ln>
                          <a:noFill/>
                        </a:ln>
                        <a:solidFill>
                          <a:schemeClr val="tx1"/>
                        </a:solidFill>
                        <a:latin typeface="+mn-lt"/>
                        <a:ea typeface="+mn-ea"/>
                        <a:cs typeface="Ali-A-Samik" pitchFamily="2" charset="-78"/>
                      </a:endParaRPr>
                    </a:p>
                  </a:txBody>
                  <a:tcPr/>
                </a:tc>
              </a:tr>
              <a:tr h="370840">
                <a:tc>
                  <a:txBody>
                    <a:bodyPr/>
                    <a:lstStyle/>
                    <a:p>
                      <a:pPr algn="r" rtl="1"/>
                      <a:r>
                        <a:rPr lang="ar-SA" altLang="ar-IQ" sz="2800" kern="1200" dirty="0" smtClean="0">
                          <a:ln>
                            <a:noFill/>
                          </a:ln>
                          <a:solidFill>
                            <a:schemeClr val="tx1"/>
                          </a:solidFill>
                          <a:latin typeface="+mn-lt"/>
                          <a:ea typeface="+mn-ea"/>
                          <a:cs typeface="Ali-A-Samik" pitchFamily="2" charset="-78"/>
                        </a:rPr>
                        <a:t>سادساً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altLang="ar-IQ" sz="2800" kern="1200" dirty="0" smtClean="0">
                          <a:ln>
                            <a:noFill/>
                          </a:ln>
                          <a:solidFill>
                            <a:schemeClr val="tx1"/>
                          </a:solidFill>
                          <a:latin typeface="+mn-lt"/>
                          <a:ea typeface="+mn-ea"/>
                          <a:cs typeface="Ali-A-Samik" pitchFamily="2" charset="-78"/>
                        </a:rPr>
                        <a:t>اهم المنظمات الدولية في مجال الطيران</a:t>
                      </a:r>
                    </a:p>
                  </a:txBody>
                  <a:tcPr/>
                </a:tc>
              </a:tr>
              <a:tr h="370840">
                <a:tc>
                  <a:txBody>
                    <a:bodyPr/>
                    <a:lstStyle/>
                    <a:p>
                      <a:pPr algn="r" rtl="1"/>
                      <a:r>
                        <a:rPr lang="ar-SA" sz="2800" kern="1200" dirty="0" smtClean="0">
                          <a:ln>
                            <a:noFill/>
                          </a:ln>
                          <a:solidFill>
                            <a:schemeClr val="tx1"/>
                          </a:solidFill>
                          <a:latin typeface="+mn-lt"/>
                          <a:ea typeface="+mn-ea"/>
                          <a:cs typeface="Ali-A-Samik" pitchFamily="2" charset="-78"/>
                        </a:rPr>
                        <a:t>سابعاً</a:t>
                      </a:r>
                      <a:endParaRPr lang="ar-SA" sz="2800" kern="1200" dirty="0">
                        <a:ln>
                          <a:noFill/>
                        </a:ln>
                        <a:solidFill>
                          <a:schemeClr val="tx1"/>
                        </a:solidFill>
                        <a:latin typeface="+mn-lt"/>
                        <a:ea typeface="+mn-ea"/>
                        <a:cs typeface="Ali-A-Samik"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altLang="ar-IQ" sz="2800" kern="1200" dirty="0" smtClean="0">
                          <a:ln>
                            <a:noFill/>
                          </a:ln>
                          <a:solidFill>
                            <a:schemeClr val="tx1"/>
                          </a:solidFill>
                          <a:latin typeface="+mn-lt"/>
                          <a:ea typeface="+mn-ea"/>
                          <a:cs typeface="Ali-A-Samik" pitchFamily="2" charset="-78"/>
                        </a:rPr>
                        <a:t>اهم المنظمات الدولية في مجال السياحة</a:t>
                      </a:r>
                    </a:p>
                  </a:txBody>
                  <a:tcPr/>
                </a:tc>
              </a:tr>
            </a:tbl>
          </a:graphicData>
        </a:graphic>
      </p:graphicFrame>
    </p:spTree>
    <p:extLst>
      <p:ext uri="{BB962C8B-B14F-4D97-AF65-F5344CB8AC3E}">
        <p14:creationId xmlns:p14="http://schemas.microsoft.com/office/powerpoint/2010/main" val="170842575"/>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10</a:t>
            </a:fld>
            <a:endParaRPr lang="en-US" sz="2800" dirty="0">
              <a:solidFill>
                <a:srgbClr val="FF0000"/>
              </a:solidFill>
              <a:latin typeface="Footlight MT Light" pitchFamily="18" charset="0"/>
            </a:endParaRPr>
          </a:p>
        </p:txBody>
      </p:sp>
      <p:sp>
        <p:nvSpPr>
          <p:cNvPr id="5" name="Round Diagonal Corner Rectangle 4"/>
          <p:cNvSpPr/>
          <p:nvPr/>
        </p:nvSpPr>
        <p:spPr>
          <a:xfrm>
            <a:off x="617518" y="218364"/>
            <a:ext cx="11284501" cy="617959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ar-SA" sz="3200" u="sng" dirty="0" smtClean="0">
                <a:solidFill>
                  <a:srgbClr val="C00000"/>
                </a:solidFill>
                <a:cs typeface="Ali-A-Samik" pitchFamily="2" charset="-78"/>
              </a:rPr>
              <a:t>تقسيم </a:t>
            </a:r>
            <a:r>
              <a:rPr lang="ar-SA" sz="3200" u="sng" dirty="0">
                <a:solidFill>
                  <a:srgbClr val="C00000"/>
                </a:solidFill>
                <a:cs typeface="Ali-A-Samik" pitchFamily="2" charset="-78"/>
              </a:rPr>
              <a:t>الفنادق حسب موقع </a:t>
            </a:r>
            <a:r>
              <a:rPr lang="ar-SA" sz="3200" u="sng" dirty="0" smtClean="0">
                <a:solidFill>
                  <a:srgbClr val="C00000"/>
                </a:solidFill>
                <a:cs typeface="Ali-A-Samik" pitchFamily="2" charset="-78"/>
              </a:rPr>
              <a:t>الفنادق </a:t>
            </a:r>
            <a:r>
              <a:rPr lang="ar-SA" sz="3200" u="sng" dirty="0">
                <a:solidFill>
                  <a:srgbClr val="C00000"/>
                </a:solidFill>
                <a:cs typeface="Ali-A-Samik" pitchFamily="2" charset="-78"/>
              </a:rPr>
              <a:t>ونوعية الزبائن :</a:t>
            </a:r>
          </a:p>
          <a:p>
            <a:pPr marL="514350" lvl="0" indent="-514350" algn="justLow" rtl="1">
              <a:buFont typeface="+mj-cs"/>
              <a:buAutoNum type="arabic2Minus"/>
            </a:pPr>
            <a:r>
              <a:rPr lang="ar-SA" sz="3200" dirty="0" smtClean="0">
                <a:solidFill>
                  <a:srgbClr val="000000"/>
                </a:solidFill>
                <a:cs typeface="Ali-A-Samik" pitchFamily="2" charset="-78"/>
              </a:rPr>
              <a:t>الفنادق التجارية:</a:t>
            </a:r>
          </a:p>
          <a:p>
            <a:pPr lvl="0" algn="justLow" rtl="1"/>
            <a:r>
              <a:rPr lang="ar-SA" sz="3200" dirty="0" smtClean="0">
                <a:solidFill>
                  <a:srgbClr val="000000"/>
                </a:solidFill>
                <a:cs typeface="Ali-A-Samik" pitchFamily="2" charset="-78"/>
              </a:rPr>
              <a:t>هذا </a:t>
            </a:r>
            <a:r>
              <a:rPr lang="ar-SA" sz="3200" dirty="0">
                <a:solidFill>
                  <a:srgbClr val="000000"/>
                </a:solidFill>
                <a:cs typeface="Ali-A-Samik" pitchFamily="2" charset="-78"/>
              </a:rPr>
              <a:t>الفندق مناسباً لإقامة رجال </a:t>
            </a:r>
            <a:r>
              <a:rPr lang="ar-SA" sz="3200" dirty="0" smtClean="0">
                <a:solidFill>
                  <a:srgbClr val="000000"/>
                </a:solidFill>
                <a:cs typeface="Ali-A-Samik" pitchFamily="2" charset="-78"/>
              </a:rPr>
              <a:t>الأعمال، </a:t>
            </a:r>
            <a:r>
              <a:rPr lang="ar-SA" sz="3200" dirty="0">
                <a:solidFill>
                  <a:srgbClr val="000000"/>
                </a:solidFill>
                <a:cs typeface="Ali-A-Samik" pitchFamily="2" charset="-78"/>
              </a:rPr>
              <a:t>لأن موقعه يكون في وسط أو مركز </a:t>
            </a:r>
            <a:r>
              <a:rPr lang="ar-SA" sz="3200" dirty="0" smtClean="0">
                <a:solidFill>
                  <a:srgbClr val="000000"/>
                </a:solidFill>
                <a:cs typeface="Ali-A-Samik" pitchFamily="2" charset="-78"/>
              </a:rPr>
              <a:t>المدينة، </a:t>
            </a:r>
            <a:r>
              <a:rPr lang="ar-SA" sz="3200" dirty="0">
                <a:solidFill>
                  <a:srgbClr val="000000"/>
                </a:solidFill>
                <a:cs typeface="Ali-A-Samik" pitchFamily="2" charset="-78"/>
              </a:rPr>
              <a:t>مما يجعلهم قريبين من الشركات التي يرغبون في التوجه إليها أو التعامل معها </a:t>
            </a:r>
            <a:r>
              <a:rPr lang="ar-SA" sz="3200" dirty="0" smtClean="0">
                <a:solidFill>
                  <a:srgbClr val="000000"/>
                </a:solidFill>
                <a:cs typeface="Ali-A-Samik" pitchFamily="2" charset="-78"/>
              </a:rPr>
              <a:t>، </a:t>
            </a:r>
            <a:r>
              <a:rPr lang="ar-SA" sz="3200" dirty="0">
                <a:solidFill>
                  <a:srgbClr val="000000"/>
                </a:solidFill>
                <a:cs typeface="Ali-A-Samik" pitchFamily="2" charset="-78"/>
              </a:rPr>
              <a:t>وتسمى </a:t>
            </a:r>
            <a:r>
              <a:rPr lang="ar-SA" sz="3200" dirty="0" smtClean="0">
                <a:solidFill>
                  <a:srgbClr val="000000"/>
                </a:solidFill>
                <a:cs typeface="Ali-A-Samik" pitchFamily="2" charset="-78"/>
              </a:rPr>
              <a:t>أيضاً (</a:t>
            </a:r>
            <a:r>
              <a:rPr lang="en-GB" sz="3200" dirty="0">
                <a:solidFill>
                  <a:srgbClr val="000000"/>
                </a:solidFill>
                <a:cs typeface="Ali-A-Samik" pitchFamily="2" charset="-78"/>
              </a:rPr>
              <a:t>City </a:t>
            </a:r>
            <a:r>
              <a:rPr lang="en-GB" sz="3200" dirty="0" err="1" smtClean="0">
                <a:solidFill>
                  <a:srgbClr val="000000"/>
                </a:solidFill>
                <a:cs typeface="Ali-A-Samik" pitchFamily="2" charset="-78"/>
              </a:rPr>
              <a:t>center</a:t>
            </a:r>
            <a:r>
              <a:rPr lang="en-GB" sz="3200" dirty="0" smtClean="0">
                <a:solidFill>
                  <a:srgbClr val="000000"/>
                </a:solidFill>
                <a:cs typeface="Ali-A-Samik" pitchFamily="2" charset="-78"/>
              </a:rPr>
              <a:t> </a:t>
            </a:r>
            <a:r>
              <a:rPr lang="en-GB" sz="3200" dirty="0" err="1" smtClean="0">
                <a:solidFill>
                  <a:srgbClr val="000000"/>
                </a:solidFill>
                <a:cs typeface="Ali-A-Samik" pitchFamily="2" charset="-78"/>
              </a:rPr>
              <a:t>hottel</a:t>
            </a:r>
            <a:r>
              <a:rPr lang="ar-SA" sz="3200" dirty="0" smtClean="0">
                <a:solidFill>
                  <a:srgbClr val="000000"/>
                </a:solidFill>
                <a:cs typeface="Ali-A-Samik" pitchFamily="2" charset="-78"/>
              </a:rPr>
              <a:t>) فنادق مركز </a:t>
            </a:r>
            <a:r>
              <a:rPr lang="ar-SA" sz="3200" dirty="0">
                <a:solidFill>
                  <a:srgbClr val="000000"/>
                </a:solidFill>
                <a:cs typeface="Ali-A-Samik" pitchFamily="2" charset="-78"/>
              </a:rPr>
              <a:t>المدينة.</a:t>
            </a:r>
            <a:endParaRPr lang="en-GB" sz="3200" dirty="0">
              <a:solidFill>
                <a:srgbClr val="000000"/>
              </a:solidFill>
              <a:cs typeface="Ali-A-Samik" pitchFamily="2" charset="-78"/>
            </a:endParaRPr>
          </a:p>
          <a:p>
            <a:pPr marL="514350" lvl="0" indent="-514350" algn="justLow" rtl="1">
              <a:buFont typeface="+mj-cs"/>
              <a:buAutoNum type="arabic1Minus" startAt="2"/>
            </a:pPr>
            <a:r>
              <a:rPr lang="en-GB" sz="3200" dirty="0" smtClean="0">
                <a:solidFill>
                  <a:srgbClr val="000000"/>
                </a:solidFill>
                <a:cs typeface="Ali-A-Samik" pitchFamily="2" charset="-78"/>
              </a:rPr>
              <a:t> </a:t>
            </a:r>
            <a:r>
              <a:rPr lang="ar-SA" sz="3200" dirty="0" smtClean="0">
                <a:solidFill>
                  <a:srgbClr val="000000"/>
                </a:solidFill>
                <a:cs typeface="Ali-A-Samik" pitchFamily="2" charset="-78"/>
              </a:rPr>
              <a:t>فنادق المطار:</a:t>
            </a:r>
            <a:endParaRPr lang="en-GB" sz="3200" dirty="0">
              <a:solidFill>
                <a:srgbClr val="000000"/>
              </a:solidFill>
              <a:cs typeface="Ali-A-Samik" pitchFamily="2" charset="-78"/>
            </a:endParaRPr>
          </a:p>
          <a:p>
            <a:pPr lvl="0" algn="justLow" rtl="1"/>
            <a:r>
              <a:rPr lang="ar-SA" sz="3200" dirty="0" smtClean="0">
                <a:solidFill>
                  <a:srgbClr val="000000"/>
                </a:solidFill>
                <a:cs typeface="Ali-A-Samik" pitchFamily="2" charset="-78"/>
              </a:rPr>
              <a:t>	هذه </a:t>
            </a:r>
            <a:r>
              <a:rPr lang="ar-SA" sz="3200" dirty="0">
                <a:solidFill>
                  <a:srgbClr val="000000"/>
                </a:solidFill>
                <a:cs typeface="Ali-A-Samik" pitchFamily="2" charset="-78"/>
              </a:rPr>
              <a:t>الفنادق موجودة بالقرب من </a:t>
            </a:r>
            <a:r>
              <a:rPr lang="ar-SA" sz="3200" dirty="0" smtClean="0">
                <a:solidFill>
                  <a:srgbClr val="000000"/>
                </a:solidFill>
                <a:cs typeface="Ali-A-Samik" pitchFamily="2" charset="-78"/>
              </a:rPr>
              <a:t>المطارات، </a:t>
            </a:r>
            <a:r>
              <a:rPr lang="ar-SA" sz="3200" dirty="0">
                <a:solidFill>
                  <a:srgbClr val="000000"/>
                </a:solidFill>
                <a:cs typeface="Ali-A-Samik" pitchFamily="2" charset="-78"/>
              </a:rPr>
              <a:t>ويستفيد منها المسافرين الذين يريدون </a:t>
            </a:r>
            <a:r>
              <a:rPr lang="ar-SA" sz="3200" dirty="0" smtClean="0">
                <a:solidFill>
                  <a:srgbClr val="000000"/>
                </a:solidFill>
                <a:cs typeface="Ali-A-Samik" pitchFamily="2" charset="-78"/>
              </a:rPr>
              <a:t>قضاء (</a:t>
            </a:r>
            <a:r>
              <a:rPr lang="en-US" sz="3200" dirty="0" smtClean="0">
                <a:solidFill>
                  <a:srgbClr val="000000"/>
                </a:solidFill>
                <a:cs typeface="Ali-A-Samik" pitchFamily="2" charset="-78"/>
              </a:rPr>
              <a:t>3-4</a:t>
            </a:r>
            <a:r>
              <a:rPr lang="ar-SA" sz="3200" dirty="0" smtClean="0">
                <a:solidFill>
                  <a:srgbClr val="000000"/>
                </a:solidFill>
                <a:cs typeface="Ali-A-Samik" pitchFamily="2" charset="-78"/>
              </a:rPr>
              <a:t>) ساعات </a:t>
            </a:r>
            <a:r>
              <a:rPr lang="ar-SA" sz="3200" dirty="0">
                <a:solidFill>
                  <a:srgbClr val="000000"/>
                </a:solidFill>
                <a:cs typeface="Ali-A-Samik" pitchFamily="2" charset="-78"/>
              </a:rPr>
              <a:t>مثلاً </a:t>
            </a:r>
            <a:r>
              <a:rPr lang="ar-SA" sz="3200" dirty="0" smtClean="0">
                <a:solidFill>
                  <a:srgbClr val="000000"/>
                </a:solidFill>
                <a:cs typeface="Ali-A-Samik" pitchFamily="2" charset="-78"/>
              </a:rPr>
              <a:t>كترانزيت، </a:t>
            </a:r>
            <a:r>
              <a:rPr lang="ar-SA" sz="3200" dirty="0">
                <a:solidFill>
                  <a:srgbClr val="000000"/>
                </a:solidFill>
                <a:cs typeface="Ali-A-Samik" pitchFamily="2" charset="-78"/>
              </a:rPr>
              <a:t>أي في انتظار مواصلة </a:t>
            </a:r>
            <a:r>
              <a:rPr lang="ar-SA" sz="3200" dirty="0" smtClean="0">
                <a:solidFill>
                  <a:srgbClr val="000000"/>
                </a:solidFill>
                <a:cs typeface="Ali-A-Samik" pitchFamily="2" charset="-78"/>
              </a:rPr>
              <a:t>رحلتهم. </a:t>
            </a:r>
            <a:r>
              <a:rPr lang="ar-SA" sz="3200" dirty="0">
                <a:solidFill>
                  <a:srgbClr val="000000"/>
                </a:solidFill>
                <a:cs typeface="Ali-A-Samik" pitchFamily="2" charset="-78"/>
              </a:rPr>
              <a:t>ولكن هذا لا يمنع أنه بإمكان اي مسافر الإقامة فيه وتصميم الفندق يكون مبنى غير مرتفع ومعزول عن الصوت لضجيج الطائرات مثال : فندق موفنبيك في البحرين (بالقرب من المطار) .</a:t>
            </a:r>
          </a:p>
        </p:txBody>
      </p:sp>
    </p:spTree>
    <p:extLst>
      <p:ext uri="{BB962C8B-B14F-4D97-AF65-F5344CB8AC3E}">
        <p14:creationId xmlns:p14="http://schemas.microsoft.com/office/powerpoint/2010/main" val="36000775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11</a:t>
            </a:fld>
            <a:endParaRPr lang="en-US" sz="2800" dirty="0">
              <a:solidFill>
                <a:srgbClr val="FF0000"/>
              </a:solidFill>
              <a:latin typeface="Footlight MT Light" pitchFamily="18" charset="0"/>
            </a:endParaRPr>
          </a:p>
        </p:txBody>
      </p:sp>
      <p:sp>
        <p:nvSpPr>
          <p:cNvPr id="5" name="Round Diagonal Corner Rectangle 4"/>
          <p:cNvSpPr/>
          <p:nvPr/>
        </p:nvSpPr>
        <p:spPr>
          <a:xfrm>
            <a:off x="617518" y="218364"/>
            <a:ext cx="11284501" cy="617959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cs"/>
              <a:buAutoNum type="arabic1Minus" startAt="3"/>
            </a:pPr>
            <a:r>
              <a:rPr lang="ar-SA" sz="3200" dirty="0">
                <a:solidFill>
                  <a:srgbClr val="000000"/>
                </a:solidFill>
                <a:cs typeface="Ali-A-Samik" pitchFamily="2" charset="-78"/>
              </a:rPr>
              <a:t> مراكز </a:t>
            </a:r>
            <a:r>
              <a:rPr lang="ar-SA" sz="3200" dirty="0" smtClean="0">
                <a:solidFill>
                  <a:srgbClr val="000000"/>
                </a:solidFill>
                <a:cs typeface="Ali-A-Samik" pitchFamily="2" charset="-78"/>
              </a:rPr>
              <a:t>المؤتمرات:</a:t>
            </a:r>
          </a:p>
          <a:p>
            <a:pPr lvl="0" algn="justLow" rtl="1"/>
            <a:r>
              <a:rPr lang="ar-SA" sz="3200" dirty="0" smtClean="0">
                <a:solidFill>
                  <a:srgbClr val="000000"/>
                </a:solidFill>
                <a:cs typeface="Ali-A-Samik" pitchFamily="2" charset="-78"/>
              </a:rPr>
              <a:t>	في هذا النوع من الفنادق توجد صالات </a:t>
            </a:r>
            <a:r>
              <a:rPr lang="ar-SA" sz="3200" dirty="0">
                <a:solidFill>
                  <a:srgbClr val="000000"/>
                </a:solidFill>
                <a:cs typeface="Ali-A-Samik" pitchFamily="2" charset="-78"/>
              </a:rPr>
              <a:t>كبيرة لعقد </a:t>
            </a:r>
            <a:r>
              <a:rPr lang="ar-SA" sz="3200" dirty="0" smtClean="0">
                <a:solidFill>
                  <a:srgbClr val="000000"/>
                </a:solidFill>
                <a:cs typeface="Ali-A-Samik" pitchFamily="2" charset="-78"/>
              </a:rPr>
              <a:t>المؤتمرات</a:t>
            </a:r>
            <a:r>
              <a:rPr lang="ar-SA" sz="3200" dirty="0">
                <a:solidFill>
                  <a:srgbClr val="000000"/>
                </a:solidFill>
                <a:cs typeface="Ali-A-Samik" pitchFamily="2" charset="-78"/>
              </a:rPr>
              <a:t>، </a:t>
            </a:r>
            <a:r>
              <a:rPr lang="ar-SA" sz="3200" dirty="0" smtClean="0">
                <a:solidFill>
                  <a:srgbClr val="000000"/>
                </a:solidFill>
                <a:cs typeface="Ali-A-Samik" pitchFamily="2" charset="-78"/>
              </a:rPr>
              <a:t>وفيها ملاحق </a:t>
            </a:r>
            <a:r>
              <a:rPr lang="ar-SA" sz="3200" dirty="0">
                <a:solidFill>
                  <a:srgbClr val="000000"/>
                </a:solidFill>
                <a:cs typeface="Ali-A-Samik" pitchFamily="2" charset="-78"/>
              </a:rPr>
              <a:t>تتكون من مجموعة من الغرف </a:t>
            </a:r>
            <a:r>
              <a:rPr lang="ar-SA" sz="3200" dirty="0" smtClean="0">
                <a:solidFill>
                  <a:srgbClr val="000000"/>
                </a:solidFill>
                <a:cs typeface="Ali-A-Samik" pitchFamily="2" charset="-78"/>
              </a:rPr>
              <a:t>للإقامة (مجموعة </a:t>
            </a:r>
            <a:r>
              <a:rPr lang="ar-SA" sz="3200" dirty="0">
                <a:solidFill>
                  <a:srgbClr val="000000"/>
                </a:solidFill>
                <a:cs typeface="Ali-A-Samik" pitchFamily="2" charset="-78"/>
              </a:rPr>
              <a:t>من الغرف الخاصة) . </a:t>
            </a:r>
            <a:endParaRPr lang="ar-SA" sz="3200" dirty="0" smtClean="0">
              <a:solidFill>
                <a:srgbClr val="000000"/>
              </a:solidFill>
              <a:cs typeface="Ali-A-Samik" pitchFamily="2" charset="-78"/>
            </a:endParaRPr>
          </a:p>
          <a:p>
            <a:pPr marL="514350" lvl="0" indent="-514350" algn="justLow" rtl="1">
              <a:buFont typeface="+mj-cs"/>
              <a:buAutoNum type="arabic1Minus" startAt="4"/>
            </a:pPr>
            <a:r>
              <a:rPr lang="ar-SA" sz="3200" dirty="0">
                <a:solidFill>
                  <a:srgbClr val="000000"/>
                </a:solidFill>
                <a:cs typeface="Ali-A-Samik" pitchFamily="2" charset="-78"/>
              </a:rPr>
              <a:t>الشقق الفندقية:</a:t>
            </a:r>
          </a:p>
          <a:p>
            <a:pPr lvl="0" algn="justLow" rtl="1"/>
            <a:r>
              <a:rPr lang="ar-SA" sz="3200" dirty="0">
                <a:solidFill>
                  <a:srgbClr val="000000"/>
                </a:solidFill>
                <a:cs typeface="Ali-A-Samik" pitchFamily="2" charset="-78"/>
              </a:rPr>
              <a:t>	وهي مناسبة للنزلاء الذين يمكثون لفترات طويلة ويريدون التمتع بالخدمة والراحة والشعور كما لو أنهم في </a:t>
            </a:r>
            <a:r>
              <a:rPr lang="ar-SA" sz="3200" dirty="0" smtClean="0">
                <a:solidFill>
                  <a:srgbClr val="000000"/>
                </a:solidFill>
                <a:cs typeface="Ali-A-Samik" pitchFamily="2" charset="-78"/>
              </a:rPr>
              <a:t>منازلهم.</a:t>
            </a:r>
          </a:p>
          <a:p>
            <a:pPr marL="514350" lvl="0" indent="-514350" algn="justLow" rtl="1">
              <a:buFont typeface="+mj-cs"/>
              <a:buAutoNum type="arabic1Minus" startAt="5"/>
            </a:pPr>
            <a:r>
              <a:rPr lang="ar-SA" sz="3200" dirty="0">
                <a:solidFill>
                  <a:srgbClr val="000000"/>
                </a:solidFill>
                <a:cs typeface="Ali-A-Samik" pitchFamily="2" charset="-78"/>
              </a:rPr>
              <a:t>فنادق الإقامة الدائمة:</a:t>
            </a:r>
          </a:p>
          <a:p>
            <a:pPr lvl="0" algn="justLow" rtl="1"/>
            <a:r>
              <a:rPr lang="ar-SA" sz="3200" dirty="0" smtClean="0">
                <a:solidFill>
                  <a:srgbClr val="000000"/>
                </a:solidFill>
                <a:cs typeface="Ali-A-Samik" pitchFamily="2" charset="-78"/>
              </a:rPr>
              <a:t>	في </a:t>
            </a:r>
            <a:r>
              <a:rPr lang="ar-SA" sz="3200" dirty="0">
                <a:solidFill>
                  <a:srgbClr val="000000"/>
                </a:solidFill>
                <a:cs typeface="Ali-A-Samik" pitchFamily="2" charset="-78"/>
              </a:rPr>
              <a:t>هذه </a:t>
            </a:r>
            <a:r>
              <a:rPr lang="ar-SA" sz="3200" dirty="0" smtClean="0">
                <a:solidFill>
                  <a:srgbClr val="000000"/>
                </a:solidFill>
                <a:cs typeface="Ali-A-Samik" pitchFamily="2" charset="-78"/>
              </a:rPr>
              <a:t>النوع </a:t>
            </a:r>
            <a:r>
              <a:rPr lang="ar-SA" sz="3200" dirty="0">
                <a:solidFill>
                  <a:srgbClr val="000000"/>
                </a:solidFill>
                <a:cs typeface="Ali-A-Samik" pitchFamily="2" charset="-78"/>
              </a:rPr>
              <a:t>من الفنادق يمكن للنزيل الإقامة فيها لفترة طويلة قد تمتد لستة اشهر دون اضطراره لتحمل التكلفة العالية، والتمتع بكافة الخدمات الأساسية التي يحتاجها</a:t>
            </a:r>
            <a:r>
              <a:rPr lang="ar-SA" sz="3200" dirty="0" smtClean="0">
                <a:solidFill>
                  <a:srgbClr val="000000"/>
                </a:solidFill>
                <a:cs typeface="Ali-A-Samik" pitchFamily="2" charset="-78"/>
              </a:rPr>
              <a:t>.</a:t>
            </a:r>
          </a:p>
        </p:txBody>
      </p:sp>
    </p:spTree>
    <p:extLst>
      <p:ext uri="{BB962C8B-B14F-4D97-AF65-F5344CB8AC3E}">
        <p14:creationId xmlns:p14="http://schemas.microsoft.com/office/powerpoint/2010/main" val="21689840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12</a:t>
            </a:fld>
            <a:endParaRPr lang="en-US" sz="2800" dirty="0">
              <a:solidFill>
                <a:srgbClr val="FF0000"/>
              </a:solidFill>
              <a:latin typeface="Footlight MT Light" pitchFamily="18" charset="0"/>
            </a:endParaRPr>
          </a:p>
        </p:txBody>
      </p:sp>
      <p:sp>
        <p:nvSpPr>
          <p:cNvPr id="5" name="Round Diagonal Corner Rectangle 4"/>
          <p:cNvSpPr/>
          <p:nvPr/>
        </p:nvSpPr>
        <p:spPr>
          <a:xfrm>
            <a:off x="617518" y="218364"/>
            <a:ext cx="11284501" cy="617959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cs"/>
              <a:buAutoNum type="arabic1Minus" startAt="6"/>
            </a:pPr>
            <a:r>
              <a:rPr lang="ar-SA" sz="3200" dirty="0">
                <a:solidFill>
                  <a:srgbClr val="000000"/>
                </a:solidFill>
                <a:cs typeface="Ali-A-Samik" pitchFamily="2" charset="-78"/>
              </a:rPr>
              <a:t> فنادق </a:t>
            </a:r>
            <a:r>
              <a:rPr lang="ar-SA" sz="3200" dirty="0" smtClean="0">
                <a:solidFill>
                  <a:srgbClr val="000000"/>
                </a:solidFill>
                <a:cs typeface="Ali-A-Samik" pitchFamily="2" charset="-78"/>
              </a:rPr>
              <a:t>الكازينو (المقامرة):</a:t>
            </a:r>
            <a:endParaRPr lang="en-GB" sz="3200" dirty="0">
              <a:solidFill>
                <a:srgbClr val="000000"/>
              </a:solidFill>
              <a:cs typeface="Ali-A-Samik" pitchFamily="2" charset="-78"/>
            </a:endParaRPr>
          </a:p>
          <a:p>
            <a:pPr lvl="0" algn="justLow" rtl="1"/>
            <a:r>
              <a:rPr lang="ar-SA" sz="3200" dirty="0" smtClean="0">
                <a:solidFill>
                  <a:srgbClr val="000000"/>
                </a:solidFill>
                <a:cs typeface="Ali-A-Samik" pitchFamily="2" charset="-78"/>
              </a:rPr>
              <a:t>	</a:t>
            </a:r>
            <a:r>
              <a:rPr lang="en-GB" sz="3200" dirty="0" smtClean="0">
                <a:solidFill>
                  <a:srgbClr val="000000"/>
                </a:solidFill>
                <a:cs typeface="Ali-A-Samik" pitchFamily="2" charset="-78"/>
              </a:rPr>
              <a:t> </a:t>
            </a:r>
            <a:r>
              <a:rPr lang="ar-SA" sz="3200" dirty="0" smtClean="0">
                <a:solidFill>
                  <a:srgbClr val="000000"/>
                </a:solidFill>
                <a:cs typeface="Ali-A-Samik" pitchFamily="2" charset="-78"/>
              </a:rPr>
              <a:t>في </a:t>
            </a:r>
            <a:r>
              <a:rPr lang="ar-SA" sz="3200" dirty="0">
                <a:solidFill>
                  <a:srgbClr val="000000"/>
                </a:solidFill>
                <a:cs typeface="Ali-A-Samik" pitchFamily="2" charset="-78"/>
              </a:rPr>
              <a:t>هذه الفنادق يستطيع الشخص الإقامة والأكل والشرب مجانا </a:t>
            </a:r>
            <a:r>
              <a:rPr lang="ar-SA" sz="3200" dirty="0" smtClean="0">
                <a:solidFill>
                  <a:srgbClr val="000000"/>
                </a:solidFill>
                <a:cs typeface="Ali-A-Samik" pitchFamily="2" charset="-78"/>
              </a:rPr>
              <a:t>لفترة، مقابل ماتحصل الفندق من الأرباح خلال </a:t>
            </a:r>
            <a:r>
              <a:rPr lang="ar-SA" sz="3200" dirty="0">
                <a:solidFill>
                  <a:srgbClr val="000000"/>
                </a:solidFill>
                <a:cs typeface="Ali-A-Samik" pitchFamily="2" charset="-78"/>
              </a:rPr>
              <a:t>ما يخسره النزيل من أموال عند </a:t>
            </a:r>
            <a:r>
              <a:rPr lang="ar-SA" sz="3200" dirty="0" smtClean="0">
                <a:solidFill>
                  <a:srgbClr val="000000"/>
                </a:solidFill>
                <a:cs typeface="Ali-A-Samik" pitchFamily="2" charset="-78"/>
              </a:rPr>
              <a:t>اللعب </a:t>
            </a:r>
            <a:r>
              <a:rPr lang="ar-SA" sz="3200" dirty="0">
                <a:solidFill>
                  <a:srgbClr val="000000"/>
                </a:solidFill>
                <a:cs typeface="Ali-A-Samik" pitchFamily="2" charset="-78"/>
              </a:rPr>
              <a:t>بصالات القمار التي توفرها</a:t>
            </a:r>
            <a:r>
              <a:rPr lang="ar-SA" sz="3200" dirty="0" smtClean="0">
                <a:solidFill>
                  <a:srgbClr val="000000"/>
                </a:solidFill>
                <a:cs typeface="Ali-A-Samik" pitchFamily="2" charset="-78"/>
              </a:rPr>
              <a:t>.</a:t>
            </a:r>
          </a:p>
          <a:p>
            <a:pPr lvl="0" algn="justLow" rtl="1"/>
            <a:endParaRPr lang="ar-SA" sz="3200" dirty="0">
              <a:solidFill>
                <a:srgbClr val="000000"/>
              </a:solidFill>
              <a:cs typeface="Ali-A-Samik" pitchFamily="2" charset="-78"/>
            </a:endParaRPr>
          </a:p>
          <a:p>
            <a:pPr marL="514350" lvl="0" indent="-514350" algn="justLow" rtl="1">
              <a:buFont typeface="+mj-cs"/>
              <a:buAutoNum type="arabic1Minus" startAt="7"/>
            </a:pPr>
            <a:r>
              <a:rPr lang="ar-SA" sz="3200" dirty="0" smtClean="0">
                <a:solidFill>
                  <a:srgbClr val="000000"/>
                </a:solidFill>
                <a:cs typeface="Ali-A-Samik" pitchFamily="2" charset="-78"/>
              </a:rPr>
              <a:t>فنادق المنتجعات:</a:t>
            </a:r>
            <a:endParaRPr lang="ar-SA" sz="3200" dirty="0">
              <a:solidFill>
                <a:srgbClr val="000000"/>
              </a:solidFill>
              <a:cs typeface="Ali-A-Samik" pitchFamily="2" charset="-78"/>
            </a:endParaRPr>
          </a:p>
          <a:p>
            <a:pPr lvl="0" algn="justLow" rtl="1"/>
            <a:r>
              <a:rPr lang="ar-SA" sz="3200" dirty="0" smtClean="0">
                <a:solidFill>
                  <a:srgbClr val="000000"/>
                </a:solidFill>
                <a:cs typeface="Ali-A-Samik" pitchFamily="2" charset="-78"/>
              </a:rPr>
              <a:t>	عبارة عن شقق منفصلة او متلاصقة بعضها مع بعض بالاضافة الى فندق كبير، تقدم </a:t>
            </a:r>
            <a:r>
              <a:rPr lang="ar-SA" sz="3200" dirty="0">
                <a:solidFill>
                  <a:srgbClr val="000000"/>
                </a:solidFill>
                <a:cs typeface="Ali-A-Samik" pitchFamily="2" charset="-78"/>
              </a:rPr>
              <a:t>خدماتها للأشخاص المسافرين من أجل الترويح عن أنفسهم والاستمتاع بجمال </a:t>
            </a:r>
            <a:r>
              <a:rPr lang="ar-SA" sz="3200" dirty="0" smtClean="0">
                <a:solidFill>
                  <a:srgbClr val="000000"/>
                </a:solidFill>
                <a:cs typeface="Ali-A-Samik" pitchFamily="2" charset="-78"/>
              </a:rPr>
              <a:t>الطبيعة، </a:t>
            </a:r>
            <a:r>
              <a:rPr lang="ar-SA" sz="3200" dirty="0">
                <a:solidFill>
                  <a:srgbClr val="000000"/>
                </a:solidFill>
                <a:cs typeface="Ali-A-Samik" pitchFamily="2" charset="-78"/>
              </a:rPr>
              <a:t>وهذه المنتجعات تكون موجودة عادة في المناطق الطبيعية </a:t>
            </a:r>
            <a:r>
              <a:rPr lang="ar-SA" sz="3200" dirty="0" smtClean="0">
                <a:solidFill>
                  <a:srgbClr val="000000"/>
                </a:solidFill>
                <a:cs typeface="Ali-A-Samik" pitchFamily="2" charset="-78"/>
              </a:rPr>
              <a:t>الجميلة، </a:t>
            </a:r>
            <a:r>
              <a:rPr lang="ar-SA" sz="3200" dirty="0">
                <a:solidFill>
                  <a:srgbClr val="000000"/>
                </a:solidFill>
                <a:cs typeface="Ali-A-Samik" pitchFamily="2" charset="-78"/>
              </a:rPr>
              <a:t>مثل المنتجعات </a:t>
            </a:r>
            <a:r>
              <a:rPr lang="ar-SA" sz="3200" dirty="0" smtClean="0">
                <a:solidFill>
                  <a:srgbClr val="000000"/>
                </a:solidFill>
                <a:cs typeface="Ali-A-Samik" pitchFamily="2" charset="-78"/>
              </a:rPr>
              <a:t>الصيفية الموجودة في المناطق </a:t>
            </a:r>
            <a:r>
              <a:rPr lang="ar-SA" sz="3200" dirty="0">
                <a:solidFill>
                  <a:srgbClr val="000000"/>
                </a:solidFill>
                <a:cs typeface="Ali-A-Samik" pitchFamily="2" charset="-78"/>
              </a:rPr>
              <a:t>الريفية </a:t>
            </a:r>
            <a:r>
              <a:rPr lang="ar-SA" sz="3200" dirty="0" smtClean="0">
                <a:solidFill>
                  <a:srgbClr val="000000"/>
                </a:solidFill>
                <a:cs typeface="Ali-A-Samik" pitchFamily="2" charset="-78"/>
              </a:rPr>
              <a:t>وشواطيء </a:t>
            </a:r>
            <a:r>
              <a:rPr lang="ar-SA" sz="3200" dirty="0">
                <a:solidFill>
                  <a:srgbClr val="000000"/>
                </a:solidFill>
                <a:cs typeface="Ali-A-Samik" pitchFamily="2" charset="-78"/>
              </a:rPr>
              <a:t>البحار </a:t>
            </a:r>
            <a:r>
              <a:rPr lang="ar-SA" sz="3200" dirty="0" smtClean="0">
                <a:solidFill>
                  <a:srgbClr val="000000"/>
                </a:solidFill>
                <a:cs typeface="Ali-A-Samik" pitchFamily="2" charset="-78"/>
              </a:rPr>
              <a:t>والجزر، </a:t>
            </a:r>
            <a:r>
              <a:rPr lang="ar-SA" sz="3200" dirty="0">
                <a:solidFill>
                  <a:srgbClr val="000000"/>
                </a:solidFill>
                <a:cs typeface="Ali-A-Samik" pitchFamily="2" charset="-78"/>
              </a:rPr>
              <a:t>أو المنتجعات </a:t>
            </a:r>
            <a:r>
              <a:rPr lang="ar-SA" sz="3200" dirty="0" smtClean="0">
                <a:solidFill>
                  <a:srgbClr val="000000"/>
                </a:solidFill>
                <a:cs typeface="Ali-A-Samik" pitchFamily="2" charset="-78"/>
              </a:rPr>
              <a:t>الشتوية </a:t>
            </a:r>
            <a:r>
              <a:rPr lang="ar-SA" sz="3200" dirty="0">
                <a:solidFill>
                  <a:srgbClr val="000000"/>
                </a:solidFill>
                <a:cs typeface="Ali-A-Samik" pitchFamily="2" charset="-78"/>
              </a:rPr>
              <a:t>الموجودة في المناطق الجبلية </a:t>
            </a:r>
            <a:r>
              <a:rPr lang="ar-SA" sz="3200" dirty="0" smtClean="0">
                <a:solidFill>
                  <a:srgbClr val="000000"/>
                </a:solidFill>
                <a:cs typeface="Ali-A-Samik" pitchFamily="2" charset="-78"/>
              </a:rPr>
              <a:t>ومناطق </a:t>
            </a:r>
            <a:r>
              <a:rPr lang="ar-SA" sz="3200" dirty="0">
                <a:solidFill>
                  <a:srgbClr val="000000"/>
                </a:solidFill>
                <a:cs typeface="Ali-A-Samik" pitchFamily="2" charset="-78"/>
              </a:rPr>
              <a:t>تساقط </a:t>
            </a:r>
            <a:r>
              <a:rPr lang="ar-SA" sz="3200" dirty="0" smtClean="0">
                <a:solidFill>
                  <a:srgbClr val="000000"/>
                </a:solidFill>
                <a:cs typeface="Ali-A-Samik" pitchFamily="2" charset="-78"/>
              </a:rPr>
              <a:t>الثلوج، وهي </a:t>
            </a:r>
            <a:r>
              <a:rPr lang="ar-SA" sz="3200" dirty="0">
                <a:solidFill>
                  <a:srgbClr val="000000"/>
                </a:solidFill>
                <a:cs typeface="Ali-A-Samik" pitchFamily="2" charset="-78"/>
              </a:rPr>
              <a:t>تشهد ما يعرف بالسياحة </a:t>
            </a:r>
            <a:r>
              <a:rPr lang="ar-SA" sz="3200" dirty="0" smtClean="0">
                <a:solidFill>
                  <a:srgbClr val="000000"/>
                </a:solidFill>
                <a:cs typeface="Ali-A-Samik" pitchFamily="2" charset="-78"/>
              </a:rPr>
              <a:t>الموسمية.</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41564721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13</a:t>
            </a:fld>
            <a:endParaRPr lang="en-US" sz="2800" dirty="0">
              <a:solidFill>
                <a:srgbClr val="FF0000"/>
              </a:solidFill>
              <a:latin typeface="Footlight MT Light" pitchFamily="18" charset="0"/>
            </a:endParaRPr>
          </a:p>
        </p:txBody>
      </p:sp>
      <p:sp>
        <p:nvSpPr>
          <p:cNvPr id="5" name="Round Diagonal Corner Rectangle 4"/>
          <p:cNvSpPr/>
          <p:nvPr/>
        </p:nvSpPr>
        <p:spPr>
          <a:xfrm>
            <a:off x="617518" y="218364"/>
            <a:ext cx="11284501" cy="617959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cs"/>
              <a:buAutoNum type="arabic1Minus" startAt="8"/>
            </a:pPr>
            <a:r>
              <a:rPr lang="ar-SA" sz="3200" dirty="0">
                <a:solidFill>
                  <a:srgbClr val="000000"/>
                </a:solidFill>
                <a:cs typeface="Ali-A-Samik" pitchFamily="2" charset="-78"/>
              </a:rPr>
              <a:t> فنادق السرير والفطور (غرف النوم والفطور) </a:t>
            </a:r>
          </a:p>
          <a:p>
            <a:pPr lvl="0" algn="justLow" rtl="1"/>
            <a:r>
              <a:rPr lang="ar-SA" sz="3200" dirty="0" smtClean="0">
                <a:solidFill>
                  <a:srgbClr val="000000"/>
                </a:solidFill>
                <a:cs typeface="Ali-A-Samik" pitchFamily="2" charset="-78"/>
              </a:rPr>
              <a:t>	وهذه </a:t>
            </a:r>
            <a:r>
              <a:rPr lang="ar-SA" sz="3200" dirty="0">
                <a:solidFill>
                  <a:srgbClr val="000000"/>
                </a:solidFill>
                <a:cs typeface="Ali-A-Samik" pitchFamily="2" charset="-78"/>
              </a:rPr>
              <a:t>الفنادق تقدم خدمة الإقامة </a:t>
            </a:r>
            <a:r>
              <a:rPr lang="ar-SA" sz="3200" dirty="0" smtClean="0">
                <a:solidFill>
                  <a:srgbClr val="000000"/>
                </a:solidFill>
                <a:cs typeface="Ali-A-Samik" pitchFamily="2" charset="-78"/>
              </a:rPr>
              <a:t>و وجبة </a:t>
            </a:r>
            <a:r>
              <a:rPr lang="ar-SA" sz="3200" dirty="0">
                <a:solidFill>
                  <a:srgbClr val="000000"/>
                </a:solidFill>
                <a:cs typeface="Ali-A-Samik" pitchFamily="2" charset="-78"/>
              </a:rPr>
              <a:t>الفطور </a:t>
            </a:r>
            <a:r>
              <a:rPr lang="ar-SA" sz="3200" dirty="0" smtClean="0">
                <a:solidFill>
                  <a:srgbClr val="000000"/>
                </a:solidFill>
                <a:cs typeface="Ali-A-Samik" pitchFamily="2" charset="-78"/>
              </a:rPr>
              <a:t>للنزلاء، </a:t>
            </a:r>
            <a:r>
              <a:rPr lang="ar-SA" sz="3200" dirty="0">
                <a:solidFill>
                  <a:srgbClr val="000000"/>
                </a:solidFill>
                <a:cs typeface="Ali-A-Samik" pitchFamily="2" charset="-78"/>
              </a:rPr>
              <a:t>وهي رخيصة الثمن وغالبيتها تفيد المقيمين لفترة قصيرة (الإقامة المؤقتة</a:t>
            </a:r>
            <a:r>
              <a:rPr lang="ar-SA" sz="3200" dirty="0" smtClean="0">
                <a:solidFill>
                  <a:srgbClr val="000000"/>
                </a:solidFill>
                <a:cs typeface="Ali-A-Samik" pitchFamily="2" charset="-78"/>
              </a:rPr>
              <a:t>)، </a:t>
            </a:r>
            <a:r>
              <a:rPr lang="ar-SA" sz="3200" dirty="0">
                <a:solidFill>
                  <a:srgbClr val="000000"/>
                </a:solidFill>
                <a:cs typeface="Ali-A-Samik" pitchFamily="2" charset="-78"/>
              </a:rPr>
              <a:t>والفندق عبارة عن منزل به </a:t>
            </a:r>
            <a:r>
              <a:rPr lang="en-US" sz="3200" dirty="0" smtClean="0">
                <a:solidFill>
                  <a:srgbClr val="000000"/>
                </a:solidFill>
                <a:cs typeface="Ali-A-Samik" pitchFamily="2" charset="-78"/>
              </a:rPr>
              <a:t>15</a:t>
            </a:r>
            <a:r>
              <a:rPr lang="ar-SA" sz="3200" dirty="0" smtClean="0">
                <a:solidFill>
                  <a:srgbClr val="000000"/>
                </a:solidFill>
                <a:cs typeface="Ali-A-Samik" pitchFamily="2" charset="-78"/>
              </a:rPr>
              <a:t>أو </a:t>
            </a:r>
            <a:r>
              <a:rPr lang="en-US" sz="3200" dirty="0" smtClean="0">
                <a:solidFill>
                  <a:srgbClr val="000000"/>
                </a:solidFill>
                <a:cs typeface="Ali-A-Samik" pitchFamily="2" charset="-78"/>
              </a:rPr>
              <a:t>20</a:t>
            </a:r>
            <a:r>
              <a:rPr lang="ar-SA" sz="3200" dirty="0" smtClean="0">
                <a:solidFill>
                  <a:srgbClr val="000000"/>
                </a:solidFill>
                <a:cs typeface="Ali-A-Samik" pitchFamily="2" charset="-78"/>
              </a:rPr>
              <a:t>غرفة </a:t>
            </a:r>
            <a:r>
              <a:rPr lang="ar-SA" sz="3200" dirty="0">
                <a:solidFill>
                  <a:srgbClr val="000000"/>
                </a:solidFill>
                <a:cs typeface="Ali-A-Samik" pitchFamily="2" charset="-78"/>
              </a:rPr>
              <a:t>وصالة </a:t>
            </a:r>
            <a:r>
              <a:rPr lang="ar-SA" sz="3200" dirty="0" smtClean="0">
                <a:solidFill>
                  <a:srgbClr val="000000"/>
                </a:solidFill>
                <a:cs typeface="Ali-A-Samik" pitchFamily="2" charset="-78"/>
              </a:rPr>
              <a:t>واسعة، </a:t>
            </a:r>
            <a:r>
              <a:rPr lang="ar-SA" sz="3200" dirty="0">
                <a:solidFill>
                  <a:srgbClr val="000000"/>
                </a:solidFill>
                <a:cs typeface="Ali-A-Samik" pitchFamily="2" charset="-78"/>
              </a:rPr>
              <a:t>وغالبا ما يكون هناك طبق واحد للفطور أو اثنين وفي أوقات </a:t>
            </a:r>
            <a:r>
              <a:rPr lang="ar-SA" sz="3200" dirty="0" smtClean="0">
                <a:solidFill>
                  <a:srgbClr val="000000"/>
                </a:solidFill>
                <a:cs typeface="Ali-A-Samik" pitchFamily="2" charset="-78"/>
              </a:rPr>
              <a:t>محددة.</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41436751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14</a:t>
            </a:fld>
            <a:endParaRPr lang="en-US" sz="2800" dirty="0">
              <a:solidFill>
                <a:srgbClr val="FF0000"/>
              </a:solidFill>
              <a:latin typeface="Footlight MT Light" pitchFamily="18" charset="0"/>
            </a:endParaRPr>
          </a:p>
        </p:txBody>
      </p:sp>
      <p:sp>
        <p:nvSpPr>
          <p:cNvPr id="5" name="Round Diagonal Corner Rectangle 4"/>
          <p:cNvSpPr/>
          <p:nvPr/>
        </p:nvSpPr>
        <p:spPr>
          <a:xfrm>
            <a:off x="617518" y="1269243"/>
            <a:ext cx="11284501" cy="4885898"/>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ar-SA" altLang="ar-IQ" sz="3200" dirty="0" smtClean="0">
                <a:solidFill>
                  <a:srgbClr val="C00000"/>
                </a:solidFill>
                <a:cs typeface="Ali-A-Samik" pitchFamily="2" charset="-78"/>
              </a:rPr>
              <a:t>تعريف الهيكل التنظيمي:</a:t>
            </a:r>
            <a:endParaRPr lang="ar-SA" sz="3200" dirty="0" smtClean="0">
              <a:solidFill>
                <a:srgbClr val="000000"/>
              </a:solidFill>
              <a:cs typeface="Ali-A-Samik" pitchFamily="2" charset="-78"/>
            </a:endParaRPr>
          </a:p>
          <a:p>
            <a:pPr lvl="0" algn="justLow" rtl="1"/>
            <a:r>
              <a:rPr lang="ar-SA" sz="3200" dirty="0" smtClean="0">
                <a:solidFill>
                  <a:srgbClr val="000000"/>
                </a:solidFill>
                <a:cs typeface="Ali-A-Samik" pitchFamily="2" charset="-78"/>
              </a:rPr>
              <a:t>هو الهيكل المؤلف من شبكات الوظائف تقوم بتنظيم العلاقات والاتصالات بين الأفراد والمجموعات داخل المنظمة على اساس تشابه الاعمال و اداء المهارات و الموارد المستخدمة.</a:t>
            </a:r>
          </a:p>
          <a:p>
            <a:pPr lvl="0" algn="justLow" rtl="1"/>
            <a:endParaRPr lang="ar-SA" sz="3200" dirty="0" smtClean="0">
              <a:solidFill>
                <a:srgbClr val="000000"/>
              </a:solidFill>
              <a:cs typeface="Ali-A-Samik" pitchFamily="2" charset="-78"/>
            </a:endParaRPr>
          </a:p>
          <a:p>
            <a:pPr lvl="0" algn="justLow" rtl="1"/>
            <a:r>
              <a:rPr lang="ar-SA" sz="3200" dirty="0" smtClean="0">
                <a:solidFill>
                  <a:srgbClr val="000000"/>
                </a:solidFill>
                <a:cs typeface="Ali-A-Samik" pitchFamily="2" charset="-78"/>
              </a:rPr>
              <a:t> والهيكل التنظيمي الجيد يجب أن يتضمن عنصرين هامين ليكون مصدر قوة المنظمة وهما: </a:t>
            </a:r>
          </a:p>
          <a:p>
            <a:pPr marL="457200" lvl="0" indent="-457200" algn="justLow" rtl="1">
              <a:buFont typeface="Wingdings" pitchFamily="2" charset="2"/>
              <a:buChar char="Ø"/>
            </a:pPr>
            <a:r>
              <a:rPr lang="ar-SA" sz="3200" dirty="0" smtClean="0">
                <a:solidFill>
                  <a:srgbClr val="000000"/>
                </a:solidFill>
                <a:cs typeface="Ali-A-Samik" pitchFamily="2" charset="-78"/>
              </a:rPr>
              <a:t>تقسيم </a:t>
            </a:r>
            <a:r>
              <a:rPr lang="ar-SA" sz="3200" dirty="0">
                <a:solidFill>
                  <a:srgbClr val="000000"/>
                </a:solidFill>
                <a:cs typeface="Ali-A-Samik" pitchFamily="2" charset="-78"/>
              </a:rPr>
              <a:t>العمل </a:t>
            </a:r>
            <a:r>
              <a:rPr lang="ar-SA" sz="3200" dirty="0" smtClean="0">
                <a:solidFill>
                  <a:srgbClr val="000000"/>
                </a:solidFill>
                <a:cs typeface="Ali-A-Samik" pitchFamily="2" charset="-78"/>
              </a:rPr>
              <a:t>حسب الاختصاصات.</a:t>
            </a:r>
          </a:p>
          <a:p>
            <a:pPr marL="457200" lvl="0" indent="-457200" algn="justLow" rtl="1">
              <a:buFont typeface="Wingdings" pitchFamily="2" charset="2"/>
              <a:buChar char="Ø"/>
            </a:pPr>
            <a:r>
              <a:rPr lang="ar-SA" sz="3200" dirty="0" smtClean="0">
                <a:solidFill>
                  <a:srgbClr val="000000"/>
                </a:solidFill>
                <a:cs typeface="Ali-A-Samik" pitchFamily="2" charset="-78"/>
              </a:rPr>
              <a:t>والتنسيق </a:t>
            </a:r>
            <a:r>
              <a:rPr lang="ar-SA" sz="3200" dirty="0">
                <a:solidFill>
                  <a:srgbClr val="000000"/>
                </a:solidFill>
                <a:cs typeface="Ali-A-Samik" pitchFamily="2" charset="-78"/>
              </a:rPr>
              <a:t>من أجل إنجاز المهام بفاعلية لتحقيق أهداف المنظمة بشكل أفضل</a:t>
            </a:r>
            <a:r>
              <a:rPr lang="ar-SA" sz="3200" dirty="0" smtClean="0">
                <a:solidFill>
                  <a:srgbClr val="000000"/>
                </a:solidFill>
                <a:cs typeface="Ali-A-Samik" pitchFamily="2" charset="-78"/>
              </a:rPr>
              <a:t>.</a:t>
            </a:r>
            <a:endParaRPr lang="ar-SA" sz="3200" dirty="0">
              <a:solidFill>
                <a:srgbClr val="000000"/>
              </a:solidFill>
              <a:cs typeface="Ali-A-Samik" pitchFamily="2" charset="-78"/>
            </a:endParaRPr>
          </a:p>
        </p:txBody>
      </p:sp>
      <p:sp>
        <p:nvSpPr>
          <p:cNvPr id="6"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ثالثاً: </a:t>
            </a:r>
            <a:r>
              <a:rPr lang="ar-SA" altLang="ar-IQ" sz="3600" dirty="0">
                <a:solidFill>
                  <a:srgbClr val="C00000"/>
                </a:solidFill>
                <a:cs typeface="Ali-A-Samik" pitchFamily="2" charset="-78"/>
              </a:rPr>
              <a:t>الهيكل التنظيمي للمنظمات السياحية </a:t>
            </a:r>
          </a:p>
        </p:txBody>
      </p:sp>
    </p:spTree>
    <p:extLst>
      <p:ext uri="{BB962C8B-B14F-4D97-AF65-F5344CB8AC3E}">
        <p14:creationId xmlns:p14="http://schemas.microsoft.com/office/powerpoint/2010/main" val="33508828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Grafik 19"/>
          <p:cNvPicPr>
            <a:picLocks noGrp="1"/>
          </p:cNvPicPr>
          <p:nvPr>
            <p:ph idx="1"/>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910531" y="218363"/>
            <a:ext cx="8911686" cy="6373505"/>
          </a:xfrm>
          <a:prstGeom prst="rect">
            <a:avLst/>
          </a:prstGeom>
          <a:ln>
            <a:noFill/>
          </a:ln>
          <a:effectLst>
            <a:softEdge rad="112500"/>
          </a:effectLst>
        </p:spPr>
      </p:pic>
      <p:sp>
        <p:nvSpPr>
          <p:cNvPr id="6" name="Round Diagonal Corner Rectangle 5"/>
          <p:cNvSpPr/>
          <p:nvPr/>
        </p:nvSpPr>
        <p:spPr>
          <a:xfrm>
            <a:off x="4307802" y="5769991"/>
            <a:ext cx="3743671" cy="642684"/>
          </a:xfrm>
          <a:prstGeom prst="round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ar-SA" sz="3200" dirty="0" smtClean="0">
                <a:solidFill>
                  <a:schemeClr val="tx1">
                    <a:lumMod val="75000"/>
                    <a:lumOff val="25000"/>
                  </a:schemeClr>
                </a:solidFill>
                <a:cs typeface="Ali-A-Samik" pitchFamily="2" charset="-78"/>
              </a:rPr>
              <a:t>هيكل تنظيمي لفندق كبير</a:t>
            </a:r>
            <a:endParaRPr lang="ar-SA" sz="3200" dirty="0">
              <a:solidFill>
                <a:schemeClr val="tx1">
                  <a:lumMod val="75000"/>
                  <a:lumOff val="25000"/>
                </a:schemeClr>
              </a:solidFill>
              <a:cs typeface="Ali-A-Samik" pitchFamily="2" charset="-78"/>
            </a:endParaRPr>
          </a:p>
        </p:txBody>
      </p:sp>
    </p:spTree>
    <p:extLst>
      <p:ext uri="{BB962C8B-B14F-4D97-AF65-F5344CB8AC3E}">
        <p14:creationId xmlns:p14="http://schemas.microsoft.com/office/powerpoint/2010/main" val="4136565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26" name="Picture 2"/>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8862" y="114313"/>
            <a:ext cx="6089948" cy="6586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ound Diagonal Corner Rectangle 8"/>
          <p:cNvSpPr/>
          <p:nvPr/>
        </p:nvSpPr>
        <p:spPr>
          <a:xfrm>
            <a:off x="7014949" y="111301"/>
            <a:ext cx="4953431" cy="642684"/>
          </a:xfrm>
          <a:prstGeom prst="round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ar-SA" sz="3200" dirty="0" smtClean="0">
                <a:solidFill>
                  <a:schemeClr val="tx1">
                    <a:lumMod val="75000"/>
                    <a:lumOff val="25000"/>
                  </a:schemeClr>
                </a:solidFill>
                <a:cs typeface="Ali-A-Samik" pitchFamily="2" charset="-78"/>
              </a:rPr>
              <a:t>هيكل تنظيمي لاحدى الشركات السياحية</a:t>
            </a:r>
            <a:endParaRPr lang="ar-SA" sz="3200" dirty="0">
              <a:solidFill>
                <a:schemeClr val="tx1">
                  <a:lumMod val="75000"/>
                  <a:lumOff val="25000"/>
                </a:schemeClr>
              </a:solidFill>
              <a:cs typeface="Ali-A-Samik" pitchFamily="2" charset="-78"/>
            </a:endParaRPr>
          </a:p>
        </p:txBody>
      </p:sp>
    </p:spTree>
    <p:extLst>
      <p:ext uri="{BB962C8B-B14F-4D97-AF65-F5344CB8AC3E}">
        <p14:creationId xmlns:p14="http://schemas.microsoft.com/office/powerpoint/2010/main" val="421424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17</a:t>
            </a:fld>
            <a:endParaRPr lang="en-US" sz="2800" dirty="0">
              <a:solidFill>
                <a:srgbClr val="FF0000"/>
              </a:solidFill>
              <a:latin typeface="Footlight MT Light" pitchFamily="18" charset="0"/>
            </a:endParaRPr>
          </a:p>
        </p:txBody>
      </p:sp>
      <p:sp>
        <p:nvSpPr>
          <p:cNvPr id="5" name="Round Diagonal Corner Rectangle 4"/>
          <p:cNvSpPr/>
          <p:nvPr/>
        </p:nvSpPr>
        <p:spPr>
          <a:xfrm>
            <a:off x="617518" y="1269243"/>
            <a:ext cx="11284501" cy="4885898"/>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a:pPr>
            <a:r>
              <a:rPr lang="ar-SA" sz="3200" dirty="0" smtClean="0">
                <a:solidFill>
                  <a:srgbClr val="000000"/>
                </a:solidFill>
                <a:cs typeface="Ali-A-Samik" pitchFamily="2" charset="-78"/>
              </a:rPr>
              <a:t>العوامل الداخلية:</a:t>
            </a:r>
            <a:endParaRPr lang="ar-SA" sz="3200" dirty="0">
              <a:solidFill>
                <a:srgbClr val="000000"/>
              </a:solidFill>
              <a:cs typeface="Ali-A-Samik" pitchFamily="2" charset="-78"/>
            </a:endParaRPr>
          </a:p>
          <a:p>
            <a:pPr lvl="0" algn="justLow" rtl="1"/>
            <a:r>
              <a:rPr lang="ar-SA" sz="3200" dirty="0">
                <a:solidFill>
                  <a:srgbClr val="000000"/>
                </a:solidFill>
                <a:cs typeface="Ali-A-Samik" pitchFamily="2" charset="-78"/>
              </a:rPr>
              <a:t>وهى العوامل </a:t>
            </a:r>
            <a:r>
              <a:rPr lang="ar-SA" sz="3200" dirty="0" smtClean="0">
                <a:solidFill>
                  <a:srgbClr val="000000"/>
                </a:solidFill>
                <a:cs typeface="Ali-A-Samik" pitchFamily="2" charset="-78"/>
              </a:rPr>
              <a:t>التي </a:t>
            </a:r>
            <a:r>
              <a:rPr lang="ar-SA" sz="3200" dirty="0">
                <a:solidFill>
                  <a:srgbClr val="000000"/>
                </a:solidFill>
                <a:cs typeface="Ali-A-Samik" pitchFamily="2" charset="-78"/>
              </a:rPr>
              <a:t>لها تاثير مباشر على طبيعة </a:t>
            </a:r>
            <a:r>
              <a:rPr lang="ar-SA" sz="3200" dirty="0" smtClean="0">
                <a:solidFill>
                  <a:srgbClr val="000000"/>
                </a:solidFill>
                <a:cs typeface="Ali-A-Samik" pitchFamily="2" charset="-78"/>
              </a:rPr>
              <a:t>الاعمال الداخلية للفنادق </a:t>
            </a:r>
            <a:r>
              <a:rPr lang="ar-SA" sz="3200" dirty="0">
                <a:solidFill>
                  <a:srgbClr val="000000"/>
                </a:solidFill>
                <a:cs typeface="Ali-A-Samik" pitchFamily="2" charset="-78"/>
              </a:rPr>
              <a:t>وتنقسم الى:</a:t>
            </a:r>
          </a:p>
          <a:p>
            <a:pPr marL="514350" lvl="0" indent="-514350" algn="justLow" rtl="1">
              <a:buFont typeface="+mj-cs"/>
              <a:buAutoNum type="arabic2Minus"/>
            </a:pPr>
            <a:r>
              <a:rPr lang="ar-SA" sz="3200" dirty="0">
                <a:solidFill>
                  <a:srgbClr val="000000"/>
                </a:solidFill>
                <a:cs typeface="Ali-A-Samik" pitchFamily="2" charset="-78"/>
              </a:rPr>
              <a:t>طبيعة </a:t>
            </a:r>
            <a:r>
              <a:rPr lang="ar-SA" sz="3200" dirty="0" smtClean="0">
                <a:solidFill>
                  <a:srgbClr val="000000"/>
                </a:solidFill>
                <a:cs typeface="Ali-A-Samik" pitchFamily="2" charset="-78"/>
              </a:rPr>
              <a:t>ملكية الفندق:  </a:t>
            </a:r>
            <a:r>
              <a:rPr lang="ar-SA" sz="3200" dirty="0">
                <a:solidFill>
                  <a:srgbClr val="000000"/>
                </a:solidFill>
                <a:cs typeface="Ali-A-Samik" pitchFamily="2" charset="-78"/>
              </a:rPr>
              <a:t>وهو ملكية الفندق أو المنظمة السياحية فيما اٍذا كانت تابعة للقطاع الخاص أو </a:t>
            </a:r>
            <a:r>
              <a:rPr lang="ar-SA" sz="3200" dirty="0" smtClean="0">
                <a:solidFill>
                  <a:srgbClr val="000000"/>
                </a:solidFill>
                <a:cs typeface="Ali-A-Samik" pitchFamily="2" charset="-78"/>
              </a:rPr>
              <a:t>العام. </a:t>
            </a:r>
            <a:r>
              <a:rPr lang="ar-SA" sz="3200" dirty="0">
                <a:solidFill>
                  <a:srgbClr val="000000"/>
                </a:solidFill>
                <a:cs typeface="Ali-A-Samik" pitchFamily="2" charset="-78"/>
              </a:rPr>
              <a:t>كما يلاحظ أن الهيكل التنظيمي يختلف من فندق لآخر حسب </a:t>
            </a:r>
            <a:r>
              <a:rPr lang="ar-SA" sz="3200" dirty="0" smtClean="0">
                <a:solidFill>
                  <a:srgbClr val="000000"/>
                </a:solidFill>
                <a:cs typeface="Ali-A-Samik" pitchFamily="2" charset="-78"/>
              </a:rPr>
              <a:t>موسم </a:t>
            </a:r>
            <a:r>
              <a:rPr lang="ar-SA" sz="3200" dirty="0">
                <a:solidFill>
                  <a:srgbClr val="000000"/>
                </a:solidFill>
                <a:cs typeface="Ali-A-Samik" pitchFamily="2" charset="-78"/>
              </a:rPr>
              <a:t>العمل حيث </a:t>
            </a:r>
            <a:r>
              <a:rPr lang="ar-SA" sz="3200" dirty="0" smtClean="0">
                <a:solidFill>
                  <a:srgbClr val="000000"/>
                </a:solidFill>
                <a:cs typeface="Ali-A-Samik" pitchFamily="2" charset="-78"/>
              </a:rPr>
              <a:t>تعتمد </a:t>
            </a:r>
            <a:r>
              <a:rPr lang="ar-SA" sz="3200" dirty="0">
                <a:solidFill>
                  <a:srgbClr val="000000"/>
                </a:solidFill>
                <a:cs typeface="Ali-A-Samik" pitchFamily="2" charset="-78"/>
              </a:rPr>
              <a:t>بعض الفنادق على تعين </a:t>
            </a:r>
            <a:r>
              <a:rPr lang="ar-SA" sz="3200" dirty="0" smtClean="0">
                <a:solidFill>
                  <a:srgbClr val="000000"/>
                </a:solidFill>
                <a:cs typeface="Ali-A-Samik" pitchFamily="2" charset="-78"/>
              </a:rPr>
              <a:t>العاملين </a:t>
            </a:r>
            <a:r>
              <a:rPr lang="ar-SA" sz="3200" dirty="0">
                <a:solidFill>
                  <a:srgbClr val="000000"/>
                </a:solidFill>
                <a:cs typeface="Ali-A-Samik" pitchFamily="2" charset="-78"/>
              </a:rPr>
              <a:t>بأجر </a:t>
            </a:r>
            <a:r>
              <a:rPr lang="ar-SA" sz="3200" dirty="0" smtClean="0">
                <a:solidFill>
                  <a:srgbClr val="000000"/>
                </a:solidFill>
                <a:cs typeface="Ali-A-Samik" pitchFamily="2" charset="-78"/>
              </a:rPr>
              <a:t>يومي في مواسم </a:t>
            </a:r>
            <a:r>
              <a:rPr lang="ar-SA" sz="3200" dirty="0">
                <a:solidFill>
                  <a:srgbClr val="000000"/>
                </a:solidFill>
                <a:cs typeface="Ali-A-Samik" pitchFamily="2" charset="-78"/>
              </a:rPr>
              <a:t>الزخم وتقوم بتسريحهم في موسم </a:t>
            </a:r>
            <a:r>
              <a:rPr lang="ar-SA" sz="3200" dirty="0" smtClean="0">
                <a:solidFill>
                  <a:srgbClr val="000000"/>
                </a:solidFill>
                <a:cs typeface="Ali-A-Samik" pitchFamily="2" charset="-78"/>
              </a:rPr>
              <a:t>الكساد. </a:t>
            </a:r>
            <a:endParaRPr lang="ar-SA" sz="3200" dirty="0">
              <a:solidFill>
                <a:srgbClr val="000000"/>
              </a:solidFill>
              <a:cs typeface="Ali-A-Samik" pitchFamily="2" charset="-78"/>
            </a:endParaRPr>
          </a:p>
          <a:p>
            <a:pPr marL="514350" lvl="0" indent="-514350" algn="justLow" rtl="1">
              <a:buFont typeface="+mj-cs"/>
              <a:buAutoNum type="arabic2Minus"/>
            </a:pPr>
            <a:r>
              <a:rPr lang="ar-SA" sz="3200" dirty="0" smtClean="0">
                <a:solidFill>
                  <a:srgbClr val="000000"/>
                </a:solidFill>
                <a:cs typeface="Ali-A-Samik" pitchFamily="2" charset="-78"/>
              </a:rPr>
              <a:t>موقع بناء الفندق </a:t>
            </a:r>
            <a:r>
              <a:rPr lang="ar-SA" sz="3200" dirty="0">
                <a:solidFill>
                  <a:srgbClr val="000000"/>
                </a:solidFill>
                <a:cs typeface="Ali-A-Samik" pitchFamily="2" charset="-78"/>
              </a:rPr>
              <a:t>وحجمها: </a:t>
            </a:r>
            <a:r>
              <a:rPr lang="ar-SA" sz="3200" dirty="0" smtClean="0">
                <a:solidFill>
                  <a:srgbClr val="000000"/>
                </a:solidFill>
                <a:cs typeface="Ali-A-Samik" pitchFamily="2" charset="-78"/>
              </a:rPr>
              <a:t>اي اذا ماكان موقع </a:t>
            </a:r>
            <a:r>
              <a:rPr lang="ar-SA" sz="3200" dirty="0">
                <a:solidFill>
                  <a:srgbClr val="000000"/>
                </a:solidFill>
                <a:cs typeface="Ali-A-Samik" pitchFamily="2" charset="-78"/>
              </a:rPr>
              <a:t>الفندق </a:t>
            </a:r>
            <a:r>
              <a:rPr lang="ar-SA" sz="3200" dirty="0" smtClean="0">
                <a:solidFill>
                  <a:srgbClr val="000000"/>
                </a:solidFill>
                <a:cs typeface="Ali-A-Samik" pitchFamily="2" charset="-78"/>
              </a:rPr>
              <a:t>داخل </a:t>
            </a:r>
            <a:r>
              <a:rPr lang="ar-SA" sz="3200" dirty="0">
                <a:solidFill>
                  <a:srgbClr val="000000"/>
                </a:solidFill>
                <a:cs typeface="Ali-A-Samik" pitchFamily="2" charset="-78"/>
              </a:rPr>
              <a:t>المدينة أو في المطارات. هناك عدة أحجام للفندق منها الدرجة الأولى أو الثانية كما أن عدد الغرق داخل الفندق تحدد على </a:t>
            </a:r>
            <a:r>
              <a:rPr lang="ar-SA" sz="3200" dirty="0" smtClean="0">
                <a:solidFill>
                  <a:srgbClr val="000000"/>
                </a:solidFill>
                <a:cs typeface="Ali-A-Samik" pitchFamily="2" charset="-78"/>
              </a:rPr>
              <a:t>اساس الخدمات </a:t>
            </a:r>
            <a:r>
              <a:rPr lang="ar-SA" sz="3200" dirty="0">
                <a:solidFill>
                  <a:srgbClr val="000000"/>
                </a:solidFill>
                <a:cs typeface="Ali-A-Samik" pitchFamily="2" charset="-78"/>
              </a:rPr>
              <a:t>الواجب تقديمها </a:t>
            </a:r>
            <a:r>
              <a:rPr lang="ar-SA" sz="3200" dirty="0" smtClean="0">
                <a:solidFill>
                  <a:srgbClr val="000000"/>
                </a:solidFill>
                <a:cs typeface="Ali-A-Samik" pitchFamily="2" charset="-78"/>
              </a:rPr>
              <a:t>للضيوف.</a:t>
            </a:r>
            <a:endParaRPr lang="ar-SA" sz="3200" dirty="0">
              <a:solidFill>
                <a:srgbClr val="000000"/>
              </a:solidFill>
              <a:cs typeface="Ali-A-Samik" pitchFamily="2" charset="-78"/>
            </a:endParaRPr>
          </a:p>
        </p:txBody>
      </p:sp>
      <p:sp>
        <p:nvSpPr>
          <p:cNvPr id="6"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a:solidFill>
                  <a:srgbClr val="C00000"/>
                </a:solidFill>
                <a:cs typeface="Ali-A-Samik" pitchFamily="2" charset="-78"/>
              </a:rPr>
              <a:t>العوامل المؤثرة على الهيكل التنظيمي للفندق أو المنظمة السياحية</a:t>
            </a:r>
          </a:p>
        </p:txBody>
      </p:sp>
    </p:spTree>
    <p:extLst>
      <p:ext uri="{BB962C8B-B14F-4D97-AF65-F5344CB8AC3E}">
        <p14:creationId xmlns:p14="http://schemas.microsoft.com/office/powerpoint/2010/main" val="22874264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18</a:t>
            </a:fld>
            <a:endParaRPr lang="en-US" sz="2800" dirty="0">
              <a:solidFill>
                <a:srgbClr val="FF0000"/>
              </a:solidFill>
              <a:latin typeface="Footlight MT Light" pitchFamily="18" charset="0"/>
            </a:endParaRPr>
          </a:p>
        </p:txBody>
      </p:sp>
      <p:sp>
        <p:nvSpPr>
          <p:cNvPr id="5" name="Round Diagonal Corner Rectangle 4"/>
          <p:cNvSpPr/>
          <p:nvPr/>
        </p:nvSpPr>
        <p:spPr>
          <a:xfrm>
            <a:off x="617518" y="464024"/>
            <a:ext cx="11284501" cy="5948651"/>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cs"/>
              <a:buAutoNum type="arabic2Minus" startAt="3"/>
            </a:pPr>
            <a:r>
              <a:rPr lang="ar-SA" sz="3200" dirty="0">
                <a:solidFill>
                  <a:srgbClr val="000000"/>
                </a:solidFill>
                <a:cs typeface="Ali-A-Samik" pitchFamily="2" charset="-78"/>
              </a:rPr>
              <a:t>نوعية الفندق ودرجته:</a:t>
            </a:r>
          </a:p>
          <a:p>
            <a:pPr lvl="0" algn="justLow" rtl="1"/>
            <a:r>
              <a:rPr lang="ar-SA" sz="3200" dirty="0" smtClean="0">
                <a:solidFill>
                  <a:srgbClr val="000000"/>
                </a:solidFill>
                <a:cs typeface="Ali-A-Samik" pitchFamily="2" charset="-78"/>
              </a:rPr>
              <a:t>	اي بناية الفنادق او المنظمات </a:t>
            </a:r>
            <a:r>
              <a:rPr lang="ar-SA" sz="3200" dirty="0">
                <a:solidFill>
                  <a:srgbClr val="000000"/>
                </a:solidFill>
                <a:cs typeface="Ali-A-Samik" pitchFamily="2" charset="-78"/>
              </a:rPr>
              <a:t>من حيث الحداثة أو القوامة لغرض </a:t>
            </a:r>
            <a:r>
              <a:rPr lang="ar-SA" sz="3200" dirty="0" smtClean="0">
                <a:solidFill>
                  <a:srgbClr val="000000"/>
                </a:solidFill>
                <a:cs typeface="Ali-A-Samik" pitchFamily="2" charset="-78"/>
              </a:rPr>
              <a:t>التكييف </a:t>
            </a:r>
            <a:r>
              <a:rPr lang="ar-SA" sz="3200" dirty="0">
                <a:solidFill>
                  <a:srgbClr val="000000"/>
                </a:solidFill>
                <a:cs typeface="Ali-A-Samik" pitchFamily="2" charset="-78"/>
              </a:rPr>
              <a:t>مع طبيعة العمل </a:t>
            </a:r>
            <a:r>
              <a:rPr lang="ar-SA" sz="3200" dirty="0" smtClean="0">
                <a:solidFill>
                  <a:srgbClr val="000000"/>
                </a:solidFill>
                <a:cs typeface="Ali-A-Samik" pitchFamily="2" charset="-78"/>
              </a:rPr>
              <a:t>الفندقي، </a:t>
            </a:r>
            <a:r>
              <a:rPr lang="ar-SA" sz="3200" dirty="0">
                <a:solidFill>
                  <a:srgbClr val="000000"/>
                </a:solidFill>
                <a:cs typeface="Ali-A-Samik" pitchFamily="2" charset="-78"/>
              </a:rPr>
              <a:t>وعلى هذا يجب تهيئة مهندسين ومعماريين لغرض </a:t>
            </a:r>
            <a:r>
              <a:rPr lang="ar-SA" sz="3200" dirty="0" smtClean="0">
                <a:solidFill>
                  <a:srgbClr val="000000"/>
                </a:solidFill>
                <a:cs typeface="Ali-A-Samik" pitchFamily="2" charset="-78"/>
              </a:rPr>
              <a:t>التخطيط للمشروع ثم تنفيذها </a:t>
            </a:r>
            <a:r>
              <a:rPr lang="ar-SA" sz="3200" dirty="0">
                <a:solidFill>
                  <a:srgbClr val="000000"/>
                </a:solidFill>
                <a:cs typeface="Ali-A-Samik" pitchFamily="2" charset="-78"/>
              </a:rPr>
              <a:t>بأسلوب يتناسب مع </a:t>
            </a:r>
            <a:r>
              <a:rPr lang="ar-SA" sz="3200" dirty="0" smtClean="0">
                <a:solidFill>
                  <a:srgbClr val="000000"/>
                </a:solidFill>
                <a:cs typeface="Ali-A-Samik" pitchFamily="2" charset="-78"/>
              </a:rPr>
              <a:t>طريقة </a:t>
            </a:r>
            <a:r>
              <a:rPr lang="ar-SA" sz="3200" dirty="0">
                <a:solidFill>
                  <a:srgbClr val="000000"/>
                </a:solidFill>
                <a:cs typeface="Ali-A-Samik" pitchFamily="2" charset="-78"/>
              </a:rPr>
              <a:t>الحياة</a:t>
            </a:r>
            <a:r>
              <a:rPr lang="ar-SA" sz="3200" dirty="0" smtClean="0">
                <a:solidFill>
                  <a:srgbClr val="000000"/>
                </a:solidFill>
                <a:cs typeface="Ali-A-Samik" pitchFamily="2" charset="-78"/>
              </a:rPr>
              <a:t>.</a:t>
            </a:r>
          </a:p>
          <a:p>
            <a:pPr lvl="0" algn="justLow" rtl="1"/>
            <a:r>
              <a:rPr lang="ar-SA" sz="3200" dirty="0" smtClean="0">
                <a:solidFill>
                  <a:srgbClr val="000000"/>
                </a:solidFill>
                <a:cs typeface="Ali-A-Samik" pitchFamily="2" charset="-78"/>
              </a:rPr>
              <a:t> </a:t>
            </a:r>
            <a:r>
              <a:rPr lang="ar-SA" sz="3200" dirty="0">
                <a:solidFill>
                  <a:srgbClr val="000000"/>
                </a:solidFill>
                <a:cs typeface="Ali-A-Samik" pitchFamily="2" charset="-78"/>
              </a:rPr>
              <a:t>أما درجة الفندق فإنها تؤثر بشكل مباشر على الهيكل التنظيمي </a:t>
            </a:r>
            <a:r>
              <a:rPr lang="ar-SA" sz="3200" dirty="0" smtClean="0">
                <a:solidFill>
                  <a:srgbClr val="000000"/>
                </a:solidFill>
                <a:cs typeface="Ali-A-Samik" pitchFamily="2" charset="-78"/>
              </a:rPr>
              <a:t>للفندق، حيث ان الفنادق </a:t>
            </a:r>
            <a:r>
              <a:rPr lang="ar-SA" sz="3200" dirty="0">
                <a:solidFill>
                  <a:srgbClr val="000000"/>
                </a:solidFill>
                <a:cs typeface="Ali-A-Samik" pitchFamily="2" charset="-78"/>
              </a:rPr>
              <a:t>الدرجة الممتازة </a:t>
            </a:r>
            <a:r>
              <a:rPr lang="ar-SA" sz="3200" dirty="0" smtClean="0">
                <a:solidFill>
                  <a:srgbClr val="000000"/>
                </a:solidFill>
                <a:cs typeface="Ali-A-Samik" pitchFamily="2" charset="-78"/>
              </a:rPr>
              <a:t>تحتاج </a:t>
            </a:r>
            <a:r>
              <a:rPr lang="ar-SA" sz="3200" dirty="0">
                <a:solidFill>
                  <a:srgbClr val="000000"/>
                </a:solidFill>
                <a:cs typeface="Ali-A-Samik" pitchFamily="2" charset="-78"/>
              </a:rPr>
              <a:t>إلى </a:t>
            </a:r>
            <a:r>
              <a:rPr lang="ar-SA" sz="3200" dirty="0" smtClean="0">
                <a:solidFill>
                  <a:srgbClr val="000000"/>
                </a:solidFill>
                <a:cs typeface="Ali-A-Samik" pitchFamily="2" charset="-78"/>
              </a:rPr>
              <a:t>أيدي </a:t>
            </a:r>
            <a:r>
              <a:rPr lang="ar-SA" sz="3200" dirty="0">
                <a:solidFill>
                  <a:srgbClr val="000000"/>
                </a:solidFill>
                <a:cs typeface="Ali-A-Samik" pitchFamily="2" charset="-78"/>
              </a:rPr>
              <a:t>عاملة فنية وموظفين </a:t>
            </a:r>
            <a:r>
              <a:rPr lang="ar-SA" sz="3200" dirty="0" smtClean="0">
                <a:solidFill>
                  <a:srgbClr val="000000"/>
                </a:solidFill>
                <a:cs typeface="Ali-A-Samik" pitchFamily="2" charset="-78"/>
              </a:rPr>
              <a:t>و إداريين </a:t>
            </a:r>
            <a:r>
              <a:rPr lang="ar-SA" sz="3200" dirty="0">
                <a:solidFill>
                  <a:srgbClr val="000000"/>
                </a:solidFill>
                <a:cs typeface="Ali-A-Samik" pitchFamily="2" charset="-78"/>
              </a:rPr>
              <a:t>بأعداد كبيرة تلائم طبيعة الخدمات الفندقية التي سوف يقدمها </a:t>
            </a:r>
            <a:r>
              <a:rPr lang="ar-SA" sz="3200" dirty="0" smtClean="0">
                <a:solidFill>
                  <a:srgbClr val="000000"/>
                </a:solidFill>
                <a:cs typeface="Ali-A-Samik" pitchFamily="2" charset="-78"/>
              </a:rPr>
              <a:t>الفندق،على عكس اذا كان الفنادق ذات درجات ادنى.</a:t>
            </a:r>
          </a:p>
          <a:p>
            <a:pPr lvl="0" algn="justLow" rtl="1"/>
            <a:endParaRPr lang="ar-SA" sz="1600" dirty="0" smtClean="0">
              <a:solidFill>
                <a:srgbClr val="000000"/>
              </a:solidFill>
              <a:cs typeface="Ali-A-Samik" pitchFamily="2" charset="-78"/>
            </a:endParaRPr>
          </a:p>
          <a:p>
            <a:pPr marL="514350" lvl="0" indent="-514350" algn="justLow" rtl="1">
              <a:buFont typeface="+mj-cs"/>
              <a:buAutoNum type="arabic2Minus" startAt="4"/>
            </a:pPr>
            <a:r>
              <a:rPr lang="ar-SA" sz="3200" dirty="0" smtClean="0">
                <a:solidFill>
                  <a:srgbClr val="000000"/>
                </a:solidFill>
                <a:cs typeface="Ali-A-Samik" pitchFamily="2" charset="-78"/>
              </a:rPr>
              <a:t>رأس </a:t>
            </a:r>
            <a:r>
              <a:rPr lang="ar-SA" sz="3200" dirty="0">
                <a:solidFill>
                  <a:srgbClr val="000000"/>
                </a:solidFill>
                <a:cs typeface="Ali-A-Samik" pitchFamily="2" charset="-78"/>
              </a:rPr>
              <a:t>المال </a:t>
            </a:r>
            <a:r>
              <a:rPr lang="ar-SA" sz="3200" dirty="0" smtClean="0">
                <a:solidFill>
                  <a:srgbClr val="000000"/>
                </a:solidFill>
                <a:cs typeface="Ali-A-Samik" pitchFamily="2" charset="-78"/>
              </a:rPr>
              <a:t>الفندق</a:t>
            </a:r>
            <a:r>
              <a:rPr lang="ar-SA" sz="3200" dirty="0">
                <a:solidFill>
                  <a:srgbClr val="000000"/>
                </a:solidFill>
                <a:cs typeface="Ali-A-Samik" pitchFamily="2" charset="-78"/>
              </a:rPr>
              <a:t>:</a:t>
            </a:r>
          </a:p>
          <a:p>
            <a:pPr lvl="0" algn="justLow" rtl="1"/>
            <a:r>
              <a:rPr lang="ar-SA" sz="3200" dirty="0" smtClean="0">
                <a:solidFill>
                  <a:srgbClr val="000000"/>
                </a:solidFill>
                <a:cs typeface="Ali-A-Samik" pitchFamily="2" charset="-78"/>
              </a:rPr>
              <a:t>	يلعب دوراً </a:t>
            </a:r>
            <a:r>
              <a:rPr lang="ar-SA" sz="3200" dirty="0">
                <a:solidFill>
                  <a:srgbClr val="000000"/>
                </a:solidFill>
                <a:cs typeface="Ali-A-Samik" pitchFamily="2" charset="-78"/>
              </a:rPr>
              <a:t>فعالاً في التأثير على </a:t>
            </a:r>
            <a:r>
              <a:rPr lang="ar-SA" sz="3200" dirty="0" smtClean="0">
                <a:solidFill>
                  <a:srgbClr val="000000"/>
                </a:solidFill>
                <a:cs typeface="Ali-A-Samik" pitchFamily="2" charset="-78"/>
              </a:rPr>
              <a:t>إعداد </a:t>
            </a:r>
            <a:r>
              <a:rPr lang="ar-SA" sz="3200" dirty="0">
                <a:solidFill>
                  <a:srgbClr val="000000"/>
                </a:solidFill>
                <a:cs typeface="Ali-A-Samik" pitchFamily="2" charset="-78"/>
              </a:rPr>
              <a:t>الهيكل التنظيمي </a:t>
            </a:r>
            <a:r>
              <a:rPr lang="ar-SA" sz="3200" dirty="0" smtClean="0">
                <a:solidFill>
                  <a:srgbClr val="000000"/>
                </a:solidFill>
                <a:cs typeface="Ali-A-Samik" pitchFamily="2" charset="-78"/>
              </a:rPr>
              <a:t>للفندق، </a:t>
            </a:r>
            <a:r>
              <a:rPr lang="ar-SA" sz="3200" dirty="0">
                <a:solidFill>
                  <a:srgbClr val="000000"/>
                </a:solidFill>
                <a:cs typeface="Ali-A-Samik" pitchFamily="2" charset="-78"/>
              </a:rPr>
              <a:t>وكلما كان رأس المال المستثمر كبيراً فإنه بإمكان المستثمر بناء فندق حسب ما يرغب من نوعية </a:t>
            </a:r>
            <a:r>
              <a:rPr lang="ar-SA" sz="3200" dirty="0" smtClean="0">
                <a:solidFill>
                  <a:srgbClr val="000000"/>
                </a:solidFill>
                <a:cs typeface="Ali-A-Samik" pitchFamily="2" charset="-78"/>
              </a:rPr>
              <a:t>و درجة </a:t>
            </a:r>
            <a:r>
              <a:rPr lang="ar-SA" sz="3200" dirty="0">
                <a:solidFill>
                  <a:srgbClr val="000000"/>
                </a:solidFill>
                <a:cs typeface="Ali-A-Samik" pitchFamily="2" charset="-78"/>
              </a:rPr>
              <a:t>وحجم </a:t>
            </a:r>
            <a:r>
              <a:rPr lang="ar-SA" sz="3200" dirty="0" smtClean="0">
                <a:solidFill>
                  <a:srgbClr val="000000"/>
                </a:solidFill>
                <a:cs typeface="Ali-A-Samik" pitchFamily="2" charset="-78"/>
              </a:rPr>
              <a:t>الفندق، </a:t>
            </a:r>
            <a:r>
              <a:rPr lang="ar-SA" sz="3200" dirty="0">
                <a:solidFill>
                  <a:srgbClr val="000000"/>
                </a:solidFill>
                <a:cs typeface="Ali-A-Samik" pitchFamily="2" charset="-78"/>
              </a:rPr>
              <a:t>التي تكون إعداد الهيكل </a:t>
            </a:r>
            <a:r>
              <a:rPr lang="ar-SA" sz="3200" dirty="0" smtClean="0">
                <a:solidFill>
                  <a:srgbClr val="000000"/>
                </a:solidFill>
                <a:cs typeface="Ali-A-Samik" pitchFamily="2" charset="-78"/>
              </a:rPr>
              <a:t>التنظيمي على </a:t>
            </a:r>
            <a:r>
              <a:rPr lang="ar-SA" sz="3200" dirty="0">
                <a:solidFill>
                  <a:srgbClr val="000000"/>
                </a:solidFill>
                <a:cs typeface="Ali-A-Samik" pitchFamily="2" charset="-78"/>
              </a:rPr>
              <a:t>هذا </a:t>
            </a:r>
            <a:r>
              <a:rPr lang="ar-SA" sz="3200" dirty="0" smtClean="0">
                <a:solidFill>
                  <a:srgbClr val="000000"/>
                </a:solidFill>
                <a:cs typeface="Ali-A-Samik" pitchFamily="2" charset="-78"/>
              </a:rPr>
              <a:t>الأساس.</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6121854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19</a:t>
            </a:fld>
            <a:endParaRPr lang="en-US" sz="2800" dirty="0">
              <a:solidFill>
                <a:srgbClr val="FF0000"/>
              </a:solidFill>
              <a:latin typeface="Footlight MT Light" pitchFamily="18" charset="0"/>
            </a:endParaRPr>
          </a:p>
        </p:txBody>
      </p:sp>
      <p:sp>
        <p:nvSpPr>
          <p:cNvPr id="5" name="Round Diagonal Corner Rectangle 4"/>
          <p:cNvSpPr/>
          <p:nvPr/>
        </p:nvSpPr>
        <p:spPr>
          <a:xfrm>
            <a:off x="617518" y="368490"/>
            <a:ext cx="11284501" cy="5996684"/>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2"/>
            </a:pPr>
            <a:r>
              <a:rPr lang="ar-SA" sz="3200" dirty="0" smtClean="0">
                <a:solidFill>
                  <a:srgbClr val="000000"/>
                </a:solidFill>
                <a:cs typeface="Ali-A-Samik" pitchFamily="2" charset="-78"/>
              </a:rPr>
              <a:t>العوامل الخارجية:</a:t>
            </a:r>
            <a:endParaRPr lang="ar-SA" sz="3200" dirty="0">
              <a:solidFill>
                <a:srgbClr val="000000"/>
              </a:solidFill>
              <a:cs typeface="Ali-A-Samik" pitchFamily="2" charset="-78"/>
            </a:endParaRPr>
          </a:p>
          <a:p>
            <a:pPr lvl="0" algn="justLow" rtl="1"/>
            <a:r>
              <a:rPr lang="ar-SA" sz="3200" dirty="0" smtClean="0">
                <a:solidFill>
                  <a:srgbClr val="000000"/>
                </a:solidFill>
                <a:cs typeface="Ali-A-Samik" pitchFamily="2" charset="-78"/>
              </a:rPr>
              <a:t>وهي </a:t>
            </a:r>
            <a:r>
              <a:rPr lang="ar-SA" sz="3200" dirty="0">
                <a:solidFill>
                  <a:srgbClr val="000000"/>
                </a:solidFill>
                <a:cs typeface="Ali-A-Samik" pitchFamily="2" charset="-78"/>
              </a:rPr>
              <a:t>العوامل التى </a:t>
            </a:r>
            <a:r>
              <a:rPr lang="ar-SA" sz="3200" dirty="0" smtClean="0">
                <a:solidFill>
                  <a:srgbClr val="000000"/>
                </a:solidFill>
                <a:cs typeface="Ali-A-Samik" pitchFamily="2" charset="-78"/>
              </a:rPr>
              <a:t>تؤثر </a:t>
            </a:r>
            <a:r>
              <a:rPr lang="ar-SA" sz="3200" dirty="0">
                <a:solidFill>
                  <a:srgbClr val="000000"/>
                </a:solidFill>
                <a:cs typeface="Ali-A-Samik" pitchFamily="2" charset="-78"/>
              </a:rPr>
              <a:t>بصورة غير مباشرة على طبيعة </a:t>
            </a:r>
            <a:r>
              <a:rPr lang="ar-SA" sz="3200" dirty="0" smtClean="0">
                <a:solidFill>
                  <a:srgbClr val="000000"/>
                </a:solidFill>
                <a:cs typeface="Ali-A-Samik" pitchFamily="2" charset="-78"/>
              </a:rPr>
              <a:t>العمل </a:t>
            </a:r>
            <a:r>
              <a:rPr lang="ar-SA" sz="3200" dirty="0">
                <a:solidFill>
                  <a:srgbClr val="000000"/>
                </a:solidFill>
                <a:cs typeface="Ali-A-Samik" pitchFamily="2" charset="-78"/>
              </a:rPr>
              <a:t>ولهذا السبب تكون خارج </a:t>
            </a:r>
            <a:r>
              <a:rPr lang="ar-SA" sz="3200" dirty="0" smtClean="0">
                <a:solidFill>
                  <a:srgbClr val="000000"/>
                </a:solidFill>
                <a:cs typeface="Ali-A-Samik" pitchFamily="2" charset="-78"/>
              </a:rPr>
              <a:t>السيطرة </a:t>
            </a:r>
            <a:r>
              <a:rPr lang="ar-SA" sz="3200" dirty="0">
                <a:solidFill>
                  <a:srgbClr val="000000"/>
                </a:solidFill>
                <a:cs typeface="Ali-A-Samik" pitchFamily="2" charset="-78"/>
              </a:rPr>
              <a:t>ولكن تكون على علاقة بطبيعة </a:t>
            </a:r>
            <a:r>
              <a:rPr lang="ar-SA" sz="3200" dirty="0" smtClean="0">
                <a:solidFill>
                  <a:srgbClr val="000000"/>
                </a:solidFill>
                <a:cs typeface="Ali-A-Samik" pitchFamily="2" charset="-78"/>
              </a:rPr>
              <a:t>العمل.وتنقسم </a:t>
            </a:r>
            <a:r>
              <a:rPr lang="ar-SA" sz="3200" dirty="0">
                <a:solidFill>
                  <a:srgbClr val="000000"/>
                </a:solidFill>
                <a:cs typeface="Ali-A-Samik" pitchFamily="2" charset="-78"/>
              </a:rPr>
              <a:t>الى</a:t>
            </a:r>
            <a:r>
              <a:rPr lang="ar-SA" sz="3200" dirty="0" smtClean="0">
                <a:solidFill>
                  <a:srgbClr val="000000"/>
                </a:solidFill>
                <a:cs typeface="Ali-A-Samik" pitchFamily="2" charset="-78"/>
              </a:rPr>
              <a:t>:</a:t>
            </a:r>
          </a:p>
          <a:p>
            <a:pPr lvl="0" algn="justLow" rtl="1"/>
            <a:endParaRPr lang="ar-SA" sz="3200" dirty="0">
              <a:solidFill>
                <a:srgbClr val="000000"/>
              </a:solidFill>
              <a:cs typeface="Ali-A-Samik" pitchFamily="2" charset="-78"/>
            </a:endParaRPr>
          </a:p>
          <a:p>
            <a:pPr marL="514350" lvl="0" indent="-514350" algn="justLow" rtl="1">
              <a:buFont typeface="+mj-cs"/>
              <a:buAutoNum type="arabic2Minus"/>
            </a:pPr>
            <a:r>
              <a:rPr lang="ar-SA" sz="3200" dirty="0">
                <a:solidFill>
                  <a:srgbClr val="000000"/>
                </a:solidFill>
                <a:cs typeface="Ali-A-Samik" pitchFamily="2" charset="-78"/>
              </a:rPr>
              <a:t>طبيعة السياسة الاقتصادية للدولة:</a:t>
            </a:r>
          </a:p>
          <a:p>
            <a:pPr lvl="0" algn="justLow" rtl="1"/>
            <a:r>
              <a:rPr lang="ar-SA" sz="3200" dirty="0" smtClean="0">
                <a:solidFill>
                  <a:srgbClr val="000000"/>
                </a:solidFill>
                <a:cs typeface="Ali-A-Samik" pitchFamily="2" charset="-78"/>
              </a:rPr>
              <a:t>وهي </a:t>
            </a:r>
            <a:r>
              <a:rPr lang="ar-SA" sz="3200" dirty="0">
                <a:solidFill>
                  <a:srgbClr val="000000"/>
                </a:solidFill>
                <a:cs typeface="Ali-A-Samik" pitchFamily="2" charset="-78"/>
              </a:rPr>
              <a:t>سياسة البلد التي يعتمد على </a:t>
            </a:r>
            <a:r>
              <a:rPr lang="ar-SA" sz="3200" dirty="0" smtClean="0">
                <a:solidFill>
                  <a:srgbClr val="000000"/>
                </a:solidFill>
                <a:cs typeface="Ali-A-Samik" pitchFamily="2" charset="-78"/>
              </a:rPr>
              <a:t>الادارة الذاتية </a:t>
            </a:r>
            <a:r>
              <a:rPr lang="ar-SA" sz="3200" dirty="0">
                <a:solidFill>
                  <a:srgbClr val="000000"/>
                </a:solidFill>
                <a:cs typeface="Ali-A-Samik" pitchFamily="2" charset="-78"/>
              </a:rPr>
              <a:t>في تنفيذ المشاريع السياحية. كما تقوم بوضع الخطط الرئيسية للبلد وفق الإمكانيات المادية والبشرية.</a:t>
            </a:r>
          </a:p>
          <a:p>
            <a:pPr marL="514350" lvl="0" indent="-514350" algn="justLow" rtl="1">
              <a:buFont typeface="+mj-cs"/>
              <a:buAutoNum type="arabic2Minus"/>
            </a:pPr>
            <a:endParaRPr lang="ar-SA" sz="3200" dirty="0">
              <a:solidFill>
                <a:srgbClr val="000000"/>
              </a:solidFill>
              <a:cs typeface="Ali-A-Samik" pitchFamily="2" charset="-78"/>
            </a:endParaRPr>
          </a:p>
          <a:p>
            <a:pPr marL="514350" lvl="0" indent="-514350" algn="justLow" rtl="1">
              <a:buFont typeface="+mj-cs"/>
              <a:buAutoNum type="arabic2Minus" startAt="2"/>
            </a:pPr>
            <a:r>
              <a:rPr lang="ar-SA" sz="3200" dirty="0">
                <a:solidFill>
                  <a:srgbClr val="000000"/>
                </a:solidFill>
                <a:cs typeface="Ali-A-Samik" pitchFamily="2" charset="-78"/>
              </a:rPr>
              <a:t>التطور </a:t>
            </a:r>
            <a:r>
              <a:rPr lang="ar-SA" sz="3200" dirty="0" smtClean="0">
                <a:solidFill>
                  <a:srgbClr val="000000"/>
                </a:solidFill>
                <a:cs typeface="Ali-A-Samik" pitchFamily="2" charset="-78"/>
              </a:rPr>
              <a:t>التكنولوجي </a:t>
            </a:r>
            <a:r>
              <a:rPr lang="ar-SA" sz="3200" dirty="0">
                <a:solidFill>
                  <a:srgbClr val="000000"/>
                </a:solidFill>
                <a:cs typeface="Ali-A-Samik" pitchFamily="2" charset="-78"/>
              </a:rPr>
              <a:t>في </a:t>
            </a:r>
            <a:r>
              <a:rPr lang="ar-SA" sz="3200" dirty="0" smtClean="0">
                <a:solidFill>
                  <a:srgbClr val="000000"/>
                </a:solidFill>
                <a:cs typeface="Ali-A-Samik" pitchFamily="2" charset="-78"/>
              </a:rPr>
              <a:t>البلد:</a:t>
            </a:r>
          </a:p>
          <a:p>
            <a:pPr lvl="0" algn="justLow" rtl="1"/>
            <a:r>
              <a:rPr lang="ar-SA" sz="3200" dirty="0" smtClean="0">
                <a:solidFill>
                  <a:srgbClr val="000000"/>
                </a:solidFill>
                <a:cs typeface="Ali-A-Samik" pitchFamily="2" charset="-78"/>
              </a:rPr>
              <a:t> </a:t>
            </a:r>
            <a:r>
              <a:rPr lang="ar-SA" sz="3200" dirty="0">
                <a:solidFill>
                  <a:srgbClr val="000000"/>
                </a:solidFill>
                <a:cs typeface="Ali-A-Samik" pitchFamily="2" charset="-78"/>
              </a:rPr>
              <a:t>من حيث إدخال الحاسبات الإلكترونية إلى أقسام </a:t>
            </a:r>
            <a:r>
              <a:rPr lang="ar-SA" sz="3200" dirty="0" smtClean="0">
                <a:solidFill>
                  <a:srgbClr val="000000"/>
                </a:solidFill>
                <a:cs typeface="Ali-A-Samik" pitchFamily="2" charset="-78"/>
              </a:rPr>
              <a:t>الفنادق </a:t>
            </a:r>
            <a:r>
              <a:rPr lang="ar-SA" sz="3200" dirty="0">
                <a:solidFill>
                  <a:srgbClr val="000000"/>
                </a:solidFill>
                <a:cs typeface="Ali-A-Samik" pitchFamily="2" charset="-78"/>
              </a:rPr>
              <a:t>مثل المكتب الأمامي وقسم الحجز وقسم </a:t>
            </a:r>
            <a:r>
              <a:rPr lang="ar-SA" sz="3200" dirty="0" smtClean="0">
                <a:solidFill>
                  <a:srgbClr val="000000"/>
                </a:solidFill>
                <a:cs typeface="Ali-A-Samik" pitchFamily="2" charset="-78"/>
              </a:rPr>
              <a:t>الحسابات والادارة الفندقية، لغرض تقديم </a:t>
            </a:r>
            <a:r>
              <a:rPr lang="ar-SA" sz="3200" dirty="0">
                <a:solidFill>
                  <a:srgbClr val="000000"/>
                </a:solidFill>
                <a:cs typeface="Ali-A-Samik" pitchFamily="2" charset="-78"/>
              </a:rPr>
              <a:t>المعلومات والبيانات بشكل سريع ودقيق.</a:t>
            </a:r>
          </a:p>
        </p:txBody>
      </p:sp>
    </p:spTree>
    <p:extLst>
      <p:ext uri="{BB962C8B-B14F-4D97-AF65-F5344CB8AC3E}">
        <p14:creationId xmlns:p14="http://schemas.microsoft.com/office/powerpoint/2010/main" val="27218240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a:t>
            </a:fld>
            <a:endParaRPr lang="en-US" sz="2800" dirty="0">
              <a:solidFill>
                <a:srgbClr val="FF0000"/>
              </a:solidFill>
              <a:latin typeface="Footlight MT Light" pitchFamily="18" charset="0"/>
            </a:endParaRPr>
          </a:p>
        </p:txBody>
      </p:sp>
      <p:sp>
        <p:nvSpPr>
          <p:cNvPr id="5" name="Round Diagonal Corner Rectangle 4"/>
          <p:cNvSpPr/>
          <p:nvPr/>
        </p:nvSpPr>
        <p:spPr>
          <a:xfrm>
            <a:off x="368135" y="946688"/>
            <a:ext cx="11637817" cy="555814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ar-SA" sz="3200" dirty="0" smtClean="0">
                <a:solidFill>
                  <a:srgbClr val="000000"/>
                </a:solidFill>
                <a:cs typeface="Ali-A-Samik" pitchFamily="2" charset="-78"/>
              </a:rPr>
              <a:t> </a:t>
            </a:r>
            <a:r>
              <a:rPr lang="ar-SA" sz="3200" dirty="0">
                <a:solidFill>
                  <a:srgbClr val="000000"/>
                </a:solidFill>
                <a:cs typeface="Ali-A-Samik" pitchFamily="2" charset="-78"/>
              </a:rPr>
              <a:t>يمكن تعريف المنظمات السياحية بأنها كل منظمة تسعى لتقديم خدمة معينة للسياح </a:t>
            </a:r>
            <a:r>
              <a:rPr lang="ar-SA" sz="3200" dirty="0" smtClean="0">
                <a:solidFill>
                  <a:srgbClr val="000000"/>
                </a:solidFill>
                <a:cs typeface="Ali-A-Samik" pitchFamily="2" charset="-78"/>
              </a:rPr>
              <a:t>لإشباع </a:t>
            </a:r>
            <a:r>
              <a:rPr lang="ar-SA" sz="3200" dirty="0">
                <a:solidFill>
                  <a:srgbClr val="000000"/>
                </a:solidFill>
                <a:cs typeface="Ali-A-Samik" pitchFamily="2" charset="-78"/>
              </a:rPr>
              <a:t>حاجاتهم </a:t>
            </a:r>
            <a:r>
              <a:rPr lang="ar-SA" sz="3200" dirty="0" smtClean="0">
                <a:solidFill>
                  <a:srgbClr val="000000"/>
                </a:solidFill>
                <a:cs typeface="Ali-A-Samik" pitchFamily="2" charset="-78"/>
              </a:rPr>
              <a:t>و رغباتهم من (نقل و ايواء و طعام و رحلات و برامج و الخدمات التكميلية او المساعدة)</a:t>
            </a:r>
            <a:endParaRPr lang="ar-SA" sz="3200" dirty="0">
              <a:solidFill>
                <a:srgbClr val="000000"/>
              </a:solidFill>
              <a:cs typeface="Ali-A-Samik" pitchFamily="2" charset="-78"/>
            </a:endParaRPr>
          </a:p>
          <a:p>
            <a:pPr algn="justLow" rtl="1"/>
            <a:r>
              <a:rPr lang="ar-SA" altLang="ar-IQ" sz="3200" dirty="0">
                <a:solidFill>
                  <a:srgbClr val="C00000"/>
                </a:solidFill>
                <a:cs typeface="Ali-A-Samik" pitchFamily="2" charset="-78"/>
              </a:rPr>
              <a:t>اهمية المنظمات </a:t>
            </a:r>
            <a:r>
              <a:rPr lang="ar-SA" altLang="ar-IQ" sz="3200" dirty="0" smtClean="0">
                <a:solidFill>
                  <a:srgbClr val="C00000"/>
                </a:solidFill>
                <a:cs typeface="Ali-A-Samik" pitchFamily="2" charset="-78"/>
              </a:rPr>
              <a:t>السياحية:</a:t>
            </a:r>
            <a:endParaRPr lang="ar-SA" sz="3200" dirty="0" smtClean="0">
              <a:solidFill>
                <a:srgbClr val="000000"/>
              </a:solidFill>
              <a:cs typeface="Ali-A-Samik" pitchFamily="2" charset="-78"/>
            </a:endParaRPr>
          </a:p>
          <a:p>
            <a:pPr marL="514350" lvl="0" indent="-514350" algn="justLow" rtl="1">
              <a:buFont typeface="+mj-lt"/>
              <a:buAutoNum type="arabicPeriod"/>
            </a:pPr>
            <a:r>
              <a:rPr lang="ar-SA" sz="3200" dirty="0" smtClean="0">
                <a:solidFill>
                  <a:srgbClr val="000000"/>
                </a:solidFill>
                <a:cs typeface="Ali-A-Samik" pitchFamily="2" charset="-78"/>
              </a:rPr>
              <a:t>تعد </a:t>
            </a:r>
            <a:r>
              <a:rPr lang="ar-SA" sz="3200" dirty="0">
                <a:solidFill>
                  <a:srgbClr val="000000"/>
                </a:solidFill>
                <a:cs typeface="Ali-A-Samik" pitchFamily="2" charset="-78"/>
              </a:rPr>
              <a:t>انشطة المنظمات السياحية مكملة </a:t>
            </a:r>
            <a:r>
              <a:rPr lang="ar-SA" sz="3200" dirty="0" smtClean="0">
                <a:solidFill>
                  <a:srgbClr val="000000"/>
                </a:solidFill>
                <a:cs typeface="Ali-A-Samik" pitchFamily="2" charset="-78"/>
              </a:rPr>
              <a:t>بعضها لبعض </a:t>
            </a:r>
            <a:r>
              <a:rPr lang="ar-SA" sz="3200" dirty="0">
                <a:solidFill>
                  <a:srgbClr val="000000"/>
                </a:solidFill>
                <a:cs typeface="Ali-A-Samik" pitchFamily="2" charset="-78"/>
              </a:rPr>
              <a:t>من حيث جهات الإنتاج في هذا المجال من فنادق و مطاعم ومطار ونقل </a:t>
            </a:r>
            <a:r>
              <a:rPr lang="ar-SA" sz="3200" dirty="0" smtClean="0">
                <a:solidFill>
                  <a:srgbClr val="000000"/>
                </a:solidFill>
                <a:cs typeface="Ali-A-Samik" pitchFamily="2" charset="-78"/>
              </a:rPr>
              <a:t>و رحلة </a:t>
            </a:r>
            <a:r>
              <a:rPr lang="ar-SA" sz="3200" dirty="0">
                <a:solidFill>
                  <a:srgbClr val="000000"/>
                </a:solidFill>
                <a:cs typeface="Ali-A-Samik" pitchFamily="2" charset="-78"/>
              </a:rPr>
              <a:t>... الخ . </a:t>
            </a:r>
          </a:p>
          <a:p>
            <a:pPr marL="514350" lvl="0" indent="-514350" algn="justLow" rtl="1">
              <a:buFont typeface="+mj-lt"/>
              <a:buAutoNum type="arabicPeriod"/>
            </a:pPr>
            <a:r>
              <a:rPr lang="ar-SA" sz="3200" dirty="0">
                <a:solidFill>
                  <a:srgbClr val="000000"/>
                </a:solidFill>
                <a:cs typeface="Ali-A-Samik" pitchFamily="2" charset="-78"/>
              </a:rPr>
              <a:t>إن المنظمات السياحية صناعة </a:t>
            </a:r>
            <a:r>
              <a:rPr lang="ar-SA" sz="3200" dirty="0" smtClean="0">
                <a:solidFill>
                  <a:srgbClr val="000000"/>
                </a:solidFill>
                <a:cs typeface="Ali-A-Samik" pitchFamily="2" charset="-78"/>
              </a:rPr>
              <a:t>متداخلة، حيث ان </a:t>
            </a:r>
            <a:r>
              <a:rPr lang="ar-SA" sz="3200" dirty="0">
                <a:solidFill>
                  <a:srgbClr val="000000"/>
                </a:solidFill>
                <a:cs typeface="Ali-A-Samik" pitchFamily="2" charset="-78"/>
              </a:rPr>
              <a:t>كل عنصر فيها يقدم من قبل منتج </a:t>
            </a:r>
            <a:r>
              <a:rPr lang="ar-SA" sz="3200" dirty="0" smtClean="0">
                <a:solidFill>
                  <a:srgbClr val="000000"/>
                </a:solidFill>
                <a:cs typeface="Ali-A-Samik" pitchFamily="2" charset="-78"/>
              </a:rPr>
              <a:t>مستقل فلا </a:t>
            </a:r>
            <a:r>
              <a:rPr lang="ar-SA" sz="3200" dirty="0">
                <a:solidFill>
                  <a:srgbClr val="000000"/>
                </a:solidFill>
                <a:cs typeface="Ali-A-Samik" pitchFamily="2" charset="-78"/>
              </a:rPr>
              <a:t>بد من إيجاد منتوج سياحي متكامل ليشبع حاجات </a:t>
            </a:r>
            <a:r>
              <a:rPr lang="ar-SA" sz="3200" dirty="0" smtClean="0">
                <a:solidFill>
                  <a:srgbClr val="000000"/>
                </a:solidFill>
                <a:cs typeface="Ali-A-Samik" pitchFamily="2" charset="-78"/>
              </a:rPr>
              <a:t>السياح.</a:t>
            </a:r>
            <a:endParaRPr lang="ar-SA" sz="3200" dirty="0">
              <a:solidFill>
                <a:srgbClr val="000000"/>
              </a:solidFill>
              <a:cs typeface="Ali-A-Samik" pitchFamily="2" charset="-78"/>
            </a:endParaRPr>
          </a:p>
          <a:p>
            <a:pPr marL="514350" lvl="0" indent="-514350" algn="justLow" rtl="1">
              <a:buFont typeface="+mj-lt"/>
              <a:buAutoNum type="arabicPeriod"/>
            </a:pPr>
            <a:r>
              <a:rPr lang="ar-SA" sz="3200" dirty="0" smtClean="0">
                <a:solidFill>
                  <a:srgbClr val="000000"/>
                </a:solidFill>
                <a:cs typeface="Ali-A-Samik" pitchFamily="2" charset="-78"/>
              </a:rPr>
              <a:t>يجيد المنظمات </a:t>
            </a:r>
            <a:r>
              <a:rPr lang="ar-SA" sz="3200" dirty="0">
                <a:solidFill>
                  <a:srgbClr val="000000"/>
                </a:solidFill>
                <a:cs typeface="Ali-A-Samik" pitchFamily="2" charset="-78"/>
              </a:rPr>
              <a:t>السياحية كوادر مؤهلة </a:t>
            </a:r>
            <a:r>
              <a:rPr lang="ar-SA" sz="3200" dirty="0" smtClean="0">
                <a:solidFill>
                  <a:srgbClr val="000000"/>
                </a:solidFill>
                <a:cs typeface="Ali-A-Samik" pitchFamily="2" charset="-78"/>
              </a:rPr>
              <a:t>و قادرة </a:t>
            </a:r>
            <a:r>
              <a:rPr lang="ar-SA" sz="3200" dirty="0">
                <a:solidFill>
                  <a:srgbClr val="000000"/>
                </a:solidFill>
                <a:cs typeface="Ali-A-Samik" pitchFamily="2" charset="-78"/>
              </a:rPr>
              <a:t>على إدارة </a:t>
            </a:r>
            <a:r>
              <a:rPr lang="ar-SA" sz="3200" dirty="0" smtClean="0">
                <a:solidFill>
                  <a:srgbClr val="000000"/>
                </a:solidFill>
                <a:cs typeface="Ali-A-Samik" pitchFamily="2" charset="-78"/>
              </a:rPr>
              <a:t>هذا القطاع الحساس، </a:t>
            </a:r>
            <a:r>
              <a:rPr lang="ar-SA" sz="3200" dirty="0">
                <a:solidFill>
                  <a:srgbClr val="000000"/>
                </a:solidFill>
                <a:cs typeface="Ali-A-Samik" pitchFamily="2" charset="-78"/>
              </a:rPr>
              <a:t>والذي </a:t>
            </a:r>
            <a:r>
              <a:rPr lang="ar-SA" sz="3200" dirty="0" smtClean="0">
                <a:solidFill>
                  <a:srgbClr val="000000"/>
                </a:solidFill>
                <a:cs typeface="Ali-A-Samik" pitchFamily="2" charset="-78"/>
              </a:rPr>
              <a:t>يولد الانطباع </a:t>
            </a:r>
            <a:r>
              <a:rPr lang="ar-SA" sz="3200" dirty="0">
                <a:solidFill>
                  <a:srgbClr val="000000"/>
                </a:solidFill>
                <a:cs typeface="Ali-A-Samik" pitchFamily="2" charset="-78"/>
              </a:rPr>
              <a:t>الأول والأخير في نفسية </a:t>
            </a:r>
            <a:r>
              <a:rPr lang="ar-SA" sz="3200" dirty="0" smtClean="0">
                <a:solidFill>
                  <a:srgbClr val="000000"/>
                </a:solidFill>
                <a:cs typeface="Ali-A-Samik" pitchFamily="2" charset="-78"/>
              </a:rPr>
              <a:t>الضيف (السائح).</a:t>
            </a:r>
            <a:endParaRPr lang="ar-SA" sz="3200" dirty="0">
              <a:solidFill>
                <a:srgbClr val="000000"/>
              </a:solidFill>
              <a:cs typeface="Ali-A-Samik" pitchFamily="2" charset="-78"/>
            </a:endParaRPr>
          </a:p>
          <a:p>
            <a:pPr marL="514350" lvl="0" indent="-514350" algn="justLow" rtl="1">
              <a:buFont typeface="+mj-lt"/>
              <a:buAutoNum type="arabicPeriod"/>
            </a:pPr>
            <a:r>
              <a:rPr lang="ar-SA" sz="3200" dirty="0">
                <a:solidFill>
                  <a:srgbClr val="000000"/>
                </a:solidFill>
                <a:cs typeface="Ali-A-Samik" pitchFamily="2" charset="-78"/>
              </a:rPr>
              <a:t>تهيئة المنتوج </a:t>
            </a:r>
            <a:r>
              <a:rPr lang="ar-SA" sz="3200" dirty="0" smtClean="0">
                <a:solidFill>
                  <a:srgbClr val="000000"/>
                </a:solidFill>
                <a:cs typeface="Ali-A-Samik" pitchFamily="2" charset="-78"/>
              </a:rPr>
              <a:t>متعدد </a:t>
            </a:r>
            <a:r>
              <a:rPr lang="ar-SA" sz="3200" dirty="0">
                <a:solidFill>
                  <a:srgbClr val="000000"/>
                </a:solidFill>
                <a:cs typeface="Ali-A-Samik" pitchFamily="2" charset="-78"/>
              </a:rPr>
              <a:t>الجهات وتطوير السياحة الداخلية </a:t>
            </a:r>
            <a:r>
              <a:rPr lang="ar-SA" sz="3200" dirty="0" smtClean="0">
                <a:solidFill>
                  <a:srgbClr val="000000"/>
                </a:solidFill>
                <a:cs typeface="Ali-A-Samik" pitchFamily="2" charset="-78"/>
              </a:rPr>
              <a:t>من خلال المحافظة </a:t>
            </a:r>
            <a:r>
              <a:rPr lang="ar-SA" sz="3200" dirty="0">
                <a:solidFill>
                  <a:srgbClr val="000000"/>
                </a:solidFill>
                <a:cs typeface="Ali-A-Samik" pitchFamily="2" charset="-78"/>
              </a:rPr>
              <a:t>على المقومات </a:t>
            </a:r>
            <a:r>
              <a:rPr lang="ar-SA" sz="3200" dirty="0" smtClean="0">
                <a:solidFill>
                  <a:srgbClr val="000000"/>
                </a:solidFill>
                <a:cs typeface="Ali-A-Samik" pitchFamily="2" charset="-78"/>
              </a:rPr>
              <a:t>الحضارية.</a:t>
            </a:r>
            <a:endParaRPr lang="ar-SA" sz="3200" dirty="0">
              <a:solidFill>
                <a:srgbClr val="000000"/>
              </a:solidFill>
              <a:cs typeface="Ali-A-Samik" pitchFamily="2" charset="-78"/>
            </a:endParaRPr>
          </a:p>
        </p:txBody>
      </p:sp>
      <p:sp>
        <p:nvSpPr>
          <p:cNvPr id="6" name="TextBox 8"/>
          <p:cNvSpPr txBox="1">
            <a:spLocks noChangeArrowheads="1"/>
          </p:cNvSpPr>
          <p:nvPr/>
        </p:nvSpPr>
        <p:spPr bwMode="auto">
          <a:xfrm>
            <a:off x="2707575" y="193482"/>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اولاً: مفهوم المنظمات </a:t>
            </a:r>
            <a:r>
              <a:rPr lang="ar-SA" altLang="ar-IQ" sz="3600" dirty="0">
                <a:solidFill>
                  <a:srgbClr val="C00000"/>
                </a:solidFill>
                <a:cs typeface="Ali-A-Samik" pitchFamily="2" charset="-78"/>
              </a:rPr>
              <a:t>السياحية</a:t>
            </a:r>
          </a:p>
        </p:txBody>
      </p:sp>
    </p:spTree>
    <p:extLst>
      <p:ext uri="{BB962C8B-B14F-4D97-AF65-F5344CB8AC3E}">
        <p14:creationId xmlns:p14="http://schemas.microsoft.com/office/powerpoint/2010/main" val="28932666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20</a:t>
            </a:fld>
            <a:endParaRPr lang="en-US" sz="2800" dirty="0">
              <a:solidFill>
                <a:srgbClr val="FF0000"/>
              </a:solidFill>
              <a:latin typeface="Footlight MT Light" pitchFamily="18" charset="0"/>
            </a:endParaRPr>
          </a:p>
        </p:txBody>
      </p:sp>
      <p:sp>
        <p:nvSpPr>
          <p:cNvPr id="5" name="Round Diagonal Corner Rectangle 4"/>
          <p:cNvSpPr/>
          <p:nvPr/>
        </p:nvSpPr>
        <p:spPr>
          <a:xfrm>
            <a:off x="617518" y="1269243"/>
            <a:ext cx="11284501" cy="4885898"/>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a:pPr>
            <a:r>
              <a:rPr lang="ar-SA" sz="3200" dirty="0">
                <a:solidFill>
                  <a:srgbClr val="000000"/>
                </a:solidFill>
                <a:cs typeface="Ali-A-Samik" pitchFamily="2" charset="-78"/>
              </a:rPr>
              <a:t>مدير المكاتب </a:t>
            </a:r>
            <a:r>
              <a:rPr lang="ar-SA" sz="3200" dirty="0" smtClean="0">
                <a:solidFill>
                  <a:srgbClr val="000000"/>
                </a:solidFill>
                <a:cs typeface="Ali-A-Samik" pitchFamily="2" charset="-78"/>
              </a:rPr>
              <a:t>الأمامية:</a:t>
            </a:r>
          </a:p>
          <a:p>
            <a:pPr lvl="0" algn="justLow" rtl="1"/>
            <a:r>
              <a:rPr lang="ar-SA" sz="3200" dirty="0" smtClean="0">
                <a:solidFill>
                  <a:srgbClr val="000000"/>
                </a:solidFill>
                <a:cs typeface="Ali-A-Samik" pitchFamily="2" charset="-78"/>
              </a:rPr>
              <a:t>	وهو </a:t>
            </a:r>
            <a:r>
              <a:rPr lang="ar-SA" sz="3200" dirty="0">
                <a:solidFill>
                  <a:srgbClr val="000000"/>
                </a:solidFill>
                <a:cs typeface="Ali-A-Samik" pitchFamily="2" charset="-78"/>
              </a:rPr>
              <a:t>المسؤول عن خدمات حجز الغرف (مسؤول عن اسكان النزلاء) وبالتالي يكون المتحكم في ايرادات </a:t>
            </a:r>
            <a:r>
              <a:rPr lang="ar-SA" sz="3200" dirty="0" smtClean="0">
                <a:solidFill>
                  <a:srgbClr val="000000"/>
                </a:solidFill>
                <a:cs typeface="Ali-A-Samik" pitchFamily="2" charset="-78"/>
              </a:rPr>
              <a:t>الفندق. </a:t>
            </a:r>
            <a:r>
              <a:rPr lang="ar-SA" sz="3200" dirty="0">
                <a:solidFill>
                  <a:srgbClr val="000000"/>
                </a:solidFill>
                <a:cs typeface="Ali-A-Samik" pitchFamily="2" charset="-78"/>
              </a:rPr>
              <a:t>وهو المسؤول أيضا عن الموظفين العاملين في المكاتب الأمامية, وتشمل مسؤوليته أيضا عن زبائن مطاعم الفندق وعن خدمات الغرف </a:t>
            </a:r>
            <a:r>
              <a:rPr lang="ar-SA" sz="3200" dirty="0" smtClean="0">
                <a:solidFill>
                  <a:srgbClr val="000000"/>
                </a:solidFill>
                <a:cs typeface="Ali-A-Samik" pitchFamily="2" charset="-78"/>
              </a:rPr>
              <a:t>للنزلاء، وبذلك يكون </a:t>
            </a:r>
            <a:r>
              <a:rPr lang="ar-SA" sz="3200" dirty="0">
                <a:solidFill>
                  <a:srgbClr val="000000"/>
                </a:solidFill>
                <a:cs typeface="Ali-A-Samik" pitchFamily="2" charset="-78"/>
              </a:rPr>
              <a:t>المسؤول عن </a:t>
            </a:r>
            <a:r>
              <a:rPr lang="ar-SA" sz="3200" dirty="0" smtClean="0">
                <a:solidFill>
                  <a:srgbClr val="000000"/>
                </a:solidFill>
                <a:cs typeface="Ali-A-Samik" pitchFamily="2" charset="-78"/>
              </a:rPr>
              <a:t>توفير </a:t>
            </a:r>
            <a:r>
              <a:rPr lang="ar-SA" sz="3200" dirty="0">
                <a:solidFill>
                  <a:srgbClr val="000000"/>
                </a:solidFill>
                <a:cs typeface="Ali-A-Samik" pitchFamily="2" charset="-78"/>
              </a:rPr>
              <a:t>إيرادات الفندق التي يتم الحصول عليها اما من حجز النزلاء للغرف, أو من ز</a:t>
            </a:r>
            <a:r>
              <a:rPr lang="ar-SA" sz="3200" dirty="0" smtClean="0">
                <a:solidFill>
                  <a:srgbClr val="000000"/>
                </a:solidFill>
                <a:cs typeface="Ali-A-Samik" pitchFamily="2" charset="-78"/>
              </a:rPr>
              <a:t>وار </a:t>
            </a:r>
            <a:r>
              <a:rPr lang="ar-SA" sz="3200" dirty="0">
                <a:solidFill>
                  <a:srgbClr val="000000"/>
                </a:solidFill>
                <a:cs typeface="Ali-A-Samik" pitchFamily="2" charset="-78"/>
              </a:rPr>
              <a:t>مطاعم الفندق سواء كانوا نزلاء </a:t>
            </a:r>
            <a:r>
              <a:rPr lang="ar-SA" sz="3200" dirty="0" smtClean="0">
                <a:solidFill>
                  <a:srgbClr val="000000"/>
                </a:solidFill>
                <a:cs typeface="Ali-A-Samik" pitchFamily="2" charset="-78"/>
              </a:rPr>
              <a:t>أو لا.</a:t>
            </a:r>
            <a:endParaRPr lang="ar-SA" sz="3200" dirty="0">
              <a:solidFill>
                <a:srgbClr val="000000"/>
              </a:solidFill>
              <a:cs typeface="Ali-A-Samik" pitchFamily="2" charset="-78"/>
            </a:endParaRPr>
          </a:p>
        </p:txBody>
      </p:sp>
      <p:sp>
        <p:nvSpPr>
          <p:cNvPr id="4"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رابعاً: اهم الوظائف </a:t>
            </a:r>
            <a:r>
              <a:rPr lang="ar-SA" altLang="ar-IQ" sz="3600" dirty="0">
                <a:solidFill>
                  <a:srgbClr val="C00000"/>
                </a:solidFill>
                <a:cs typeface="Ali-A-Samik" pitchFamily="2" charset="-78"/>
              </a:rPr>
              <a:t>الإدارية </a:t>
            </a:r>
            <a:r>
              <a:rPr lang="ar-SA" altLang="ar-IQ" sz="3600" dirty="0" smtClean="0">
                <a:solidFill>
                  <a:srgbClr val="C00000"/>
                </a:solidFill>
                <a:cs typeface="Ali-A-Samik" pitchFamily="2" charset="-78"/>
              </a:rPr>
              <a:t>داخل المنظمات السياحة:</a:t>
            </a:r>
            <a:endParaRPr lang="ar-SA" altLang="ar-IQ" sz="3600" dirty="0">
              <a:solidFill>
                <a:srgbClr val="C00000"/>
              </a:solidFill>
              <a:cs typeface="Ali-A-Samik" pitchFamily="2" charset="-78"/>
            </a:endParaRPr>
          </a:p>
        </p:txBody>
      </p:sp>
    </p:spTree>
    <p:extLst>
      <p:ext uri="{BB962C8B-B14F-4D97-AF65-F5344CB8AC3E}">
        <p14:creationId xmlns:p14="http://schemas.microsoft.com/office/powerpoint/2010/main" val="12252306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21</a:t>
            </a:fld>
            <a:endParaRPr lang="en-US" sz="2800" dirty="0">
              <a:solidFill>
                <a:srgbClr val="FF0000"/>
              </a:solidFill>
              <a:latin typeface="Footlight MT Light" pitchFamily="18" charset="0"/>
            </a:endParaRPr>
          </a:p>
        </p:txBody>
      </p:sp>
      <p:sp>
        <p:nvSpPr>
          <p:cNvPr id="5" name="Round Diagonal Corner Rectangle 4"/>
          <p:cNvSpPr/>
          <p:nvPr/>
        </p:nvSpPr>
        <p:spPr>
          <a:xfrm>
            <a:off x="617518" y="1269243"/>
            <a:ext cx="11284501" cy="4885898"/>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2"/>
            </a:pPr>
            <a:r>
              <a:rPr lang="ar-SA" sz="3200" dirty="0" smtClean="0">
                <a:solidFill>
                  <a:srgbClr val="000000"/>
                </a:solidFill>
                <a:cs typeface="Ali-A-Samik" pitchFamily="2" charset="-78"/>
              </a:rPr>
              <a:t>مديري </a:t>
            </a:r>
            <a:r>
              <a:rPr lang="ar-SA" sz="3200" dirty="0">
                <a:solidFill>
                  <a:srgbClr val="000000"/>
                </a:solidFill>
                <a:cs typeface="Ali-A-Samik" pitchFamily="2" charset="-78"/>
              </a:rPr>
              <a:t>الإشراف </a:t>
            </a:r>
            <a:r>
              <a:rPr lang="ar-SA" sz="3200" dirty="0" smtClean="0">
                <a:solidFill>
                  <a:srgbClr val="000000"/>
                </a:solidFill>
                <a:cs typeface="Ali-A-Samik" pitchFamily="2" charset="-78"/>
              </a:rPr>
              <a:t>الداخلي:</a:t>
            </a: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 هو الشخص المسؤول </a:t>
            </a:r>
            <a:r>
              <a:rPr lang="ar-SA" sz="3200" dirty="0">
                <a:solidFill>
                  <a:srgbClr val="000000"/>
                </a:solidFill>
                <a:cs typeface="Ali-A-Samik" pitchFamily="2" charset="-78"/>
              </a:rPr>
              <a:t>عن تنظيف وترتيب الغرف بشكل مستمر لإبقائها صالحة ومهيأة لاستقبال النزلاء في أي </a:t>
            </a:r>
            <a:r>
              <a:rPr lang="ar-SA" sz="3200" dirty="0" smtClean="0">
                <a:solidFill>
                  <a:srgbClr val="000000"/>
                </a:solidFill>
                <a:cs typeface="Ali-A-Samik" pitchFamily="2" charset="-78"/>
              </a:rPr>
              <a:t>وقت، </a:t>
            </a:r>
            <a:r>
              <a:rPr lang="ar-SA" sz="3200" dirty="0">
                <a:solidFill>
                  <a:srgbClr val="000000"/>
                </a:solidFill>
                <a:cs typeface="Ali-A-Samik" pitchFamily="2" charset="-78"/>
              </a:rPr>
              <a:t>كذلك </a:t>
            </a:r>
            <a:r>
              <a:rPr lang="ar-SA" sz="3200" dirty="0" smtClean="0">
                <a:solidFill>
                  <a:srgbClr val="000000"/>
                </a:solidFill>
                <a:cs typeface="Ali-A-Samik" pitchFamily="2" charset="-78"/>
              </a:rPr>
              <a:t>من مسؤوليته الاهتمام </a:t>
            </a:r>
            <a:r>
              <a:rPr lang="ar-SA" sz="3200" dirty="0">
                <a:solidFill>
                  <a:srgbClr val="000000"/>
                </a:solidFill>
                <a:cs typeface="Ali-A-Samik" pitchFamily="2" charset="-78"/>
              </a:rPr>
              <a:t>بنظافة وترتيب البهو العام الذي يجلس </a:t>
            </a:r>
            <a:r>
              <a:rPr lang="ar-SA" sz="3200" dirty="0" smtClean="0">
                <a:solidFill>
                  <a:srgbClr val="000000"/>
                </a:solidFill>
                <a:cs typeface="Ali-A-Samik" pitchFamily="2" charset="-78"/>
              </a:rPr>
              <a:t>فيها الاشخاص </a:t>
            </a:r>
            <a:r>
              <a:rPr lang="ar-SA" sz="3200" dirty="0">
                <a:solidFill>
                  <a:srgbClr val="000000"/>
                </a:solidFill>
                <a:cs typeface="Ali-A-Samik" pitchFamily="2" charset="-78"/>
              </a:rPr>
              <a:t>حتى لو لم يكن نزيلا </a:t>
            </a:r>
            <a:r>
              <a:rPr lang="ar-SA" sz="3200" dirty="0" smtClean="0">
                <a:solidFill>
                  <a:srgbClr val="000000"/>
                </a:solidFill>
                <a:cs typeface="Ali-A-Samik" pitchFamily="2" charset="-78"/>
              </a:rPr>
              <a:t>بالفندق, </a:t>
            </a:r>
            <a:r>
              <a:rPr lang="ar-SA" sz="3200" dirty="0">
                <a:solidFill>
                  <a:srgbClr val="000000"/>
                </a:solidFill>
                <a:cs typeface="Ali-A-Samik" pitchFamily="2" charset="-78"/>
              </a:rPr>
              <a:t>وهذه الوظيفة من الوظائف التي يمكن أن تشغلها النساء لدرايتهم بمجال التنظيفات وترتيب </a:t>
            </a:r>
            <a:r>
              <a:rPr lang="ar-SA" sz="3200" dirty="0" smtClean="0">
                <a:solidFill>
                  <a:srgbClr val="000000"/>
                </a:solidFill>
                <a:cs typeface="Ali-A-Samik" pitchFamily="2" charset="-78"/>
              </a:rPr>
              <a:t>الغرف.</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1615518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22</a:t>
            </a:fld>
            <a:endParaRPr lang="en-US" sz="2800" dirty="0">
              <a:solidFill>
                <a:srgbClr val="FF0000"/>
              </a:solidFill>
              <a:latin typeface="Footlight MT Light" pitchFamily="18" charset="0"/>
            </a:endParaRPr>
          </a:p>
        </p:txBody>
      </p:sp>
      <p:sp>
        <p:nvSpPr>
          <p:cNvPr id="5" name="Round Diagonal Corner Rectangle 4"/>
          <p:cNvSpPr/>
          <p:nvPr/>
        </p:nvSpPr>
        <p:spPr>
          <a:xfrm>
            <a:off x="617518" y="1269243"/>
            <a:ext cx="11284501" cy="4885898"/>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3"/>
            </a:pPr>
            <a:r>
              <a:rPr lang="ar-SA" sz="3200" dirty="0" smtClean="0">
                <a:solidFill>
                  <a:srgbClr val="000000"/>
                </a:solidFill>
                <a:cs typeface="Ali-A-Samik" pitchFamily="2" charset="-78"/>
              </a:rPr>
              <a:t>مدير </a:t>
            </a:r>
            <a:r>
              <a:rPr lang="ar-SA" sz="3200" dirty="0">
                <a:solidFill>
                  <a:srgbClr val="000000"/>
                </a:solidFill>
                <a:cs typeface="Ali-A-Samik" pitchFamily="2" charset="-78"/>
              </a:rPr>
              <a:t>المبيعات </a:t>
            </a:r>
            <a:r>
              <a:rPr lang="ar-SA" sz="3200" dirty="0" smtClean="0">
                <a:solidFill>
                  <a:srgbClr val="000000"/>
                </a:solidFill>
                <a:cs typeface="Ali-A-Samik" pitchFamily="2" charset="-78"/>
              </a:rPr>
              <a:t>والتسويق:</a:t>
            </a: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 يعد قسم </a:t>
            </a:r>
            <a:r>
              <a:rPr lang="ar-SA" sz="3200" dirty="0">
                <a:solidFill>
                  <a:srgbClr val="000000"/>
                </a:solidFill>
                <a:cs typeface="Ali-A-Samik" pitchFamily="2" charset="-78"/>
              </a:rPr>
              <a:t>المبيعات والتسويق من أهم أقسام الفندق </a:t>
            </a:r>
            <a:r>
              <a:rPr lang="ar-SA" sz="3200" dirty="0" smtClean="0">
                <a:solidFill>
                  <a:srgbClr val="000000"/>
                </a:solidFill>
                <a:cs typeface="Ali-A-Samik" pitchFamily="2" charset="-78"/>
              </a:rPr>
              <a:t>وللمدير </a:t>
            </a:r>
            <a:r>
              <a:rPr lang="ar-SA" sz="3200" dirty="0">
                <a:solidFill>
                  <a:srgbClr val="000000"/>
                </a:solidFill>
                <a:cs typeface="Ali-A-Samik" pitchFamily="2" charset="-78"/>
              </a:rPr>
              <a:t>المسؤول </a:t>
            </a:r>
            <a:r>
              <a:rPr lang="ar-SA" sz="3200" dirty="0" smtClean="0">
                <a:solidFill>
                  <a:srgbClr val="000000"/>
                </a:solidFill>
                <a:cs typeface="Ali-A-Samik" pitchFamily="2" charset="-78"/>
              </a:rPr>
              <a:t>عنه أهم </a:t>
            </a:r>
            <a:r>
              <a:rPr lang="ar-SA" sz="3200" dirty="0">
                <a:solidFill>
                  <a:srgbClr val="000000"/>
                </a:solidFill>
                <a:cs typeface="Ali-A-Samik" pitchFamily="2" charset="-78"/>
              </a:rPr>
              <a:t>الوظائف </a:t>
            </a:r>
            <a:r>
              <a:rPr lang="ar-SA" sz="3200" dirty="0" smtClean="0">
                <a:solidFill>
                  <a:srgbClr val="000000"/>
                </a:solidFill>
                <a:cs typeface="Ali-A-Samik" pitchFamily="2" charset="-78"/>
              </a:rPr>
              <a:t>في الفندق. </a:t>
            </a:r>
            <a:r>
              <a:rPr lang="ar-SA" sz="3200" dirty="0">
                <a:solidFill>
                  <a:srgbClr val="000000"/>
                </a:solidFill>
                <a:cs typeface="Ali-A-Samik" pitchFamily="2" charset="-78"/>
              </a:rPr>
              <a:t>وذلك لأنه </a:t>
            </a:r>
            <a:r>
              <a:rPr lang="ar-SA" sz="3200" dirty="0" smtClean="0">
                <a:solidFill>
                  <a:srgbClr val="000000"/>
                </a:solidFill>
                <a:cs typeface="Ali-A-Samik" pitchFamily="2" charset="-78"/>
              </a:rPr>
              <a:t>المسؤول </a:t>
            </a:r>
            <a:r>
              <a:rPr lang="ar-SA" sz="3200" dirty="0">
                <a:solidFill>
                  <a:srgbClr val="000000"/>
                </a:solidFill>
                <a:cs typeface="Ali-A-Samik" pitchFamily="2" charset="-78"/>
              </a:rPr>
              <a:t>عن توفير الدخول للفندق من خلال عرض وبيع كل ما يقدمه الفندق من </a:t>
            </a:r>
            <a:r>
              <a:rPr lang="ar-SA" sz="3200" dirty="0" smtClean="0">
                <a:solidFill>
                  <a:srgbClr val="000000"/>
                </a:solidFill>
                <a:cs typeface="Ali-A-Samik" pitchFamily="2" charset="-78"/>
              </a:rPr>
              <a:t>الخدمات</a:t>
            </a:r>
            <a:r>
              <a:rPr lang="ar-SA" sz="3200" dirty="0">
                <a:solidFill>
                  <a:srgbClr val="000000"/>
                </a:solidFill>
                <a:cs typeface="Ali-A-Samik" pitchFamily="2" charset="-78"/>
              </a:rPr>
              <a:t>, </a:t>
            </a:r>
            <a:r>
              <a:rPr lang="ar-SA" sz="3200" dirty="0" smtClean="0">
                <a:solidFill>
                  <a:srgbClr val="000000"/>
                </a:solidFill>
                <a:cs typeface="Ali-A-Samik" pitchFamily="2" charset="-78"/>
              </a:rPr>
              <a:t>ويكون العلاقة </a:t>
            </a:r>
            <a:r>
              <a:rPr lang="ar-SA" sz="3200" dirty="0">
                <a:solidFill>
                  <a:srgbClr val="000000"/>
                </a:solidFill>
                <a:cs typeface="Ali-A-Samik" pitchFamily="2" charset="-78"/>
              </a:rPr>
              <a:t>بين حجم المبيعات وأرباح الفندق علاقة طرديه. فكلما زادت أرباح الفندق يعني ذلك أن هناك زيادة في المبيعات </a:t>
            </a:r>
            <a:r>
              <a:rPr lang="ar-SA" sz="3200" dirty="0" smtClean="0">
                <a:solidFill>
                  <a:srgbClr val="000000"/>
                </a:solidFill>
                <a:cs typeface="Ali-A-Samik" pitchFamily="2" charset="-78"/>
              </a:rPr>
              <a:t>وهكذا، و إن </a:t>
            </a:r>
            <a:r>
              <a:rPr lang="ar-SA" sz="3200" dirty="0">
                <a:solidFill>
                  <a:srgbClr val="000000"/>
                </a:solidFill>
                <a:cs typeface="Ali-A-Samik" pitchFamily="2" charset="-78"/>
              </a:rPr>
              <a:t>قسم المبيعات يوفر من خلال </a:t>
            </a:r>
            <a:r>
              <a:rPr lang="ar-SA" sz="3200" dirty="0" smtClean="0">
                <a:solidFill>
                  <a:srgbClr val="000000"/>
                </a:solidFill>
                <a:cs typeface="Ali-A-Samik" pitchFamily="2" charset="-78"/>
              </a:rPr>
              <a:t>وظائفها, </a:t>
            </a:r>
            <a:r>
              <a:rPr lang="ar-SA" sz="3200" dirty="0">
                <a:solidFill>
                  <a:srgbClr val="000000"/>
                </a:solidFill>
                <a:cs typeface="Ali-A-Samik" pitchFamily="2" charset="-78"/>
              </a:rPr>
              <a:t>أعمال باقي الأقسام, </a:t>
            </a:r>
            <a:r>
              <a:rPr lang="ar-SA" sz="3200" dirty="0" smtClean="0">
                <a:solidFill>
                  <a:srgbClr val="000000"/>
                </a:solidFill>
                <a:cs typeface="Ali-A-Samik" pitchFamily="2" charset="-78"/>
              </a:rPr>
              <a:t>و بدون </a:t>
            </a:r>
            <a:r>
              <a:rPr lang="ar-SA" sz="3200" dirty="0">
                <a:solidFill>
                  <a:srgbClr val="000000"/>
                </a:solidFill>
                <a:cs typeface="Ali-A-Samik" pitchFamily="2" charset="-78"/>
              </a:rPr>
              <a:t>قسم المبيعات, لا </a:t>
            </a:r>
            <a:r>
              <a:rPr lang="ar-SA" sz="3200" dirty="0" smtClean="0">
                <a:solidFill>
                  <a:srgbClr val="000000"/>
                </a:solidFill>
                <a:cs typeface="Ali-A-Samik" pitchFamily="2" charset="-78"/>
              </a:rPr>
              <a:t>تستطيع الفندق الحصول على أرباح .</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12924679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23</a:t>
            </a:fld>
            <a:endParaRPr lang="en-US" sz="2800" dirty="0">
              <a:solidFill>
                <a:srgbClr val="FF0000"/>
              </a:solidFill>
              <a:latin typeface="Footlight MT Light" pitchFamily="18" charset="0"/>
            </a:endParaRPr>
          </a:p>
        </p:txBody>
      </p:sp>
      <p:sp>
        <p:nvSpPr>
          <p:cNvPr id="5" name="Round Diagonal Corner Rectangle 4"/>
          <p:cNvSpPr/>
          <p:nvPr/>
        </p:nvSpPr>
        <p:spPr>
          <a:xfrm>
            <a:off x="617518" y="1269243"/>
            <a:ext cx="11284501" cy="4885898"/>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4"/>
            </a:pPr>
            <a:r>
              <a:rPr lang="ar-SA" sz="3200" dirty="0">
                <a:solidFill>
                  <a:srgbClr val="000000"/>
                </a:solidFill>
                <a:cs typeface="Ali-A-Samik" pitchFamily="2" charset="-78"/>
              </a:rPr>
              <a:t>مدير </a:t>
            </a:r>
            <a:r>
              <a:rPr lang="ar-SA" sz="3200" dirty="0" smtClean="0">
                <a:solidFill>
                  <a:srgbClr val="000000"/>
                </a:solidFill>
                <a:cs typeface="Ali-A-Samik" pitchFamily="2" charset="-78"/>
              </a:rPr>
              <a:t>المشتريات:</a:t>
            </a:r>
          </a:p>
          <a:p>
            <a:pPr lvl="0" algn="justLow" rtl="1"/>
            <a:r>
              <a:rPr lang="ar-SA" sz="3200" dirty="0" smtClean="0">
                <a:solidFill>
                  <a:srgbClr val="000000"/>
                </a:solidFill>
                <a:cs typeface="Ali-A-Samik" pitchFamily="2" charset="-78"/>
              </a:rPr>
              <a:t>	هو </a:t>
            </a:r>
            <a:r>
              <a:rPr lang="ar-SA" sz="3200" dirty="0">
                <a:solidFill>
                  <a:srgbClr val="000000"/>
                </a:solidFill>
                <a:cs typeface="Ali-A-Samik" pitchFamily="2" charset="-78"/>
              </a:rPr>
              <a:t>المسؤول عن قسم المشتريات </a:t>
            </a:r>
            <a:r>
              <a:rPr lang="ar-SA" sz="3200" dirty="0" smtClean="0">
                <a:solidFill>
                  <a:srgbClr val="000000"/>
                </a:solidFill>
                <a:cs typeface="Ali-A-Samik" pitchFamily="2" charset="-78"/>
              </a:rPr>
              <a:t>في الفندق</a:t>
            </a:r>
            <a:r>
              <a:rPr lang="ar-SA" sz="3200" dirty="0">
                <a:solidFill>
                  <a:srgbClr val="000000"/>
                </a:solidFill>
                <a:cs typeface="Ali-A-Samik" pitchFamily="2" charset="-78"/>
              </a:rPr>
              <a:t>, </a:t>
            </a:r>
            <a:r>
              <a:rPr lang="ar-SA" sz="3200" dirty="0" smtClean="0">
                <a:solidFill>
                  <a:srgbClr val="000000"/>
                </a:solidFill>
                <a:cs typeface="Ali-A-Samik" pitchFamily="2" charset="-78"/>
              </a:rPr>
              <a:t>ويقوم باجراء عمليات </a:t>
            </a:r>
            <a:r>
              <a:rPr lang="ar-SA" sz="3200" dirty="0">
                <a:solidFill>
                  <a:srgbClr val="000000"/>
                </a:solidFill>
                <a:cs typeface="Ali-A-Samik" pitchFamily="2" charset="-78"/>
              </a:rPr>
              <a:t>الشراء التي </a:t>
            </a:r>
            <a:r>
              <a:rPr lang="ar-SA" sz="3200" dirty="0" smtClean="0">
                <a:solidFill>
                  <a:srgbClr val="000000"/>
                </a:solidFill>
                <a:cs typeface="Ali-A-Samik" pitchFamily="2" charset="-78"/>
              </a:rPr>
              <a:t>يحتاجها الفندق </a:t>
            </a:r>
            <a:r>
              <a:rPr lang="ar-SA" sz="3200" dirty="0">
                <a:solidFill>
                  <a:srgbClr val="000000"/>
                </a:solidFill>
                <a:cs typeface="Ali-A-Samik" pitchFamily="2" charset="-78"/>
              </a:rPr>
              <a:t>من </a:t>
            </a:r>
            <a:r>
              <a:rPr lang="ar-SA" sz="3200" dirty="0" smtClean="0">
                <a:solidFill>
                  <a:srgbClr val="000000"/>
                </a:solidFill>
                <a:cs typeface="Ali-A-Samik" pitchFamily="2" charset="-78"/>
              </a:rPr>
              <a:t>المواد و الاحتياجات. </a:t>
            </a:r>
            <a:r>
              <a:rPr lang="ar-SA" sz="3200" dirty="0">
                <a:solidFill>
                  <a:srgbClr val="000000"/>
                </a:solidFill>
                <a:cs typeface="Ali-A-Samik" pitchFamily="2" charset="-78"/>
              </a:rPr>
              <a:t>كما يكون القسم ومديره مسؤولين عن عمل دراسات دورية للمقارنة بين أسعار الموردين التي يقدمونها للفندق وحجم الخصومات المقدمة ومدى التزامهم بمواعيد التسليم. ولذلك يطلب المدير المالي باستمرار من مدير المشتريات تقديم هذه الدراسات للاطلاع عليها وتحديد الخيارات </a:t>
            </a:r>
            <a:r>
              <a:rPr lang="ar-SA" sz="3200" dirty="0" smtClean="0">
                <a:solidFill>
                  <a:srgbClr val="000000"/>
                </a:solidFill>
                <a:cs typeface="Ali-A-Samik" pitchFamily="2" charset="-78"/>
              </a:rPr>
              <a:t>منها.</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33633094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24</a:t>
            </a:fld>
            <a:endParaRPr lang="en-US" sz="2800" dirty="0">
              <a:solidFill>
                <a:srgbClr val="FF0000"/>
              </a:solidFill>
              <a:latin typeface="Footlight MT Light" pitchFamily="18" charset="0"/>
            </a:endParaRPr>
          </a:p>
        </p:txBody>
      </p:sp>
      <p:sp>
        <p:nvSpPr>
          <p:cNvPr id="5" name="Round Diagonal Corner Rectangle 4"/>
          <p:cNvSpPr/>
          <p:nvPr/>
        </p:nvSpPr>
        <p:spPr>
          <a:xfrm>
            <a:off x="617518" y="1003589"/>
            <a:ext cx="11284501" cy="5394373"/>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هي </a:t>
            </a:r>
            <a:r>
              <a:rPr lang="ar-SA" sz="3200" dirty="0">
                <a:solidFill>
                  <a:srgbClr val="000000"/>
                </a:solidFill>
                <a:cs typeface="Ali-A-Samik" pitchFamily="2" charset="-78"/>
              </a:rPr>
              <a:t>عبارة عن </a:t>
            </a:r>
            <a:r>
              <a:rPr lang="ar-SA" sz="3200" dirty="0" smtClean="0">
                <a:solidFill>
                  <a:srgbClr val="000000"/>
                </a:solidFill>
                <a:cs typeface="Ali-A-Samik" pitchFamily="2" charset="-78"/>
              </a:rPr>
              <a:t>منظمات </a:t>
            </a:r>
            <a:r>
              <a:rPr lang="ar-SA" sz="3200" dirty="0">
                <a:solidFill>
                  <a:srgbClr val="000000"/>
                </a:solidFill>
                <a:cs typeface="Ali-A-Samik" pitchFamily="2" charset="-78"/>
              </a:rPr>
              <a:t>سياحية تقوم </a:t>
            </a:r>
            <a:r>
              <a:rPr lang="ar-SA" sz="3200" dirty="0" smtClean="0">
                <a:solidFill>
                  <a:srgbClr val="000000"/>
                </a:solidFill>
                <a:cs typeface="Ali-A-Samik" pitchFamily="2" charset="-78"/>
              </a:rPr>
              <a:t>باستخدام وسائل النقل </a:t>
            </a:r>
            <a:r>
              <a:rPr lang="ar-SA" sz="3200" dirty="0">
                <a:solidFill>
                  <a:srgbClr val="000000"/>
                </a:solidFill>
                <a:cs typeface="Ali-A-Samik" pitchFamily="2" charset="-78"/>
              </a:rPr>
              <a:t>الجوية </a:t>
            </a:r>
            <a:r>
              <a:rPr lang="ar-SA" sz="3200" dirty="0" smtClean="0">
                <a:solidFill>
                  <a:srgbClr val="000000"/>
                </a:solidFill>
                <a:cs typeface="Ali-A-Samik" pitchFamily="2" charset="-78"/>
              </a:rPr>
              <a:t>و البرية </a:t>
            </a:r>
            <a:r>
              <a:rPr lang="ar-SA" sz="3200" dirty="0">
                <a:solidFill>
                  <a:srgbClr val="000000"/>
                </a:solidFill>
                <a:cs typeface="Ali-A-Samik" pitchFamily="2" charset="-78"/>
              </a:rPr>
              <a:t>و </a:t>
            </a:r>
            <a:r>
              <a:rPr lang="ar-SA" sz="3200" dirty="0" smtClean="0">
                <a:solidFill>
                  <a:srgbClr val="000000"/>
                </a:solidFill>
                <a:cs typeface="Ali-A-Samik" pitchFamily="2" charset="-78"/>
              </a:rPr>
              <a:t>البحرية  لنقل المسافرين، وتقديم </a:t>
            </a:r>
            <a:r>
              <a:rPr lang="ar-SA" sz="3200" dirty="0">
                <a:solidFill>
                  <a:srgbClr val="000000"/>
                </a:solidFill>
                <a:cs typeface="Ali-A-Samik" pitchFamily="2" charset="-78"/>
              </a:rPr>
              <a:t>كافة الخدمات الخاصة </a:t>
            </a:r>
            <a:r>
              <a:rPr lang="ar-SA" sz="3200" dirty="0" smtClean="0">
                <a:solidFill>
                  <a:srgbClr val="000000"/>
                </a:solidFill>
                <a:cs typeface="Ali-A-Samik" pitchFamily="2" charset="-78"/>
              </a:rPr>
              <a:t>بالرحلات، مع الالتزام بالمعايير والظوابط القانونية والمهنية التي تتخذها الدول من حيث اعداد وسائل النقل و نوعيتها وسنة صنعها.</a:t>
            </a:r>
          </a:p>
          <a:p>
            <a:pPr algn="justLow" rtl="1"/>
            <a:endParaRPr lang="ar-SA" sz="3200" dirty="0" smtClean="0">
              <a:solidFill>
                <a:srgbClr val="000000"/>
              </a:solidFill>
              <a:cs typeface="Ali-A-Samik" pitchFamily="2" charset="-78"/>
            </a:endParaRPr>
          </a:p>
          <a:p>
            <a:pPr lvl="0" algn="justLow" rtl="1"/>
            <a:r>
              <a:rPr lang="ar-SA" sz="3200" dirty="0" smtClean="0">
                <a:solidFill>
                  <a:srgbClr val="000000"/>
                </a:solidFill>
                <a:cs typeface="Ali-A-Samik" pitchFamily="2" charset="-78"/>
              </a:rPr>
              <a:t>	</a:t>
            </a:r>
            <a:r>
              <a:rPr lang="ar-SA" sz="3200" dirty="0">
                <a:solidFill>
                  <a:srgbClr val="000000"/>
                </a:solidFill>
                <a:cs typeface="Ali-A-Samik" pitchFamily="2" charset="-78"/>
              </a:rPr>
              <a:t>يعد منشات النقل السياحي </a:t>
            </a:r>
            <a:r>
              <a:rPr lang="ar-SA" sz="3200" dirty="0" smtClean="0">
                <a:solidFill>
                  <a:srgbClr val="000000"/>
                </a:solidFill>
                <a:cs typeface="Ali-A-Samik" pitchFamily="2" charset="-78"/>
              </a:rPr>
              <a:t>من المنظمات الرئيسة </a:t>
            </a:r>
            <a:r>
              <a:rPr lang="ar-SA" sz="3200" dirty="0">
                <a:solidFill>
                  <a:srgbClr val="000000"/>
                </a:solidFill>
                <a:cs typeface="Ali-A-Samik" pitchFamily="2" charset="-78"/>
              </a:rPr>
              <a:t>في تطوير المشاريع </a:t>
            </a:r>
            <a:r>
              <a:rPr lang="ar-SA" sz="3200" dirty="0" smtClean="0">
                <a:solidFill>
                  <a:srgbClr val="000000"/>
                </a:solidFill>
                <a:cs typeface="Ali-A-Samik" pitchFamily="2" charset="-78"/>
              </a:rPr>
              <a:t>السياحية، </a:t>
            </a:r>
            <a:r>
              <a:rPr lang="ar-SA" sz="3200" dirty="0">
                <a:solidFill>
                  <a:srgbClr val="000000"/>
                </a:solidFill>
                <a:cs typeface="Ali-A-Samik" pitchFamily="2" charset="-78"/>
              </a:rPr>
              <a:t>فكلما </a:t>
            </a:r>
            <a:r>
              <a:rPr lang="ar-SA" sz="3200" dirty="0" smtClean="0">
                <a:solidFill>
                  <a:srgbClr val="000000"/>
                </a:solidFill>
                <a:cs typeface="Ali-A-Samik" pitchFamily="2" charset="-78"/>
              </a:rPr>
              <a:t>نشطت صناعة </a:t>
            </a:r>
            <a:r>
              <a:rPr lang="ar-SA" sz="3200" dirty="0">
                <a:solidFill>
                  <a:srgbClr val="000000"/>
                </a:solidFill>
                <a:cs typeface="Ali-A-Samik" pitchFamily="2" charset="-78"/>
              </a:rPr>
              <a:t>النقل يصحبها نشاط ملحوظ </a:t>
            </a:r>
            <a:r>
              <a:rPr lang="ar-SA" sz="3200" dirty="0" smtClean="0">
                <a:solidFill>
                  <a:srgbClr val="000000"/>
                </a:solidFill>
                <a:cs typeface="Ali-A-Samik" pitchFamily="2" charset="-78"/>
              </a:rPr>
              <a:t>في صناعة السياحة.</a:t>
            </a:r>
          </a:p>
          <a:p>
            <a:pPr lvl="0" algn="justLow" rtl="1"/>
            <a:r>
              <a:rPr lang="ar-SA" sz="3200" dirty="0" smtClean="0">
                <a:solidFill>
                  <a:srgbClr val="000000"/>
                </a:solidFill>
                <a:cs typeface="Ali-A-Samik" pitchFamily="2" charset="-78"/>
              </a:rPr>
              <a:t>ولاسيما إن </a:t>
            </a:r>
            <a:r>
              <a:rPr lang="ar-SA" sz="3200" dirty="0">
                <a:solidFill>
                  <a:srgbClr val="000000"/>
                </a:solidFill>
                <a:cs typeface="Ali-A-Samik" pitchFamily="2" charset="-78"/>
              </a:rPr>
              <a:t>تطور الفنادق السياحية يتوقف </a:t>
            </a:r>
            <a:r>
              <a:rPr lang="ar-SA" sz="3200" dirty="0" smtClean="0">
                <a:solidFill>
                  <a:srgbClr val="000000"/>
                </a:solidFill>
                <a:cs typeface="Ali-A-Samik" pitchFamily="2" charset="-78"/>
              </a:rPr>
              <a:t>على مستوى ازدهار </a:t>
            </a:r>
            <a:r>
              <a:rPr lang="ar-SA" sz="3200" dirty="0">
                <a:solidFill>
                  <a:srgbClr val="000000"/>
                </a:solidFill>
                <a:cs typeface="Ali-A-Samik" pitchFamily="2" charset="-78"/>
              </a:rPr>
              <a:t>وتوفير </a:t>
            </a:r>
            <a:r>
              <a:rPr lang="ar-SA" sz="3200" dirty="0" smtClean="0">
                <a:solidFill>
                  <a:srgbClr val="000000"/>
                </a:solidFill>
                <a:cs typeface="Ali-A-Samik" pitchFamily="2" charset="-78"/>
              </a:rPr>
              <a:t>الطرق و المواصلات، كذلك إن </a:t>
            </a:r>
            <a:r>
              <a:rPr lang="ar-SA" sz="3200" dirty="0">
                <a:solidFill>
                  <a:srgbClr val="000000"/>
                </a:solidFill>
                <a:cs typeface="Ali-A-Samik" pitchFamily="2" charset="-78"/>
              </a:rPr>
              <a:t>إيجاد المسار </a:t>
            </a:r>
            <a:r>
              <a:rPr lang="ar-SA" sz="3200" dirty="0" smtClean="0">
                <a:solidFill>
                  <a:srgbClr val="000000"/>
                </a:solidFill>
                <a:cs typeface="Ali-A-Samik" pitchFamily="2" charset="-78"/>
              </a:rPr>
              <a:t>لمحطة </a:t>
            </a:r>
            <a:r>
              <a:rPr lang="ar-SA" sz="3200" dirty="0">
                <a:solidFill>
                  <a:srgbClr val="000000"/>
                </a:solidFill>
                <a:cs typeface="Ali-A-Samik" pitchFamily="2" charset="-78"/>
              </a:rPr>
              <a:t>استجمام </a:t>
            </a:r>
            <a:r>
              <a:rPr lang="ar-SA" sz="3200" dirty="0" smtClean="0">
                <a:solidFill>
                  <a:srgbClr val="000000"/>
                </a:solidFill>
                <a:cs typeface="Ali-A-Samik" pitchFamily="2" charset="-78"/>
              </a:rPr>
              <a:t>من خلال التنقل </a:t>
            </a:r>
            <a:r>
              <a:rPr lang="ar-SA" sz="3200" dirty="0">
                <a:solidFill>
                  <a:srgbClr val="000000"/>
                </a:solidFill>
                <a:cs typeface="Ali-A-Samik" pitchFamily="2" charset="-78"/>
              </a:rPr>
              <a:t>من بلد لآخر </a:t>
            </a:r>
            <a:r>
              <a:rPr lang="ar-SA" sz="3200" dirty="0" smtClean="0">
                <a:solidFill>
                  <a:srgbClr val="000000"/>
                </a:solidFill>
                <a:cs typeface="Ali-A-Samik" pitchFamily="2" charset="-78"/>
              </a:rPr>
              <a:t>يعتمد </a:t>
            </a:r>
            <a:r>
              <a:rPr lang="ar-SA" sz="3200" dirty="0">
                <a:solidFill>
                  <a:srgbClr val="000000"/>
                </a:solidFill>
                <a:cs typeface="Ali-A-Samik" pitchFamily="2" charset="-78"/>
              </a:rPr>
              <a:t>على ازدهار </a:t>
            </a:r>
            <a:r>
              <a:rPr lang="ar-SA" sz="3200" dirty="0" smtClean="0">
                <a:solidFill>
                  <a:srgbClr val="000000"/>
                </a:solidFill>
                <a:cs typeface="Ali-A-Samik" pitchFamily="2" charset="-78"/>
              </a:rPr>
              <a:t>وسائل </a:t>
            </a:r>
            <a:r>
              <a:rPr lang="ar-SA" sz="3200" dirty="0">
                <a:solidFill>
                  <a:srgbClr val="000000"/>
                </a:solidFill>
                <a:cs typeface="Ali-A-Samik" pitchFamily="2" charset="-78"/>
              </a:rPr>
              <a:t>النقل السياحي</a:t>
            </a:r>
            <a:r>
              <a:rPr lang="ar-SA" sz="3200" dirty="0" smtClean="0">
                <a:solidFill>
                  <a:srgbClr val="000000"/>
                </a:solidFill>
                <a:cs typeface="Ali-A-Samik" pitchFamily="2" charset="-78"/>
              </a:rPr>
              <a:t>.</a:t>
            </a:r>
          </a:p>
        </p:txBody>
      </p:sp>
      <p:sp>
        <p:nvSpPr>
          <p:cNvPr id="6"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خامساً: </a:t>
            </a:r>
            <a:r>
              <a:rPr lang="ar-SA" altLang="ar-IQ" sz="3600" dirty="0">
                <a:solidFill>
                  <a:srgbClr val="C00000"/>
                </a:solidFill>
                <a:cs typeface="Ali-A-Samik" pitchFamily="2" charset="-78"/>
              </a:rPr>
              <a:t>منظمات النقل </a:t>
            </a:r>
            <a:r>
              <a:rPr lang="ar-SA" altLang="ar-IQ" sz="3600" dirty="0" smtClean="0">
                <a:solidFill>
                  <a:srgbClr val="C00000"/>
                </a:solidFill>
                <a:cs typeface="Ali-A-Samik" pitchFamily="2" charset="-78"/>
              </a:rPr>
              <a:t>السياحي، </a:t>
            </a:r>
            <a:r>
              <a:rPr lang="ar-SA" altLang="ar-IQ" sz="3600" dirty="0">
                <a:solidFill>
                  <a:srgbClr val="C00000"/>
                </a:solidFill>
                <a:cs typeface="Ali-A-Samik" pitchFamily="2" charset="-78"/>
              </a:rPr>
              <a:t>وأنواعها:</a:t>
            </a:r>
          </a:p>
        </p:txBody>
      </p:sp>
    </p:spTree>
    <p:extLst>
      <p:ext uri="{BB962C8B-B14F-4D97-AF65-F5344CB8AC3E}">
        <p14:creationId xmlns:p14="http://schemas.microsoft.com/office/powerpoint/2010/main" val="2322725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25</a:t>
            </a:fld>
            <a:endParaRPr lang="en-US" sz="2800" dirty="0">
              <a:solidFill>
                <a:srgbClr val="FF0000"/>
              </a:solidFill>
              <a:latin typeface="Footlight MT Light" pitchFamily="18" charset="0"/>
            </a:endParaRPr>
          </a:p>
        </p:txBody>
      </p:sp>
      <p:sp>
        <p:nvSpPr>
          <p:cNvPr id="5" name="Round Diagonal Corner Rectangle 4"/>
          <p:cNvSpPr/>
          <p:nvPr/>
        </p:nvSpPr>
        <p:spPr>
          <a:xfrm>
            <a:off x="617518" y="1330036"/>
            <a:ext cx="11284501" cy="5067926"/>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lgn="justLow" rtl="1">
              <a:buFont typeface="+mj-lt"/>
              <a:buAutoNum type="arabicPeriod"/>
            </a:pPr>
            <a:r>
              <a:rPr lang="ar-SA" sz="3200" dirty="0" smtClean="0">
                <a:solidFill>
                  <a:srgbClr val="000000"/>
                </a:solidFill>
                <a:cs typeface="Ali-A-Samik" pitchFamily="2" charset="-78"/>
              </a:rPr>
              <a:t>النقل البحري:</a:t>
            </a:r>
            <a:endParaRPr lang="ar-SA" sz="3200" dirty="0">
              <a:solidFill>
                <a:srgbClr val="000000"/>
              </a:solidFill>
              <a:cs typeface="Ali-A-Samik" pitchFamily="2" charset="-78"/>
            </a:endParaRPr>
          </a:p>
          <a:p>
            <a:pPr algn="justLow" rtl="1"/>
            <a:r>
              <a:rPr lang="ar-SA" sz="3200">
                <a:solidFill>
                  <a:srgbClr val="000000"/>
                </a:solidFill>
                <a:cs typeface="Ali-A-Samik" pitchFamily="2" charset="-78"/>
              </a:rPr>
              <a:t>     </a:t>
            </a:r>
            <a:r>
              <a:rPr lang="ar-SA" sz="3200" smtClean="0">
                <a:solidFill>
                  <a:srgbClr val="000000"/>
                </a:solidFill>
                <a:cs typeface="Ali-A-Samik" pitchFamily="2" charset="-78"/>
              </a:rPr>
              <a:t>تعد هذا </a:t>
            </a:r>
            <a:r>
              <a:rPr lang="ar-SA" sz="3200" dirty="0">
                <a:solidFill>
                  <a:srgbClr val="000000"/>
                </a:solidFill>
                <a:cs typeface="Ali-A-Samik" pitchFamily="2" charset="-78"/>
              </a:rPr>
              <a:t>الوسيلة من أقدم الوسائل النقل </a:t>
            </a:r>
            <a:r>
              <a:rPr lang="ar-SA" sz="3200" dirty="0" smtClean="0">
                <a:solidFill>
                  <a:srgbClr val="000000"/>
                </a:solidFill>
                <a:cs typeface="Ali-A-Samik" pitchFamily="2" charset="-78"/>
              </a:rPr>
              <a:t>السياحية، </a:t>
            </a:r>
            <a:r>
              <a:rPr lang="ar-SA" sz="3200" dirty="0">
                <a:solidFill>
                  <a:srgbClr val="000000"/>
                </a:solidFill>
                <a:cs typeface="Ali-A-Samik" pitchFamily="2" charset="-78"/>
              </a:rPr>
              <a:t>حيث تطورت مع ظهور السكك الحديدية والسفن التجارية وظهور القوارب والمراكب التجارية في أوروبا وأمريكا</a:t>
            </a:r>
            <a:r>
              <a:rPr lang="ar-SA" sz="3200" dirty="0" smtClean="0">
                <a:solidFill>
                  <a:srgbClr val="000000"/>
                </a:solidFill>
                <a:cs typeface="Ali-A-Samik" pitchFamily="2" charset="-78"/>
              </a:rPr>
              <a:t>.</a:t>
            </a:r>
          </a:p>
          <a:p>
            <a:pPr algn="justLow" rtl="1"/>
            <a:r>
              <a:rPr lang="ar-SA" sz="3200" dirty="0" smtClean="0">
                <a:solidFill>
                  <a:srgbClr val="000000"/>
                </a:solidFill>
                <a:cs typeface="Ali-A-Samik" pitchFamily="2" charset="-78"/>
              </a:rPr>
              <a:t> </a:t>
            </a:r>
            <a:r>
              <a:rPr lang="ar-SA" sz="3200" dirty="0">
                <a:solidFill>
                  <a:srgbClr val="000000"/>
                </a:solidFill>
                <a:cs typeface="Ali-A-Samik" pitchFamily="2" charset="-78"/>
              </a:rPr>
              <a:t>وأدت انتشار المِلاحة الدولية في نهاية القرن التاسع عشر إلى تكوين مؤتمرات الملاحة وعقد الاتفاقيات </a:t>
            </a:r>
            <a:r>
              <a:rPr lang="ar-SA" sz="3200" dirty="0" smtClean="0">
                <a:solidFill>
                  <a:srgbClr val="000000"/>
                </a:solidFill>
                <a:cs typeface="Ali-A-Samik" pitchFamily="2" charset="-78"/>
              </a:rPr>
              <a:t>الدولية. </a:t>
            </a:r>
            <a:r>
              <a:rPr lang="ar-SA" sz="3200" dirty="0">
                <a:solidFill>
                  <a:srgbClr val="000000"/>
                </a:solidFill>
                <a:cs typeface="Ali-A-Samik" pitchFamily="2" charset="-78"/>
              </a:rPr>
              <a:t>كما ظهرت السفن المتخصصة في تنظيم الرحلات السياحية البحرية وفيها غرف </a:t>
            </a:r>
            <a:r>
              <a:rPr lang="ar-SA" sz="3200" dirty="0" smtClean="0">
                <a:solidFill>
                  <a:srgbClr val="000000"/>
                </a:solidFill>
                <a:cs typeface="Ali-A-Samik" pitchFamily="2" charset="-78"/>
              </a:rPr>
              <a:t>النوم والخدمات الفندقية المتكاملة.</a:t>
            </a:r>
            <a:endParaRPr lang="en-GB" sz="3200" dirty="0">
              <a:solidFill>
                <a:srgbClr val="000000"/>
              </a:solidFill>
              <a:cs typeface="Ali-A-Samik" pitchFamily="2" charset="-78"/>
            </a:endParaRPr>
          </a:p>
        </p:txBody>
      </p:sp>
      <p:sp>
        <p:nvSpPr>
          <p:cNvPr id="6" name="TextBox 8"/>
          <p:cNvSpPr txBox="1">
            <a:spLocks noChangeArrowheads="1"/>
          </p:cNvSpPr>
          <p:nvPr/>
        </p:nvSpPr>
        <p:spPr bwMode="auto">
          <a:xfrm>
            <a:off x="2707575" y="446939"/>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a:solidFill>
                  <a:srgbClr val="C00000"/>
                </a:solidFill>
                <a:cs typeface="Ali-A-Samik" pitchFamily="2" charset="-78"/>
              </a:rPr>
              <a:t>أنواع وسائل النقل السياحي </a:t>
            </a:r>
            <a:r>
              <a:rPr lang="ar-SA" altLang="ar-IQ" sz="3600" dirty="0" smtClean="0">
                <a:solidFill>
                  <a:srgbClr val="C00000"/>
                </a:solidFill>
                <a:cs typeface="Ali-A-Samik" pitchFamily="2" charset="-78"/>
              </a:rPr>
              <a:t>:</a:t>
            </a:r>
            <a:endParaRPr lang="ar-SA" altLang="ar-IQ" sz="3600" dirty="0">
              <a:solidFill>
                <a:srgbClr val="C00000"/>
              </a:solidFill>
              <a:cs typeface="Ali-A-Samik" pitchFamily="2" charset="-78"/>
            </a:endParaRPr>
          </a:p>
        </p:txBody>
      </p:sp>
    </p:spTree>
    <p:extLst>
      <p:ext uri="{BB962C8B-B14F-4D97-AF65-F5344CB8AC3E}">
        <p14:creationId xmlns:p14="http://schemas.microsoft.com/office/powerpoint/2010/main" val="26271569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26</a:t>
            </a:fld>
            <a:endParaRPr lang="en-US" sz="2800" dirty="0">
              <a:solidFill>
                <a:srgbClr val="FF0000"/>
              </a:solidFill>
              <a:latin typeface="Footlight MT Light" pitchFamily="18" charset="0"/>
            </a:endParaRPr>
          </a:p>
        </p:txBody>
      </p:sp>
      <p:sp>
        <p:nvSpPr>
          <p:cNvPr id="5" name="Round Diagonal Corner Rectangle 4"/>
          <p:cNvSpPr/>
          <p:nvPr/>
        </p:nvSpPr>
        <p:spPr>
          <a:xfrm>
            <a:off x="213756" y="718581"/>
            <a:ext cx="11688263" cy="5394373"/>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lgn="justLow" rtl="1">
              <a:buFont typeface="+mj-lt"/>
              <a:buAutoNum type="arabicPeriod" startAt="2"/>
            </a:pPr>
            <a:r>
              <a:rPr lang="ar-SA" sz="3200" dirty="0">
                <a:solidFill>
                  <a:srgbClr val="000000"/>
                </a:solidFill>
                <a:cs typeface="Ali-A-Samik" pitchFamily="2" charset="-78"/>
              </a:rPr>
              <a:t>النقل </a:t>
            </a:r>
            <a:r>
              <a:rPr lang="ar-SA" sz="3200" dirty="0" smtClean="0">
                <a:solidFill>
                  <a:srgbClr val="000000"/>
                </a:solidFill>
                <a:cs typeface="Ali-A-Samik" pitchFamily="2" charset="-78"/>
              </a:rPr>
              <a:t>البري:</a:t>
            </a:r>
            <a:endParaRPr lang="ar-SA" sz="3200" dirty="0">
              <a:solidFill>
                <a:srgbClr val="000000"/>
              </a:solidFill>
              <a:cs typeface="Ali-A-Samik" pitchFamily="2" charset="-78"/>
            </a:endParaRPr>
          </a:p>
          <a:p>
            <a:pPr algn="justLow" rtl="1"/>
            <a:r>
              <a:rPr lang="ar-SA" sz="3200" dirty="0">
                <a:solidFill>
                  <a:srgbClr val="000000"/>
                </a:solidFill>
                <a:cs typeface="Ali-A-Samik" pitchFamily="2" charset="-78"/>
              </a:rPr>
              <a:t>     وتشمل السكك الحديدية وهي من ارخص </a:t>
            </a:r>
            <a:r>
              <a:rPr lang="ar-SA" sz="3200" dirty="0" smtClean="0">
                <a:solidFill>
                  <a:srgbClr val="000000"/>
                </a:solidFill>
                <a:cs typeface="Ali-A-Samik" pitchFamily="2" charset="-78"/>
              </a:rPr>
              <a:t>وسائل </a:t>
            </a:r>
            <a:r>
              <a:rPr lang="ar-SA" sz="3200" dirty="0">
                <a:solidFill>
                  <a:srgbClr val="000000"/>
                </a:solidFill>
                <a:cs typeface="Ali-A-Samik" pitchFamily="2" charset="-78"/>
              </a:rPr>
              <a:t>النقل والتي كانت لنقل </a:t>
            </a:r>
            <a:r>
              <a:rPr lang="ar-SA" sz="3200" dirty="0" smtClean="0">
                <a:solidFill>
                  <a:srgbClr val="000000"/>
                </a:solidFill>
                <a:cs typeface="Ali-A-Samik" pitchFamily="2" charset="-78"/>
              </a:rPr>
              <a:t>البضائع ولكنها </a:t>
            </a:r>
            <a:r>
              <a:rPr lang="ar-SA" sz="3200" dirty="0">
                <a:solidFill>
                  <a:srgbClr val="000000"/>
                </a:solidFill>
                <a:cs typeface="Ali-A-Samik" pitchFamily="2" charset="-78"/>
              </a:rPr>
              <a:t>أصبحت </a:t>
            </a:r>
            <a:r>
              <a:rPr lang="ar-SA" sz="3200" dirty="0" smtClean="0">
                <a:solidFill>
                  <a:srgbClr val="000000"/>
                </a:solidFill>
                <a:cs typeface="Ali-A-Samik" pitchFamily="2" charset="-78"/>
              </a:rPr>
              <a:t>الآن مخصصة لنقل المسافرين، </a:t>
            </a:r>
            <a:r>
              <a:rPr lang="ar-SA" sz="3200" dirty="0">
                <a:solidFill>
                  <a:srgbClr val="000000"/>
                </a:solidFill>
                <a:cs typeface="Ali-A-Samik" pitchFamily="2" charset="-78"/>
              </a:rPr>
              <a:t>وتم إنشاء عدة مدن صغيرة بجانب المحطات للسكك الحديدية والعديد من الفنادق السياحية والمطاعم وبذلك أصبحت مراكز </a:t>
            </a:r>
            <a:r>
              <a:rPr lang="ar-SA" sz="3200" dirty="0" smtClean="0">
                <a:solidFill>
                  <a:srgbClr val="000000"/>
                </a:solidFill>
                <a:cs typeface="Ali-A-Samik" pitchFamily="2" charset="-78"/>
              </a:rPr>
              <a:t>سياحية استثمارية.</a:t>
            </a:r>
          </a:p>
          <a:p>
            <a:pPr algn="justLow" rtl="1"/>
            <a:endParaRPr lang="ar-SA" dirty="0">
              <a:solidFill>
                <a:srgbClr val="000000"/>
              </a:solidFill>
              <a:cs typeface="Ali-A-Samik" pitchFamily="2" charset="-78"/>
            </a:endParaRPr>
          </a:p>
          <a:p>
            <a:pPr algn="justLow" rtl="1"/>
            <a:r>
              <a:rPr lang="ar-SA" sz="3200" dirty="0" smtClean="0">
                <a:solidFill>
                  <a:srgbClr val="000000"/>
                </a:solidFill>
                <a:cs typeface="Ali-A-Samik" pitchFamily="2" charset="-78"/>
              </a:rPr>
              <a:t>كما </a:t>
            </a:r>
            <a:r>
              <a:rPr lang="ar-SA" sz="3200" dirty="0">
                <a:solidFill>
                  <a:srgbClr val="000000"/>
                </a:solidFill>
                <a:cs typeface="Ali-A-Samik" pitchFamily="2" charset="-78"/>
              </a:rPr>
              <a:t>تعد </a:t>
            </a:r>
            <a:r>
              <a:rPr lang="ar-SA" sz="3200" dirty="0" smtClean="0">
                <a:solidFill>
                  <a:srgbClr val="000000"/>
                </a:solidFill>
                <a:cs typeface="Ali-A-Samik" pitchFamily="2" charset="-78"/>
              </a:rPr>
              <a:t>السيارة الوسيلة </a:t>
            </a:r>
            <a:r>
              <a:rPr lang="ar-SA" sz="3200" dirty="0">
                <a:solidFill>
                  <a:srgbClr val="000000"/>
                </a:solidFill>
                <a:cs typeface="Ali-A-Samik" pitchFamily="2" charset="-78"/>
              </a:rPr>
              <a:t>الأفضل </a:t>
            </a:r>
            <a:r>
              <a:rPr lang="ar-SA" sz="3200" dirty="0" smtClean="0">
                <a:solidFill>
                  <a:srgbClr val="000000"/>
                </a:solidFill>
                <a:cs typeface="Ali-A-Samik" pitchFamily="2" charset="-78"/>
              </a:rPr>
              <a:t>لنقل </a:t>
            </a:r>
            <a:r>
              <a:rPr lang="ar-SA" sz="3200" dirty="0">
                <a:solidFill>
                  <a:srgbClr val="000000"/>
                </a:solidFill>
                <a:cs typeface="Ali-A-Samik" pitchFamily="2" charset="-78"/>
              </a:rPr>
              <a:t>المسافرين للمسافات القصيرة والمتوسطة ووسيلة مريحة ورخيصة ومرنة </a:t>
            </a:r>
            <a:r>
              <a:rPr lang="ar-SA" sz="3200" dirty="0" smtClean="0">
                <a:solidFill>
                  <a:srgbClr val="000000"/>
                </a:solidFill>
                <a:cs typeface="Ali-A-Samik" pitchFamily="2" charset="-78"/>
              </a:rPr>
              <a:t>وذا </a:t>
            </a:r>
            <a:r>
              <a:rPr lang="ar-SA" sz="3200" dirty="0">
                <a:solidFill>
                  <a:srgbClr val="000000"/>
                </a:solidFill>
                <a:cs typeface="Ali-A-Samik" pitchFamily="2" charset="-78"/>
              </a:rPr>
              <a:t>تكاليف </a:t>
            </a:r>
            <a:r>
              <a:rPr lang="ar-SA" sz="3200" dirty="0" smtClean="0">
                <a:solidFill>
                  <a:srgbClr val="000000"/>
                </a:solidFill>
                <a:cs typeface="Ali-A-Samik" pitchFamily="2" charset="-78"/>
              </a:rPr>
              <a:t>قليلة. </a:t>
            </a:r>
            <a:r>
              <a:rPr lang="ar-SA" sz="3200" dirty="0">
                <a:solidFill>
                  <a:srgbClr val="000000"/>
                </a:solidFill>
                <a:cs typeface="Ali-A-Samik" pitchFamily="2" charset="-78"/>
              </a:rPr>
              <a:t>كما </a:t>
            </a:r>
            <a:r>
              <a:rPr lang="ar-SA" sz="3200" dirty="0" smtClean="0">
                <a:solidFill>
                  <a:srgbClr val="000000"/>
                </a:solidFill>
                <a:cs typeface="Ali-A-Samik" pitchFamily="2" charset="-78"/>
              </a:rPr>
              <a:t>ظهرت </a:t>
            </a:r>
            <a:r>
              <a:rPr lang="ar-SA" sz="3200" dirty="0">
                <a:solidFill>
                  <a:srgbClr val="000000"/>
                </a:solidFill>
                <a:cs typeface="Ali-A-Samik" pitchFamily="2" charset="-78"/>
              </a:rPr>
              <a:t>الباصات والتي تكون أقل تكلفة من </a:t>
            </a:r>
            <a:r>
              <a:rPr lang="ar-SA" sz="3200" dirty="0" smtClean="0">
                <a:solidFill>
                  <a:srgbClr val="000000"/>
                </a:solidFill>
                <a:cs typeface="Ali-A-Samik" pitchFamily="2" charset="-78"/>
              </a:rPr>
              <a:t>السيارات.</a:t>
            </a:r>
          </a:p>
          <a:p>
            <a:pPr algn="justLow" rtl="1"/>
            <a:endParaRPr lang="ar-SA" sz="2800" baseline="-25000" dirty="0" smtClean="0">
              <a:solidFill>
                <a:srgbClr val="000000"/>
              </a:solidFill>
              <a:cs typeface="Ali-A-Samik" pitchFamily="2" charset="-78"/>
            </a:endParaRPr>
          </a:p>
          <a:p>
            <a:pPr algn="justLow" rtl="1"/>
            <a:r>
              <a:rPr lang="ar-SA" sz="3200" dirty="0" smtClean="0">
                <a:solidFill>
                  <a:srgbClr val="000000"/>
                </a:solidFill>
                <a:cs typeface="Ali-A-Samik" pitchFamily="2" charset="-78"/>
              </a:rPr>
              <a:t> </a:t>
            </a:r>
            <a:r>
              <a:rPr lang="ar-SA" sz="3200" dirty="0">
                <a:solidFill>
                  <a:srgbClr val="000000"/>
                </a:solidFill>
                <a:cs typeface="Ali-A-Samik" pitchFamily="2" charset="-78"/>
              </a:rPr>
              <a:t>وساعد امتلاك السيارات بشكل واسع إلى تغير شكل البناء السياحي حيث أصبح من الممكن الوصول إلى أماكن </a:t>
            </a:r>
            <a:r>
              <a:rPr lang="ar-SA" sz="3200" dirty="0" smtClean="0">
                <a:solidFill>
                  <a:srgbClr val="000000"/>
                </a:solidFill>
                <a:cs typeface="Ali-A-Samik" pitchFamily="2" charset="-78"/>
              </a:rPr>
              <a:t>كثيرة، </a:t>
            </a:r>
            <a:r>
              <a:rPr lang="ar-SA" sz="3200" dirty="0">
                <a:solidFill>
                  <a:srgbClr val="000000"/>
                </a:solidFill>
                <a:cs typeface="Ali-A-Samik" pitchFamily="2" charset="-78"/>
              </a:rPr>
              <a:t>كان من المتعذر وصولها سابقاً مثل الأماكن الجبلية وسواحل </a:t>
            </a:r>
            <a:r>
              <a:rPr lang="ar-SA" sz="3200" dirty="0" smtClean="0">
                <a:solidFill>
                  <a:srgbClr val="000000"/>
                </a:solidFill>
                <a:cs typeface="Ali-A-Samik" pitchFamily="2" charset="-78"/>
              </a:rPr>
              <a:t>البحار، </a:t>
            </a:r>
            <a:r>
              <a:rPr lang="ar-SA" sz="3200" dirty="0">
                <a:solidFill>
                  <a:srgbClr val="000000"/>
                </a:solidFill>
                <a:cs typeface="Ali-A-Samik" pitchFamily="2" charset="-78"/>
              </a:rPr>
              <a:t>وظهرت شركات تأجير السيارات السياحية على المستوى </a:t>
            </a:r>
            <a:r>
              <a:rPr lang="ar-SA" sz="3200" dirty="0" smtClean="0">
                <a:solidFill>
                  <a:srgbClr val="000000"/>
                </a:solidFill>
                <a:cs typeface="Ali-A-Samik" pitchFamily="2" charset="-78"/>
              </a:rPr>
              <a:t>الدولي.</a:t>
            </a:r>
            <a:endParaRPr lang="en-GB" sz="3200" dirty="0">
              <a:solidFill>
                <a:srgbClr val="000000"/>
              </a:solidFill>
              <a:cs typeface="Ali-A-Samik" pitchFamily="2" charset="-78"/>
            </a:endParaRPr>
          </a:p>
        </p:txBody>
      </p:sp>
    </p:spTree>
    <p:extLst>
      <p:ext uri="{BB962C8B-B14F-4D97-AF65-F5344CB8AC3E}">
        <p14:creationId xmlns:p14="http://schemas.microsoft.com/office/powerpoint/2010/main" val="26292710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27</a:t>
            </a:fld>
            <a:endParaRPr lang="en-US" sz="2800" dirty="0">
              <a:solidFill>
                <a:srgbClr val="FF0000"/>
              </a:solidFill>
              <a:latin typeface="Footlight MT Light" pitchFamily="18" charset="0"/>
            </a:endParaRPr>
          </a:p>
        </p:txBody>
      </p:sp>
      <p:sp>
        <p:nvSpPr>
          <p:cNvPr id="5" name="Round Diagonal Corner Rectangle 4"/>
          <p:cNvSpPr/>
          <p:nvPr/>
        </p:nvSpPr>
        <p:spPr>
          <a:xfrm>
            <a:off x="477672" y="341194"/>
            <a:ext cx="11424347" cy="605676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lgn="justLow" rtl="1">
              <a:buFont typeface="+mj-lt"/>
              <a:buAutoNum type="arabicPeriod" startAt="3"/>
            </a:pPr>
            <a:r>
              <a:rPr lang="ar-SA" sz="3200" dirty="0">
                <a:solidFill>
                  <a:srgbClr val="000000"/>
                </a:solidFill>
                <a:cs typeface="Ali-A-Samik" pitchFamily="2" charset="-78"/>
              </a:rPr>
              <a:t>النقل </a:t>
            </a:r>
            <a:r>
              <a:rPr lang="ar-SA" sz="3200" dirty="0" smtClean="0">
                <a:solidFill>
                  <a:srgbClr val="000000"/>
                </a:solidFill>
                <a:cs typeface="Ali-A-Samik" pitchFamily="2" charset="-78"/>
              </a:rPr>
              <a:t>الجوي:</a:t>
            </a:r>
            <a:endParaRPr lang="ar-SA" sz="3200" dirty="0">
              <a:solidFill>
                <a:srgbClr val="000000"/>
              </a:solidFill>
              <a:cs typeface="Ali-A-Samik" pitchFamily="2" charset="-78"/>
            </a:endParaRPr>
          </a:p>
          <a:p>
            <a:pPr algn="justLow" rtl="1"/>
            <a:r>
              <a:rPr lang="ar-SA" sz="3200" dirty="0">
                <a:solidFill>
                  <a:srgbClr val="000000"/>
                </a:solidFill>
                <a:cs typeface="Ali-A-Samik" pitchFamily="2" charset="-78"/>
              </a:rPr>
              <a:t>   تم ظهور هذه الوسيلة في أعقاب الحرب العالمية الأولى وتم تطويرها إلى أن استخدمت لنقل </a:t>
            </a:r>
            <a:r>
              <a:rPr lang="ar-SA" sz="3200" dirty="0" smtClean="0">
                <a:solidFill>
                  <a:srgbClr val="000000"/>
                </a:solidFill>
                <a:cs typeface="Ali-A-Samik" pitchFamily="2" charset="-78"/>
              </a:rPr>
              <a:t>المسافرين، </a:t>
            </a:r>
            <a:r>
              <a:rPr lang="ar-SA" sz="3200" dirty="0">
                <a:solidFill>
                  <a:srgbClr val="000000"/>
                </a:solidFill>
                <a:cs typeface="Ali-A-Samik" pitchFamily="2" charset="-78"/>
              </a:rPr>
              <a:t>وقد كانت أول رحلة سياحية في الجو بين لندن وباريس عام </a:t>
            </a:r>
            <a:r>
              <a:rPr lang="ar-SA" sz="3200" dirty="0" smtClean="0">
                <a:solidFill>
                  <a:srgbClr val="000000"/>
                </a:solidFill>
                <a:cs typeface="Ali-A-Samik" pitchFamily="2" charset="-78"/>
              </a:rPr>
              <a:t>(</a:t>
            </a:r>
            <a:r>
              <a:rPr lang="en-US" sz="3200" dirty="0" smtClean="0">
                <a:solidFill>
                  <a:srgbClr val="000000"/>
                </a:solidFill>
                <a:cs typeface="Ali-A-Samik" pitchFamily="2" charset="-78"/>
              </a:rPr>
              <a:t>1919</a:t>
            </a:r>
            <a:r>
              <a:rPr lang="ar-SA" sz="3200" dirty="0" smtClean="0">
                <a:solidFill>
                  <a:srgbClr val="000000"/>
                </a:solidFill>
                <a:cs typeface="Ali-A-Samik" pitchFamily="2" charset="-78"/>
              </a:rPr>
              <a:t>) م.</a:t>
            </a:r>
          </a:p>
          <a:p>
            <a:pPr algn="justLow" rtl="1"/>
            <a:r>
              <a:rPr lang="ar-SA" sz="3200" dirty="0" smtClean="0">
                <a:solidFill>
                  <a:srgbClr val="000000"/>
                </a:solidFill>
                <a:cs typeface="Ali-A-Samik" pitchFamily="2" charset="-78"/>
              </a:rPr>
              <a:t>وتطورت </a:t>
            </a:r>
            <a:r>
              <a:rPr lang="ar-SA" sz="3200" dirty="0">
                <a:solidFill>
                  <a:srgbClr val="000000"/>
                </a:solidFill>
                <a:cs typeface="Ali-A-Samik" pitchFamily="2" charset="-78"/>
              </a:rPr>
              <a:t>وسيلة النقل الجوية </a:t>
            </a:r>
            <a:r>
              <a:rPr lang="ar-SA" sz="3200" dirty="0" smtClean="0">
                <a:solidFill>
                  <a:srgbClr val="000000"/>
                </a:solidFill>
                <a:cs typeface="Ali-A-Samik" pitchFamily="2" charset="-78"/>
              </a:rPr>
              <a:t>بعد </a:t>
            </a:r>
            <a:r>
              <a:rPr lang="ar-SA" sz="3200" dirty="0">
                <a:solidFill>
                  <a:srgbClr val="000000"/>
                </a:solidFill>
                <a:cs typeface="Ali-A-Samik" pitchFamily="2" charset="-78"/>
              </a:rPr>
              <a:t>انتهاء الحرب العالمية </a:t>
            </a:r>
            <a:r>
              <a:rPr lang="ar-SA" sz="3200" dirty="0" smtClean="0">
                <a:solidFill>
                  <a:srgbClr val="000000"/>
                </a:solidFill>
                <a:cs typeface="Ali-A-Samik" pitchFamily="2" charset="-78"/>
              </a:rPr>
              <a:t>الثانية، وتم استعمال </a:t>
            </a:r>
            <a:r>
              <a:rPr lang="ar-SA" sz="3200" dirty="0">
                <a:solidFill>
                  <a:srgbClr val="000000"/>
                </a:solidFill>
                <a:cs typeface="Ali-A-Samik" pitchFamily="2" charset="-78"/>
              </a:rPr>
              <a:t>الطائرات بشكل كبير لنقل الأغراض المدنية ونقل المسافرين</a:t>
            </a:r>
            <a:r>
              <a:rPr lang="ar-SA" sz="3200" dirty="0" smtClean="0">
                <a:solidFill>
                  <a:srgbClr val="000000"/>
                </a:solidFill>
                <a:cs typeface="Ali-A-Samik" pitchFamily="2" charset="-78"/>
              </a:rPr>
              <a:t>.</a:t>
            </a:r>
          </a:p>
          <a:p>
            <a:pPr algn="justLow" rtl="1"/>
            <a:r>
              <a:rPr lang="ar-SA" sz="3200" dirty="0" smtClean="0">
                <a:solidFill>
                  <a:srgbClr val="000000"/>
                </a:solidFill>
                <a:cs typeface="Ali-A-Samik" pitchFamily="2" charset="-78"/>
              </a:rPr>
              <a:t>يوفر </a:t>
            </a:r>
            <a:r>
              <a:rPr lang="ar-SA" sz="3200" dirty="0">
                <a:solidFill>
                  <a:srgbClr val="000000"/>
                </a:solidFill>
                <a:cs typeface="Ali-A-Samik" pitchFamily="2" charset="-78"/>
              </a:rPr>
              <a:t>النقل الجوي الراحة والأمان والطعام </a:t>
            </a:r>
            <a:r>
              <a:rPr lang="ar-SA" sz="3200" dirty="0" smtClean="0">
                <a:solidFill>
                  <a:srgbClr val="000000"/>
                </a:solidFill>
                <a:cs typeface="Ali-A-Samik" pitchFamily="2" charset="-78"/>
              </a:rPr>
              <a:t>والشراب </a:t>
            </a:r>
            <a:r>
              <a:rPr lang="ar-SA" sz="3200" dirty="0">
                <a:solidFill>
                  <a:srgbClr val="000000"/>
                </a:solidFill>
                <a:cs typeface="Ali-A-Samik" pitchFamily="2" charset="-78"/>
              </a:rPr>
              <a:t>وخدمات </a:t>
            </a:r>
            <a:r>
              <a:rPr lang="ar-SA" sz="3200" dirty="0" smtClean="0">
                <a:solidFill>
                  <a:srgbClr val="000000"/>
                </a:solidFill>
                <a:cs typeface="Ali-A-Samik" pitchFamily="2" charset="-78"/>
              </a:rPr>
              <a:t>الهاتف </a:t>
            </a:r>
            <a:r>
              <a:rPr lang="ar-SA" sz="3200" dirty="0">
                <a:solidFill>
                  <a:srgbClr val="000000"/>
                </a:solidFill>
                <a:cs typeface="Ali-A-Samik" pitchFamily="2" charset="-78"/>
              </a:rPr>
              <a:t>والفاكس والتلفزيون والفيديو وحتى </a:t>
            </a:r>
            <a:r>
              <a:rPr lang="ar-SA" sz="3200" dirty="0" smtClean="0">
                <a:solidFill>
                  <a:srgbClr val="000000"/>
                </a:solidFill>
                <a:cs typeface="Ali-A-Samik" pitchFamily="2" charset="-78"/>
              </a:rPr>
              <a:t>النوم، وفي </a:t>
            </a:r>
            <a:r>
              <a:rPr lang="ar-SA" sz="3200" dirty="0">
                <a:solidFill>
                  <a:srgbClr val="000000"/>
                </a:solidFill>
                <a:cs typeface="Ali-A-Samik" pitchFamily="2" charset="-78"/>
              </a:rPr>
              <a:t>الوقت الحالي انتشرت ظاهرة إيجار الطائرات والسبب في </a:t>
            </a:r>
            <a:r>
              <a:rPr lang="ar-SA" sz="3200" dirty="0" smtClean="0">
                <a:solidFill>
                  <a:srgbClr val="000000"/>
                </a:solidFill>
                <a:cs typeface="Ali-A-Samik" pitchFamily="2" charset="-78"/>
              </a:rPr>
              <a:t>ذلك تعود إلى </a:t>
            </a:r>
            <a:r>
              <a:rPr lang="ar-SA" sz="3200" dirty="0">
                <a:solidFill>
                  <a:srgbClr val="000000"/>
                </a:solidFill>
                <a:cs typeface="Ali-A-Samik" pitchFamily="2" charset="-78"/>
              </a:rPr>
              <a:t>الطلب الكبير على هذه النوعية من خدمة النقل </a:t>
            </a:r>
            <a:r>
              <a:rPr lang="ar-SA" sz="3200" dirty="0" smtClean="0">
                <a:solidFill>
                  <a:srgbClr val="000000"/>
                </a:solidFill>
                <a:cs typeface="Ali-A-Samik" pitchFamily="2" charset="-78"/>
              </a:rPr>
              <a:t>الجوي.</a:t>
            </a:r>
          </a:p>
          <a:p>
            <a:pPr algn="justLow" rtl="1"/>
            <a:r>
              <a:rPr lang="ar-SA" sz="3200" dirty="0" smtClean="0">
                <a:solidFill>
                  <a:srgbClr val="000000"/>
                </a:solidFill>
                <a:cs typeface="Ali-A-Samik" pitchFamily="2" charset="-78"/>
              </a:rPr>
              <a:t>أهم </a:t>
            </a:r>
            <a:r>
              <a:rPr lang="ar-SA" sz="3200" dirty="0">
                <a:solidFill>
                  <a:srgbClr val="000000"/>
                </a:solidFill>
                <a:cs typeface="Ali-A-Samik" pitchFamily="2" charset="-78"/>
              </a:rPr>
              <a:t>الأسباب التي ساعدت على زيادة الطلب على النقل الجوي </a:t>
            </a:r>
            <a:r>
              <a:rPr lang="ar-SA" sz="3200" dirty="0" smtClean="0">
                <a:solidFill>
                  <a:srgbClr val="000000"/>
                </a:solidFill>
                <a:cs typeface="Ali-A-Samik" pitchFamily="2" charset="-78"/>
              </a:rPr>
              <a:t>ما </a:t>
            </a:r>
            <a:r>
              <a:rPr lang="ar-SA" sz="3200" dirty="0">
                <a:solidFill>
                  <a:srgbClr val="000000"/>
                </a:solidFill>
                <a:cs typeface="Ali-A-Samik" pitchFamily="2" charset="-78"/>
              </a:rPr>
              <a:t>يلي :</a:t>
            </a:r>
          </a:p>
          <a:p>
            <a:pPr marL="514350" indent="-514350" algn="justLow" rtl="1">
              <a:buFont typeface="+mj-cs"/>
              <a:buAutoNum type="arabic2Minus"/>
            </a:pPr>
            <a:r>
              <a:rPr lang="ar-SA" sz="3200" dirty="0" smtClean="0">
                <a:solidFill>
                  <a:srgbClr val="000000"/>
                </a:solidFill>
                <a:cs typeface="Ali-A-Samik" pitchFamily="2" charset="-78"/>
              </a:rPr>
              <a:t>انخفاض </a:t>
            </a:r>
            <a:r>
              <a:rPr lang="ar-SA" sz="3200" dirty="0">
                <a:solidFill>
                  <a:srgbClr val="000000"/>
                </a:solidFill>
                <a:cs typeface="Ali-A-Samik" pitchFamily="2" charset="-78"/>
              </a:rPr>
              <a:t>تكلفة النقل </a:t>
            </a:r>
            <a:r>
              <a:rPr lang="ar-SA" sz="3200" dirty="0" smtClean="0">
                <a:solidFill>
                  <a:srgbClr val="000000"/>
                </a:solidFill>
                <a:cs typeface="Ali-A-Samik" pitchFamily="2" charset="-78"/>
              </a:rPr>
              <a:t>الجوي مع </a:t>
            </a:r>
            <a:r>
              <a:rPr lang="ar-SA" sz="3200" dirty="0">
                <a:solidFill>
                  <a:srgbClr val="000000"/>
                </a:solidFill>
                <a:cs typeface="Ali-A-Samik" pitchFamily="2" charset="-78"/>
              </a:rPr>
              <a:t>انخفاض نفقات </a:t>
            </a:r>
            <a:r>
              <a:rPr lang="ar-SA" sz="3200" dirty="0" smtClean="0">
                <a:solidFill>
                  <a:srgbClr val="000000"/>
                </a:solidFill>
                <a:cs typeface="Ali-A-Samik" pitchFamily="2" charset="-78"/>
              </a:rPr>
              <a:t>التشغيل نظراً </a:t>
            </a:r>
            <a:r>
              <a:rPr lang="ar-SA" sz="3200" dirty="0">
                <a:solidFill>
                  <a:srgbClr val="000000"/>
                </a:solidFill>
                <a:cs typeface="Ali-A-Samik" pitchFamily="2" charset="-78"/>
              </a:rPr>
              <a:t>للتطور التكنولوجي.</a:t>
            </a:r>
            <a:endParaRPr lang="ar-SA" sz="3200" dirty="0" smtClean="0">
              <a:solidFill>
                <a:srgbClr val="000000"/>
              </a:solidFill>
              <a:cs typeface="Ali-A-Samik" pitchFamily="2" charset="-78"/>
            </a:endParaRPr>
          </a:p>
          <a:p>
            <a:pPr marL="514350" indent="-514350" algn="justLow" rtl="1">
              <a:buFont typeface="+mj-cs"/>
              <a:buAutoNum type="arabic2Minus"/>
            </a:pPr>
            <a:r>
              <a:rPr lang="ar-SA" sz="3200" dirty="0" smtClean="0">
                <a:solidFill>
                  <a:srgbClr val="000000"/>
                </a:solidFill>
                <a:cs typeface="Ali-A-Samik" pitchFamily="2" charset="-78"/>
              </a:rPr>
              <a:t>انخفاض </a:t>
            </a:r>
            <a:r>
              <a:rPr lang="ar-SA" sz="3200" dirty="0">
                <a:solidFill>
                  <a:srgbClr val="000000"/>
                </a:solidFill>
                <a:cs typeface="Ali-A-Samik" pitchFamily="2" charset="-78"/>
              </a:rPr>
              <a:t>كلفة الإقامة في الفنادق التابعة لشركات النقل الجوي أو </a:t>
            </a:r>
            <a:r>
              <a:rPr lang="ar-SA" sz="3200" dirty="0" smtClean="0">
                <a:solidFill>
                  <a:srgbClr val="000000"/>
                </a:solidFill>
                <a:cs typeface="Ali-A-Samik" pitchFamily="2" charset="-78"/>
              </a:rPr>
              <a:t>الإقامة </a:t>
            </a:r>
            <a:r>
              <a:rPr lang="ar-SA" sz="3200" dirty="0">
                <a:solidFill>
                  <a:srgbClr val="000000"/>
                </a:solidFill>
                <a:cs typeface="Ali-A-Samik" pitchFamily="2" charset="-78"/>
              </a:rPr>
              <a:t>في </a:t>
            </a:r>
            <a:r>
              <a:rPr lang="ar-SA" sz="3200" dirty="0" smtClean="0">
                <a:solidFill>
                  <a:srgbClr val="000000"/>
                </a:solidFill>
                <a:cs typeface="Ali-A-Samik" pitchFamily="2" charset="-78"/>
              </a:rPr>
              <a:t>الفنادق.</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9145232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28</a:t>
            </a:fld>
            <a:endParaRPr lang="en-US" sz="2800" dirty="0">
              <a:solidFill>
                <a:srgbClr val="FF0000"/>
              </a:solidFill>
              <a:latin typeface="Footlight MT Light" pitchFamily="18" charset="0"/>
            </a:endParaRPr>
          </a:p>
        </p:txBody>
      </p:sp>
      <p:sp>
        <p:nvSpPr>
          <p:cNvPr id="5" name="Round Diagonal Corner Rectangle 4"/>
          <p:cNvSpPr/>
          <p:nvPr/>
        </p:nvSpPr>
        <p:spPr>
          <a:xfrm>
            <a:off x="617518" y="1187532"/>
            <a:ext cx="11284501" cy="5210430"/>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a:pPr>
            <a:r>
              <a:rPr lang="ar-SA" sz="3200" dirty="0" smtClean="0">
                <a:solidFill>
                  <a:srgbClr val="000000"/>
                </a:solidFill>
                <a:cs typeface="Ali-A-Samik" pitchFamily="2" charset="-78"/>
              </a:rPr>
              <a:t> منظمة الطيران المدني الدولي (إيكاو)</a:t>
            </a:r>
          </a:p>
          <a:p>
            <a:pPr lvl="0" algn="justLow" rtl="1"/>
            <a:r>
              <a:rPr lang="en-GB" sz="3200" dirty="0" smtClean="0">
                <a:solidFill>
                  <a:srgbClr val="000000"/>
                </a:solidFill>
                <a:latin typeface="Bell MT" pitchFamily="18" charset="0"/>
                <a:cs typeface="Ali-A-Samik" pitchFamily="2" charset="-78"/>
              </a:rPr>
              <a:t>International </a:t>
            </a:r>
            <a:r>
              <a:rPr lang="en-GB" sz="3200" dirty="0">
                <a:solidFill>
                  <a:srgbClr val="000000"/>
                </a:solidFill>
                <a:latin typeface="Bell MT" pitchFamily="18" charset="0"/>
                <a:cs typeface="Ali-A-Samik" pitchFamily="2" charset="-78"/>
              </a:rPr>
              <a:t>Civil Aviation Organization (ICAO) </a:t>
            </a:r>
            <a:r>
              <a:rPr lang="ar-SA" sz="3200" dirty="0" smtClean="0">
                <a:solidFill>
                  <a:srgbClr val="000000"/>
                </a:solidFill>
                <a:latin typeface="Bell MT" pitchFamily="18" charset="0"/>
                <a:cs typeface="Ali-A-Samik" pitchFamily="2" charset="-78"/>
              </a:rPr>
              <a:t>:</a:t>
            </a:r>
          </a:p>
          <a:p>
            <a:pPr lvl="0" algn="justLow" rtl="1"/>
            <a:r>
              <a:rPr lang="ar-SA" sz="3200" dirty="0">
                <a:solidFill>
                  <a:srgbClr val="000000"/>
                </a:solidFill>
                <a:cs typeface="Ali-A-Samik" pitchFamily="2" charset="-78"/>
              </a:rPr>
              <a:t>تعد منظمة الطيران المدني الدولي </a:t>
            </a:r>
            <a:r>
              <a:rPr lang="ar-SA" sz="3200" dirty="0" smtClean="0">
                <a:solidFill>
                  <a:srgbClr val="000000"/>
                </a:solidFill>
                <a:cs typeface="Ali-A-Samik" pitchFamily="2" charset="-78"/>
              </a:rPr>
              <a:t>احدى الوكالات المتخصصة التابعة للامم المتحدة تاسست عام </a:t>
            </a:r>
            <a:r>
              <a:rPr lang="en-US" sz="3200" dirty="0" smtClean="0">
                <a:solidFill>
                  <a:srgbClr val="000000"/>
                </a:solidFill>
                <a:cs typeface="Ali-A-Samik" pitchFamily="2" charset="-78"/>
              </a:rPr>
              <a:t>1947</a:t>
            </a:r>
            <a:r>
              <a:rPr lang="ar-SA" sz="3200" dirty="0" smtClean="0">
                <a:solidFill>
                  <a:srgbClr val="000000"/>
                </a:solidFill>
                <a:cs typeface="Ali-A-Samik" pitchFamily="2" charset="-78"/>
              </a:rPr>
              <a:t>ومقرها الرئيسي في مونتريال بكندا، تهتم المنظمة بكافة الشؤون الفنية للطيران، وتعمل على سلامة و راحة النقل الجوي من خلال تنظيم المسارات الجوية و تجهيز المطارات باجهزة الكترونية حديثة، و وضع برامج تدريبية للطيارين، وتوحيد اللغة بين الطيارين بوضع مصطلحات خاصة و اختصارات متفق عليها.</a:t>
            </a:r>
          </a:p>
          <a:p>
            <a:pPr lvl="0" rtl="1"/>
            <a:endParaRPr lang="ar-SA" sz="1400" dirty="0" smtClean="0">
              <a:solidFill>
                <a:srgbClr val="000000"/>
              </a:solidFill>
              <a:cs typeface="Ali-A-Samik" pitchFamily="2" charset="-78"/>
            </a:endParaRPr>
          </a:p>
          <a:p>
            <a:pPr lvl="0" rtl="1"/>
            <a:r>
              <a:rPr lang="ar-SA" sz="3200" dirty="0" smtClean="0">
                <a:solidFill>
                  <a:srgbClr val="000000"/>
                </a:solidFill>
                <a:cs typeface="Ali-A-Samik" pitchFamily="2" charset="-78"/>
              </a:rPr>
              <a:t>موقع المنظمة على الانترنيت  </a:t>
            </a:r>
            <a:r>
              <a:rPr lang="en-GB" sz="3200" dirty="0" smtClean="0">
                <a:solidFill>
                  <a:srgbClr val="0070C0"/>
                </a:solidFill>
                <a:latin typeface="Bell MT" pitchFamily="18" charset="0"/>
                <a:cs typeface="Ali-A-Samik" pitchFamily="2" charset="-78"/>
              </a:rPr>
              <a:t>www.icao.int</a:t>
            </a:r>
            <a:r>
              <a:rPr lang="ar-SA" sz="3200" dirty="0" smtClean="0">
                <a:solidFill>
                  <a:srgbClr val="0070C0"/>
                </a:solidFill>
                <a:latin typeface="Bell MT" pitchFamily="18" charset="0"/>
                <a:cs typeface="Ali-A-Samik" pitchFamily="2" charset="-78"/>
              </a:rPr>
              <a:t> </a:t>
            </a:r>
            <a:endParaRPr lang="ar-SA" sz="3200" dirty="0">
              <a:solidFill>
                <a:srgbClr val="0070C0"/>
              </a:solidFill>
              <a:latin typeface="Bell MT" pitchFamily="18" charset="0"/>
              <a:cs typeface="Ali-A-Samik" pitchFamily="2" charset="-78"/>
            </a:endParaRPr>
          </a:p>
        </p:txBody>
      </p:sp>
      <p:sp>
        <p:nvSpPr>
          <p:cNvPr id="4"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سادساً: </a:t>
            </a:r>
            <a:r>
              <a:rPr lang="ar-SA" altLang="ar-IQ" sz="3600" dirty="0">
                <a:solidFill>
                  <a:srgbClr val="C00000"/>
                </a:solidFill>
                <a:cs typeface="Ali-A-Samik" pitchFamily="2" charset="-78"/>
              </a:rPr>
              <a:t>اهم المنظمات الدولية في مجال الطيران</a:t>
            </a:r>
            <a:r>
              <a:rPr lang="ar-SA" altLang="ar-IQ" sz="3600" dirty="0" smtClean="0">
                <a:solidFill>
                  <a:srgbClr val="C00000"/>
                </a:solidFill>
                <a:cs typeface="Ali-A-Samik" pitchFamily="2" charset="-78"/>
              </a:rPr>
              <a:t>:</a:t>
            </a:r>
            <a:endParaRPr lang="ar-SA" altLang="ar-IQ" sz="3600" dirty="0">
              <a:solidFill>
                <a:srgbClr val="C00000"/>
              </a:solidFill>
              <a:cs typeface="Ali-A-Samik" pitchFamily="2" charset="-78"/>
            </a:endParaRPr>
          </a:p>
        </p:txBody>
      </p:sp>
    </p:spTree>
    <p:extLst>
      <p:ext uri="{BB962C8B-B14F-4D97-AF65-F5344CB8AC3E}">
        <p14:creationId xmlns:p14="http://schemas.microsoft.com/office/powerpoint/2010/main" val="6974572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29</a:t>
            </a:fld>
            <a:endParaRPr lang="en-US" sz="2800" dirty="0">
              <a:solidFill>
                <a:srgbClr val="FF0000"/>
              </a:solidFill>
              <a:latin typeface="Footlight MT Light" pitchFamily="18" charset="0"/>
            </a:endParaRPr>
          </a:p>
        </p:txBody>
      </p:sp>
      <p:sp>
        <p:nvSpPr>
          <p:cNvPr id="5" name="Round Diagonal Corner Rectangle 4"/>
          <p:cNvSpPr/>
          <p:nvPr/>
        </p:nvSpPr>
        <p:spPr>
          <a:xfrm>
            <a:off x="617518" y="320634"/>
            <a:ext cx="11284501" cy="607732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2"/>
            </a:pPr>
            <a:r>
              <a:rPr lang="ar-SA" sz="3200" dirty="0" smtClean="0">
                <a:solidFill>
                  <a:srgbClr val="000000"/>
                </a:solidFill>
                <a:cs typeface="Ali-A-Samik" pitchFamily="2" charset="-78"/>
              </a:rPr>
              <a:t> اتحاد النقل الجوي الدولي (أياتا)</a:t>
            </a:r>
          </a:p>
          <a:p>
            <a:pPr lvl="0" algn="justLow" rtl="1"/>
            <a:r>
              <a:rPr lang="ar-SA" sz="3200" dirty="0" smtClean="0">
                <a:solidFill>
                  <a:srgbClr val="000000"/>
                </a:solidFill>
                <a:latin typeface="Bell MT" pitchFamily="18" charset="0"/>
                <a:cs typeface="Ali-A-Samik" pitchFamily="2" charset="-78"/>
              </a:rPr>
              <a:t>(</a:t>
            </a:r>
            <a:r>
              <a:rPr lang="fr-FR" sz="3200" dirty="0">
                <a:solidFill>
                  <a:srgbClr val="000000"/>
                </a:solidFill>
                <a:latin typeface="Bell MT" pitchFamily="18" charset="0"/>
                <a:cs typeface="Ali-A-Samik" pitchFamily="2" charset="-78"/>
              </a:rPr>
              <a:t>International Air Transport Association   </a:t>
            </a:r>
            <a:r>
              <a:rPr lang="ar-SA" sz="3200" dirty="0" smtClean="0">
                <a:solidFill>
                  <a:srgbClr val="000000"/>
                </a:solidFill>
                <a:latin typeface="Bell MT" pitchFamily="18" charset="0"/>
                <a:cs typeface="Ali-A-Samik" pitchFamily="2" charset="-78"/>
              </a:rPr>
              <a:t>) (</a:t>
            </a:r>
            <a:r>
              <a:rPr lang="fr-FR" sz="3200" dirty="0" smtClean="0">
                <a:solidFill>
                  <a:srgbClr val="000000"/>
                </a:solidFill>
                <a:latin typeface="Bell MT" pitchFamily="18" charset="0"/>
                <a:cs typeface="Ali-A-Samik" pitchFamily="2" charset="-78"/>
              </a:rPr>
              <a:t>IATA</a:t>
            </a:r>
            <a:r>
              <a:rPr lang="ar-SA" sz="3200" dirty="0" smtClean="0">
                <a:solidFill>
                  <a:srgbClr val="000000"/>
                </a:solidFill>
                <a:latin typeface="Bell MT" pitchFamily="18" charset="0"/>
                <a:cs typeface="Ali-A-Samik" pitchFamily="2" charset="-78"/>
              </a:rPr>
              <a:t>) :</a:t>
            </a:r>
          </a:p>
          <a:p>
            <a:pPr lvl="0" algn="justLow" rtl="1"/>
            <a:r>
              <a:rPr lang="ar-SA" sz="3200" dirty="0" smtClean="0">
                <a:solidFill>
                  <a:srgbClr val="000000"/>
                </a:solidFill>
                <a:cs typeface="Ali-A-Samik" pitchFamily="2" charset="-78"/>
              </a:rPr>
              <a:t>تاسست بعد الحرب العالمية الثانية عام </a:t>
            </a:r>
            <a:r>
              <a:rPr lang="en-US" sz="3200" dirty="0" smtClean="0">
                <a:solidFill>
                  <a:srgbClr val="000000"/>
                </a:solidFill>
                <a:cs typeface="Ali-A-Samik" pitchFamily="2" charset="-78"/>
              </a:rPr>
              <a:t>1945 </a:t>
            </a:r>
            <a:r>
              <a:rPr lang="ar-SA" sz="3200" dirty="0" smtClean="0">
                <a:solidFill>
                  <a:srgbClr val="000000"/>
                </a:solidFill>
                <a:cs typeface="Ali-A-Samik" pitchFamily="2" charset="-78"/>
              </a:rPr>
              <a:t>مقرها الرئيسي في كندا، قام بتوحيد لغة التخاطب بين شركات الطيران العالمية الى اللغة الانكليزية، كذلك وضعت لوائح و قوانين لتنظيم العلاقة بين المسافر و شركات الطيران </a:t>
            </a:r>
            <a:r>
              <a:rPr lang="ar-SA" sz="3200" dirty="0">
                <a:solidFill>
                  <a:srgbClr val="000000"/>
                </a:solidFill>
                <a:cs typeface="Ali-A-Samik" pitchFamily="2" charset="-78"/>
              </a:rPr>
              <a:t>و بين شركات الطيران </a:t>
            </a:r>
            <a:r>
              <a:rPr lang="ar-SA" sz="3200" dirty="0" smtClean="0">
                <a:solidFill>
                  <a:srgbClr val="000000"/>
                </a:solidFill>
                <a:cs typeface="Ali-A-Samik" pitchFamily="2" charset="-78"/>
              </a:rPr>
              <a:t>بعضها البعض.</a:t>
            </a:r>
          </a:p>
          <a:p>
            <a:pPr lvl="0" algn="justLow" rtl="1"/>
            <a:r>
              <a:rPr lang="ar-SA" sz="3200" dirty="0" smtClean="0">
                <a:solidFill>
                  <a:srgbClr val="000000"/>
                </a:solidFill>
                <a:cs typeface="Ali-A-Samik" pitchFamily="2" charset="-78"/>
              </a:rPr>
              <a:t>وحددت الى حد ما الخدمة المقدمة على الطائرة، ونظمت العلاقة بين شركات الطيران و الشركات السياحية وحددت المسؤوليات التي تتطلبها هذه العلاقة.</a:t>
            </a:r>
          </a:p>
          <a:p>
            <a:pPr algn="justLow" rtl="1"/>
            <a:r>
              <a:rPr lang="ar-SA" sz="3200" u="sng" dirty="0" smtClean="0">
                <a:solidFill>
                  <a:srgbClr val="000000"/>
                </a:solidFill>
                <a:cs typeface="Ali-A-Samik" pitchFamily="2" charset="-78"/>
              </a:rPr>
              <a:t>اهم اهداف منظمة </a:t>
            </a:r>
            <a:r>
              <a:rPr lang="ar-SA" sz="3200" u="sng" dirty="0">
                <a:solidFill>
                  <a:srgbClr val="000000"/>
                </a:solidFill>
                <a:cs typeface="Ali-A-Samik" pitchFamily="2" charset="-78"/>
              </a:rPr>
              <a:t>(أياتا</a:t>
            </a:r>
            <a:r>
              <a:rPr lang="ar-SA" sz="3200" u="sng" dirty="0" smtClean="0">
                <a:solidFill>
                  <a:srgbClr val="000000"/>
                </a:solidFill>
                <a:cs typeface="Ali-A-Samik" pitchFamily="2" charset="-78"/>
              </a:rPr>
              <a:t>) </a:t>
            </a:r>
            <a:endParaRPr lang="ar-SA" sz="3200" u="sng" dirty="0">
              <a:solidFill>
                <a:srgbClr val="000000"/>
              </a:solidFill>
              <a:cs typeface="Ali-A-Samik" pitchFamily="2" charset="-78"/>
            </a:endParaRPr>
          </a:p>
          <a:p>
            <a:pPr marL="457200" indent="-457200" algn="justLow" rtl="1">
              <a:buFont typeface="Wingdings" pitchFamily="2" charset="2"/>
              <a:buChar char="Ø"/>
            </a:pPr>
            <a:r>
              <a:rPr lang="ar-SA" sz="3200" dirty="0" smtClean="0">
                <a:solidFill>
                  <a:srgbClr val="000000"/>
                </a:solidFill>
                <a:cs typeface="Ali-A-Samik" pitchFamily="2" charset="-78"/>
              </a:rPr>
              <a:t>العمل على سرعة النقل بين الدول المختلفة باقل الاسعار.</a:t>
            </a:r>
          </a:p>
          <a:p>
            <a:pPr marL="457200" lvl="0" indent="-457200" algn="justLow" rtl="1">
              <a:buFont typeface="Wingdings" pitchFamily="2" charset="2"/>
              <a:buChar char="Ø"/>
            </a:pPr>
            <a:r>
              <a:rPr lang="ar-SA" sz="3200" dirty="0" smtClean="0">
                <a:solidFill>
                  <a:srgbClr val="000000"/>
                </a:solidFill>
                <a:cs typeface="Ali-A-Samik" pitchFamily="2" charset="-78"/>
              </a:rPr>
              <a:t>ضمان امن وسلامة الركاب و الطائرات.</a:t>
            </a:r>
          </a:p>
          <a:p>
            <a:pPr marL="457200" lvl="0" indent="-457200" algn="justLow" rtl="1">
              <a:buFont typeface="Wingdings" pitchFamily="2" charset="2"/>
              <a:buChar char="Ø"/>
            </a:pPr>
            <a:r>
              <a:rPr lang="ar-SA" sz="3200" dirty="0" smtClean="0">
                <a:solidFill>
                  <a:srgbClr val="000000"/>
                </a:solidFill>
                <a:cs typeface="Ali-A-Samik" pitchFamily="2" charset="-78"/>
              </a:rPr>
              <a:t>تحديد اسعار السفر و اجور الشحن بالطائرات.</a:t>
            </a:r>
          </a:p>
          <a:p>
            <a:pPr rtl="1"/>
            <a:r>
              <a:rPr lang="ar-SA" sz="3200" dirty="0">
                <a:solidFill>
                  <a:srgbClr val="000000"/>
                </a:solidFill>
                <a:cs typeface="Ali-A-Samik" pitchFamily="2" charset="-78"/>
              </a:rPr>
              <a:t>موقع المنظمة على الانترنيت  </a:t>
            </a:r>
            <a:r>
              <a:rPr lang="en-GB" sz="3200" dirty="0">
                <a:solidFill>
                  <a:srgbClr val="0070C0"/>
                </a:solidFill>
                <a:latin typeface="Bell MT" pitchFamily="18" charset="0"/>
                <a:cs typeface="Ali-A-Samik" pitchFamily="2" charset="-78"/>
              </a:rPr>
              <a:t>www. </a:t>
            </a:r>
            <a:r>
              <a:rPr lang="en-GB" sz="3200" dirty="0" smtClean="0">
                <a:solidFill>
                  <a:srgbClr val="0070C0"/>
                </a:solidFill>
                <a:latin typeface="Bell MT" pitchFamily="18" charset="0"/>
                <a:cs typeface="Ali-A-Samik" pitchFamily="2" charset="-78"/>
              </a:rPr>
              <a:t>iata.org</a:t>
            </a:r>
            <a:endParaRPr lang="ar-SA" sz="3200" dirty="0">
              <a:solidFill>
                <a:srgbClr val="0070C0"/>
              </a:solidFill>
              <a:latin typeface="Bell MT" pitchFamily="18" charset="0"/>
              <a:cs typeface="Ali-A-Samik" pitchFamily="2" charset="-78"/>
            </a:endParaRPr>
          </a:p>
        </p:txBody>
      </p:sp>
    </p:spTree>
    <p:extLst>
      <p:ext uri="{BB962C8B-B14F-4D97-AF65-F5344CB8AC3E}">
        <p14:creationId xmlns:p14="http://schemas.microsoft.com/office/powerpoint/2010/main" val="22159825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3</a:t>
            </a:fld>
            <a:endParaRPr lang="en-US" sz="2800" dirty="0">
              <a:solidFill>
                <a:srgbClr val="FF0000"/>
              </a:solidFill>
              <a:latin typeface="Footlight MT Light" pitchFamily="18" charset="0"/>
            </a:endParaRPr>
          </a:p>
        </p:txBody>
      </p:sp>
      <p:sp>
        <p:nvSpPr>
          <p:cNvPr id="5" name="Round Diagonal Corner Rectangle 4"/>
          <p:cNvSpPr/>
          <p:nvPr/>
        </p:nvSpPr>
        <p:spPr>
          <a:xfrm>
            <a:off x="617518" y="1003589"/>
            <a:ext cx="11284501" cy="5394373"/>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a:pPr>
            <a:r>
              <a:rPr lang="ar-SA" sz="3200" dirty="0" smtClean="0">
                <a:solidFill>
                  <a:srgbClr val="000000"/>
                </a:solidFill>
                <a:cs typeface="Ali-A-Samik" pitchFamily="2" charset="-78"/>
              </a:rPr>
              <a:t>شركات </a:t>
            </a:r>
            <a:r>
              <a:rPr lang="ar-SA" sz="3200" dirty="0">
                <a:solidFill>
                  <a:srgbClr val="000000"/>
                </a:solidFill>
                <a:cs typeface="Ali-A-Samik" pitchFamily="2" charset="-78"/>
              </a:rPr>
              <a:t>الطيران </a:t>
            </a:r>
            <a:r>
              <a:rPr lang="ar-SA" sz="3200" dirty="0" smtClean="0">
                <a:solidFill>
                  <a:srgbClr val="000000"/>
                </a:solidFill>
                <a:cs typeface="Ali-A-Samik" pitchFamily="2" charset="-78"/>
              </a:rPr>
              <a:t>:</a:t>
            </a: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هي </a:t>
            </a:r>
            <a:r>
              <a:rPr lang="ar-SA" sz="3200" dirty="0">
                <a:solidFill>
                  <a:srgbClr val="000000"/>
                </a:solidFill>
                <a:cs typeface="Ali-A-Samik" pitchFamily="2" charset="-78"/>
              </a:rPr>
              <a:t>الوسيلة الناقلة للسياح من مكان </a:t>
            </a:r>
            <a:r>
              <a:rPr lang="ar-SA" sz="3200" dirty="0" smtClean="0">
                <a:solidFill>
                  <a:srgbClr val="000000"/>
                </a:solidFill>
                <a:cs typeface="Ali-A-Samik" pitchFamily="2" charset="-78"/>
              </a:rPr>
              <a:t>الى مكان آخر، </a:t>
            </a:r>
            <a:r>
              <a:rPr lang="ar-SA" sz="3200" dirty="0">
                <a:solidFill>
                  <a:srgbClr val="000000"/>
                </a:solidFill>
                <a:cs typeface="Ali-A-Samik" pitchFamily="2" charset="-78"/>
              </a:rPr>
              <a:t>من خلال توفير </a:t>
            </a:r>
            <a:r>
              <a:rPr lang="ar-SA" sz="3200" dirty="0" smtClean="0">
                <a:solidFill>
                  <a:srgbClr val="000000"/>
                </a:solidFill>
                <a:cs typeface="Ali-A-Samik" pitchFamily="2" charset="-78"/>
              </a:rPr>
              <a:t>النقل الجوي، حيث ان فيه </a:t>
            </a:r>
            <a:r>
              <a:rPr lang="ar-SA" sz="3200" dirty="0">
                <a:solidFill>
                  <a:srgbClr val="000000"/>
                </a:solidFill>
                <a:cs typeface="Ali-A-Samik" pitchFamily="2" charset="-78"/>
              </a:rPr>
              <a:t>الراحة والأمان والطعام والخدمات المكملة مثل التلفزيون والفيديو والنوم...الخ. وتعد شركات الطيران </a:t>
            </a:r>
            <a:r>
              <a:rPr lang="ar-SA" sz="3200" dirty="0" smtClean="0">
                <a:solidFill>
                  <a:srgbClr val="000000"/>
                </a:solidFill>
                <a:cs typeface="Ali-A-Samik" pitchFamily="2" charset="-78"/>
              </a:rPr>
              <a:t>من أهم </a:t>
            </a:r>
            <a:r>
              <a:rPr lang="ar-SA" sz="3200" dirty="0">
                <a:solidFill>
                  <a:srgbClr val="000000"/>
                </a:solidFill>
                <a:cs typeface="Ali-A-Samik" pitchFamily="2" charset="-78"/>
              </a:rPr>
              <a:t>طرق </a:t>
            </a:r>
            <a:r>
              <a:rPr lang="ar-SA" sz="3200">
                <a:solidFill>
                  <a:srgbClr val="000000"/>
                </a:solidFill>
                <a:cs typeface="Ali-A-Samik" pitchFamily="2" charset="-78"/>
              </a:rPr>
              <a:t>الترويج </a:t>
            </a:r>
            <a:r>
              <a:rPr lang="ar-SA" sz="3200" smtClean="0">
                <a:solidFill>
                  <a:srgbClr val="000000"/>
                </a:solidFill>
                <a:cs typeface="Ali-A-Samik" pitchFamily="2" charset="-78"/>
              </a:rPr>
              <a:t>السياحة العالمية.</a:t>
            </a:r>
            <a:endParaRPr lang="ar-SA" sz="3200" dirty="0" smtClean="0">
              <a:solidFill>
                <a:srgbClr val="000000"/>
              </a:solidFill>
              <a:cs typeface="Ali-A-Samik" pitchFamily="2" charset="-78"/>
            </a:endParaRPr>
          </a:p>
          <a:p>
            <a:pPr lvl="0" algn="justLow" rtl="1"/>
            <a:r>
              <a:rPr lang="ar-SA" sz="3200" dirty="0" smtClean="0">
                <a:solidFill>
                  <a:srgbClr val="000000"/>
                </a:solidFill>
                <a:cs typeface="Ali-A-Samik" pitchFamily="2" charset="-78"/>
              </a:rPr>
              <a:t>وتقسم </a:t>
            </a:r>
            <a:r>
              <a:rPr lang="ar-SA" sz="3200" dirty="0">
                <a:solidFill>
                  <a:srgbClr val="000000"/>
                </a:solidFill>
                <a:cs typeface="Ali-A-Samik" pitchFamily="2" charset="-78"/>
              </a:rPr>
              <a:t>شركات الطيران إلى:</a:t>
            </a:r>
          </a:p>
          <a:p>
            <a:pPr marL="514350" lvl="0" indent="-514350" algn="justLow" rtl="1">
              <a:buFont typeface="+mj-cs"/>
              <a:buAutoNum type="arabic2Minus"/>
            </a:pPr>
            <a:r>
              <a:rPr lang="ar-SA" sz="3200" dirty="0">
                <a:solidFill>
                  <a:srgbClr val="000000"/>
                </a:solidFill>
                <a:cs typeface="Ali-A-Samik" pitchFamily="2" charset="-78"/>
              </a:rPr>
              <a:t>مكتب </a:t>
            </a:r>
            <a:r>
              <a:rPr lang="ar-SA" sz="3200" dirty="0" smtClean="0">
                <a:solidFill>
                  <a:srgbClr val="000000"/>
                </a:solidFill>
                <a:cs typeface="Ali-A-Samik" pitchFamily="2" charset="-78"/>
              </a:rPr>
              <a:t>المدينة: </a:t>
            </a:r>
          </a:p>
          <a:p>
            <a:pPr marL="457200" lvl="0" indent="-457200" algn="justLow" rtl="1">
              <a:buFont typeface="Wingdings" pitchFamily="2" charset="2"/>
              <a:buChar char="§"/>
            </a:pPr>
            <a:r>
              <a:rPr lang="ar-SA" sz="3200" dirty="0" smtClean="0">
                <a:solidFill>
                  <a:srgbClr val="000000"/>
                </a:solidFill>
                <a:cs typeface="Ali-A-Samik" pitchFamily="2" charset="-78"/>
              </a:rPr>
              <a:t>قسم </a:t>
            </a:r>
            <a:r>
              <a:rPr lang="ar-SA" sz="3200" dirty="0">
                <a:solidFill>
                  <a:srgbClr val="000000"/>
                </a:solidFill>
                <a:cs typeface="Ali-A-Samik" pitchFamily="2" charset="-78"/>
              </a:rPr>
              <a:t>خدمة </a:t>
            </a:r>
            <a:r>
              <a:rPr lang="ar-SA" sz="3200" dirty="0" smtClean="0">
                <a:solidFill>
                  <a:srgbClr val="000000"/>
                </a:solidFill>
                <a:cs typeface="Ali-A-Samik" pitchFamily="2" charset="-78"/>
              </a:rPr>
              <a:t>الزبائن: </a:t>
            </a:r>
            <a:r>
              <a:rPr lang="ar-SA" sz="3200" dirty="0">
                <a:solidFill>
                  <a:srgbClr val="000000"/>
                </a:solidFill>
                <a:cs typeface="Ali-A-Samik" pitchFamily="2" charset="-78"/>
              </a:rPr>
              <a:t>يتضمن قسم </a:t>
            </a:r>
            <a:r>
              <a:rPr lang="ar-SA" sz="3200" dirty="0" smtClean="0">
                <a:solidFill>
                  <a:srgbClr val="000000"/>
                </a:solidFill>
                <a:cs typeface="Ali-A-Samik" pitchFamily="2" charset="-78"/>
              </a:rPr>
              <a:t>المبيعات، التذاكر،الحجز.</a:t>
            </a:r>
          </a:p>
          <a:p>
            <a:pPr marL="457200" lvl="0" indent="-457200" algn="justLow" rtl="1">
              <a:buFont typeface="Wingdings" pitchFamily="2" charset="2"/>
              <a:buChar char="§"/>
            </a:pPr>
            <a:r>
              <a:rPr lang="ar-SA" sz="3200" dirty="0" smtClean="0">
                <a:solidFill>
                  <a:srgbClr val="000000"/>
                </a:solidFill>
                <a:cs typeface="Ali-A-Samik" pitchFamily="2" charset="-78"/>
              </a:rPr>
              <a:t>قسم </a:t>
            </a:r>
            <a:r>
              <a:rPr lang="ar-SA" sz="3200" dirty="0">
                <a:solidFill>
                  <a:srgbClr val="000000"/>
                </a:solidFill>
                <a:cs typeface="Ali-A-Samik" pitchFamily="2" charset="-78"/>
              </a:rPr>
              <a:t>إدارة الشركة: </a:t>
            </a:r>
            <a:r>
              <a:rPr lang="ar-SA" sz="3200" dirty="0" smtClean="0">
                <a:solidFill>
                  <a:srgbClr val="000000"/>
                </a:solidFill>
                <a:cs typeface="Ali-A-Samik" pitchFamily="2" charset="-78"/>
              </a:rPr>
              <a:t>تشمل قسم المالي و إلاداري</a:t>
            </a:r>
            <a:r>
              <a:rPr lang="ar-SA" sz="3200" dirty="0">
                <a:solidFill>
                  <a:srgbClr val="000000"/>
                </a:solidFill>
                <a:cs typeface="Ali-A-Samik" pitchFamily="2" charset="-78"/>
              </a:rPr>
              <a:t>.</a:t>
            </a:r>
          </a:p>
          <a:p>
            <a:pPr marL="514350" lvl="0" indent="-514350" algn="justLow" rtl="1">
              <a:buFont typeface="+mj-cs"/>
              <a:buAutoNum type="arabic2Minus" startAt="2"/>
            </a:pPr>
            <a:r>
              <a:rPr lang="ar-SA" sz="3200" dirty="0">
                <a:solidFill>
                  <a:srgbClr val="000000"/>
                </a:solidFill>
                <a:cs typeface="Ali-A-Samik" pitchFamily="2" charset="-78"/>
              </a:rPr>
              <a:t>مكتب المطار </a:t>
            </a:r>
            <a:r>
              <a:rPr lang="ar-SA" sz="3200" dirty="0" smtClean="0">
                <a:solidFill>
                  <a:srgbClr val="000000"/>
                </a:solidFill>
                <a:cs typeface="Ali-A-Samik" pitchFamily="2" charset="-78"/>
              </a:rPr>
              <a:t>: يتضمن </a:t>
            </a:r>
            <a:r>
              <a:rPr lang="ar-SA" sz="3200" dirty="0">
                <a:solidFill>
                  <a:srgbClr val="000000"/>
                </a:solidFill>
                <a:cs typeface="Ali-A-Samik" pitchFamily="2" charset="-78"/>
              </a:rPr>
              <a:t>مكتب </a:t>
            </a:r>
            <a:r>
              <a:rPr lang="ar-SA" sz="3200" dirty="0" smtClean="0">
                <a:solidFill>
                  <a:srgbClr val="000000"/>
                </a:solidFill>
                <a:cs typeface="Ali-A-Samik" pitchFamily="2" charset="-78"/>
              </a:rPr>
              <a:t>المراجعة، إدارة الشحن، مكتب </a:t>
            </a:r>
            <a:r>
              <a:rPr lang="ar-SA" sz="3200" dirty="0">
                <a:solidFill>
                  <a:srgbClr val="000000"/>
                </a:solidFill>
                <a:cs typeface="Ali-A-Samik" pitchFamily="2" charset="-78"/>
              </a:rPr>
              <a:t>الحقائب </a:t>
            </a:r>
            <a:r>
              <a:rPr lang="ar-SA" sz="3200" dirty="0" smtClean="0">
                <a:solidFill>
                  <a:srgbClr val="000000"/>
                </a:solidFill>
                <a:cs typeface="Ali-A-Samik" pitchFamily="2" charset="-78"/>
              </a:rPr>
              <a:t>المفقودة.</a:t>
            </a:r>
            <a:endParaRPr lang="ar-SA" sz="3200" dirty="0">
              <a:solidFill>
                <a:srgbClr val="000000"/>
              </a:solidFill>
              <a:cs typeface="Ali-A-Samik" pitchFamily="2" charset="-78"/>
            </a:endParaRPr>
          </a:p>
          <a:p>
            <a:pPr marL="514350" lvl="0" indent="-514350" algn="justLow" rtl="1">
              <a:buFont typeface="+mj-lt"/>
              <a:buAutoNum type="arabic2Minus" startAt="2"/>
            </a:pPr>
            <a:r>
              <a:rPr lang="ar-SA" sz="3200" dirty="0">
                <a:solidFill>
                  <a:srgbClr val="000000"/>
                </a:solidFill>
                <a:cs typeface="Ali-A-Samik" pitchFamily="2" charset="-78"/>
              </a:rPr>
              <a:t>مكتب خاص بعمليات </a:t>
            </a:r>
            <a:r>
              <a:rPr lang="ar-SA" sz="3200" dirty="0" smtClean="0">
                <a:solidFill>
                  <a:srgbClr val="000000"/>
                </a:solidFill>
                <a:cs typeface="Ali-A-Samik" pitchFamily="2" charset="-78"/>
              </a:rPr>
              <a:t>الشركة: تتضمن </a:t>
            </a:r>
            <a:r>
              <a:rPr lang="ar-SA" sz="3200" dirty="0">
                <a:solidFill>
                  <a:srgbClr val="000000"/>
                </a:solidFill>
                <a:cs typeface="Ali-A-Samik" pitchFamily="2" charset="-78"/>
              </a:rPr>
              <a:t>قسم ضبط </a:t>
            </a:r>
            <a:r>
              <a:rPr lang="ar-SA" sz="3200" dirty="0" smtClean="0">
                <a:solidFill>
                  <a:srgbClr val="000000"/>
                </a:solidFill>
                <a:cs typeface="Ali-A-Samik" pitchFamily="2" charset="-78"/>
              </a:rPr>
              <a:t>الحمولة، الصيانة، الضيافة، الوثائق.</a:t>
            </a:r>
            <a:endParaRPr lang="ar-SA" sz="3200" dirty="0">
              <a:solidFill>
                <a:srgbClr val="000000"/>
              </a:solidFill>
              <a:cs typeface="Ali-A-Samik" pitchFamily="2" charset="-78"/>
            </a:endParaRPr>
          </a:p>
        </p:txBody>
      </p:sp>
      <p:sp>
        <p:nvSpPr>
          <p:cNvPr id="6"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ثانياً: أنواع </a:t>
            </a:r>
            <a:r>
              <a:rPr lang="ar-SA" altLang="ar-IQ" sz="3600" dirty="0">
                <a:solidFill>
                  <a:srgbClr val="C00000"/>
                </a:solidFill>
                <a:cs typeface="Ali-A-Samik" pitchFamily="2" charset="-78"/>
              </a:rPr>
              <a:t>المنظمات السياحية :</a:t>
            </a:r>
          </a:p>
        </p:txBody>
      </p:sp>
    </p:spTree>
    <p:extLst>
      <p:ext uri="{BB962C8B-B14F-4D97-AF65-F5344CB8AC3E}">
        <p14:creationId xmlns:p14="http://schemas.microsoft.com/office/powerpoint/2010/main" val="13765502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additive="base">
                                        <p:cTn id="6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30</a:t>
            </a:fld>
            <a:endParaRPr lang="en-US" sz="2800" dirty="0">
              <a:solidFill>
                <a:srgbClr val="FF0000"/>
              </a:solidFill>
              <a:latin typeface="Footlight MT Light" pitchFamily="18" charset="0"/>
            </a:endParaRPr>
          </a:p>
        </p:txBody>
      </p:sp>
      <p:sp>
        <p:nvSpPr>
          <p:cNvPr id="5" name="Round Diagonal Corner Rectangle 4"/>
          <p:cNvSpPr/>
          <p:nvPr/>
        </p:nvSpPr>
        <p:spPr>
          <a:xfrm>
            <a:off x="617518" y="1056903"/>
            <a:ext cx="11284501" cy="534105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a:pPr>
            <a:r>
              <a:rPr lang="ar-SA" sz="3200" dirty="0" smtClean="0">
                <a:solidFill>
                  <a:srgbClr val="000000"/>
                </a:solidFill>
                <a:cs typeface="Ali-A-Samik" pitchFamily="2" charset="-78"/>
              </a:rPr>
              <a:t> الجمعية الامريكية لوكالات السياحة و السفر</a:t>
            </a:r>
          </a:p>
          <a:p>
            <a:pPr lvl="0" algn="justLow" rtl="1"/>
            <a:r>
              <a:rPr lang="en-GB" sz="3200" dirty="0">
                <a:solidFill>
                  <a:srgbClr val="000000"/>
                </a:solidFill>
                <a:latin typeface="Bell MT" pitchFamily="18" charset="0"/>
                <a:cs typeface="Ali-A-Samik" pitchFamily="2" charset="-78"/>
              </a:rPr>
              <a:t>American Society </a:t>
            </a:r>
            <a:r>
              <a:rPr lang="en-GB" sz="3200" dirty="0" smtClean="0">
                <a:solidFill>
                  <a:srgbClr val="000000"/>
                </a:solidFill>
                <a:latin typeface="Bell MT" pitchFamily="18" charset="0"/>
                <a:cs typeface="Ali-A-Samik" pitchFamily="2" charset="-78"/>
              </a:rPr>
              <a:t>of Travel Agents (ASTA</a:t>
            </a:r>
            <a:r>
              <a:rPr lang="en-GB" sz="3200" dirty="0">
                <a:solidFill>
                  <a:srgbClr val="000000"/>
                </a:solidFill>
                <a:latin typeface="Bell MT" pitchFamily="18" charset="0"/>
                <a:cs typeface="Ali-A-Samik" pitchFamily="2" charset="-78"/>
              </a:rPr>
              <a:t>)</a:t>
            </a:r>
            <a:r>
              <a:rPr lang="ar-SA" sz="3200" dirty="0" smtClean="0">
                <a:solidFill>
                  <a:srgbClr val="000000"/>
                </a:solidFill>
                <a:latin typeface="Bell MT" pitchFamily="18" charset="0"/>
                <a:cs typeface="Ali-A-Samik" pitchFamily="2" charset="-78"/>
              </a:rPr>
              <a:t>:</a:t>
            </a:r>
          </a:p>
          <a:p>
            <a:pPr algn="justLow" rtl="1"/>
            <a:r>
              <a:rPr lang="ar-SA" sz="3200" dirty="0">
                <a:solidFill>
                  <a:srgbClr val="000000"/>
                </a:solidFill>
                <a:cs typeface="Ali-A-Samik" pitchFamily="2" charset="-78"/>
              </a:rPr>
              <a:t>تعد </a:t>
            </a:r>
            <a:r>
              <a:rPr lang="ar-SA" sz="3200" dirty="0" smtClean="0">
                <a:solidFill>
                  <a:srgbClr val="000000"/>
                </a:solidFill>
                <a:cs typeface="Ali-A-Samik" pitchFamily="2" charset="-78"/>
              </a:rPr>
              <a:t>الجمعية من اكبر </a:t>
            </a:r>
            <a:r>
              <a:rPr lang="ar-SA" sz="3200" dirty="0">
                <a:solidFill>
                  <a:srgbClr val="000000"/>
                </a:solidFill>
                <a:cs typeface="Ali-A-Samik" pitchFamily="2" charset="-78"/>
              </a:rPr>
              <a:t>الجمعيات السياحية، </a:t>
            </a:r>
            <a:r>
              <a:rPr lang="ar-SA" sz="3200" dirty="0" smtClean="0">
                <a:solidFill>
                  <a:srgbClr val="000000"/>
                </a:solidFill>
                <a:cs typeface="Ali-A-Samik" pitchFamily="2" charset="-78"/>
              </a:rPr>
              <a:t>تاسست </a:t>
            </a:r>
            <a:r>
              <a:rPr lang="ar-SA" sz="3200" dirty="0">
                <a:solidFill>
                  <a:srgbClr val="000000"/>
                </a:solidFill>
                <a:cs typeface="Ali-A-Samik" pitchFamily="2" charset="-78"/>
              </a:rPr>
              <a:t>عام </a:t>
            </a:r>
            <a:r>
              <a:rPr lang="en-US" sz="3200" dirty="0">
                <a:solidFill>
                  <a:srgbClr val="000000"/>
                </a:solidFill>
                <a:cs typeface="Ali-A-Samik" pitchFamily="2" charset="-78"/>
              </a:rPr>
              <a:t>1931</a:t>
            </a:r>
            <a:r>
              <a:rPr lang="ar-SA" sz="3200" dirty="0">
                <a:solidFill>
                  <a:srgbClr val="000000"/>
                </a:solidFill>
                <a:cs typeface="Ali-A-Samik" pitchFamily="2" charset="-78"/>
              </a:rPr>
              <a:t>ومقرها الرئيسي في واشنطن بالولايات </a:t>
            </a:r>
            <a:r>
              <a:rPr lang="ar-SA" sz="3200" dirty="0" smtClean="0">
                <a:solidFill>
                  <a:srgbClr val="000000"/>
                </a:solidFill>
                <a:cs typeface="Ali-A-Samik" pitchFamily="2" charset="-78"/>
              </a:rPr>
              <a:t>المتحدة، وتضم</a:t>
            </a:r>
            <a:r>
              <a:rPr lang="en-US" sz="3200" dirty="0" smtClean="0">
                <a:solidFill>
                  <a:srgbClr val="000000"/>
                </a:solidFill>
                <a:cs typeface="Ali-A-Samik" pitchFamily="2" charset="-78"/>
              </a:rPr>
              <a:t>66 </a:t>
            </a:r>
            <a:r>
              <a:rPr lang="ar-SA" sz="3200" dirty="0" smtClean="0">
                <a:solidFill>
                  <a:srgbClr val="000000"/>
                </a:solidFill>
                <a:cs typeface="Ali-A-Samik" pitchFamily="2" charset="-78"/>
              </a:rPr>
              <a:t> جمعيات سياحية و يصل عدد اعضائها الى </a:t>
            </a:r>
            <a:r>
              <a:rPr lang="en-US" sz="3200" dirty="0" smtClean="0">
                <a:solidFill>
                  <a:srgbClr val="000000"/>
                </a:solidFill>
                <a:cs typeface="Ali-A-Samik" pitchFamily="2" charset="-78"/>
              </a:rPr>
              <a:t>23000</a:t>
            </a:r>
            <a:r>
              <a:rPr lang="ar-SA" sz="3200" dirty="0" smtClean="0">
                <a:solidFill>
                  <a:srgbClr val="000000"/>
                </a:solidFill>
                <a:cs typeface="Ali-A-Samik" pitchFamily="2" charset="-78"/>
              </a:rPr>
              <a:t> وكالة سفر لنفوذها و تاثيرها الكبير على حركة الساحين في دول العالم.</a:t>
            </a:r>
          </a:p>
          <a:p>
            <a:pPr algn="justLow" rtl="1"/>
            <a:endParaRPr lang="ar-SA" dirty="0">
              <a:solidFill>
                <a:srgbClr val="000000"/>
              </a:solidFill>
              <a:cs typeface="Ali-A-Samik" pitchFamily="2" charset="-78"/>
            </a:endParaRPr>
          </a:p>
          <a:p>
            <a:pPr algn="justLow" rtl="1"/>
            <a:r>
              <a:rPr lang="ar-SA" sz="3200" u="sng" dirty="0">
                <a:solidFill>
                  <a:srgbClr val="000000"/>
                </a:solidFill>
                <a:cs typeface="Ali-A-Samik" pitchFamily="2" charset="-78"/>
              </a:rPr>
              <a:t>اهم اهداف منظمة </a:t>
            </a:r>
            <a:r>
              <a:rPr lang="ar-SA" sz="3200" u="sng" dirty="0" smtClean="0">
                <a:solidFill>
                  <a:srgbClr val="000000"/>
                </a:solidFill>
                <a:cs typeface="Ali-A-Samik" pitchFamily="2" charset="-78"/>
              </a:rPr>
              <a:t>(أستا) </a:t>
            </a:r>
            <a:endParaRPr lang="ar-SA" sz="3200" u="sng" dirty="0">
              <a:solidFill>
                <a:srgbClr val="000000"/>
              </a:solidFill>
              <a:cs typeface="Ali-A-Samik" pitchFamily="2" charset="-78"/>
            </a:endParaRPr>
          </a:p>
          <a:p>
            <a:pPr marL="457200" indent="-457200" algn="justLow" rtl="1">
              <a:buFont typeface="Wingdings" pitchFamily="2" charset="2"/>
              <a:buChar char="Ø"/>
            </a:pPr>
            <a:r>
              <a:rPr lang="ar-SA" sz="3200" dirty="0" smtClean="0">
                <a:solidFill>
                  <a:srgbClr val="000000"/>
                </a:solidFill>
                <a:cs typeface="Ali-A-Samik" pitchFamily="2" charset="-78"/>
              </a:rPr>
              <a:t>وضع الضوابط و المعايير الخاصة باخلاقيات مهنة العمل السياحي.</a:t>
            </a:r>
          </a:p>
          <a:p>
            <a:pPr marL="457200" indent="-457200" algn="justLow" rtl="1">
              <a:buFont typeface="Wingdings" pitchFamily="2" charset="2"/>
              <a:buChar char="Ø"/>
            </a:pPr>
            <a:r>
              <a:rPr lang="ar-SA" sz="3200" dirty="0" smtClean="0">
                <a:solidFill>
                  <a:srgbClr val="000000"/>
                </a:solidFill>
                <a:cs typeface="Ali-A-Samik" pitchFamily="2" charset="-78"/>
              </a:rPr>
              <a:t>حماية السياح من الممارسات غير المشروعة.</a:t>
            </a:r>
          </a:p>
          <a:p>
            <a:pPr marL="457200" indent="-457200" algn="justLow" rtl="1">
              <a:buFont typeface="Wingdings" pitchFamily="2" charset="2"/>
              <a:buChar char="Ø"/>
            </a:pPr>
            <a:r>
              <a:rPr lang="ar-SA" sz="3200" dirty="0" smtClean="0">
                <a:solidFill>
                  <a:srgbClr val="000000"/>
                </a:solidFill>
                <a:cs typeface="Ali-A-Samik" pitchFamily="2" charset="-78"/>
              </a:rPr>
              <a:t>العمل على تنشيط حركة السياحة بين دول العالم.</a:t>
            </a:r>
            <a:endParaRPr lang="ar-SA" sz="3200" dirty="0">
              <a:solidFill>
                <a:srgbClr val="000000"/>
              </a:solidFill>
              <a:cs typeface="Ali-A-Samik" pitchFamily="2" charset="-78"/>
            </a:endParaRPr>
          </a:p>
        </p:txBody>
      </p:sp>
      <p:sp>
        <p:nvSpPr>
          <p:cNvPr id="4" name="TextBox 8"/>
          <p:cNvSpPr txBox="1">
            <a:spLocks noChangeArrowheads="1"/>
          </p:cNvSpPr>
          <p:nvPr/>
        </p:nvSpPr>
        <p:spPr bwMode="auto">
          <a:xfrm>
            <a:off x="2707575" y="316314"/>
            <a:ext cx="9194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Arabic)" charset="-78"/>
              </a:defRPr>
            </a:lvl1pPr>
            <a:lvl2pPr marL="742950" indent="-285750">
              <a:defRPr sz="2400">
                <a:solidFill>
                  <a:schemeClr val="tx1"/>
                </a:solidFill>
                <a:latin typeface="Times New Roman" pitchFamily="18" charset="0"/>
                <a:cs typeface="Times New Roman (Arabic)" charset="-78"/>
              </a:defRPr>
            </a:lvl2pPr>
            <a:lvl3pPr marL="1143000" indent="-228600">
              <a:defRPr sz="2400">
                <a:solidFill>
                  <a:schemeClr val="tx1"/>
                </a:solidFill>
                <a:latin typeface="Times New Roman" pitchFamily="18" charset="0"/>
                <a:cs typeface="Times New Roman (Arabic)" charset="-78"/>
              </a:defRPr>
            </a:lvl3pPr>
            <a:lvl4pPr marL="1600200" indent="-228600">
              <a:defRPr sz="2400">
                <a:solidFill>
                  <a:schemeClr val="tx1"/>
                </a:solidFill>
                <a:latin typeface="Times New Roman" pitchFamily="18" charset="0"/>
                <a:cs typeface="Times New Roman (Arabic)" charset="-78"/>
              </a:defRPr>
            </a:lvl4pPr>
            <a:lvl5pPr marL="2057400" indent="-228600">
              <a:defRPr sz="2400">
                <a:solidFill>
                  <a:schemeClr val="tx1"/>
                </a:solidFill>
                <a:latin typeface="Times New Roman" pitchFamily="18" charset="0"/>
                <a:cs typeface="Times New Roman (Arabic)" charset="-78"/>
              </a:defRPr>
            </a:lvl5pPr>
            <a:lvl6pPr marL="25146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6pPr>
            <a:lvl7pPr marL="29718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7pPr>
            <a:lvl8pPr marL="34290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8pPr>
            <a:lvl9pPr marL="3886200" indent="-228600" algn="l" eaLnBrk="0" fontAlgn="base" hangingPunct="0">
              <a:spcBef>
                <a:spcPct val="0"/>
              </a:spcBef>
              <a:spcAft>
                <a:spcPct val="0"/>
              </a:spcAft>
              <a:defRPr sz="2400">
                <a:solidFill>
                  <a:schemeClr val="tx1"/>
                </a:solidFill>
                <a:latin typeface="Times New Roman" pitchFamily="18" charset="0"/>
                <a:cs typeface="Times New Roman (Arabic)" charset="-78"/>
              </a:defRPr>
            </a:lvl9pPr>
          </a:lstStyle>
          <a:p>
            <a:pPr algn="r" rtl="1">
              <a:defRPr/>
            </a:pPr>
            <a:r>
              <a:rPr lang="ar-SA" altLang="ar-IQ" sz="3600" dirty="0" smtClean="0">
                <a:solidFill>
                  <a:srgbClr val="C00000"/>
                </a:solidFill>
                <a:cs typeface="Ali-A-Samik" pitchFamily="2" charset="-78"/>
              </a:rPr>
              <a:t>سابعاً</a:t>
            </a:r>
            <a:r>
              <a:rPr lang="ar-SA" altLang="ar-IQ" sz="3600" dirty="0">
                <a:solidFill>
                  <a:srgbClr val="C00000"/>
                </a:solidFill>
                <a:cs typeface="Ali-A-Samik" pitchFamily="2" charset="-78"/>
              </a:rPr>
              <a:t>: اهم المنظمات الدولية في مجال السياحة</a:t>
            </a:r>
            <a:r>
              <a:rPr lang="ar-SA" altLang="ar-IQ" sz="3600" dirty="0" smtClean="0">
                <a:solidFill>
                  <a:srgbClr val="C00000"/>
                </a:solidFill>
                <a:cs typeface="Ali-A-Samik" pitchFamily="2" charset="-78"/>
              </a:rPr>
              <a:t>:</a:t>
            </a:r>
            <a:endParaRPr lang="ar-SA" altLang="ar-IQ" sz="3600" dirty="0">
              <a:solidFill>
                <a:srgbClr val="C00000"/>
              </a:solidFill>
              <a:cs typeface="Ali-A-Samik" pitchFamily="2" charset="-78"/>
            </a:endParaRPr>
          </a:p>
        </p:txBody>
      </p:sp>
    </p:spTree>
    <p:extLst>
      <p:ext uri="{BB962C8B-B14F-4D97-AF65-F5344CB8AC3E}">
        <p14:creationId xmlns:p14="http://schemas.microsoft.com/office/powerpoint/2010/main" val="12050478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31</a:t>
            </a:fld>
            <a:endParaRPr lang="en-US" sz="2800" dirty="0">
              <a:solidFill>
                <a:srgbClr val="FF0000"/>
              </a:solidFill>
              <a:latin typeface="Footlight MT Light" pitchFamily="18" charset="0"/>
            </a:endParaRPr>
          </a:p>
        </p:txBody>
      </p:sp>
      <p:sp>
        <p:nvSpPr>
          <p:cNvPr id="5" name="Round Diagonal Corner Rectangle 4"/>
          <p:cNvSpPr/>
          <p:nvPr/>
        </p:nvSpPr>
        <p:spPr>
          <a:xfrm>
            <a:off x="617518" y="600501"/>
            <a:ext cx="11284501" cy="5797461"/>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2"/>
            </a:pPr>
            <a:r>
              <a:rPr lang="ar-SA" sz="3200" dirty="0" smtClean="0">
                <a:solidFill>
                  <a:srgbClr val="000000"/>
                </a:solidFill>
                <a:cs typeface="Ali-A-Samik" pitchFamily="2" charset="-78"/>
              </a:rPr>
              <a:t> منظمة السياحة الدولية</a:t>
            </a:r>
            <a:r>
              <a:rPr lang="en-GB" sz="3200" dirty="0" smtClean="0">
                <a:solidFill>
                  <a:srgbClr val="000000"/>
                </a:solidFill>
                <a:latin typeface="Bell MT" pitchFamily="18" charset="0"/>
                <a:cs typeface="Ali-A-Samik" pitchFamily="2" charset="-78"/>
              </a:rPr>
              <a:t>World </a:t>
            </a:r>
            <a:r>
              <a:rPr lang="en-GB" sz="3200" dirty="0">
                <a:solidFill>
                  <a:srgbClr val="000000"/>
                </a:solidFill>
                <a:latin typeface="Bell MT" pitchFamily="18" charset="0"/>
                <a:cs typeface="Ali-A-Samik" pitchFamily="2" charset="-78"/>
              </a:rPr>
              <a:t>Tourism Organization </a:t>
            </a:r>
            <a:r>
              <a:rPr lang="en-GB" sz="3200" dirty="0" smtClean="0">
                <a:solidFill>
                  <a:srgbClr val="000000"/>
                </a:solidFill>
                <a:latin typeface="Bell MT" pitchFamily="18" charset="0"/>
                <a:cs typeface="Ali-A-Samik" pitchFamily="2" charset="-78"/>
              </a:rPr>
              <a:t>(W.T.O) </a:t>
            </a:r>
            <a:r>
              <a:rPr lang="ar-SA" sz="3200" dirty="0" smtClean="0">
                <a:solidFill>
                  <a:srgbClr val="000000"/>
                </a:solidFill>
                <a:latin typeface="Bell MT" pitchFamily="18" charset="0"/>
                <a:cs typeface="Ali-A-Samik" pitchFamily="2" charset="-78"/>
              </a:rPr>
              <a:t>:</a:t>
            </a:r>
          </a:p>
          <a:p>
            <a:pPr lvl="0" algn="justLow" rtl="1"/>
            <a:endParaRPr lang="ar-SA" sz="3200" dirty="0" smtClean="0">
              <a:solidFill>
                <a:srgbClr val="000000"/>
              </a:solidFill>
              <a:latin typeface="Bell MT" pitchFamily="18" charset="0"/>
              <a:cs typeface="Ali-A-Samik" pitchFamily="2" charset="-78"/>
            </a:endParaRPr>
          </a:p>
          <a:p>
            <a:pPr algn="justLow" rtl="1"/>
            <a:r>
              <a:rPr lang="ar-SA" sz="3200" dirty="0">
                <a:solidFill>
                  <a:srgbClr val="000000"/>
                </a:solidFill>
                <a:cs typeface="Ali-A-Samik" pitchFamily="2" charset="-78"/>
              </a:rPr>
              <a:t>تعد منظمة السياحة </a:t>
            </a:r>
            <a:r>
              <a:rPr lang="ar-SA" sz="3200" dirty="0" smtClean="0">
                <a:solidFill>
                  <a:srgbClr val="000000"/>
                </a:solidFill>
                <a:cs typeface="Ali-A-Samik" pitchFamily="2" charset="-78"/>
              </a:rPr>
              <a:t>الدولية احدى الوكالات المتخصصة التابعة للامم المتحدة تاسست عام </a:t>
            </a:r>
            <a:r>
              <a:rPr lang="en-US" sz="3200" dirty="0" smtClean="0">
                <a:solidFill>
                  <a:srgbClr val="000000"/>
                </a:solidFill>
                <a:cs typeface="Ali-A-Samik" pitchFamily="2" charset="-78"/>
              </a:rPr>
              <a:t>1975</a:t>
            </a:r>
            <a:r>
              <a:rPr lang="ar-SA" sz="3200" dirty="0" smtClean="0">
                <a:solidFill>
                  <a:srgbClr val="000000"/>
                </a:solidFill>
                <a:cs typeface="Ali-A-Samik" pitchFamily="2" charset="-78"/>
              </a:rPr>
              <a:t>ومقرها الرئيسي في مدريد باسبانيا</a:t>
            </a:r>
            <a:r>
              <a:rPr lang="ar-SA" sz="3200" dirty="0">
                <a:solidFill>
                  <a:srgbClr val="000000"/>
                </a:solidFill>
                <a:cs typeface="Ali-A-Samik" pitchFamily="2" charset="-78"/>
              </a:rPr>
              <a:t>، </a:t>
            </a:r>
            <a:r>
              <a:rPr lang="ar-SA" sz="3200" dirty="0" smtClean="0">
                <a:solidFill>
                  <a:srgbClr val="000000"/>
                </a:solidFill>
                <a:cs typeface="Ali-A-Samik" pitchFamily="2" charset="-78"/>
              </a:rPr>
              <a:t>وهي الجهاز الرسمي لدى الامم </a:t>
            </a:r>
            <a:r>
              <a:rPr lang="ar-SA" sz="3200" dirty="0">
                <a:solidFill>
                  <a:srgbClr val="000000"/>
                </a:solidFill>
                <a:cs typeface="Ali-A-Samik" pitchFamily="2" charset="-78"/>
              </a:rPr>
              <a:t>المتحدة في مجال السياحة، </a:t>
            </a:r>
            <a:r>
              <a:rPr lang="ar-SA" sz="3200" dirty="0" smtClean="0">
                <a:solidFill>
                  <a:srgbClr val="000000"/>
                </a:solidFill>
                <a:cs typeface="Ali-A-Samik" pitchFamily="2" charset="-78"/>
              </a:rPr>
              <a:t>وتهتم المنظمة بتنشيط وتنمية السياحة من خلال تحسين اجراءات الدخول و عبور الحدود، وتقوم باجراء الدراسات و الابحاث بغرض زيادة حركة السياحة وصناعتها في العالم، وكذلك تقوم بعقد المؤتمرات و الدورات التدريبية لتطوير الانشطة السياحية.</a:t>
            </a:r>
          </a:p>
        </p:txBody>
      </p:sp>
    </p:spTree>
    <p:extLst>
      <p:ext uri="{BB962C8B-B14F-4D97-AF65-F5344CB8AC3E}">
        <p14:creationId xmlns:p14="http://schemas.microsoft.com/office/powerpoint/2010/main" val="3494046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4</a:t>
            </a:fld>
            <a:endParaRPr lang="en-US" sz="2800" dirty="0">
              <a:solidFill>
                <a:srgbClr val="FF0000"/>
              </a:solidFill>
              <a:latin typeface="Footlight MT Light" pitchFamily="18" charset="0"/>
            </a:endParaRPr>
          </a:p>
        </p:txBody>
      </p:sp>
      <p:sp>
        <p:nvSpPr>
          <p:cNvPr id="5" name="Round Diagonal Corner Rectangle 4"/>
          <p:cNvSpPr/>
          <p:nvPr/>
        </p:nvSpPr>
        <p:spPr>
          <a:xfrm>
            <a:off x="332508" y="368135"/>
            <a:ext cx="11697195" cy="6092041"/>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2"/>
            </a:pPr>
            <a:r>
              <a:rPr lang="ar-SA" sz="3200" dirty="0" smtClean="0">
                <a:solidFill>
                  <a:srgbClr val="000000"/>
                </a:solidFill>
                <a:cs typeface="Ali-A-Samik" pitchFamily="2" charset="-78"/>
              </a:rPr>
              <a:t>مكاتب السياحة </a:t>
            </a:r>
            <a:r>
              <a:rPr lang="ar-SA" sz="3200" dirty="0">
                <a:solidFill>
                  <a:srgbClr val="000000"/>
                </a:solidFill>
                <a:cs typeface="Ali-A-Samik" pitchFamily="2" charset="-78"/>
              </a:rPr>
              <a:t>والسفر </a:t>
            </a:r>
            <a:r>
              <a:rPr lang="ar-SA" sz="3200" dirty="0" smtClean="0">
                <a:solidFill>
                  <a:srgbClr val="000000"/>
                </a:solidFill>
                <a:cs typeface="Ali-A-Samik" pitchFamily="2" charset="-78"/>
              </a:rPr>
              <a:t>:</a:t>
            </a:r>
          </a:p>
          <a:p>
            <a:pPr algn="justLow" rtl="1"/>
            <a:r>
              <a:rPr lang="ar-SA" sz="3200" dirty="0" smtClean="0">
                <a:solidFill>
                  <a:srgbClr val="000000"/>
                </a:solidFill>
                <a:cs typeface="Ali-A-Samik" pitchFamily="2" charset="-78"/>
              </a:rPr>
              <a:t>	هو </a:t>
            </a:r>
            <a:r>
              <a:rPr lang="ar-SA" sz="3200" dirty="0">
                <a:solidFill>
                  <a:srgbClr val="000000"/>
                </a:solidFill>
                <a:cs typeface="Ali-A-Samik" pitchFamily="2" charset="-78"/>
              </a:rPr>
              <a:t>المكان الذي يقدم </a:t>
            </a:r>
            <a:r>
              <a:rPr lang="ar-SA" sz="3200" dirty="0" smtClean="0">
                <a:solidFill>
                  <a:srgbClr val="000000"/>
                </a:solidFill>
                <a:cs typeface="Ali-A-Samik" pitchFamily="2" charset="-78"/>
              </a:rPr>
              <a:t>البيانات </a:t>
            </a:r>
            <a:r>
              <a:rPr lang="ar-SA" sz="3200" dirty="0">
                <a:solidFill>
                  <a:srgbClr val="000000"/>
                </a:solidFill>
                <a:cs typeface="Ali-A-Samik" pitchFamily="2" charset="-78"/>
              </a:rPr>
              <a:t>الاستشارية </a:t>
            </a:r>
            <a:r>
              <a:rPr lang="ar-SA" sz="3200" dirty="0" smtClean="0">
                <a:solidFill>
                  <a:srgbClr val="000000"/>
                </a:solidFill>
                <a:cs typeface="Ali-A-Samik" pitchFamily="2" charset="-78"/>
              </a:rPr>
              <a:t>والفنية </a:t>
            </a:r>
            <a:r>
              <a:rPr lang="ar-SA" sz="3200" dirty="0">
                <a:solidFill>
                  <a:srgbClr val="000000"/>
                </a:solidFill>
                <a:cs typeface="Ali-A-Samik" pitchFamily="2" charset="-78"/>
              </a:rPr>
              <a:t>ويقوم </a:t>
            </a:r>
            <a:r>
              <a:rPr lang="ar-SA" sz="3200" dirty="0" smtClean="0">
                <a:solidFill>
                  <a:srgbClr val="000000"/>
                </a:solidFill>
                <a:cs typeface="Ali-A-Samik" pitchFamily="2" charset="-78"/>
              </a:rPr>
              <a:t>بتقديم جميع الخدمات للمسافرين </a:t>
            </a:r>
            <a:r>
              <a:rPr lang="ar-SA" sz="3200" dirty="0">
                <a:solidFill>
                  <a:srgbClr val="000000"/>
                </a:solidFill>
                <a:cs typeface="Ali-A-Samik" pitchFamily="2" charset="-78"/>
              </a:rPr>
              <a:t>والسياح، </a:t>
            </a:r>
            <a:r>
              <a:rPr lang="ar-SA" sz="3200" dirty="0" smtClean="0">
                <a:solidFill>
                  <a:srgbClr val="000000"/>
                </a:solidFill>
                <a:cs typeface="Ali-A-Samik" pitchFamily="2" charset="-78"/>
              </a:rPr>
              <a:t>واجراء </a:t>
            </a:r>
            <a:r>
              <a:rPr lang="ar-SA" sz="3200" dirty="0">
                <a:solidFill>
                  <a:srgbClr val="000000"/>
                </a:solidFill>
                <a:cs typeface="Ali-A-Samik" pitchFamily="2" charset="-78"/>
              </a:rPr>
              <a:t>الترتيبات اللازمة </a:t>
            </a:r>
            <a:r>
              <a:rPr lang="ar-SA" sz="3200" dirty="0" smtClean="0">
                <a:solidFill>
                  <a:srgbClr val="000000"/>
                </a:solidFill>
                <a:cs typeface="Ali-A-Samik" pitchFamily="2" charset="-78"/>
              </a:rPr>
              <a:t>لتنظيم الرحلات براً </a:t>
            </a:r>
            <a:r>
              <a:rPr lang="ar-SA" sz="3200" dirty="0">
                <a:solidFill>
                  <a:srgbClr val="000000"/>
                </a:solidFill>
                <a:cs typeface="Ali-A-Samik" pitchFamily="2" charset="-78"/>
              </a:rPr>
              <a:t>وبحراً وجواً إلى </a:t>
            </a:r>
            <a:r>
              <a:rPr lang="ar-SA" sz="3200" dirty="0" smtClean="0">
                <a:solidFill>
                  <a:srgbClr val="000000"/>
                </a:solidFill>
                <a:cs typeface="Ali-A-Samik" pitchFamily="2" charset="-78"/>
              </a:rPr>
              <a:t>الاماكن المختلفة في </a:t>
            </a:r>
            <a:r>
              <a:rPr lang="ar-SA" sz="3200" dirty="0">
                <a:solidFill>
                  <a:srgbClr val="000000"/>
                </a:solidFill>
                <a:cs typeface="Ali-A-Samik" pitchFamily="2" charset="-78"/>
              </a:rPr>
              <a:t>العالم</a:t>
            </a:r>
            <a:r>
              <a:rPr lang="ar-SA" sz="3200" dirty="0" smtClean="0">
                <a:solidFill>
                  <a:srgbClr val="000000"/>
                </a:solidFill>
                <a:cs typeface="Ali-A-Samik" pitchFamily="2" charset="-78"/>
              </a:rPr>
              <a:t>.</a:t>
            </a:r>
            <a:endParaRPr lang="ar-SA" sz="3200" dirty="0">
              <a:solidFill>
                <a:srgbClr val="000000"/>
              </a:solidFill>
              <a:cs typeface="Ali-A-Samik" pitchFamily="2" charset="-78"/>
            </a:endParaRP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مهام </a:t>
            </a:r>
            <a:r>
              <a:rPr lang="ar-SA" sz="3200" dirty="0">
                <a:solidFill>
                  <a:srgbClr val="000000"/>
                </a:solidFill>
                <a:cs typeface="Ali-A-Samik" pitchFamily="2" charset="-78"/>
              </a:rPr>
              <a:t>مكاتب السياحة </a:t>
            </a:r>
            <a:r>
              <a:rPr lang="ar-SA" sz="3200" dirty="0" smtClean="0">
                <a:solidFill>
                  <a:srgbClr val="000000"/>
                </a:solidFill>
                <a:cs typeface="Ali-A-Samik" pitchFamily="2" charset="-78"/>
              </a:rPr>
              <a:t>و السفر تتضمن بالاتي:</a:t>
            </a:r>
          </a:p>
          <a:p>
            <a:pPr marL="457200" lvl="0" indent="-457200" algn="justLow" rtl="1">
              <a:buFont typeface="Wingdings" pitchFamily="2" charset="2"/>
              <a:buChar char="ü"/>
            </a:pPr>
            <a:r>
              <a:rPr lang="ar-SA" sz="3200" dirty="0" smtClean="0">
                <a:solidFill>
                  <a:srgbClr val="000000"/>
                </a:solidFill>
                <a:cs typeface="Ali-A-Samik" pitchFamily="2" charset="-78"/>
              </a:rPr>
              <a:t>تنظيم و تنفيذ الرحلات </a:t>
            </a:r>
            <a:r>
              <a:rPr lang="ar-SA" sz="3200" dirty="0">
                <a:solidFill>
                  <a:srgbClr val="000000"/>
                </a:solidFill>
                <a:cs typeface="Ali-A-Samik" pitchFamily="2" charset="-78"/>
              </a:rPr>
              <a:t>السياحية للأفراد والمجموعات داخل البلد أو </a:t>
            </a:r>
            <a:r>
              <a:rPr lang="ar-SA" sz="3200" dirty="0" smtClean="0">
                <a:solidFill>
                  <a:srgbClr val="000000"/>
                </a:solidFill>
                <a:cs typeface="Ali-A-Samik" pitchFamily="2" charset="-78"/>
              </a:rPr>
              <a:t>خارجه.</a:t>
            </a:r>
          </a:p>
          <a:p>
            <a:pPr marL="457200" lvl="0" indent="-457200" algn="justLow" rtl="1">
              <a:buFont typeface="Wingdings" pitchFamily="2" charset="2"/>
              <a:buChar char="ü"/>
            </a:pPr>
            <a:r>
              <a:rPr lang="ar-SA" sz="3200" dirty="0" smtClean="0">
                <a:solidFill>
                  <a:srgbClr val="000000"/>
                </a:solidFill>
                <a:cs typeface="Ali-A-Samik" pitchFamily="2" charset="-78"/>
              </a:rPr>
              <a:t>بيع </a:t>
            </a:r>
            <a:r>
              <a:rPr lang="ar-SA" sz="3200" dirty="0">
                <a:solidFill>
                  <a:srgbClr val="000000"/>
                </a:solidFill>
                <a:cs typeface="Ali-A-Samik" pitchFamily="2" charset="-78"/>
              </a:rPr>
              <a:t>تذاكر </a:t>
            </a:r>
            <a:r>
              <a:rPr lang="ar-SA" sz="3200" dirty="0" smtClean="0">
                <a:solidFill>
                  <a:srgbClr val="000000"/>
                </a:solidFill>
                <a:cs typeface="Ali-A-Samik" pitchFamily="2" charset="-78"/>
              </a:rPr>
              <a:t>السفر، و تقديم خدمات النقل للمسافرين والسياح.</a:t>
            </a:r>
          </a:p>
          <a:p>
            <a:pPr marL="457200" lvl="0" indent="-457200" algn="justLow" rtl="1">
              <a:buFont typeface="Wingdings" pitchFamily="2" charset="2"/>
              <a:buChar char="ü"/>
            </a:pPr>
            <a:r>
              <a:rPr lang="ar-SA" sz="3200" dirty="0" smtClean="0">
                <a:solidFill>
                  <a:srgbClr val="000000"/>
                </a:solidFill>
                <a:cs typeface="Ali-A-Samik" pitchFamily="2" charset="-78"/>
              </a:rPr>
              <a:t>تقديم </a:t>
            </a:r>
            <a:r>
              <a:rPr lang="ar-SA" sz="3200" dirty="0">
                <a:solidFill>
                  <a:srgbClr val="000000"/>
                </a:solidFill>
                <a:cs typeface="Ali-A-Samik" pitchFamily="2" charset="-78"/>
              </a:rPr>
              <a:t>كافة الخدمات التي تساعد على تنشيط السياحة الوافدة. </a:t>
            </a:r>
            <a:endParaRPr lang="ar-SA" sz="3200" dirty="0" smtClean="0">
              <a:solidFill>
                <a:srgbClr val="000000"/>
              </a:solidFill>
              <a:cs typeface="Ali-A-Samik" pitchFamily="2" charset="-78"/>
            </a:endParaRPr>
          </a:p>
          <a:p>
            <a:pPr marL="457200" lvl="0" indent="-457200" algn="justLow" rtl="1">
              <a:buFont typeface="Wingdings" pitchFamily="2" charset="2"/>
              <a:buChar char="ü"/>
            </a:pPr>
            <a:r>
              <a:rPr lang="ar-SA" sz="3200" dirty="0" smtClean="0">
                <a:solidFill>
                  <a:srgbClr val="000000"/>
                </a:solidFill>
                <a:cs typeface="Ali-A-Samik" pitchFamily="2" charset="-78"/>
              </a:rPr>
              <a:t>حجز </a:t>
            </a:r>
            <a:r>
              <a:rPr lang="ar-SA" sz="3200" dirty="0">
                <a:solidFill>
                  <a:srgbClr val="000000"/>
                </a:solidFill>
                <a:cs typeface="Ali-A-Samik" pitchFamily="2" charset="-78"/>
              </a:rPr>
              <a:t>الغرف في الفنادق للمجموعات السياحية الوافدة والأفراد داخل البلد </a:t>
            </a:r>
            <a:r>
              <a:rPr lang="ar-SA" sz="3200" dirty="0" smtClean="0">
                <a:solidFill>
                  <a:srgbClr val="000000"/>
                </a:solidFill>
                <a:cs typeface="Ali-A-Samik" pitchFamily="2" charset="-78"/>
              </a:rPr>
              <a:t>وخارجه.</a:t>
            </a:r>
          </a:p>
          <a:p>
            <a:pPr marL="457200" lvl="0" indent="-457200" algn="justLow" rtl="1">
              <a:buFont typeface="Wingdings" pitchFamily="2" charset="2"/>
              <a:buChar char="ü"/>
            </a:pPr>
            <a:r>
              <a:rPr lang="ar-SA" sz="3200" dirty="0" smtClean="0">
                <a:solidFill>
                  <a:srgbClr val="000000"/>
                </a:solidFill>
                <a:cs typeface="Ali-A-Samik" pitchFamily="2" charset="-78"/>
              </a:rPr>
              <a:t>الحصول </a:t>
            </a:r>
            <a:r>
              <a:rPr lang="ar-SA" sz="3200" dirty="0">
                <a:solidFill>
                  <a:srgbClr val="000000"/>
                </a:solidFill>
                <a:cs typeface="Ali-A-Samik" pitchFamily="2" charset="-78"/>
              </a:rPr>
              <a:t>على تأشيرات السفر للأفراد والمجموعات السياحية الوافدة </a:t>
            </a:r>
            <a:r>
              <a:rPr lang="ar-SA" sz="3200" dirty="0" smtClean="0">
                <a:solidFill>
                  <a:srgbClr val="000000"/>
                </a:solidFill>
                <a:cs typeface="Ali-A-Samik" pitchFamily="2" charset="-78"/>
              </a:rPr>
              <a:t>والمغادرة،</a:t>
            </a:r>
          </a:p>
          <a:p>
            <a:pPr marL="457200" lvl="0" indent="-457200" algn="justLow" rtl="1">
              <a:buFont typeface="Wingdings" pitchFamily="2" charset="2"/>
              <a:buChar char="ü"/>
            </a:pPr>
            <a:r>
              <a:rPr lang="ar-SA" sz="3200" dirty="0" smtClean="0">
                <a:solidFill>
                  <a:srgbClr val="000000"/>
                </a:solidFill>
                <a:cs typeface="Ali-A-Samik" pitchFamily="2" charset="-78"/>
              </a:rPr>
              <a:t>بيع تذاكر المناسبات </a:t>
            </a:r>
            <a:r>
              <a:rPr lang="ar-SA" sz="3200" dirty="0">
                <a:solidFill>
                  <a:srgbClr val="000000"/>
                </a:solidFill>
                <a:cs typeface="Ali-A-Samik" pitchFamily="2" charset="-78"/>
              </a:rPr>
              <a:t>والنشاطات السياحية </a:t>
            </a:r>
            <a:r>
              <a:rPr lang="ar-SA" sz="3200" dirty="0" smtClean="0">
                <a:solidFill>
                  <a:srgbClr val="000000"/>
                </a:solidFill>
                <a:cs typeface="Ali-A-Samik" pitchFamily="2" charset="-78"/>
              </a:rPr>
              <a:t>كالمهرجانات.</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30818778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5</a:t>
            </a:fld>
            <a:endParaRPr lang="en-US" sz="2800" dirty="0">
              <a:solidFill>
                <a:srgbClr val="FF0000"/>
              </a:solidFill>
              <a:latin typeface="Footlight MT Light" pitchFamily="18" charset="0"/>
            </a:endParaRPr>
          </a:p>
        </p:txBody>
      </p:sp>
      <p:sp>
        <p:nvSpPr>
          <p:cNvPr id="5" name="Round Diagonal Corner Rectangle 4"/>
          <p:cNvSpPr/>
          <p:nvPr/>
        </p:nvSpPr>
        <p:spPr>
          <a:xfrm>
            <a:off x="617518" y="600501"/>
            <a:ext cx="11284501" cy="5797461"/>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3"/>
            </a:pPr>
            <a:r>
              <a:rPr lang="ar-SA" sz="3200" dirty="0" smtClean="0">
                <a:solidFill>
                  <a:srgbClr val="000000"/>
                </a:solidFill>
                <a:cs typeface="Ali-A-Samik" pitchFamily="2" charset="-78"/>
              </a:rPr>
              <a:t> </a:t>
            </a:r>
            <a:r>
              <a:rPr lang="ar-SA" sz="3200" dirty="0">
                <a:solidFill>
                  <a:srgbClr val="000000"/>
                </a:solidFill>
                <a:cs typeface="Ali-A-Samik" pitchFamily="2" charset="-78"/>
              </a:rPr>
              <a:t>الأدلاء السياحيون :</a:t>
            </a:r>
          </a:p>
          <a:p>
            <a:pPr lvl="0" algn="justLow" rtl="1"/>
            <a:r>
              <a:rPr lang="ar-SA" sz="3200" dirty="0">
                <a:solidFill>
                  <a:srgbClr val="000000"/>
                </a:solidFill>
                <a:cs typeface="Ali-A-Samik" pitchFamily="2" charset="-78"/>
              </a:rPr>
              <a:t>يعرف الدليل السياحي بأنه الشخص الذي يمارس أعمال إرشاد السياح ومرافقتهم لمختلف الأماكن السياحية والأثرية في </a:t>
            </a:r>
            <a:r>
              <a:rPr lang="ar-SA" sz="3200" dirty="0" smtClean="0">
                <a:solidFill>
                  <a:srgbClr val="000000"/>
                </a:solidFill>
                <a:cs typeface="Ali-A-Samik" pitchFamily="2" charset="-78"/>
              </a:rPr>
              <a:t>الدولة، وهم السُفراء لبلدهم </a:t>
            </a:r>
            <a:r>
              <a:rPr lang="ar-SA" sz="3200" dirty="0">
                <a:solidFill>
                  <a:srgbClr val="000000"/>
                </a:solidFill>
                <a:cs typeface="Ali-A-Samik" pitchFamily="2" charset="-78"/>
              </a:rPr>
              <a:t>المضيف حيث </a:t>
            </a:r>
            <a:r>
              <a:rPr lang="ar-SA" sz="3200" dirty="0" smtClean="0">
                <a:solidFill>
                  <a:srgbClr val="000000"/>
                </a:solidFill>
                <a:cs typeface="Ali-A-Samik" pitchFamily="2" charset="-78"/>
              </a:rPr>
              <a:t>يكونوا </a:t>
            </a:r>
            <a:r>
              <a:rPr lang="ar-SA" sz="3200" dirty="0">
                <a:solidFill>
                  <a:srgbClr val="000000"/>
                </a:solidFill>
                <a:cs typeface="Ali-A-Samik" pitchFamily="2" charset="-78"/>
              </a:rPr>
              <a:t>الواجهة الحقيقية للبلد أمام </a:t>
            </a:r>
            <a:r>
              <a:rPr lang="ar-SA" sz="3200" dirty="0" smtClean="0">
                <a:solidFill>
                  <a:srgbClr val="000000"/>
                </a:solidFill>
                <a:cs typeface="Ali-A-Samik" pitchFamily="2" charset="-78"/>
              </a:rPr>
              <a:t>السياح.</a:t>
            </a:r>
          </a:p>
          <a:p>
            <a:pPr lvl="0" algn="justLow" rtl="1"/>
            <a:endParaRPr lang="ar-SA" sz="3200" dirty="0" smtClean="0">
              <a:solidFill>
                <a:srgbClr val="000000"/>
              </a:solidFill>
              <a:cs typeface="Ali-A-Samik" pitchFamily="2" charset="-78"/>
            </a:endParaRPr>
          </a:p>
          <a:p>
            <a:pPr lvl="0" algn="justLow" rtl="1"/>
            <a:r>
              <a:rPr lang="ar-SA" sz="3200" u="sng" dirty="0" smtClean="0">
                <a:solidFill>
                  <a:srgbClr val="000000"/>
                </a:solidFill>
                <a:cs typeface="Ali-A-Samik" pitchFamily="2" charset="-78"/>
              </a:rPr>
              <a:t>وظائف </a:t>
            </a:r>
            <a:r>
              <a:rPr lang="ar-SA" sz="3200" u="sng" dirty="0">
                <a:solidFill>
                  <a:srgbClr val="000000"/>
                </a:solidFill>
                <a:cs typeface="Ali-A-Samik" pitchFamily="2" charset="-78"/>
              </a:rPr>
              <a:t>الأدلاء </a:t>
            </a:r>
            <a:r>
              <a:rPr lang="ar-SA" sz="3200" u="sng" dirty="0" smtClean="0">
                <a:solidFill>
                  <a:srgbClr val="000000"/>
                </a:solidFill>
                <a:cs typeface="Ali-A-Samik" pitchFamily="2" charset="-78"/>
              </a:rPr>
              <a:t>السياحيون:</a:t>
            </a:r>
            <a:endParaRPr lang="ar-SA" sz="3200" u="sng" dirty="0">
              <a:solidFill>
                <a:srgbClr val="000000"/>
              </a:solidFill>
              <a:cs typeface="Ali-A-Samik" pitchFamily="2" charset="-78"/>
            </a:endParaRPr>
          </a:p>
          <a:p>
            <a:pPr marL="457200" indent="-457200" algn="justLow" rtl="1">
              <a:buFont typeface="Wingdings" pitchFamily="2" charset="2"/>
              <a:buChar char="Ø"/>
            </a:pPr>
            <a:r>
              <a:rPr lang="ar-SA" sz="3200" dirty="0">
                <a:solidFill>
                  <a:srgbClr val="000000"/>
                </a:solidFill>
                <a:cs typeface="Ali-A-Samik" pitchFamily="2" charset="-78"/>
              </a:rPr>
              <a:t>إرشاد و مرافقة الزوار</a:t>
            </a:r>
            <a:r>
              <a:rPr lang="ar-SA" sz="3200" dirty="0" smtClean="0">
                <a:solidFill>
                  <a:srgbClr val="000000"/>
                </a:solidFill>
                <a:cs typeface="Ali-A-Samik" pitchFamily="2" charset="-78"/>
              </a:rPr>
              <a:t>.</a:t>
            </a:r>
          </a:p>
          <a:p>
            <a:pPr marL="457200" lvl="0" indent="-457200" algn="justLow" rtl="1">
              <a:buFont typeface="Wingdings" pitchFamily="2" charset="2"/>
              <a:buChar char="Ø"/>
            </a:pPr>
            <a:r>
              <a:rPr lang="ar-SA" sz="3200" dirty="0" smtClean="0">
                <a:solidFill>
                  <a:srgbClr val="000000"/>
                </a:solidFill>
                <a:cs typeface="Ali-A-Samik" pitchFamily="2" charset="-78"/>
              </a:rPr>
              <a:t>تزويد السياح </a:t>
            </a:r>
            <a:r>
              <a:rPr lang="ar-SA" sz="3200" dirty="0">
                <a:solidFill>
                  <a:srgbClr val="000000"/>
                </a:solidFill>
                <a:cs typeface="Ali-A-Samik" pitchFamily="2" charset="-78"/>
              </a:rPr>
              <a:t>بكافة المعلومات عن </a:t>
            </a:r>
            <a:r>
              <a:rPr lang="ar-SA" sz="3200" dirty="0" smtClean="0">
                <a:solidFill>
                  <a:srgbClr val="000000"/>
                </a:solidFill>
                <a:cs typeface="Ali-A-Samik" pitchFamily="2" charset="-78"/>
              </a:rPr>
              <a:t>البلد.</a:t>
            </a:r>
            <a:endParaRPr lang="ar-SA" sz="3200" dirty="0">
              <a:solidFill>
                <a:srgbClr val="000000"/>
              </a:solidFill>
              <a:cs typeface="Ali-A-Samik" pitchFamily="2" charset="-78"/>
            </a:endParaRPr>
          </a:p>
          <a:p>
            <a:pPr marL="457200" lvl="0" indent="-457200" algn="justLow" rtl="1">
              <a:buFont typeface="Wingdings" pitchFamily="2" charset="2"/>
              <a:buChar char="Ø"/>
            </a:pPr>
            <a:r>
              <a:rPr lang="ar-SA" sz="3200" dirty="0" smtClean="0">
                <a:solidFill>
                  <a:srgbClr val="000000"/>
                </a:solidFill>
                <a:cs typeface="Ali-A-Samik" pitchFamily="2" charset="-78"/>
              </a:rPr>
              <a:t>الاستغلال الامثل للموارد السياحية و تسويقها.</a:t>
            </a:r>
          </a:p>
          <a:p>
            <a:pPr marL="457200" indent="-457200" algn="justLow" rtl="1">
              <a:buFont typeface="Wingdings" pitchFamily="2" charset="2"/>
              <a:buChar char="Ø"/>
            </a:pPr>
            <a:r>
              <a:rPr lang="ar-SA" sz="3200" dirty="0">
                <a:solidFill>
                  <a:srgbClr val="000000"/>
                </a:solidFill>
                <a:cs typeface="Ali-A-Samik" pitchFamily="2" charset="-78"/>
              </a:rPr>
              <a:t>تقديم كافة الخدمات التي يحتاج اليها السائح</a:t>
            </a:r>
            <a:r>
              <a:rPr lang="ar-SA" sz="3200" dirty="0" smtClean="0">
                <a:solidFill>
                  <a:srgbClr val="000000"/>
                </a:solidFill>
                <a:cs typeface="Ali-A-Samik" pitchFamily="2" charset="-78"/>
              </a:rPr>
              <a:t>.</a:t>
            </a:r>
            <a:endParaRPr lang="ar-SA" sz="3200" dirty="0">
              <a:solidFill>
                <a:srgbClr val="000000"/>
              </a:solidFill>
              <a:cs typeface="Ali-A-Samik" pitchFamily="2" charset="-78"/>
            </a:endParaRPr>
          </a:p>
        </p:txBody>
      </p:sp>
      <p:sp>
        <p:nvSpPr>
          <p:cNvPr id="4" name="Round Diagonal Corner Rectangle 3"/>
          <p:cNvSpPr/>
          <p:nvPr/>
        </p:nvSpPr>
        <p:spPr>
          <a:xfrm>
            <a:off x="617518" y="2947060"/>
            <a:ext cx="4892633" cy="3450902"/>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ar-SA" sz="3200" u="sng" dirty="0" smtClean="0">
                <a:solidFill>
                  <a:srgbClr val="000000"/>
                </a:solidFill>
                <a:cs typeface="Ali-A-Samik" pitchFamily="2" charset="-78"/>
              </a:rPr>
              <a:t>خصائص الدليل الناجح</a:t>
            </a:r>
            <a:endParaRPr lang="ar-SA" sz="3200" u="sng" dirty="0">
              <a:solidFill>
                <a:srgbClr val="000000"/>
              </a:solidFill>
              <a:cs typeface="Ali-A-Samik" pitchFamily="2" charset="-78"/>
            </a:endParaRPr>
          </a:p>
          <a:p>
            <a:pPr marL="457200" indent="-457200" algn="justLow" rtl="1">
              <a:buFont typeface="Wingdings" pitchFamily="2" charset="2"/>
              <a:buChar char="Ø"/>
            </a:pPr>
            <a:r>
              <a:rPr lang="ar-SA" sz="3200" dirty="0" smtClean="0">
                <a:solidFill>
                  <a:srgbClr val="000000"/>
                </a:solidFill>
                <a:cs typeface="Ali-A-Samik" pitchFamily="2" charset="-78"/>
              </a:rPr>
              <a:t>الشخصية والثقة بالنفس.</a:t>
            </a:r>
          </a:p>
          <a:p>
            <a:pPr marL="457200" indent="-457200" algn="justLow" rtl="1">
              <a:buFont typeface="Wingdings" pitchFamily="2" charset="2"/>
              <a:buChar char="Ø"/>
            </a:pPr>
            <a:r>
              <a:rPr lang="ar-SA" sz="3200" dirty="0" smtClean="0">
                <a:solidFill>
                  <a:srgbClr val="000000"/>
                </a:solidFill>
                <a:cs typeface="Ali-A-Samik" pitchFamily="2" charset="-78"/>
              </a:rPr>
              <a:t>مهارات الاتصال مع الضيوف.</a:t>
            </a:r>
          </a:p>
          <a:p>
            <a:pPr marL="457200" indent="-457200" algn="justLow" rtl="1">
              <a:buFont typeface="Wingdings" pitchFamily="2" charset="2"/>
              <a:buChar char="Ø"/>
            </a:pPr>
            <a:r>
              <a:rPr lang="ar-SA" sz="3200" dirty="0" smtClean="0">
                <a:solidFill>
                  <a:srgbClr val="000000"/>
                </a:solidFill>
                <a:cs typeface="Ali-A-Samik" pitchFamily="2" charset="-78"/>
              </a:rPr>
              <a:t>الامانة الشخصية.</a:t>
            </a:r>
          </a:p>
          <a:p>
            <a:pPr marL="457200" indent="-457200" algn="justLow" rtl="1">
              <a:buFont typeface="Wingdings" pitchFamily="2" charset="2"/>
              <a:buChar char="Ø"/>
            </a:pPr>
            <a:r>
              <a:rPr lang="ar-SA" sz="3200" dirty="0" smtClean="0">
                <a:solidFill>
                  <a:srgbClr val="000000"/>
                </a:solidFill>
                <a:cs typeface="Ali-A-Samik" pitchFamily="2" charset="-78"/>
              </a:rPr>
              <a:t>سرعة التنبوء و معالجة المشاكل.</a:t>
            </a:r>
          </a:p>
          <a:p>
            <a:pPr marL="457200" indent="-457200" algn="justLow" rtl="1">
              <a:buFont typeface="Wingdings" pitchFamily="2" charset="2"/>
              <a:buChar char="Ø"/>
            </a:pPr>
            <a:r>
              <a:rPr lang="ar-SA" sz="3200" dirty="0" smtClean="0">
                <a:solidFill>
                  <a:srgbClr val="000000"/>
                </a:solidFill>
                <a:cs typeface="Ali-A-Samik" pitchFamily="2" charset="-78"/>
              </a:rPr>
              <a:t>ايجاد اللغات.</a:t>
            </a:r>
          </a:p>
        </p:txBody>
      </p:sp>
    </p:spTree>
    <p:extLst>
      <p:ext uri="{BB962C8B-B14F-4D97-AF65-F5344CB8AC3E}">
        <p14:creationId xmlns:p14="http://schemas.microsoft.com/office/powerpoint/2010/main" val="28303553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6</a:t>
            </a:fld>
            <a:endParaRPr lang="en-US" sz="2800" dirty="0">
              <a:solidFill>
                <a:srgbClr val="FF0000"/>
              </a:solidFill>
              <a:latin typeface="Footlight MT Light" pitchFamily="18" charset="0"/>
            </a:endParaRPr>
          </a:p>
        </p:txBody>
      </p:sp>
      <p:sp>
        <p:nvSpPr>
          <p:cNvPr id="5" name="Round Diagonal Corner Rectangle 4"/>
          <p:cNvSpPr/>
          <p:nvPr/>
        </p:nvSpPr>
        <p:spPr>
          <a:xfrm>
            <a:off x="477672" y="600501"/>
            <a:ext cx="11424347" cy="5797461"/>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4"/>
            </a:pPr>
            <a:r>
              <a:rPr lang="ar-SA" sz="3200" dirty="0" smtClean="0">
                <a:solidFill>
                  <a:srgbClr val="000000"/>
                </a:solidFill>
                <a:cs typeface="Ali-A-Samik" pitchFamily="2" charset="-78"/>
              </a:rPr>
              <a:t>المطاعم :</a:t>
            </a:r>
          </a:p>
          <a:p>
            <a:pPr lvl="0" algn="justLow" rtl="1"/>
            <a:r>
              <a:rPr lang="ar-SA" sz="3200" dirty="0" smtClean="0">
                <a:solidFill>
                  <a:srgbClr val="000000"/>
                </a:solidFill>
                <a:cs typeface="Ali-A-Samik" pitchFamily="2" charset="-78"/>
              </a:rPr>
              <a:t>	هو </a:t>
            </a:r>
            <a:r>
              <a:rPr lang="ar-SA" sz="3200" dirty="0">
                <a:solidFill>
                  <a:srgbClr val="000000"/>
                </a:solidFill>
                <a:cs typeface="Ali-A-Samik" pitchFamily="2" charset="-78"/>
              </a:rPr>
              <a:t>المكان المهيأ والمعد لتحضير الطعام والشراب وتقديمها للضيوف خارج مكان </a:t>
            </a:r>
            <a:r>
              <a:rPr lang="ar-SA" sz="3200" dirty="0" smtClean="0">
                <a:solidFill>
                  <a:srgbClr val="000000"/>
                </a:solidFill>
                <a:cs typeface="Ali-A-Samik" pitchFamily="2" charset="-78"/>
              </a:rPr>
              <a:t>سكنهم، لغرض الراحة </a:t>
            </a:r>
            <a:r>
              <a:rPr lang="ar-SA" sz="3200" dirty="0">
                <a:solidFill>
                  <a:srgbClr val="000000"/>
                </a:solidFill>
                <a:cs typeface="Ali-A-Samik" pitchFamily="2" charset="-78"/>
              </a:rPr>
              <a:t>أو العمل أو لإقامة </a:t>
            </a:r>
            <a:r>
              <a:rPr lang="ar-SA" sz="3200" dirty="0" smtClean="0">
                <a:solidFill>
                  <a:srgbClr val="000000"/>
                </a:solidFill>
                <a:cs typeface="Ali-A-Samik" pitchFamily="2" charset="-78"/>
              </a:rPr>
              <a:t>المؤتمرات و الحفلات </a:t>
            </a:r>
            <a:r>
              <a:rPr lang="ar-SA" sz="3200" dirty="0">
                <a:solidFill>
                  <a:srgbClr val="000000"/>
                </a:solidFill>
                <a:cs typeface="Ali-A-Samik" pitchFamily="2" charset="-78"/>
              </a:rPr>
              <a:t>والمناسبات </a:t>
            </a:r>
            <a:r>
              <a:rPr lang="ar-SA" sz="3200" dirty="0" smtClean="0">
                <a:solidFill>
                  <a:srgbClr val="000000"/>
                </a:solidFill>
                <a:cs typeface="Ali-A-Samik" pitchFamily="2" charset="-78"/>
              </a:rPr>
              <a:t>مقابل ثمن معين.</a:t>
            </a:r>
            <a:endParaRPr lang="ar-SA" sz="3200" dirty="0">
              <a:solidFill>
                <a:srgbClr val="000000"/>
              </a:solidFill>
              <a:cs typeface="Ali-A-Samik" pitchFamily="2" charset="-78"/>
            </a:endParaRPr>
          </a:p>
          <a:p>
            <a:pPr algn="just" rtl="1"/>
            <a:r>
              <a:rPr lang="ar-SA" sz="3200" dirty="0">
                <a:solidFill>
                  <a:srgbClr val="000000"/>
                </a:solidFill>
                <a:cs typeface="Ali-A-Samik" pitchFamily="2" charset="-78"/>
              </a:rPr>
              <a:t>	</a:t>
            </a:r>
            <a:r>
              <a:rPr lang="ar-SA" sz="3200" dirty="0" smtClean="0">
                <a:solidFill>
                  <a:srgbClr val="000000"/>
                </a:solidFill>
                <a:cs typeface="Ali-A-Samik" pitchFamily="2" charset="-78"/>
              </a:rPr>
              <a:t>وتعد المطعم من </a:t>
            </a:r>
            <a:r>
              <a:rPr lang="ar-SA" sz="3200" dirty="0">
                <a:solidFill>
                  <a:srgbClr val="000000"/>
                </a:solidFill>
                <a:cs typeface="Ali-A-Samik" pitchFamily="2" charset="-78"/>
              </a:rPr>
              <a:t>الأقسام المنتجة </a:t>
            </a:r>
            <a:r>
              <a:rPr lang="ar-SA" sz="3200" dirty="0" smtClean="0">
                <a:solidFill>
                  <a:srgbClr val="000000"/>
                </a:solidFill>
                <a:cs typeface="Ali-A-Samik" pitchFamily="2" charset="-78"/>
              </a:rPr>
              <a:t>الرئيسة للفندق لأنه يحقق </a:t>
            </a:r>
            <a:r>
              <a:rPr lang="ar-SA" sz="3200" dirty="0">
                <a:solidFill>
                  <a:srgbClr val="000000"/>
                </a:solidFill>
                <a:cs typeface="Ali-A-Samik" pitchFamily="2" charset="-78"/>
              </a:rPr>
              <a:t>إيرادات </a:t>
            </a:r>
            <a:r>
              <a:rPr lang="ar-SA" sz="3200" dirty="0" smtClean="0">
                <a:solidFill>
                  <a:srgbClr val="000000"/>
                </a:solidFill>
                <a:cs typeface="Ali-A-Samik" pitchFamily="2" charset="-78"/>
              </a:rPr>
              <a:t>كبيرة، </a:t>
            </a:r>
            <a:r>
              <a:rPr lang="ar-SA" sz="3200" dirty="0">
                <a:solidFill>
                  <a:srgbClr val="000000"/>
                </a:solidFill>
                <a:cs typeface="Ali-A-Samik" pitchFamily="2" charset="-78"/>
              </a:rPr>
              <a:t>وهو أيضاً عامل جذب رئيسي للضيوف لما </a:t>
            </a:r>
            <a:r>
              <a:rPr lang="ar-SA" sz="3200" dirty="0" smtClean="0">
                <a:solidFill>
                  <a:srgbClr val="000000"/>
                </a:solidFill>
                <a:cs typeface="Ali-A-Samik" pitchFamily="2" charset="-78"/>
              </a:rPr>
              <a:t>تقدمه من </a:t>
            </a:r>
            <a:r>
              <a:rPr lang="ar-SA" sz="3200" dirty="0">
                <a:solidFill>
                  <a:srgbClr val="000000"/>
                </a:solidFill>
                <a:cs typeface="Ali-A-Samik" pitchFamily="2" charset="-78"/>
              </a:rPr>
              <a:t>خدمات و العمل لخدمة </a:t>
            </a:r>
            <a:r>
              <a:rPr lang="ar-SA" sz="3200" dirty="0" smtClean="0">
                <a:solidFill>
                  <a:srgbClr val="000000"/>
                </a:solidFill>
                <a:cs typeface="Ali-A-Samik" pitchFamily="2" charset="-78"/>
              </a:rPr>
              <a:t>الإيواء.</a:t>
            </a:r>
          </a:p>
          <a:p>
            <a:pPr algn="just" rtl="1"/>
            <a:r>
              <a:rPr lang="ar-SA" sz="3200" u="sng" dirty="0">
                <a:solidFill>
                  <a:srgbClr val="C00000"/>
                </a:solidFill>
                <a:cs typeface="Ali-A-Samik" pitchFamily="2" charset="-78"/>
              </a:rPr>
              <a:t>تصنيفات </a:t>
            </a:r>
            <a:r>
              <a:rPr lang="ar-SA" sz="3200" u="sng" dirty="0" smtClean="0">
                <a:solidFill>
                  <a:srgbClr val="C00000"/>
                </a:solidFill>
                <a:cs typeface="Ali-A-Samik" pitchFamily="2" charset="-78"/>
              </a:rPr>
              <a:t>المطاعم:</a:t>
            </a:r>
          </a:p>
          <a:p>
            <a:pPr algn="just" rtl="1"/>
            <a:r>
              <a:rPr lang="ar-SA" sz="3200" dirty="0" smtClean="0">
                <a:solidFill>
                  <a:srgbClr val="000000"/>
                </a:solidFill>
                <a:cs typeface="Ali-A-Samik" pitchFamily="2" charset="-78"/>
              </a:rPr>
              <a:t>مطاعم </a:t>
            </a:r>
            <a:r>
              <a:rPr lang="ar-SA" sz="3200" dirty="0">
                <a:solidFill>
                  <a:srgbClr val="000000"/>
                </a:solidFill>
                <a:cs typeface="Ali-A-Samik" pitchFamily="2" charset="-78"/>
              </a:rPr>
              <a:t>الخدمة </a:t>
            </a:r>
            <a:r>
              <a:rPr lang="ar-SA" sz="3200" dirty="0" smtClean="0">
                <a:solidFill>
                  <a:srgbClr val="000000"/>
                </a:solidFill>
                <a:cs typeface="Ali-A-Samik" pitchFamily="2" charset="-78"/>
              </a:rPr>
              <a:t>السريعة، </a:t>
            </a:r>
            <a:r>
              <a:rPr lang="ar-SA" sz="3200" dirty="0">
                <a:solidFill>
                  <a:srgbClr val="000000"/>
                </a:solidFill>
                <a:cs typeface="Ali-A-Samik" pitchFamily="2" charset="-78"/>
              </a:rPr>
              <a:t>المطاعم </a:t>
            </a:r>
            <a:r>
              <a:rPr lang="ar-SA" sz="3200" dirty="0" smtClean="0">
                <a:solidFill>
                  <a:srgbClr val="000000"/>
                </a:solidFill>
                <a:cs typeface="Ali-A-Samik" pitchFamily="2" charset="-78"/>
              </a:rPr>
              <a:t>المتخصصة، </a:t>
            </a:r>
            <a:r>
              <a:rPr lang="ar-SA" sz="3200" dirty="0">
                <a:solidFill>
                  <a:srgbClr val="000000"/>
                </a:solidFill>
                <a:cs typeface="Ali-A-Samik" pitchFamily="2" charset="-78"/>
              </a:rPr>
              <a:t>المطاعم </a:t>
            </a:r>
            <a:r>
              <a:rPr lang="ar-SA" sz="3200" dirty="0" smtClean="0">
                <a:solidFill>
                  <a:srgbClr val="000000"/>
                </a:solidFill>
                <a:cs typeface="Ali-A-Samik" pitchFamily="2" charset="-78"/>
              </a:rPr>
              <a:t>الشرقية، </a:t>
            </a:r>
            <a:r>
              <a:rPr lang="ar-SA" sz="3200" dirty="0">
                <a:solidFill>
                  <a:srgbClr val="000000"/>
                </a:solidFill>
                <a:cs typeface="Ali-A-Samik" pitchFamily="2" charset="-78"/>
              </a:rPr>
              <a:t>خدمة </a:t>
            </a:r>
            <a:r>
              <a:rPr lang="ar-SA" sz="3200" dirty="0" smtClean="0">
                <a:solidFill>
                  <a:srgbClr val="000000"/>
                </a:solidFill>
                <a:cs typeface="Ali-A-Samik" pitchFamily="2" charset="-78"/>
              </a:rPr>
              <a:t>الغرف، المشويات.</a:t>
            </a:r>
            <a:endParaRPr lang="ar-SA" sz="3200" dirty="0">
              <a:solidFill>
                <a:srgbClr val="000000"/>
              </a:solidFill>
              <a:cs typeface="Ali-A-Samik" pitchFamily="2" charset="-78"/>
            </a:endParaRPr>
          </a:p>
          <a:p>
            <a:pPr lvl="0" algn="justLow" rtl="1"/>
            <a:r>
              <a:rPr lang="ar-SA" sz="3200" u="sng" dirty="0" smtClean="0">
                <a:solidFill>
                  <a:srgbClr val="FF0000"/>
                </a:solidFill>
                <a:cs typeface="Ali-A-Samik" pitchFamily="2" charset="-78"/>
              </a:rPr>
              <a:t>والمطاعم السياحية:</a:t>
            </a:r>
            <a:endParaRPr lang="ar-SA" sz="3200" u="sng" dirty="0">
              <a:solidFill>
                <a:srgbClr val="FF0000"/>
              </a:solidFill>
              <a:cs typeface="Ali-A-Samik" pitchFamily="2" charset="-78"/>
            </a:endParaRPr>
          </a:p>
          <a:p>
            <a:pPr lvl="0" algn="justLow" rtl="1"/>
            <a:r>
              <a:rPr lang="ar-SA" sz="3200" dirty="0" smtClean="0">
                <a:solidFill>
                  <a:srgbClr val="000000"/>
                </a:solidFill>
                <a:cs typeface="Ali-A-Samik" pitchFamily="2" charset="-78"/>
              </a:rPr>
              <a:t>	يكون </a:t>
            </a:r>
            <a:r>
              <a:rPr lang="ar-SA" sz="3200" dirty="0">
                <a:solidFill>
                  <a:srgbClr val="000000"/>
                </a:solidFill>
                <a:cs typeface="Ali-A-Samik" pitchFamily="2" charset="-78"/>
              </a:rPr>
              <a:t>مصنفاً سياحياً من وزارة السياحة ومحددة درجته من حيث الدراسات السياحية المعمول بها. ومن أنواع المطاعم السياحية </a:t>
            </a:r>
            <a:r>
              <a:rPr lang="ar-SA" sz="3200" dirty="0" smtClean="0">
                <a:solidFill>
                  <a:srgbClr val="000000"/>
                </a:solidFill>
                <a:cs typeface="Ali-A-Samik" pitchFamily="2" charset="-78"/>
              </a:rPr>
              <a:t>(مطاعم </a:t>
            </a:r>
            <a:r>
              <a:rPr lang="ar-SA" sz="3200" dirty="0">
                <a:solidFill>
                  <a:srgbClr val="000000"/>
                </a:solidFill>
                <a:cs typeface="Ali-A-Samik" pitchFamily="2" charset="-78"/>
              </a:rPr>
              <a:t>داخل الفنادق أو </a:t>
            </a:r>
            <a:r>
              <a:rPr lang="ar-SA" sz="3200" dirty="0" smtClean="0">
                <a:solidFill>
                  <a:srgbClr val="000000"/>
                </a:solidFill>
                <a:cs typeface="Ali-A-Samik" pitchFamily="2" charset="-78"/>
              </a:rPr>
              <a:t>خارجها، </a:t>
            </a:r>
            <a:r>
              <a:rPr lang="ar-SA" sz="3200" dirty="0">
                <a:solidFill>
                  <a:srgbClr val="000000"/>
                </a:solidFill>
                <a:cs typeface="Ali-A-Samik" pitchFamily="2" charset="-78"/>
              </a:rPr>
              <a:t>المتنزهات </a:t>
            </a:r>
            <a:r>
              <a:rPr lang="ar-SA" sz="3200" dirty="0" smtClean="0">
                <a:solidFill>
                  <a:srgbClr val="000000"/>
                </a:solidFill>
                <a:cs typeface="Ali-A-Samik" pitchFamily="2" charset="-78"/>
              </a:rPr>
              <a:t>السياحية، الكافيتريا، </a:t>
            </a:r>
            <a:r>
              <a:rPr lang="ar-SA" sz="3200" dirty="0">
                <a:solidFill>
                  <a:srgbClr val="000000"/>
                </a:solidFill>
                <a:cs typeface="Ali-A-Samik" pitchFamily="2" charset="-78"/>
              </a:rPr>
              <a:t>النوادي </a:t>
            </a:r>
            <a:r>
              <a:rPr lang="ar-SA" sz="3200" dirty="0" smtClean="0">
                <a:solidFill>
                  <a:srgbClr val="000000"/>
                </a:solidFill>
                <a:cs typeface="Ali-A-Samik" pitchFamily="2" charset="-78"/>
              </a:rPr>
              <a:t>الليلية، </a:t>
            </a:r>
            <a:r>
              <a:rPr lang="ar-SA" sz="3200" dirty="0">
                <a:solidFill>
                  <a:srgbClr val="000000"/>
                </a:solidFill>
                <a:cs typeface="Ali-A-Samik" pitchFamily="2" charset="-78"/>
              </a:rPr>
              <a:t>الاستراحات السياحية</a:t>
            </a:r>
            <a:r>
              <a:rPr lang="ar-SA" sz="3200" dirty="0" smtClean="0">
                <a:solidFill>
                  <a:srgbClr val="000000"/>
                </a:solidFill>
                <a:cs typeface="Ali-A-Samik" pitchFamily="2" charset="-78"/>
              </a:rPr>
              <a:t>)</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38502715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7</a:t>
            </a:fld>
            <a:endParaRPr lang="en-US" sz="2800" dirty="0">
              <a:solidFill>
                <a:srgbClr val="FF0000"/>
              </a:solidFill>
              <a:latin typeface="Footlight MT Light" pitchFamily="18" charset="0"/>
            </a:endParaRPr>
          </a:p>
        </p:txBody>
      </p:sp>
      <p:sp>
        <p:nvSpPr>
          <p:cNvPr id="5" name="Round Diagonal Corner Rectangle 4"/>
          <p:cNvSpPr/>
          <p:nvPr/>
        </p:nvSpPr>
        <p:spPr>
          <a:xfrm>
            <a:off x="617518" y="600501"/>
            <a:ext cx="11284501" cy="5797461"/>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5"/>
            </a:pPr>
            <a:r>
              <a:rPr lang="ar-SA" sz="3200" dirty="0" smtClean="0">
                <a:solidFill>
                  <a:srgbClr val="000000"/>
                </a:solidFill>
                <a:cs typeface="Ali-A-Samik" pitchFamily="2" charset="-78"/>
              </a:rPr>
              <a:t>المدن </a:t>
            </a:r>
            <a:r>
              <a:rPr lang="ar-SA" sz="3200" dirty="0">
                <a:solidFill>
                  <a:srgbClr val="000000"/>
                </a:solidFill>
                <a:cs typeface="Ali-A-Samik" pitchFamily="2" charset="-78"/>
              </a:rPr>
              <a:t>والقرى </a:t>
            </a:r>
            <a:r>
              <a:rPr lang="ar-SA" sz="3200" dirty="0" smtClean="0">
                <a:solidFill>
                  <a:srgbClr val="000000"/>
                </a:solidFill>
                <a:cs typeface="Ali-A-Samik" pitchFamily="2" charset="-78"/>
              </a:rPr>
              <a:t>السياحية:</a:t>
            </a:r>
            <a:endParaRPr lang="ar-SA" sz="3200" dirty="0">
              <a:solidFill>
                <a:srgbClr val="000000"/>
              </a:solidFill>
              <a:cs typeface="Ali-A-Samik" pitchFamily="2" charset="-78"/>
            </a:endParaRPr>
          </a:p>
          <a:p>
            <a:pPr lvl="0" algn="justLow" rtl="1"/>
            <a:r>
              <a:rPr lang="ar-SA" sz="3200" dirty="0">
                <a:solidFill>
                  <a:srgbClr val="000000"/>
                </a:solidFill>
                <a:cs typeface="Ali-A-Samik" pitchFamily="2" charset="-78"/>
              </a:rPr>
              <a:t>      تعرف </a:t>
            </a:r>
            <a:r>
              <a:rPr lang="ar-SA" sz="3200" dirty="0" smtClean="0">
                <a:solidFill>
                  <a:srgbClr val="000000"/>
                </a:solidFill>
                <a:cs typeface="Ali-A-Samik" pitchFamily="2" charset="-78"/>
              </a:rPr>
              <a:t>المدينة </a:t>
            </a:r>
            <a:r>
              <a:rPr lang="ar-SA" sz="3200" dirty="0">
                <a:solidFill>
                  <a:srgbClr val="000000"/>
                </a:solidFill>
                <a:cs typeface="Ali-A-Samik" pitchFamily="2" charset="-78"/>
              </a:rPr>
              <a:t>السياحية بانها عبارة عن تجمعات </a:t>
            </a:r>
            <a:r>
              <a:rPr lang="ar-SA" sz="3200" dirty="0" smtClean="0">
                <a:solidFill>
                  <a:srgbClr val="000000"/>
                </a:solidFill>
                <a:cs typeface="Ali-A-Samik" pitchFamily="2" charset="-78"/>
              </a:rPr>
              <a:t>سياحية، تحتوي </a:t>
            </a:r>
            <a:r>
              <a:rPr lang="ar-SA" sz="3200" dirty="0">
                <a:solidFill>
                  <a:srgbClr val="000000"/>
                </a:solidFill>
                <a:cs typeface="Ali-A-Samik" pitchFamily="2" charset="-78"/>
              </a:rPr>
              <a:t>على </a:t>
            </a:r>
            <a:r>
              <a:rPr lang="ar-SA" sz="3200" dirty="0" smtClean="0">
                <a:solidFill>
                  <a:srgbClr val="000000"/>
                </a:solidFill>
                <a:cs typeface="Ali-A-Samik" pitchFamily="2" charset="-78"/>
              </a:rPr>
              <a:t>ما لا </a:t>
            </a:r>
            <a:r>
              <a:rPr lang="ar-SA" sz="3200" dirty="0">
                <a:solidFill>
                  <a:srgbClr val="000000"/>
                </a:solidFill>
                <a:cs typeface="Ali-A-Samik" pitchFamily="2" charset="-78"/>
              </a:rPr>
              <a:t>يقل </a:t>
            </a:r>
            <a:r>
              <a:rPr lang="ar-SA" sz="3200" dirty="0" smtClean="0">
                <a:solidFill>
                  <a:srgbClr val="000000"/>
                </a:solidFill>
                <a:cs typeface="Ali-A-Samik" pitchFamily="2" charset="-78"/>
              </a:rPr>
              <a:t>عن (</a:t>
            </a:r>
            <a:r>
              <a:rPr lang="en-US" sz="3200" dirty="0" smtClean="0">
                <a:solidFill>
                  <a:srgbClr val="000000"/>
                </a:solidFill>
                <a:cs typeface="Ali-A-Samik" pitchFamily="2" charset="-78"/>
              </a:rPr>
              <a:t>500</a:t>
            </a:r>
            <a:r>
              <a:rPr lang="ar-SA" sz="3200" dirty="0" smtClean="0">
                <a:solidFill>
                  <a:srgbClr val="000000"/>
                </a:solidFill>
                <a:cs typeface="Ali-A-Samik" pitchFamily="2" charset="-78"/>
              </a:rPr>
              <a:t>) </a:t>
            </a:r>
            <a:r>
              <a:rPr lang="ar-SA" sz="3200" dirty="0">
                <a:solidFill>
                  <a:srgbClr val="000000"/>
                </a:solidFill>
                <a:cs typeface="Ali-A-Samik" pitchFamily="2" charset="-78"/>
              </a:rPr>
              <a:t>غرفة للسكن ومشيدة من المواد التي لها قابلية على </a:t>
            </a:r>
            <a:r>
              <a:rPr lang="ar-SA" sz="3200" dirty="0" smtClean="0">
                <a:solidFill>
                  <a:srgbClr val="000000"/>
                </a:solidFill>
                <a:cs typeface="Ali-A-Samik" pitchFamily="2" charset="-78"/>
              </a:rPr>
              <a:t>التحمل لفترة </a:t>
            </a:r>
            <a:r>
              <a:rPr lang="ar-SA" sz="3200" dirty="0">
                <a:solidFill>
                  <a:srgbClr val="000000"/>
                </a:solidFill>
                <a:cs typeface="Ali-A-Samik" pitchFamily="2" charset="-78"/>
              </a:rPr>
              <a:t>طويلة بهدف تقديم أفضل الخدمات السياحية والفندقية لإشباع رغبات السائح .</a:t>
            </a:r>
          </a:p>
          <a:p>
            <a:pPr lvl="0" algn="justLow" rtl="1"/>
            <a:r>
              <a:rPr lang="ar-SA" sz="3200" dirty="0" smtClean="0">
                <a:solidFill>
                  <a:srgbClr val="000000"/>
                </a:solidFill>
                <a:cs typeface="Ali-A-Samik" pitchFamily="2" charset="-78"/>
              </a:rPr>
              <a:t>	- أما </a:t>
            </a:r>
            <a:r>
              <a:rPr lang="ar-SA" sz="3200" dirty="0">
                <a:solidFill>
                  <a:srgbClr val="000000"/>
                </a:solidFill>
                <a:cs typeface="Ali-A-Samik" pitchFamily="2" charset="-78"/>
              </a:rPr>
              <a:t>القرية السياحية فتعرف بأنها قرية قائمة بحد ذاتها حسب طاقاتها الاستيعابية التي </a:t>
            </a:r>
            <a:r>
              <a:rPr lang="ar-SA" sz="3200" dirty="0" smtClean="0">
                <a:solidFill>
                  <a:srgbClr val="000000"/>
                </a:solidFill>
                <a:cs typeface="Ali-A-Samik" pitchFamily="2" charset="-78"/>
              </a:rPr>
              <a:t>تكون </a:t>
            </a:r>
            <a:r>
              <a:rPr lang="ar-SA" sz="3200" dirty="0">
                <a:solidFill>
                  <a:srgbClr val="000000"/>
                </a:solidFill>
                <a:cs typeface="Ali-A-Samik" pitchFamily="2" charset="-78"/>
              </a:rPr>
              <a:t>أقل من المدينة السياحية .</a:t>
            </a:r>
          </a:p>
          <a:p>
            <a:pPr marL="514350" lvl="0" indent="-514350" algn="justLow" rtl="1">
              <a:buFont typeface="+mj-lt"/>
              <a:buAutoNum type="arabicPeriod" startAt="6"/>
            </a:pPr>
            <a:r>
              <a:rPr lang="ar-SA" sz="3200" dirty="0" smtClean="0">
                <a:solidFill>
                  <a:srgbClr val="000000"/>
                </a:solidFill>
                <a:cs typeface="Ali-A-Samik" pitchFamily="2" charset="-78"/>
              </a:rPr>
              <a:t>المخيمات السياحية:</a:t>
            </a:r>
            <a:endParaRPr lang="ar-SA" sz="3200" dirty="0">
              <a:solidFill>
                <a:srgbClr val="000000"/>
              </a:solidFill>
              <a:cs typeface="Ali-A-Samik" pitchFamily="2" charset="-78"/>
            </a:endParaRPr>
          </a:p>
          <a:p>
            <a:pPr lvl="0" algn="justLow" rtl="1"/>
            <a:r>
              <a:rPr lang="ar-SA" sz="3200" dirty="0">
                <a:solidFill>
                  <a:srgbClr val="000000"/>
                </a:solidFill>
                <a:cs typeface="Ali-A-Samik" pitchFamily="2" charset="-78"/>
              </a:rPr>
              <a:t>     وتعني إقامة السائح في خيمة صغيرة لوحده أو مع افراد </a:t>
            </a:r>
            <a:r>
              <a:rPr lang="ar-SA" sz="3200" dirty="0" smtClean="0">
                <a:solidFill>
                  <a:srgbClr val="000000"/>
                </a:solidFill>
                <a:cs typeface="Ali-A-Samik" pitchFamily="2" charset="-78"/>
              </a:rPr>
              <a:t>عائلته </a:t>
            </a:r>
            <a:r>
              <a:rPr lang="ar-SA" sz="3200" dirty="0">
                <a:solidFill>
                  <a:srgbClr val="000000"/>
                </a:solidFill>
                <a:cs typeface="Ali-A-Samik" pitchFamily="2" charset="-78"/>
              </a:rPr>
              <a:t>أو مع أصدقائه </a:t>
            </a:r>
            <a:r>
              <a:rPr lang="ar-SA" sz="3200" dirty="0" smtClean="0">
                <a:solidFill>
                  <a:srgbClr val="000000"/>
                </a:solidFill>
                <a:cs typeface="Ali-A-Samik" pitchFamily="2" charset="-78"/>
              </a:rPr>
              <a:t>وأقربائه، </a:t>
            </a:r>
            <a:r>
              <a:rPr lang="ar-SA" sz="3200" dirty="0">
                <a:solidFill>
                  <a:srgbClr val="000000"/>
                </a:solidFill>
                <a:cs typeface="Ali-A-Samik" pitchFamily="2" charset="-78"/>
              </a:rPr>
              <a:t>يعيش لفترة زمنية قد تطول أو تقصر حسب </a:t>
            </a:r>
            <a:r>
              <a:rPr lang="ar-SA" sz="3200" dirty="0" smtClean="0">
                <a:solidFill>
                  <a:srgbClr val="000000"/>
                </a:solidFill>
                <a:cs typeface="Ali-A-Samik" pitchFamily="2" charset="-78"/>
              </a:rPr>
              <a:t>ظروفه </a:t>
            </a:r>
            <a:r>
              <a:rPr lang="ar-SA" sz="3200" dirty="0">
                <a:solidFill>
                  <a:srgbClr val="000000"/>
                </a:solidFill>
                <a:cs typeface="Ali-A-Samik" pitchFamily="2" charset="-78"/>
              </a:rPr>
              <a:t>في حياة طبيعية اعتيادية </a:t>
            </a:r>
            <a:r>
              <a:rPr lang="ar-SA" sz="3200">
                <a:solidFill>
                  <a:srgbClr val="000000"/>
                </a:solidFill>
                <a:cs typeface="Ali-A-Samik" pitchFamily="2" charset="-78"/>
              </a:rPr>
              <a:t>دون </a:t>
            </a:r>
            <a:r>
              <a:rPr lang="ar-SA" sz="3200" smtClean="0">
                <a:solidFill>
                  <a:srgbClr val="000000"/>
                </a:solidFill>
                <a:cs typeface="Ali-A-Samik" pitchFamily="2" charset="-78"/>
              </a:rPr>
              <a:t>امتثال </a:t>
            </a:r>
            <a:r>
              <a:rPr lang="ar-SA" sz="3200" dirty="0">
                <a:solidFill>
                  <a:srgbClr val="000000"/>
                </a:solidFill>
                <a:cs typeface="Ali-A-Samik" pitchFamily="2" charset="-78"/>
              </a:rPr>
              <a:t>الأعراف أو عادات </a:t>
            </a:r>
            <a:r>
              <a:rPr lang="ar-SA" sz="3200" dirty="0" smtClean="0">
                <a:solidFill>
                  <a:srgbClr val="000000"/>
                </a:solidFill>
                <a:cs typeface="Ali-A-Samik" pitchFamily="2" charset="-78"/>
              </a:rPr>
              <a:t>معينة، وإعداد ما يحتاجون </a:t>
            </a:r>
            <a:r>
              <a:rPr lang="ar-SA" sz="3200" dirty="0">
                <a:solidFill>
                  <a:srgbClr val="000000"/>
                </a:solidFill>
                <a:cs typeface="Ali-A-Samik" pitchFamily="2" charset="-78"/>
              </a:rPr>
              <a:t>من طعام وشراب وخدمات أخرى </a:t>
            </a:r>
            <a:r>
              <a:rPr lang="ar-SA" sz="3200" dirty="0" smtClean="0">
                <a:solidFill>
                  <a:srgbClr val="000000"/>
                </a:solidFill>
                <a:cs typeface="Ali-A-Samik" pitchFamily="2" charset="-78"/>
              </a:rPr>
              <a:t>بنفسهم.</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25679582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8</a:t>
            </a:fld>
            <a:endParaRPr lang="en-US" sz="2800" dirty="0">
              <a:solidFill>
                <a:srgbClr val="FF0000"/>
              </a:solidFill>
              <a:latin typeface="Footlight MT Light" pitchFamily="18" charset="0"/>
            </a:endParaRPr>
          </a:p>
        </p:txBody>
      </p:sp>
      <p:sp>
        <p:nvSpPr>
          <p:cNvPr id="5" name="Round Diagonal Corner Rectangle 4"/>
          <p:cNvSpPr/>
          <p:nvPr/>
        </p:nvSpPr>
        <p:spPr>
          <a:xfrm>
            <a:off x="617518" y="218364"/>
            <a:ext cx="11284501" cy="617959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7"/>
            </a:pPr>
            <a:r>
              <a:rPr lang="ar-SA" sz="3200" dirty="0" smtClean="0">
                <a:solidFill>
                  <a:srgbClr val="000000"/>
                </a:solidFill>
                <a:cs typeface="Ali-A-Samik" pitchFamily="2" charset="-78"/>
              </a:rPr>
              <a:t>مكاتب </a:t>
            </a:r>
            <a:r>
              <a:rPr lang="ar-SA" sz="3200" dirty="0">
                <a:solidFill>
                  <a:srgbClr val="000000"/>
                </a:solidFill>
                <a:cs typeface="Ali-A-Samik" pitchFamily="2" charset="-78"/>
              </a:rPr>
              <a:t>تأجير السيارات </a:t>
            </a:r>
            <a:r>
              <a:rPr lang="ar-SA" sz="3200" dirty="0" smtClean="0">
                <a:solidFill>
                  <a:srgbClr val="000000"/>
                </a:solidFill>
                <a:cs typeface="Ali-A-Samik" pitchFamily="2" charset="-78"/>
              </a:rPr>
              <a:t>السياحية:</a:t>
            </a:r>
            <a:endParaRPr lang="ar-SA" sz="3200" dirty="0">
              <a:solidFill>
                <a:srgbClr val="000000"/>
              </a:solidFill>
              <a:cs typeface="Ali-A-Samik" pitchFamily="2" charset="-78"/>
            </a:endParaRP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نقصد بمكتب </a:t>
            </a:r>
            <a:r>
              <a:rPr lang="ar-SA" sz="3200" dirty="0">
                <a:solidFill>
                  <a:srgbClr val="000000"/>
                </a:solidFill>
                <a:cs typeface="Ali-A-Samik" pitchFamily="2" charset="-78"/>
              </a:rPr>
              <a:t>تأجير السيارات السياحية </a:t>
            </a:r>
            <a:r>
              <a:rPr lang="ar-SA" sz="3200" dirty="0" smtClean="0">
                <a:solidFill>
                  <a:srgbClr val="000000"/>
                </a:solidFill>
                <a:cs typeface="Ali-A-Samik" pitchFamily="2" charset="-78"/>
              </a:rPr>
              <a:t>المكان الذي </a:t>
            </a:r>
            <a:r>
              <a:rPr lang="ar-SA" sz="3200" dirty="0">
                <a:solidFill>
                  <a:srgbClr val="000000"/>
                </a:solidFill>
                <a:cs typeface="Ali-A-Samik" pitchFamily="2" charset="-78"/>
              </a:rPr>
              <a:t>يقدم خدمة تأجير السيارات إلى الأشخاص سواء كانوا سواحاً أو مواطنين مقابل مبلغ معين من المال لقاء تلك </a:t>
            </a:r>
            <a:r>
              <a:rPr lang="ar-SA" sz="3200" dirty="0" smtClean="0">
                <a:solidFill>
                  <a:srgbClr val="000000"/>
                </a:solidFill>
                <a:cs typeface="Ali-A-Samik" pitchFamily="2" charset="-78"/>
              </a:rPr>
              <a:t>الخدمة.</a:t>
            </a:r>
          </a:p>
          <a:p>
            <a:pPr lvl="0" algn="justLow" rtl="1"/>
            <a:r>
              <a:rPr lang="ar-SA" sz="3200" dirty="0">
                <a:solidFill>
                  <a:srgbClr val="000000"/>
                </a:solidFill>
                <a:cs typeface="Ali-A-Samik" pitchFamily="2" charset="-78"/>
              </a:rPr>
              <a:t> </a:t>
            </a:r>
          </a:p>
          <a:p>
            <a:pPr marL="514350" lvl="0" indent="-514350" algn="justLow" rtl="1">
              <a:buFont typeface="+mj-lt"/>
              <a:buAutoNum type="arabicPeriod" startAt="8"/>
            </a:pPr>
            <a:r>
              <a:rPr lang="ar-SA" sz="3200" dirty="0" smtClean="0">
                <a:solidFill>
                  <a:srgbClr val="000000"/>
                </a:solidFill>
                <a:cs typeface="Ali-A-Samik" pitchFamily="2" charset="-78"/>
              </a:rPr>
              <a:t>محلات </a:t>
            </a:r>
            <a:r>
              <a:rPr lang="ar-SA" sz="3200" dirty="0">
                <a:solidFill>
                  <a:srgbClr val="000000"/>
                </a:solidFill>
                <a:cs typeface="Ali-A-Samik" pitchFamily="2" charset="-78"/>
              </a:rPr>
              <a:t>بيع التحف الشرقية:</a:t>
            </a:r>
          </a:p>
          <a:p>
            <a:pPr lvl="0" algn="justLow" rtl="1"/>
            <a:r>
              <a:rPr lang="ar-SA" sz="3200" dirty="0" smtClean="0">
                <a:solidFill>
                  <a:srgbClr val="000000"/>
                </a:solidFill>
                <a:cs typeface="Ali-A-Samik" pitchFamily="2" charset="-78"/>
              </a:rPr>
              <a:t>	هو </a:t>
            </a:r>
            <a:r>
              <a:rPr lang="ar-SA" sz="3200" dirty="0">
                <a:solidFill>
                  <a:srgbClr val="000000"/>
                </a:solidFill>
                <a:cs typeface="Ali-A-Samik" pitchFamily="2" charset="-78"/>
              </a:rPr>
              <a:t>محل يقوم </a:t>
            </a:r>
            <a:r>
              <a:rPr lang="ar-SA" sz="3200" dirty="0" smtClean="0">
                <a:solidFill>
                  <a:srgbClr val="000000"/>
                </a:solidFill>
                <a:cs typeface="Ali-A-Samik" pitchFamily="2" charset="-78"/>
              </a:rPr>
              <a:t>ببيع </a:t>
            </a:r>
            <a:r>
              <a:rPr lang="ar-SA" sz="3200" dirty="0">
                <a:solidFill>
                  <a:srgbClr val="000000"/>
                </a:solidFill>
                <a:cs typeface="Ali-A-Samik" pitchFamily="2" charset="-78"/>
              </a:rPr>
              <a:t>التحف والمواد الأثرية </a:t>
            </a:r>
            <a:r>
              <a:rPr lang="ar-SA" sz="3200" dirty="0" smtClean="0">
                <a:solidFill>
                  <a:srgbClr val="000000"/>
                </a:solidFill>
                <a:cs typeface="Ali-A-Samik" pitchFamily="2" charset="-78"/>
              </a:rPr>
              <a:t>و مصنوعات الاماكن السياحية </a:t>
            </a:r>
            <a:r>
              <a:rPr lang="ar-SA" sz="3200" dirty="0">
                <a:solidFill>
                  <a:srgbClr val="000000"/>
                </a:solidFill>
                <a:cs typeface="Ali-A-Samik" pitchFamily="2" charset="-78"/>
              </a:rPr>
              <a:t>والمقدسة والتي تشمل نماذج مصغرة عن تلك </a:t>
            </a:r>
            <a:r>
              <a:rPr lang="ar-SA" sz="3200" dirty="0" smtClean="0">
                <a:solidFill>
                  <a:srgbClr val="000000"/>
                </a:solidFill>
                <a:cs typeface="Ali-A-Samik" pitchFamily="2" charset="-78"/>
              </a:rPr>
              <a:t>الإشارات، كذلك الملبوسات </a:t>
            </a:r>
            <a:r>
              <a:rPr lang="ar-SA" sz="3200" dirty="0">
                <a:solidFill>
                  <a:srgbClr val="000000"/>
                </a:solidFill>
                <a:cs typeface="Ali-A-Samik" pitchFamily="2" charset="-78"/>
              </a:rPr>
              <a:t>والأزياء الوطنية والخزفيات والصدفيات والخرائط السياحية والقطع المعنية وصور المواقع الأثرية...الخ </a:t>
            </a:r>
            <a:r>
              <a:rPr lang="ar-SA" sz="3200" dirty="0" smtClean="0">
                <a:solidFill>
                  <a:srgbClr val="000000"/>
                </a:solidFill>
                <a:cs typeface="Ali-A-Samik" pitchFamily="2" charset="-78"/>
              </a:rPr>
              <a:t>.</a:t>
            </a:r>
          </a:p>
          <a:p>
            <a:pPr lvl="0" algn="justLow" rtl="1"/>
            <a:endParaRPr lang="ar-SA" sz="3200" dirty="0" smtClean="0">
              <a:solidFill>
                <a:srgbClr val="000000"/>
              </a:solidFill>
              <a:cs typeface="Ali-A-Samik" pitchFamily="2" charset="-78"/>
            </a:endParaRPr>
          </a:p>
          <a:p>
            <a:pPr marL="514350" lvl="0" indent="-514350" algn="justLow" rtl="1">
              <a:buFont typeface="+mj-lt"/>
              <a:buAutoNum type="arabicPeriod" startAt="9"/>
            </a:pPr>
            <a:r>
              <a:rPr lang="ar-SA" sz="3200" dirty="0" smtClean="0">
                <a:solidFill>
                  <a:srgbClr val="000000"/>
                </a:solidFill>
                <a:cs typeface="Ali-A-Samik" pitchFamily="2" charset="-78"/>
              </a:rPr>
              <a:t>المتاحف الاثرية: عبارة عن منظمات ثقافية تأريخية، حيث اصبح الان مصدراً لجذب السياح من خلال عرض القطع الاثرية القديمة، منها متحف (لوفر) في باريس.</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8611270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z="2800">
                <a:solidFill>
                  <a:srgbClr val="FF0000"/>
                </a:solidFill>
                <a:latin typeface="Footlight MT Light" pitchFamily="18" charset="0"/>
              </a:rPr>
              <a:pPr/>
              <a:t>9</a:t>
            </a:fld>
            <a:endParaRPr lang="en-US" sz="2800" dirty="0">
              <a:solidFill>
                <a:srgbClr val="FF0000"/>
              </a:solidFill>
              <a:latin typeface="Footlight MT Light" pitchFamily="18" charset="0"/>
            </a:endParaRPr>
          </a:p>
        </p:txBody>
      </p:sp>
      <p:sp>
        <p:nvSpPr>
          <p:cNvPr id="5" name="Round Diagonal Corner Rectangle 4"/>
          <p:cNvSpPr/>
          <p:nvPr/>
        </p:nvSpPr>
        <p:spPr>
          <a:xfrm>
            <a:off x="617518" y="218364"/>
            <a:ext cx="11284501" cy="6179599"/>
          </a:xfrm>
          <a:prstGeom prst="round2Diag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lvl="0" indent="-514350" algn="justLow" rtl="1">
              <a:buFont typeface="+mj-lt"/>
              <a:buAutoNum type="arabicPeriod" startAt="10"/>
            </a:pPr>
            <a:r>
              <a:rPr lang="ar-SA" sz="3200" dirty="0">
                <a:solidFill>
                  <a:srgbClr val="000000"/>
                </a:solidFill>
                <a:cs typeface="Ali-A-Samik" pitchFamily="2" charset="-78"/>
              </a:rPr>
              <a:t>الفنادق </a:t>
            </a:r>
            <a:r>
              <a:rPr lang="ar-SA" sz="3200" dirty="0" smtClean="0">
                <a:solidFill>
                  <a:srgbClr val="000000"/>
                </a:solidFill>
                <a:cs typeface="Ali-A-Samik" pitchFamily="2" charset="-78"/>
              </a:rPr>
              <a:t>:</a:t>
            </a: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 </a:t>
            </a:r>
            <a:r>
              <a:rPr lang="ar-SA" sz="3200" dirty="0">
                <a:solidFill>
                  <a:srgbClr val="000000"/>
                </a:solidFill>
                <a:cs typeface="Ali-A-Samik" pitchFamily="2" charset="-78"/>
              </a:rPr>
              <a:t>الفندق هو بناية أو منظمة تقدم فيه خدمة المأكولات والمشروبات </a:t>
            </a:r>
            <a:r>
              <a:rPr lang="ar-SA" sz="3200" dirty="0" smtClean="0">
                <a:solidFill>
                  <a:srgbClr val="000000"/>
                </a:solidFill>
                <a:cs typeface="Ali-A-Samik" pitchFamily="2" charset="-78"/>
              </a:rPr>
              <a:t>و المبيت </a:t>
            </a:r>
            <a:r>
              <a:rPr lang="ar-SA" sz="3200" dirty="0">
                <a:solidFill>
                  <a:srgbClr val="000000"/>
                </a:solidFill>
                <a:cs typeface="Ali-A-Samik" pitchFamily="2" charset="-78"/>
              </a:rPr>
              <a:t>وخدمات تكميلية </a:t>
            </a:r>
            <a:r>
              <a:rPr lang="ar-SA" sz="3200" dirty="0" smtClean="0">
                <a:solidFill>
                  <a:srgbClr val="000000"/>
                </a:solidFill>
                <a:cs typeface="Ali-A-Samik" pitchFamily="2" charset="-78"/>
              </a:rPr>
              <a:t>أخرى </a:t>
            </a:r>
            <a:r>
              <a:rPr lang="ar-SA" sz="3200" dirty="0">
                <a:solidFill>
                  <a:srgbClr val="000000"/>
                </a:solidFill>
                <a:cs typeface="Ali-A-Samik" pitchFamily="2" charset="-78"/>
              </a:rPr>
              <a:t>لعامة الناس لقاء أجر معين</a:t>
            </a:r>
            <a:r>
              <a:rPr lang="ar-SA" sz="3200" dirty="0" smtClean="0">
                <a:solidFill>
                  <a:srgbClr val="000000"/>
                </a:solidFill>
                <a:cs typeface="Ali-A-Samik" pitchFamily="2" charset="-78"/>
              </a:rPr>
              <a:t>.</a:t>
            </a:r>
          </a:p>
          <a:p>
            <a:pPr lvl="0" algn="justLow" rtl="1"/>
            <a:r>
              <a:rPr lang="ar-SA" sz="3200" u="sng" dirty="0" smtClean="0">
                <a:solidFill>
                  <a:srgbClr val="C00000"/>
                </a:solidFill>
                <a:cs typeface="Ali-A-Samik" pitchFamily="2" charset="-78"/>
              </a:rPr>
              <a:t>تصنيفات الفنادق </a:t>
            </a:r>
            <a:r>
              <a:rPr lang="ar-SA" sz="3200" u="sng" dirty="0">
                <a:solidFill>
                  <a:srgbClr val="C00000"/>
                </a:solidFill>
                <a:cs typeface="Ali-A-Samik" pitchFamily="2" charset="-78"/>
              </a:rPr>
              <a:t>:</a:t>
            </a:r>
          </a:p>
          <a:p>
            <a:pPr lvl="0" algn="justLow" rtl="1"/>
            <a:r>
              <a:rPr lang="ar-SA" sz="3200" dirty="0">
                <a:solidFill>
                  <a:srgbClr val="000000"/>
                </a:solidFill>
                <a:cs typeface="Ali-A-Samik" pitchFamily="2" charset="-78"/>
              </a:rPr>
              <a:t>تصنيف الفنادق من حيث </a:t>
            </a:r>
            <a:r>
              <a:rPr lang="ar-SA" sz="3200" dirty="0" smtClean="0">
                <a:solidFill>
                  <a:srgbClr val="000000"/>
                </a:solidFill>
                <a:cs typeface="Ali-A-Samik" pitchFamily="2" charset="-78"/>
              </a:rPr>
              <a:t>المواقع: يشمل </a:t>
            </a:r>
            <a:r>
              <a:rPr lang="ar-SA" sz="3200" dirty="0">
                <a:solidFill>
                  <a:srgbClr val="000000"/>
                </a:solidFill>
                <a:cs typeface="Ali-A-Samik" pitchFamily="2" charset="-78"/>
              </a:rPr>
              <a:t>فنادق المدن والسواحل </a:t>
            </a:r>
            <a:r>
              <a:rPr lang="ar-SA" sz="3200" dirty="0" smtClean="0">
                <a:solidFill>
                  <a:srgbClr val="000000"/>
                </a:solidFill>
                <a:cs typeface="Ali-A-Samik" pitchFamily="2" charset="-78"/>
              </a:rPr>
              <a:t>والمطارات.</a:t>
            </a:r>
            <a:endParaRPr lang="ar-SA" sz="3200" dirty="0">
              <a:solidFill>
                <a:srgbClr val="000000"/>
              </a:solidFill>
              <a:cs typeface="Ali-A-Samik" pitchFamily="2" charset="-78"/>
            </a:endParaRPr>
          </a:p>
          <a:p>
            <a:pPr lvl="0" algn="justLow" rtl="1"/>
            <a:r>
              <a:rPr lang="ar-SA" sz="3200" dirty="0">
                <a:solidFill>
                  <a:srgbClr val="000000"/>
                </a:solidFill>
                <a:cs typeface="Ali-A-Samik" pitchFamily="2" charset="-78"/>
              </a:rPr>
              <a:t>تصنيف الفنادق من حيث </a:t>
            </a:r>
            <a:r>
              <a:rPr lang="ar-SA" sz="3200" dirty="0" smtClean="0">
                <a:solidFill>
                  <a:srgbClr val="000000"/>
                </a:solidFill>
                <a:cs typeface="Ali-A-Samik" pitchFamily="2" charset="-78"/>
              </a:rPr>
              <a:t>النجوم: يشمل </a:t>
            </a:r>
            <a:r>
              <a:rPr lang="ar-SA" sz="3200" dirty="0">
                <a:solidFill>
                  <a:srgbClr val="000000"/>
                </a:solidFill>
                <a:cs typeface="Ali-A-Samik" pitchFamily="2" charset="-78"/>
              </a:rPr>
              <a:t>سبعة نجوم وستة وخمسة وأربعة وثلاثة ونجمتان ونجمة واحدة.</a:t>
            </a:r>
          </a:p>
          <a:p>
            <a:pPr lvl="0" algn="justLow" rtl="1"/>
            <a:r>
              <a:rPr lang="ar-SA" sz="3200" dirty="0">
                <a:solidFill>
                  <a:srgbClr val="000000"/>
                </a:solidFill>
                <a:cs typeface="Ali-A-Samik" pitchFamily="2" charset="-78"/>
              </a:rPr>
              <a:t>تصنيف الفنادق من حيث </a:t>
            </a:r>
            <a:r>
              <a:rPr lang="ar-SA" sz="3200" dirty="0" smtClean="0">
                <a:solidFill>
                  <a:srgbClr val="000000"/>
                </a:solidFill>
                <a:cs typeface="Ali-A-Samik" pitchFamily="2" charset="-78"/>
              </a:rPr>
              <a:t>الخدمات: تشمل - </a:t>
            </a:r>
            <a:r>
              <a:rPr lang="ar-SA" sz="3200" dirty="0">
                <a:solidFill>
                  <a:srgbClr val="000000"/>
                </a:solidFill>
                <a:cs typeface="Ali-A-Samik" pitchFamily="2" charset="-78"/>
              </a:rPr>
              <a:t>الفنادق التجارية   - </a:t>
            </a:r>
            <a:r>
              <a:rPr lang="ar-SA" sz="3200" dirty="0" smtClean="0">
                <a:solidFill>
                  <a:srgbClr val="000000"/>
                </a:solidFill>
                <a:cs typeface="Ali-A-Samik" pitchFamily="2" charset="-78"/>
              </a:rPr>
              <a:t>فنادق </a:t>
            </a:r>
            <a:r>
              <a:rPr lang="ar-SA" sz="3200" dirty="0">
                <a:solidFill>
                  <a:srgbClr val="000000"/>
                </a:solidFill>
                <a:cs typeface="Ali-A-Samik" pitchFamily="2" charset="-78"/>
              </a:rPr>
              <a:t>المقامرة   </a:t>
            </a:r>
            <a:endParaRPr lang="ar-SA" sz="3200" dirty="0" smtClean="0">
              <a:solidFill>
                <a:srgbClr val="000000"/>
              </a:solidFill>
              <a:cs typeface="Ali-A-Samik" pitchFamily="2" charset="-78"/>
            </a:endParaRPr>
          </a:p>
          <a:p>
            <a:pPr lvl="0" algn="justLow" rtl="1"/>
            <a:r>
              <a:rPr lang="ar-SA" sz="3200" dirty="0">
                <a:solidFill>
                  <a:srgbClr val="000000"/>
                </a:solidFill>
                <a:cs typeface="Ali-A-Samik" pitchFamily="2" charset="-78"/>
              </a:rPr>
              <a:t> </a:t>
            </a:r>
            <a:r>
              <a:rPr lang="ar-SA" sz="3200" dirty="0" smtClean="0">
                <a:solidFill>
                  <a:srgbClr val="000000"/>
                </a:solidFill>
                <a:cs typeface="Ali-A-Samik" pitchFamily="2" charset="-78"/>
              </a:rPr>
              <a:t> -  بيوت </a:t>
            </a:r>
            <a:r>
              <a:rPr lang="ar-SA" sz="3200" dirty="0">
                <a:solidFill>
                  <a:srgbClr val="000000"/>
                </a:solidFill>
                <a:cs typeface="Ali-A-Samik" pitchFamily="2" charset="-78"/>
              </a:rPr>
              <a:t>الشباب -</a:t>
            </a:r>
            <a:r>
              <a:rPr lang="ar-SA" sz="3200" dirty="0" smtClean="0">
                <a:solidFill>
                  <a:srgbClr val="000000"/>
                </a:solidFill>
                <a:cs typeface="Ali-A-Samik" pitchFamily="2" charset="-78"/>
              </a:rPr>
              <a:t> الفنادق المتحركة   </a:t>
            </a:r>
            <a:r>
              <a:rPr lang="ar-SA" sz="3200" dirty="0">
                <a:solidFill>
                  <a:srgbClr val="000000"/>
                </a:solidFill>
                <a:cs typeface="Ali-A-Samik" pitchFamily="2" charset="-78"/>
              </a:rPr>
              <a:t>- الفنادق العلاجية   - الفنادق الرياضية.</a:t>
            </a:r>
          </a:p>
          <a:p>
            <a:pPr lvl="0" algn="justLow" rtl="1"/>
            <a:r>
              <a:rPr lang="ar-SA" sz="3200" dirty="0">
                <a:solidFill>
                  <a:srgbClr val="000000"/>
                </a:solidFill>
                <a:cs typeface="Ali-A-Samik" pitchFamily="2" charset="-78"/>
              </a:rPr>
              <a:t>تصنيف الفنادق حسب مدة </a:t>
            </a:r>
            <a:r>
              <a:rPr lang="ar-SA" sz="3200" dirty="0" smtClean="0">
                <a:solidFill>
                  <a:srgbClr val="000000"/>
                </a:solidFill>
                <a:cs typeface="Ali-A-Samik" pitchFamily="2" charset="-78"/>
              </a:rPr>
              <a:t>الإقامة: ويشمل - </a:t>
            </a:r>
            <a:r>
              <a:rPr lang="ar-SA" sz="3200" dirty="0">
                <a:solidFill>
                  <a:srgbClr val="000000"/>
                </a:solidFill>
                <a:cs typeface="Ali-A-Samik" pitchFamily="2" charset="-78"/>
              </a:rPr>
              <a:t>فنادق مؤقتة </a:t>
            </a:r>
            <a:r>
              <a:rPr lang="ar-SA" sz="3200" dirty="0" smtClean="0">
                <a:solidFill>
                  <a:srgbClr val="000000"/>
                </a:solidFill>
                <a:cs typeface="Ali-A-Samik" pitchFamily="2" charset="-78"/>
              </a:rPr>
              <a:t>من (</a:t>
            </a:r>
            <a:r>
              <a:rPr lang="en-US" sz="3200" dirty="0" smtClean="0">
                <a:solidFill>
                  <a:srgbClr val="000000"/>
                </a:solidFill>
                <a:cs typeface="Ali-A-Samik" pitchFamily="2" charset="-78"/>
              </a:rPr>
              <a:t>1-3</a:t>
            </a:r>
            <a:r>
              <a:rPr lang="ar-SA" sz="3200" dirty="0" smtClean="0">
                <a:solidFill>
                  <a:srgbClr val="000000"/>
                </a:solidFill>
                <a:cs typeface="Ali-A-Samik" pitchFamily="2" charset="-78"/>
              </a:rPr>
              <a:t>) يوماً.</a:t>
            </a:r>
          </a:p>
          <a:p>
            <a:pPr lvl="0" algn="justLow" rtl="1"/>
            <a:r>
              <a:rPr lang="ar-SA" sz="3200" dirty="0" smtClean="0">
                <a:solidFill>
                  <a:srgbClr val="000000"/>
                </a:solidFill>
                <a:cs typeface="Ali-A-Samik" pitchFamily="2" charset="-78"/>
              </a:rPr>
              <a:t>                                                                 - فنادق دائمة من (</a:t>
            </a:r>
            <a:r>
              <a:rPr lang="en-US" sz="3200" dirty="0" smtClean="0">
                <a:solidFill>
                  <a:srgbClr val="000000"/>
                </a:solidFill>
                <a:cs typeface="Ali-A-Samik" pitchFamily="2" charset="-78"/>
              </a:rPr>
              <a:t>1-29</a:t>
            </a:r>
            <a:r>
              <a:rPr lang="ar-SA" sz="3200" dirty="0" smtClean="0">
                <a:solidFill>
                  <a:srgbClr val="000000"/>
                </a:solidFill>
                <a:cs typeface="Ali-A-Samik" pitchFamily="2" charset="-78"/>
              </a:rPr>
              <a:t>) </a:t>
            </a:r>
            <a:r>
              <a:rPr lang="ar-SA" sz="3200" dirty="0">
                <a:solidFill>
                  <a:srgbClr val="000000"/>
                </a:solidFill>
                <a:cs typeface="Ali-A-Samik" pitchFamily="2" charset="-78"/>
              </a:rPr>
              <a:t>يوماً .</a:t>
            </a:r>
          </a:p>
          <a:p>
            <a:pPr lvl="0" algn="justLow" rtl="1"/>
            <a:r>
              <a:rPr lang="ar-SA" sz="3200" dirty="0">
                <a:solidFill>
                  <a:srgbClr val="000000"/>
                </a:solidFill>
                <a:cs typeface="Ali-A-Samik" pitchFamily="2" charset="-78"/>
              </a:rPr>
              <a:t>تصنيف الفنادق من حيث </a:t>
            </a:r>
            <a:r>
              <a:rPr lang="ar-SA" sz="3200" dirty="0" smtClean="0">
                <a:solidFill>
                  <a:srgbClr val="000000"/>
                </a:solidFill>
                <a:cs typeface="Ali-A-Samik" pitchFamily="2" charset="-78"/>
              </a:rPr>
              <a:t>أسعارها: تشمل </a:t>
            </a:r>
            <a:r>
              <a:rPr lang="ar-SA" sz="3200" dirty="0">
                <a:solidFill>
                  <a:srgbClr val="000000"/>
                </a:solidFill>
                <a:cs typeface="Ali-A-Samik" pitchFamily="2" charset="-78"/>
              </a:rPr>
              <a:t>غالية ومتوسطة ورخيصة .</a:t>
            </a:r>
          </a:p>
          <a:p>
            <a:pPr lvl="0" algn="justLow" rtl="1"/>
            <a:r>
              <a:rPr lang="ar-SA" sz="3200" dirty="0">
                <a:solidFill>
                  <a:srgbClr val="000000"/>
                </a:solidFill>
                <a:cs typeface="Ali-A-Samik" pitchFamily="2" charset="-78"/>
              </a:rPr>
              <a:t>تصنيف الفنادق من حيث عدد </a:t>
            </a:r>
            <a:r>
              <a:rPr lang="ar-SA" sz="3200" dirty="0" smtClean="0">
                <a:solidFill>
                  <a:srgbClr val="000000"/>
                </a:solidFill>
                <a:cs typeface="Ali-A-Samik" pitchFamily="2" charset="-78"/>
              </a:rPr>
              <a:t>غرفها: تشمل </a:t>
            </a:r>
            <a:r>
              <a:rPr lang="ar-SA" sz="3200" dirty="0">
                <a:solidFill>
                  <a:srgbClr val="000000"/>
                </a:solidFill>
                <a:cs typeface="Ali-A-Samik" pitchFamily="2" charset="-78"/>
              </a:rPr>
              <a:t>فنادق كبيرة الحجم ومتوسطة وصغيرة </a:t>
            </a:r>
            <a:r>
              <a:rPr lang="ar-SA" sz="3200" dirty="0" smtClean="0">
                <a:solidFill>
                  <a:srgbClr val="000000"/>
                </a:solidFill>
                <a:cs typeface="Ali-A-Samik" pitchFamily="2" charset="-78"/>
              </a:rPr>
              <a:t>.</a:t>
            </a:r>
            <a:endParaRPr lang="ar-SA" sz="3200" dirty="0">
              <a:solidFill>
                <a:srgbClr val="000000"/>
              </a:solidFill>
              <a:cs typeface="Ali-A-Samik" pitchFamily="2" charset="-78"/>
            </a:endParaRPr>
          </a:p>
        </p:txBody>
      </p:sp>
    </p:spTree>
    <p:extLst>
      <p:ext uri="{BB962C8B-B14F-4D97-AF65-F5344CB8AC3E}">
        <p14:creationId xmlns:p14="http://schemas.microsoft.com/office/powerpoint/2010/main" val="41831700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Wisp">
  <a:themeElements>
    <a:clrScheme name="Custom 90">
      <a:dk1>
        <a:sysClr val="windowText" lastClr="000000"/>
      </a:dk1>
      <a:lt1>
        <a:sysClr val="window" lastClr="FFFFFF"/>
      </a:lt1>
      <a:dk2>
        <a:srgbClr val="74A50F"/>
      </a:dk2>
      <a:lt2>
        <a:srgbClr val="CAF278"/>
      </a:lt2>
      <a:accent1>
        <a:srgbClr val="94C600"/>
      </a:accent1>
      <a:accent2>
        <a:srgbClr val="FF0000"/>
      </a:accent2>
      <a:accent3>
        <a:srgbClr val="FF6700"/>
      </a:accent3>
      <a:accent4>
        <a:srgbClr val="909465"/>
      </a:accent4>
      <a:accent5>
        <a:srgbClr val="956B43"/>
      </a:accent5>
      <a:accent6>
        <a:srgbClr val="FEA022"/>
      </a:accent6>
      <a:hlink>
        <a:srgbClr val="E68200"/>
      </a:hlink>
      <a:folHlink>
        <a:srgbClr val="FFA94A"/>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3012</TotalTime>
  <Words>1490</Words>
  <Application>Microsoft Office PowerPoint</Application>
  <PresentationFormat>Custom</PresentationFormat>
  <Paragraphs>221</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dc:title>
  <dc:creator>Aso</dc:creator>
  <cp:lastModifiedBy>J-4-PC</cp:lastModifiedBy>
  <cp:revision>170</cp:revision>
  <dcterms:created xsi:type="dcterms:W3CDTF">2014-01-15T07:35:04Z</dcterms:created>
  <dcterms:modified xsi:type="dcterms:W3CDTF">2019-09-30T18:26:31Z</dcterms:modified>
</cp:coreProperties>
</file>