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sldIdLst>
    <p:sldId id="256" r:id="rId2"/>
    <p:sldId id="257" r:id="rId3"/>
    <p:sldId id="269" r:id="rId4"/>
    <p:sldId id="263" r:id="rId5"/>
    <p:sldId id="265" r:id="rId6"/>
    <p:sldId id="298" r:id="rId7"/>
    <p:sldId id="266" r:id="rId8"/>
    <p:sldId id="297" r:id="rId9"/>
    <p:sldId id="271" r:id="rId10"/>
    <p:sldId id="267" r:id="rId11"/>
    <p:sldId id="285" r:id="rId12"/>
    <p:sldId id="283" r:id="rId13"/>
    <p:sldId id="284" r:id="rId14"/>
    <p:sldId id="286" r:id="rId15"/>
    <p:sldId id="276" r:id="rId16"/>
    <p:sldId id="277" r:id="rId17"/>
    <p:sldId id="278" r:id="rId18"/>
    <p:sldId id="296" r:id="rId19"/>
    <p:sldId id="287" r:id="rId20"/>
    <p:sldId id="288" r:id="rId21"/>
    <p:sldId id="280" r:id="rId22"/>
    <p:sldId id="289"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p:cViewPr varScale="1">
        <p:scale>
          <a:sx n="64" d="100"/>
          <a:sy n="64" d="100"/>
        </p:scale>
        <p:origin x="67" y="4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A52987-A918-4E8A-9FFA-5E58930E3D2E}"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58E9C7-597E-4963-952E-C2F000CE52F5}" type="slidenum">
              <a:rPr lang="en-US" smtClean="0"/>
              <a:t>‹#›</a:t>
            </a:fld>
            <a:endParaRPr lang="en-US"/>
          </a:p>
        </p:txBody>
      </p:sp>
    </p:spTree>
    <p:extLst>
      <p:ext uri="{BB962C8B-B14F-4D97-AF65-F5344CB8AC3E}">
        <p14:creationId xmlns:p14="http://schemas.microsoft.com/office/powerpoint/2010/main" val="1758890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174E-46AF-4AB4-BF72-BBB56E729A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C06952-56F2-41B7-8916-3948CA5E7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FE17CB-76C6-4BBB-AEAE-99B61524DB92}"/>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F8696C6E-7C7D-4C01-89DA-B14757C3B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4383E3-07B6-4CCB-BA4B-DB6BCF11D23C}"/>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40970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9426-75AE-4C3D-BBAC-A9F227D856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C11879-D91B-40C0-9474-BADE251EA36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FA5F5A-8A20-4CE2-8BF9-DFD0BC0D12A3}"/>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BAE13A6E-C0DA-4273-B654-0932A6517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0EE933-3CCB-4ED7-88BD-6DCBCEA10F58}"/>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2511851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755851-DB62-4839-92DB-FBA4A2E319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4407F3-B5A7-4914-8AAA-1D3816B3CF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E3279-DA03-4FD0-94C7-1ADAD8007607}"/>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CDBA5417-62F4-44F0-94CA-997015C52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ACA61-F372-4731-AE22-50B8725E7DB6}"/>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391389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6831-7DD8-416E-9490-6E5FFCD039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5760FE-8E73-423C-AEA8-E4BD1DA552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A481EB-D171-46E6-8F77-6379E29D7F53}"/>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1B268960-9A41-47FA-9A28-783951F125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F23CC-21C4-42B4-B08A-D6EE9D66211D}"/>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1645644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C41E9-5CB8-424B-B9F9-AF6F0E3574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D92B2A-D209-4B46-B270-FD98A04E7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2744E37-3BBB-4295-ACF8-D67C7AAFF211}"/>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7FFE8C4B-ABD0-4725-8542-D9DFD07E3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392B87-7A28-47C5-913F-D0B85A437A75}"/>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230698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B3F9C-DD9B-4E21-939D-82FF2F53A0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4FC878-FE4F-443B-BEF9-3AA49D2520B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B61BE5-E67E-4885-8D6C-940AE65CCCF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B0FF40-C54E-47B6-BE89-563E3E832F9C}"/>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6" name="Footer Placeholder 5">
            <a:extLst>
              <a:ext uri="{FF2B5EF4-FFF2-40B4-BE49-F238E27FC236}">
                <a16:creationId xmlns:a16="http://schemas.microsoft.com/office/drawing/2014/main" id="{D27A1B7F-5D03-40FD-B84D-00B4DAA8F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5D1C44-E84E-4A96-AC11-3998796F4158}"/>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290957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AEFBD-B358-41F9-9C58-F532AC7B4D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2F6304-A55A-46D1-87FB-9E08D981D0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10073E3-4034-46B1-82DC-97E75F382A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BEA836-470F-4E59-A145-014860BE6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68B68F-DB97-459E-BDF2-51DC441F217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749B7A-8298-4804-A656-30C7D638572A}"/>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8" name="Footer Placeholder 7">
            <a:extLst>
              <a:ext uri="{FF2B5EF4-FFF2-40B4-BE49-F238E27FC236}">
                <a16:creationId xmlns:a16="http://schemas.microsoft.com/office/drawing/2014/main" id="{D731D2BF-00DA-4728-8D28-CEE2003026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03158B-179E-46A2-B0F0-550E9026A886}"/>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57883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42393-BD26-4809-96A2-243B225BB0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A1E68-12B4-4D3F-BB2F-9FC2ABBDC6C3}"/>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4" name="Footer Placeholder 3">
            <a:extLst>
              <a:ext uri="{FF2B5EF4-FFF2-40B4-BE49-F238E27FC236}">
                <a16:creationId xmlns:a16="http://schemas.microsoft.com/office/drawing/2014/main" id="{A6B94D64-076F-4CAA-9320-8CADB5D289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C9FF88-FBEA-46E9-A3F8-AD6C1A9C777B}"/>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165545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3486B6-3CB4-42FA-9FC6-38C1AC1663FA}"/>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3" name="Footer Placeholder 2">
            <a:extLst>
              <a:ext uri="{FF2B5EF4-FFF2-40B4-BE49-F238E27FC236}">
                <a16:creationId xmlns:a16="http://schemas.microsoft.com/office/drawing/2014/main" id="{FC97E3F2-7B20-44C6-A999-73D58888D6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2BBEF3-C615-4BE8-870F-8677C7C6C6E9}"/>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55985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6606F-CAEC-474B-85D2-281C7B6BB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728275-6A52-49B8-BBA2-9C44C5632E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75B53F-06C4-4B71-9B80-F5907CA3B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2A1F2F-77F4-4411-92B5-A35206495EAE}"/>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6" name="Footer Placeholder 5">
            <a:extLst>
              <a:ext uri="{FF2B5EF4-FFF2-40B4-BE49-F238E27FC236}">
                <a16:creationId xmlns:a16="http://schemas.microsoft.com/office/drawing/2014/main" id="{43FA8307-F769-42AC-82E0-31088E6A38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1E045D-3006-4F17-8215-ADE321CA6799}"/>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4248687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2B6D-560C-499B-8619-48FF043C61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7CDBE5-C4F6-4C02-9710-4A3B5B3ED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5A5D3E-6F2E-451E-9054-3C1BAF66A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A3FAB2-7182-4268-92A6-B438F6CF305F}"/>
              </a:ext>
            </a:extLst>
          </p:cNvPr>
          <p:cNvSpPr>
            <a:spLocks noGrp="1"/>
          </p:cNvSpPr>
          <p:nvPr>
            <p:ph type="dt" sz="half" idx="10"/>
          </p:nvPr>
        </p:nvSpPr>
        <p:spPr/>
        <p:txBody>
          <a:bodyPr/>
          <a:lstStyle/>
          <a:p>
            <a:fld id="{18725063-160F-4EFF-A359-15EE53B1C7C0}" type="datetimeFigureOut">
              <a:rPr lang="en-US" smtClean="0"/>
              <a:pPr/>
              <a:t>10/19/2024</a:t>
            </a:fld>
            <a:endParaRPr lang="en-US"/>
          </a:p>
        </p:txBody>
      </p:sp>
      <p:sp>
        <p:nvSpPr>
          <p:cNvPr id="6" name="Footer Placeholder 5">
            <a:extLst>
              <a:ext uri="{FF2B5EF4-FFF2-40B4-BE49-F238E27FC236}">
                <a16:creationId xmlns:a16="http://schemas.microsoft.com/office/drawing/2014/main" id="{8BA2E8CF-F08C-41B6-8334-599C417426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5968B7-98A3-4592-92D5-D7B889B034EC}"/>
              </a:ext>
            </a:extLst>
          </p:cNvPr>
          <p:cNvSpPr>
            <a:spLocks noGrp="1"/>
          </p:cNvSpPr>
          <p:nvPr>
            <p:ph type="sldNum" sz="quarter" idx="12"/>
          </p:nvPr>
        </p:nvSpPr>
        <p:spPr/>
        <p:txBody>
          <a:bodyPr/>
          <a:lstStyle/>
          <a:p>
            <a:fld id="{57CD15A0-2218-47D6-B52C-CF2634F032B8}" type="slidenum">
              <a:rPr lang="en-US" smtClean="0"/>
              <a:pPr/>
              <a:t>‹#›</a:t>
            </a:fld>
            <a:endParaRPr lang="en-US"/>
          </a:p>
        </p:txBody>
      </p:sp>
    </p:spTree>
    <p:extLst>
      <p:ext uri="{BB962C8B-B14F-4D97-AF65-F5344CB8AC3E}">
        <p14:creationId xmlns:p14="http://schemas.microsoft.com/office/powerpoint/2010/main" val="376077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F79584-65CE-4813-902F-1DA04F4F0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B28303-2DE4-493A-AF9B-8AA5D58FB5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DD5207-5469-4730-A8DC-9A36E340E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25063-160F-4EFF-A359-15EE53B1C7C0}" type="datetimeFigureOut">
              <a:rPr lang="en-US" smtClean="0"/>
              <a:pPr/>
              <a:t>10/19/2024</a:t>
            </a:fld>
            <a:endParaRPr lang="en-US"/>
          </a:p>
        </p:txBody>
      </p:sp>
      <p:sp>
        <p:nvSpPr>
          <p:cNvPr id="5" name="Footer Placeholder 4">
            <a:extLst>
              <a:ext uri="{FF2B5EF4-FFF2-40B4-BE49-F238E27FC236}">
                <a16:creationId xmlns:a16="http://schemas.microsoft.com/office/drawing/2014/main" id="{7A7A3118-2841-4D95-A370-273753D6AD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935206-A8AF-44C2-870F-2A77295540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D15A0-2218-47D6-B52C-CF2634F032B8}" type="slidenum">
              <a:rPr lang="en-US" smtClean="0"/>
              <a:pPr/>
              <a:t>‹#›</a:t>
            </a:fld>
            <a:endParaRPr lang="en-US"/>
          </a:p>
        </p:txBody>
      </p:sp>
    </p:spTree>
    <p:extLst>
      <p:ext uri="{BB962C8B-B14F-4D97-AF65-F5344CB8AC3E}">
        <p14:creationId xmlns:p14="http://schemas.microsoft.com/office/powerpoint/2010/main" val="5365397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762000"/>
            <a:ext cx="10904538" cy="1066800"/>
          </a:xfrm>
        </p:spPr>
        <p:txBody>
          <a:bodyPr>
            <a:noAutofit/>
          </a:bodyPr>
          <a:lstStyle/>
          <a:p>
            <a:pPr algn="ctr"/>
            <a:r>
              <a:rPr lang="en-US" sz="8000" b="1" dirty="0">
                <a:solidFill>
                  <a:srgbClr val="0000FF"/>
                </a:solidFill>
                <a:effectLst/>
                <a:latin typeface="+mn-lt"/>
                <a:cs typeface="+mn-cs"/>
              </a:rPr>
              <a:t>Theme 1 </a:t>
            </a:r>
            <a:br>
              <a:rPr lang="ku-Arab-IQ" sz="8000" b="1" dirty="0">
                <a:solidFill>
                  <a:srgbClr val="0000FF"/>
                </a:solidFill>
                <a:effectLst/>
                <a:latin typeface="+mn-lt"/>
                <a:cs typeface="+mn-cs"/>
              </a:rPr>
            </a:br>
            <a:r>
              <a:rPr lang="en-US" sz="8000" b="1" dirty="0">
                <a:solidFill>
                  <a:srgbClr val="0000FF"/>
                </a:solidFill>
                <a:effectLst/>
                <a:latin typeface="+mn-lt"/>
                <a:cs typeface="+mn-cs"/>
              </a:rPr>
              <a:t>Education </a:t>
            </a:r>
          </a:p>
        </p:txBody>
      </p:sp>
      <p:sp>
        <p:nvSpPr>
          <p:cNvPr id="3" name="Subtitle 2"/>
          <p:cNvSpPr>
            <a:spLocks noGrp="1"/>
          </p:cNvSpPr>
          <p:nvPr>
            <p:ph type="subTitle" idx="4294967295"/>
          </p:nvPr>
        </p:nvSpPr>
        <p:spPr>
          <a:xfrm>
            <a:off x="153988" y="2819400"/>
            <a:ext cx="10750550" cy="2819400"/>
          </a:xfrm>
        </p:spPr>
        <p:txBody>
          <a:bodyPr>
            <a:normAutofit/>
          </a:bodyPr>
          <a:lstStyle/>
          <a:p>
            <a:pPr marL="0" indent="0" algn="ctr">
              <a:buNone/>
            </a:pPr>
            <a:r>
              <a:rPr lang="en-US" sz="6600" b="1" dirty="0">
                <a:cs typeface="Times New Roman" pitchFamily="18" charset="0"/>
              </a:rPr>
              <a:t>Listening</a:t>
            </a:r>
            <a:r>
              <a:rPr lang="en-US" sz="3600" dirty="0">
                <a:cs typeface="Times New Roman" pitchFamily="18" charset="0"/>
              </a:rPr>
              <a:t>:</a:t>
            </a:r>
            <a:r>
              <a:rPr lang="ku-Arab-IQ" sz="3600" dirty="0">
                <a:cs typeface="Times New Roman" pitchFamily="18" charset="0"/>
              </a:rPr>
              <a:t> </a:t>
            </a:r>
            <a:r>
              <a:rPr lang="en-US" sz="5400" dirty="0">
                <a:cs typeface="Times New Roman" pitchFamily="18" charset="0"/>
              </a:rPr>
              <a:t>Fresher's Week</a:t>
            </a:r>
          </a:p>
          <a:p>
            <a:pPr marL="0" indent="0" algn="ctr">
              <a:buNone/>
            </a:pPr>
            <a:endParaRPr lang="en-US" sz="3300" dirty="0">
              <a:solidFill>
                <a:srgbClr val="00B050"/>
              </a:solidFill>
              <a:cs typeface="Times New Roman" pitchFamily="18" charset="0"/>
            </a:endParaRPr>
          </a:p>
        </p:txBody>
      </p:sp>
    </p:spTree>
    <p:extLst>
      <p:ext uri="{BB962C8B-B14F-4D97-AF65-F5344CB8AC3E}">
        <p14:creationId xmlns:p14="http://schemas.microsoft.com/office/powerpoint/2010/main" val="2282011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1201400" cy="1477962"/>
          </a:xfrm>
        </p:spPr>
        <p:txBody>
          <a:bodyPr>
            <a:normAutofit/>
          </a:bodyPr>
          <a:lstStyle/>
          <a:p>
            <a:r>
              <a:rPr lang="en-US" dirty="0">
                <a:solidFill>
                  <a:schemeClr val="accent2"/>
                </a:solidFill>
                <a:latin typeface="Times New Roman" pitchFamily="18" charset="0"/>
                <a:cs typeface="Times New Roman" pitchFamily="18" charset="0"/>
              </a:rPr>
              <a:t>C. </a:t>
            </a:r>
            <a:r>
              <a:rPr lang="en-US" dirty="0">
                <a:latin typeface="Times New Roman" pitchFamily="18" charset="0"/>
                <a:cs typeface="Times New Roman" pitchFamily="18" charset="0"/>
              </a:rPr>
              <a:t>Understanding Words in Context         Page12</a:t>
            </a:r>
            <a:br>
              <a:rPr lang="en-US" dirty="0">
                <a:latin typeface="Times New Roman" pitchFamily="18" charset="0"/>
                <a:cs typeface="Times New Roman" pitchFamily="18" charset="0"/>
              </a:rPr>
            </a:br>
            <a:r>
              <a:rPr lang="en-US" sz="3200" dirty="0">
                <a:solidFill>
                  <a:srgbClr val="0000FF"/>
                </a:solidFill>
                <a:latin typeface="Times New Roman" pitchFamily="18" charset="0"/>
                <a:cs typeface="Times New Roman" pitchFamily="18" charset="0"/>
              </a:rPr>
              <a:t>Tick the correct definition.</a:t>
            </a:r>
            <a:endParaRPr lang="en-US" dirty="0">
              <a:solidFill>
                <a:srgbClr val="0000FF"/>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8762468"/>
              </p:ext>
            </p:extLst>
          </p:nvPr>
        </p:nvGraphicFramePr>
        <p:xfrm>
          <a:off x="447773" y="1797918"/>
          <a:ext cx="11353800" cy="4723074"/>
        </p:xfrm>
        <a:graphic>
          <a:graphicData uri="http://schemas.openxmlformats.org/drawingml/2006/table">
            <a:tbl>
              <a:tblPr firstRow="1" bandRow="1">
                <a:tableStyleId>{3B4B98B0-60AC-42C2-AFA5-B58CD77FA1E5}</a:tableStyleId>
              </a:tblPr>
              <a:tblGrid>
                <a:gridCol w="2971800">
                  <a:extLst>
                    <a:ext uri="{9D8B030D-6E8A-4147-A177-3AD203B41FA5}">
                      <a16:colId xmlns:a16="http://schemas.microsoft.com/office/drawing/2014/main" val="20000"/>
                    </a:ext>
                  </a:extLst>
                </a:gridCol>
                <a:gridCol w="8382000">
                  <a:extLst>
                    <a:ext uri="{9D8B030D-6E8A-4147-A177-3AD203B41FA5}">
                      <a16:colId xmlns:a16="http://schemas.microsoft.com/office/drawing/2014/main" val="20001"/>
                    </a:ext>
                  </a:extLst>
                </a:gridCol>
              </a:tblGrid>
              <a:tr h="467581">
                <a:tc>
                  <a:txBody>
                    <a:bodyPr/>
                    <a:lstStyle/>
                    <a:p>
                      <a:r>
                        <a:rPr lang="en-US" sz="2800" u="none" strike="noStrike" kern="1200" baseline="0" dirty="0">
                          <a:solidFill>
                            <a:schemeClr val="tx1"/>
                          </a:solidFill>
                          <a:latin typeface="+mn-lt"/>
                          <a:cs typeface="Times New Roman" panose="02020603050405020304" pitchFamily="18" charset="0"/>
                        </a:rPr>
                        <a:t>Campus</a:t>
                      </a:r>
                      <a:endParaRPr lang="en-US" sz="2800" b="0" dirty="0">
                        <a:solidFill>
                          <a:schemeClr val="tx1"/>
                        </a:solidFill>
                        <a:latin typeface="+mn-lt"/>
                        <a:cs typeface="Times New Roman" pitchFamily="18" charset="0"/>
                      </a:endParaRPr>
                    </a:p>
                  </a:txBody>
                  <a:tcPr marL="91441" marR="914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u="none" strike="noStrike" kern="1200" baseline="0" dirty="0">
                          <a:solidFill>
                            <a:schemeClr val="tx1"/>
                          </a:solidFill>
                          <a:latin typeface="+mn-lt"/>
                          <a:cs typeface="Times New Roman" panose="02020603050405020304" pitchFamily="18" charset="0"/>
                        </a:rPr>
                        <a:t>The University Buildings</a:t>
                      </a:r>
                      <a:endParaRPr lang="en-US" sz="28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0"/>
                  </a:ext>
                </a:extLst>
              </a:tr>
              <a:tr h="467581">
                <a:tc>
                  <a:txBody>
                    <a:bodyPr/>
                    <a:lstStyle/>
                    <a:p>
                      <a:r>
                        <a:rPr lang="en-US" sz="2800" b="1" u="none" strike="noStrike" kern="1200" baseline="0" dirty="0">
                          <a:solidFill>
                            <a:schemeClr val="tx1"/>
                          </a:solidFill>
                          <a:latin typeface="+mn-lt"/>
                          <a:cs typeface="Times New Roman" panose="02020603050405020304" pitchFamily="18" charset="0"/>
                        </a:rPr>
                        <a:t>Resources</a:t>
                      </a:r>
                      <a:endParaRPr lang="en-US" sz="28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things to help with studying</a:t>
                      </a:r>
                      <a:endParaRPr lang="en-US" sz="28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1"/>
                  </a:ext>
                </a:extLst>
              </a:tr>
              <a:tr h="467581">
                <a:tc>
                  <a:txBody>
                    <a:bodyPr/>
                    <a:lstStyle/>
                    <a:p>
                      <a:r>
                        <a:rPr lang="en-US" sz="2800" b="1" u="none" strike="noStrike" kern="1200" baseline="0" dirty="0">
                          <a:solidFill>
                            <a:schemeClr val="tx1"/>
                          </a:solidFill>
                          <a:latin typeface="+mn-lt"/>
                          <a:cs typeface="Times New Roman" panose="02020603050405020304" pitchFamily="18" charset="0"/>
                        </a:rPr>
                        <a:t>Fees</a:t>
                      </a:r>
                      <a:endParaRPr lang="en-US" sz="28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money for a course</a:t>
                      </a:r>
                      <a:endParaRPr lang="en-US" sz="28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2"/>
                  </a:ext>
                </a:extLst>
              </a:tr>
              <a:tr h="467581">
                <a:tc>
                  <a:txBody>
                    <a:bodyPr/>
                    <a:lstStyle/>
                    <a:p>
                      <a:r>
                        <a:rPr lang="en-US" sz="2800" b="1" u="none" strike="noStrike" kern="1200" baseline="0" dirty="0">
                          <a:solidFill>
                            <a:schemeClr val="tx1"/>
                          </a:solidFill>
                          <a:latin typeface="+mn-lt"/>
                          <a:cs typeface="Times New Roman" panose="02020603050405020304" pitchFamily="18" charset="0"/>
                        </a:rPr>
                        <a:t>Welfare Office</a:t>
                      </a:r>
                      <a:endParaRPr lang="en-US" sz="2800" b="1" dirty="0">
                        <a:solidFill>
                          <a:schemeClr val="tx1"/>
                        </a:solidFill>
                        <a:latin typeface="+mn-lt"/>
                        <a:cs typeface="Times New Roman" pitchFamily="18" charset="0"/>
                      </a:endParaRPr>
                    </a:p>
                  </a:txBody>
                  <a:tcPr marL="91441" marR="91441"/>
                </a:tc>
                <a:tc>
                  <a:txBody>
                    <a:bodyPr/>
                    <a:lstStyle/>
                    <a:p>
                      <a:r>
                        <a:rPr lang="en-US" sz="2600" u="none" strike="noStrike" kern="1200" baseline="0" dirty="0">
                          <a:solidFill>
                            <a:schemeClr val="tx1"/>
                          </a:solidFill>
                          <a:latin typeface="+mn-lt"/>
                          <a:cs typeface="Times New Roman" panose="02020603050405020304" pitchFamily="18" charset="0"/>
                        </a:rPr>
                        <a:t>place to go if you have problems</a:t>
                      </a:r>
                      <a:endParaRPr lang="en-US" sz="24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3"/>
                  </a:ext>
                </a:extLst>
              </a:tr>
              <a:tr h="467581">
                <a:tc>
                  <a:txBody>
                    <a:bodyPr/>
                    <a:lstStyle/>
                    <a:p>
                      <a:r>
                        <a:rPr lang="en-US" sz="2800" b="1" u="none" strike="noStrike" kern="1200" baseline="0" dirty="0">
                          <a:solidFill>
                            <a:schemeClr val="tx1"/>
                          </a:solidFill>
                          <a:latin typeface="+mn-lt"/>
                          <a:cs typeface="Times New Roman" panose="02020603050405020304" pitchFamily="18" charset="0"/>
                        </a:rPr>
                        <a:t>JCR</a:t>
                      </a:r>
                      <a:endParaRPr lang="en-US" sz="28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Junior Common Room</a:t>
                      </a:r>
                      <a:endParaRPr lang="en-US" sz="28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4"/>
                  </a:ext>
                </a:extLst>
              </a:tr>
              <a:tr h="467581">
                <a:tc>
                  <a:txBody>
                    <a:bodyPr/>
                    <a:lstStyle/>
                    <a:p>
                      <a:r>
                        <a:rPr lang="en-US" sz="2800" b="1" u="none" strike="noStrike" kern="1200" baseline="0" dirty="0">
                          <a:solidFill>
                            <a:schemeClr val="tx1"/>
                          </a:solidFill>
                          <a:latin typeface="+mn-lt"/>
                          <a:cs typeface="Times New Roman" panose="02020603050405020304" pitchFamily="18" charset="0"/>
                        </a:rPr>
                        <a:t>SCR</a:t>
                      </a:r>
                      <a:endParaRPr lang="en-US" sz="28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Senior Common Room</a:t>
                      </a:r>
                      <a:endParaRPr lang="en-US" sz="2800"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5"/>
                  </a:ext>
                </a:extLst>
              </a:tr>
              <a:tr h="807057">
                <a:tc>
                  <a:txBody>
                    <a:bodyPr/>
                    <a:lstStyle/>
                    <a:p>
                      <a:r>
                        <a:rPr lang="en-US" sz="2800" b="1" u="none" strike="noStrike" kern="1200" baseline="0" dirty="0">
                          <a:solidFill>
                            <a:schemeClr val="tx1"/>
                          </a:solidFill>
                          <a:latin typeface="+mn-lt"/>
                          <a:cs typeface="Times New Roman" panose="02020603050405020304" pitchFamily="18" charset="0"/>
                        </a:rPr>
                        <a:t>Hall of Residence</a:t>
                      </a:r>
                      <a:endParaRPr lang="en-US" sz="28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accommodation for students on</a:t>
                      </a:r>
                      <a:r>
                        <a:rPr lang="ku-Arab-IQ" sz="2800" u="none" strike="noStrike" kern="1200" baseline="0" dirty="0">
                          <a:solidFill>
                            <a:schemeClr val="tx1"/>
                          </a:solidFill>
                          <a:latin typeface="+mn-lt"/>
                          <a:cs typeface="Times New Roman" panose="02020603050405020304" pitchFamily="18" charset="0"/>
                        </a:rPr>
                        <a:t> </a:t>
                      </a:r>
                      <a:r>
                        <a:rPr lang="en-US" sz="2800" u="none" strike="noStrike" kern="1200" baseline="0" dirty="0">
                          <a:solidFill>
                            <a:schemeClr val="tx1"/>
                          </a:solidFill>
                          <a:latin typeface="+mn-lt"/>
                          <a:cs typeface="Times New Roman" panose="02020603050405020304" pitchFamily="18" charset="0"/>
                        </a:rPr>
                        <a:t>campus</a:t>
                      </a:r>
                      <a:endParaRPr lang="en-US" sz="2800"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6"/>
                  </a:ext>
                </a:extLst>
              </a:tr>
              <a:tr h="807057">
                <a:tc>
                  <a:txBody>
                    <a:bodyPr/>
                    <a:lstStyle/>
                    <a:p>
                      <a:r>
                        <a:rPr lang="en-US" sz="2400" b="1" u="none" strike="noStrike" kern="1200" baseline="0" dirty="0">
                          <a:solidFill>
                            <a:schemeClr val="tx1"/>
                          </a:solidFill>
                          <a:latin typeface="+mn-lt"/>
                          <a:cs typeface="Times New Roman" panose="02020603050405020304" pitchFamily="18" charset="0"/>
                        </a:rPr>
                        <a:t>Students’ Union</a:t>
                      </a:r>
                      <a:r>
                        <a:rPr lang="ku-Arab-IQ" sz="2400" b="1" u="none" strike="noStrike" kern="1200" baseline="0" dirty="0">
                          <a:solidFill>
                            <a:schemeClr val="tx1"/>
                          </a:solidFill>
                          <a:latin typeface="+mn-lt"/>
                          <a:cs typeface="Times New Roman" panose="02020603050405020304" pitchFamily="18" charset="0"/>
                        </a:rPr>
                        <a:t> </a:t>
                      </a:r>
                      <a:r>
                        <a:rPr lang="en-US" sz="2400" b="1" u="none" strike="noStrike" kern="1200" baseline="0" dirty="0">
                          <a:solidFill>
                            <a:schemeClr val="tx1"/>
                          </a:solidFill>
                          <a:latin typeface="+mn-lt"/>
                          <a:cs typeface="Times New Roman" panose="02020603050405020304" pitchFamily="18" charset="0"/>
                        </a:rPr>
                        <a:t>(SU)</a:t>
                      </a:r>
                      <a:endParaRPr lang="en-US" sz="2400" b="1" dirty="0">
                        <a:solidFill>
                          <a:schemeClr val="tx1"/>
                        </a:solidFill>
                        <a:latin typeface="+mn-lt"/>
                        <a:cs typeface="Times New Roman" pitchFamily="18" charset="0"/>
                      </a:endParaRPr>
                    </a:p>
                  </a:txBody>
                  <a:tcPr marL="91441" marR="91441"/>
                </a:tc>
                <a:tc>
                  <a:txBody>
                    <a:bodyPr/>
                    <a:lstStyle/>
                    <a:p>
                      <a:r>
                        <a:rPr lang="en-US" sz="2800" u="none" strike="noStrike" kern="1200" baseline="0" dirty="0">
                          <a:solidFill>
                            <a:schemeClr val="tx1"/>
                          </a:solidFill>
                          <a:latin typeface="+mn-lt"/>
                          <a:cs typeface="Times New Roman" panose="02020603050405020304" pitchFamily="18" charset="0"/>
                        </a:rPr>
                        <a:t>special place for students</a:t>
                      </a:r>
                      <a:endParaRPr lang="en-US" sz="2800" b="1" dirty="0">
                        <a:solidFill>
                          <a:schemeClr val="tx1"/>
                        </a:solidFill>
                        <a:latin typeface="+mn-lt"/>
                        <a:cs typeface="Times New Roman" pitchFamily="18" charset="0"/>
                      </a:endParaRPr>
                    </a:p>
                  </a:txBody>
                  <a:tcPr marL="91441" marR="91441"/>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8467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rgbClr val="FF0000"/>
                </a:solidFill>
                <a:latin typeface="Times New Roman" pitchFamily="18" charset="0"/>
                <a:cs typeface="Times New Roman" pitchFamily="18" charset="0"/>
              </a:rPr>
              <a:t>1.3 Learning New Listening Skills: </a:t>
            </a:r>
            <a:r>
              <a:rPr lang="en-US" sz="3100" dirty="0">
                <a:solidFill>
                  <a:srgbClr val="FF0000"/>
                </a:solidFill>
                <a:latin typeface="Times New Roman" pitchFamily="18" charset="0"/>
                <a:cs typeface="Times New Roman" pitchFamily="18" charset="0"/>
              </a:rPr>
              <a:t>Waiting for Spoken Definitions</a:t>
            </a:r>
            <a:br>
              <a:rPr lang="ku-Arab-IQ" dirty="0">
                <a:latin typeface="Times New Roman" pitchFamily="18" charset="0"/>
                <a:cs typeface="Times New Roman" pitchFamily="18" charset="0"/>
              </a:rPr>
            </a:br>
            <a:r>
              <a:rPr lang="en-US" sz="3100" b="1" dirty="0">
                <a:solidFill>
                  <a:srgbClr val="FF0000"/>
                </a:solidFill>
                <a:latin typeface="Times New Roman" pitchFamily="18" charset="0"/>
                <a:cs typeface="Times New Roman" pitchFamily="18" charset="0"/>
              </a:rPr>
              <a:t>B.</a:t>
            </a:r>
            <a:r>
              <a:rPr lang="en-US" sz="3100" dirty="0">
                <a:latin typeface="Times New Roman" pitchFamily="18" charset="0"/>
                <a:cs typeface="Times New Roman" pitchFamily="18" charset="0"/>
              </a:rPr>
              <a:t> Identifying a new skill                                                Page 14</a:t>
            </a:r>
            <a:br>
              <a:rPr lang="en-US" dirty="0">
                <a:latin typeface="Times New Roman" pitchFamily="18" charset="0"/>
                <a:cs typeface="Times New Roman" pitchFamily="18" charset="0"/>
              </a:rPr>
            </a:br>
            <a:r>
              <a:rPr lang="en-US" sz="3100" dirty="0">
                <a:latin typeface="Times New Roman" pitchFamily="18" charset="0"/>
                <a:cs typeface="Times New Roman" pitchFamily="18" charset="0"/>
              </a:rPr>
              <a:t>1. Match the words and definitions.</a:t>
            </a:r>
            <a:endParaRPr lang="en-US" dirty="0">
              <a:solidFill>
                <a:srgbClr val="00B05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9056354"/>
              </p:ext>
            </p:extLst>
          </p:nvPr>
        </p:nvGraphicFramePr>
        <p:xfrm>
          <a:off x="762000" y="1752600"/>
          <a:ext cx="10820400" cy="4328160"/>
        </p:xfrm>
        <a:graphic>
          <a:graphicData uri="http://schemas.openxmlformats.org/drawingml/2006/table">
            <a:tbl>
              <a:tblPr firstRow="1" bandRow="1">
                <a:tableStyleId>{0E3FDE45-AF77-4B5C-9715-49D594BDF05E}</a:tableStyleId>
              </a:tblPr>
              <a:tblGrid>
                <a:gridCol w="57912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701040">
                <a:tc>
                  <a:txBody>
                    <a:bodyPr/>
                    <a:lstStyle/>
                    <a:p>
                      <a:pPr algn="ctr"/>
                      <a:r>
                        <a:rPr lang="en-US" dirty="0">
                          <a:solidFill>
                            <a:schemeClr val="tx1"/>
                          </a:solidFill>
                        </a:rPr>
                        <a:t>Words</a:t>
                      </a:r>
                      <a:endParaRPr lang="en-US" b="1" dirty="0">
                        <a:solidFill>
                          <a:schemeClr val="tx1"/>
                        </a:solidFill>
                        <a:latin typeface="Times New Roman" pitchFamily="18" charset="0"/>
                        <a:cs typeface="Times New Roman" pitchFamily="18" charset="0"/>
                      </a:endParaRPr>
                    </a:p>
                  </a:txBody>
                  <a:tcPr/>
                </a:tc>
                <a:tc>
                  <a:txBody>
                    <a:bodyPr/>
                    <a:lstStyle/>
                    <a:p>
                      <a:pPr algn="ctr"/>
                      <a:r>
                        <a:rPr lang="en-US" dirty="0">
                          <a:solidFill>
                            <a:schemeClr val="tx1"/>
                          </a:solidFill>
                        </a:rPr>
                        <a:t>Definitions</a:t>
                      </a:r>
                      <a:endParaRPr lang="en-US"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701040">
                <a:tc>
                  <a:txBody>
                    <a:bodyPr/>
                    <a:lstStyle/>
                    <a:p>
                      <a:pPr algn="l"/>
                      <a:r>
                        <a:rPr lang="en-US" sz="2400" dirty="0">
                          <a:solidFill>
                            <a:schemeClr val="tx1"/>
                          </a:solidFill>
                        </a:rPr>
                        <a:t>Assignment</a:t>
                      </a:r>
                      <a:endParaRPr lang="en-US" sz="2400" b="1"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 piece</a:t>
                      </a:r>
                      <a:r>
                        <a:rPr lang="en-US" sz="2400" baseline="0" dirty="0">
                          <a:solidFill>
                            <a:schemeClr val="tx1"/>
                          </a:solidFill>
                        </a:rPr>
                        <a:t> of work to do on your own</a:t>
                      </a:r>
                      <a:endParaRPr lang="en-US" sz="2400" dirty="0">
                        <a:solidFill>
                          <a:schemeClr val="tx1"/>
                        </a:solidFill>
                      </a:endParaRPr>
                    </a:p>
                    <a:p>
                      <a:pPr algn="l"/>
                      <a:endParaRPr lang="en-US" sz="24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01040">
                <a:tc>
                  <a:txBody>
                    <a:bodyPr/>
                    <a:lstStyle/>
                    <a:p>
                      <a:pPr algn="l"/>
                      <a:r>
                        <a:rPr lang="en-US" sz="2400" dirty="0">
                          <a:solidFill>
                            <a:schemeClr val="tx1"/>
                          </a:solidFill>
                        </a:rPr>
                        <a:t>Deadline</a:t>
                      </a:r>
                      <a:endParaRPr lang="en-US" sz="2400" b="1" dirty="0">
                        <a:solidFill>
                          <a:schemeClr val="tx1"/>
                        </a:solidFill>
                        <a:latin typeface="Times New Roman" pitchFamily="18" charset="0"/>
                        <a:cs typeface="Times New Roman" pitchFamily="18" charset="0"/>
                      </a:endParaRPr>
                    </a:p>
                  </a:txBody>
                  <a:tcPr/>
                </a:tc>
                <a:tc>
                  <a:txBody>
                    <a:bodyPr/>
                    <a:lstStyle/>
                    <a:p>
                      <a:pPr algn="l"/>
                      <a:r>
                        <a:rPr lang="en-US" sz="2400" dirty="0">
                          <a:solidFill>
                            <a:schemeClr val="tx1"/>
                          </a:solidFill>
                        </a:rPr>
                        <a:t>The time to give in an assignment</a:t>
                      </a:r>
                      <a:endParaRPr lang="en-US" sz="24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01040">
                <a:tc>
                  <a:txBody>
                    <a:bodyPr/>
                    <a:lstStyle/>
                    <a:p>
                      <a:pPr algn="l"/>
                      <a:r>
                        <a:rPr lang="en-US" sz="2400" dirty="0">
                          <a:solidFill>
                            <a:schemeClr val="tx1"/>
                          </a:solidFill>
                        </a:rPr>
                        <a:t>Research</a:t>
                      </a:r>
                      <a:endParaRPr lang="en-US" sz="2400" b="1" dirty="0">
                        <a:solidFill>
                          <a:schemeClr val="tx1"/>
                        </a:solidFill>
                        <a:latin typeface="Times New Roman" pitchFamily="18" charset="0"/>
                        <a:cs typeface="Times New Roman" pitchFamily="18" charset="0"/>
                      </a:endParaRPr>
                    </a:p>
                  </a:txBody>
                  <a:tcPr/>
                </a:tc>
                <a:tc>
                  <a:txBody>
                    <a:bodyPr/>
                    <a:lstStyle/>
                    <a:p>
                      <a:pPr algn="l"/>
                      <a:r>
                        <a:rPr lang="en-US" sz="2400" dirty="0">
                          <a:solidFill>
                            <a:schemeClr val="tx1"/>
                          </a:solidFill>
                        </a:rPr>
                        <a:t>Reading articles</a:t>
                      </a:r>
                      <a:endParaRPr lang="en-US" sz="24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701040">
                <a:tc>
                  <a:txBody>
                    <a:bodyPr/>
                    <a:lstStyle/>
                    <a:p>
                      <a:pPr algn="l"/>
                      <a:r>
                        <a:rPr lang="en-US" sz="2400" dirty="0">
                          <a:solidFill>
                            <a:schemeClr val="tx1"/>
                          </a:solidFill>
                        </a:rPr>
                        <a:t>Journals</a:t>
                      </a:r>
                      <a:endParaRPr lang="en-US" sz="2400" b="1" dirty="0">
                        <a:solidFill>
                          <a:schemeClr val="tx1"/>
                        </a:solidFill>
                        <a:latin typeface="Times New Roman" pitchFamily="18" charset="0"/>
                        <a:cs typeface="Times New Roman" pitchFamily="18" charset="0"/>
                      </a:endParaRPr>
                    </a:p>
                  </a:txBody>
                  <a:tcPr/>
                </a:tc>
                <a:tc>
                  <a:txBody>
                    <a:bodyPr/>
                    <a:lstStyle/>
                    <a:p>
                      <a:pPr algn="l"/>
                      <a:r>
                        <a:rPr lang="en-US" sz="2400" dirty="0">
                          <a:solidFill>
                            <a:schemeClr val="tx1"/>
                          </a:solidFill>
                        </a:rPr>
                        <a:t>Academic magazine</a:t>
                      </a:r>
                      <a:endParaRPr lang="en-US" sz="24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701040">
                <a:tc>
                  <a:txBody>
                    <a:bodyPr/>
                    <a:lstStyle/>
                    <a:p>
                      <a:pPr algn="l"/>
                      <a:r>
                        <a:rPr lang="en-US" sz="2400" dirty="0">
                          <a:solidFill>
                            <a:schemeClr val="tx1"/>
                          </a:solidFill>
                        </a:rPr>
                        <a:t>Tutorial</a:t>
                      </a:r>
                      <a:endParaRPr lang="en-US" sz="2400" b="1" dirty="0">
                        <a:solidFill>
                          <a:schemeClr val="tx1"/>
                        </a:solidFill>
                        <a:latin typeface="Times New Roman" pitchFamily="18" charset="0"/>
                        <a:cs typeface="Times New Roman" pitchFamily="18" charset="0"/>
                      </a:endParaRPr>
                    </a:p>
                  </a:txBody>
                  <a:tcPr/>
                </a:tc>
                <a:tc>
                  <a:txBody>
                    <a:bodyPr/>
                    <a:lstStyle/>
                    <a:p>
                      <a:pPr algn="l"/>
                      <a:r>
                        <a:rPr lang="en-US" sz="2400" dirty="0">
                          <a:solidFill>
                            <a:schemeClr val="tx1"/>
                          </a:solidFill>
                        </a:rPr>
                        <a:t>A small discussion </a:t>
                      </a:r>
                      <a:endParaRPr lang="en-US" sz="24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59159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rgbClr val="0000FF"/>
                </a:solidFill>
                <a:effectLst/>
                <a:latin typeface="Times New Roman" pitchFamily="18" charset="0"/>
                <a:cs typeface="Times New Roman" pitchFamily="18" charset="0"/>
              </a:rPr>
              <a:t>B. Identifying a new skill                    Page 14</a:t>
            </a:r>
            <a:br>
              <a:rPr lang="en-US" dirty="0">
                <a:solidFill>
                  <a:srgbClr val="0000FF"/>
                </a:solidFill>
                <a:effectLst/>
                <a:latin typeface="Times New Roman" pitchFamily="18" charset="0"/>
                <a:cs typeface="Times New Roman" pitchFamily="18" charset="0"/>
              </a:rPr>
            </a:br>
            <a:r>
              <a:rPr lang="en-US" sz="2700" dirty="0">
                <a:solidFill>
                  <a:srgbClr val="0000FF"/>
                </a:solidFill>
                <a:effectLst/>
                <a:latin typeface="Times New Roman" pitchFamily="18" charset="0"/>
                <a:cs typeface="Times New Roman" pitchFamily="18" charset="0"/>
              </a:rPr>
              <a:t>1. Listen to Mrs Pinner’s talk, how does she introduce each definition?</a:t>
            </a:r>
            <a:endParaRPr lang="en-US" dirty="0">
              <a:solidFill>
                <a:srgbClr val="0000FF"/>
              </a:solidFill>
              <a:effectLst/>
            </a:endParaRPr>
          </a:p>
        </p:txBody>
      </p:sp>
      <p:sp>
        <p:nvSpPr>
          <p:cNvPr id="2" name="Content Placeholder 1"/>
          <p:cNvSpPr>
            <a:spLocks noGrp="1"/>
          </p:cNvSpPr>
          <p:nvPr>
            <p:ph idx="1"/>
          </p:nvPr>
        </p:nvSpPr>
        <p:spPr>
          <a:xfrm>
            <a:off x="381000" y="1481329"/>
            <a:ext cx="11430000" cy="4919471"/>
          </a:xfrm>
        </p:spPr>
        <p:txBody>
          <a:bodyPr>
            <a:noAutofit/>
          </a:bodyPr>
          <a:lstStyle/>
          <a:p>
            <a:pPr algn="just"/>
            <a:r>
              <a:rPr lang="en-US" dirty="0">
                <a:latin typeface="Times New Roman" pitchFamily="18" charset="0"/>
                <a:cs typeface="Times New Roman" pitchFamily="18" charset="0"/>
              </a:rPr>
              <a:t>Mrs Pinner: OK. As the Dean said, </a:t>
            </a:r>
            <a:r>
              <a:rPr lang="en-US" b="1" i="1" dirty="0">
                <a:latin typeface="Times New Roman" pitchFamily="18" charset="0"/>
                <a:cs typeface="Times New Roman" pitchFamily="18" charset="0"/>
              </a:rPr>
              <a:t>I’m Head of Year 1</a:t>
            </a:r>
            <a:r>
              <a:rPr lang="en-US" dirty="0">
                <a:latin typeface="Times New Roman" pitchFamily="18" charset="0"/>
                <a:cs typeface="Times New Roman" pitchFamily="18" charset="0"/>
              </a:rPr>
              <a:t>. </a:t>
            </a:r>
            <a:r>
              <a:rPr lang="en-US" b="1" i="1" dirty="0">
                <a:latin typeface="Times New Roman" pitchFamily="18" charset="0"/>
                <a:cs typeface="Times New Roman" pitchFamily="18" charset="0"/>
              </a:rPr>
              <a:t>That means</a:t>
            </a:r>
            <a:r>
              <a:rPr lang="en-US" dirty="0">
                <a:latin typeface="Times New Roman" pitchFamily="18" charset="0"/>
                <a:cs typeface="Times New Roman" pitchFamily="18" charset="0"/>
              </a:rPr>
              <a:t> I’m </a:t>
            </a:r>
            <a:r>
              <a:rPr lang="en-US" b="1" i="1" dirty="0">
                <a:latin typeface="Times New Roman" pitchFamily="18" charset="0"/>
                <a:cs typeface="Times New Roman" pitchFamily="18" charset="0"/>
              </a:rPr>
              <a:t>responsible for the schedule</a:t>
            </a:r>
            <a:r>
              <a:rPr lang="en-US" dirty="0">
                <a:latin typeface="Times New Roman" pitchFamily="18" charset="0"/>
                <a:cs typeface="Times New Roman" pitchFamily="18" charset="0"/>
              </a:rPr>
              <a:t>. In Year 1, you have five lectures a week. In two of those lectures, the lecturer will give you an assignment – </a:t>
            </a:r>
            <a:r>
              <a:rPr lang="en-US" b="1" i="1" dirty="0">
                <a:latin typeface="Times New Roman" pitchFamily="18" charset="0"/>
                <a:cs typeface="Times New Roman" pitchFamily="18" charset="0"/>
              </a:rPr>
              <a:t>that is</a:t>
            </a:r>
            <a:r>
              <a:rPr lang="en-US" dirty="0">
                <a:latin typeface="Times New Roman" pitchFamily="18" charset="0"/>
                <a:cs typeface="Times New Roman" pitchFamily="18" charset="0"/>
              </a:rPr>
              <a:t>, a piece of work to do on your own. Most assignments have a deadline. </a:t>
            </a:r>
            <a:r>
              <a:rPr lang="en-US" b="1" i="1" dirty="0">
                <a:latin typeface="Times New Roman" pitchFamily="18" charset="0"/>
                <a:cs typeface="Times New Roman" pitchFamily="18" charset="0"/>
              </a:rPr>
              <a:t>That is </a:t>
            </a:r>
            <a:r>
              <a:rPr lang="en-US" dirty="0">
                <a:latin typeface="Times New Roman" pitchFamily="18" charset="0"/>
                <a:cs typeface="Times New Roman" pitchFamily="18" charset="0"/>
              </a:rPr>
              <a:t>the time to give it in. The lecturer may say, for example, ‘you have one week for this assignment’, or ‘you must finish this by next Tuesday’. Don’t leave assignments until the last minute. Start work on them immediately. Sometimes assignments involve research –</a:t>
            </a:r>
            <a:r>
              <a:rPr lang="en-US" b="1" i="1" dirty="0">
                <a:latin typeface="Times New Roman" pitchFamily="18" charset="0"/>
                <a:cs typeface="Times New Roman" pitchFamily="18" charset="0"/>
              </a:rPr>
              <a:t> in other words</a:t>
            </a:r>
            <a:r>
              <a:rPr lang="en-US" dirty="0">
                <a:latin typeface="Times New Roman" pitchFamily="18" charset="0"/>
                <a:cs typeface="Times New Roman" pitchFamily="18" charset="0"/>
              </a:rPr>
              <a:t>, you must read some articles from journals, um, academic magazines, by scientists and researchers. There are many journals in the Resource Centre. You can use the Internet to do some research, but be careful – we’ll talk more about using Wikipedia and so on for research later on. You have one tutorial each week. </a:t>
            </a:r>
            <a:r>
              <a:rPr lang="en-US" b="1" i="1" dirty="0">
                <a:latin typeface="Times New Roman" pitchFamily="18" charset="0"/>
                <a:cs typeface="Times New Roman" pitchFamily="18" charset="0"/>
              </a:rPr>
              <a:t>A tutorial is </a:t>
            </a:r>
            <a:r>
              <a:rPr lang="en-US" dirty="0">
                <a:latin typeface="Times New Roman" pitchFamily="18" charset="0"/>
                <a:cs typeface="Times New Roman" pitchFamily="18" charset="0"/>
              </a:rPr>
              <a:t>a small discussion with your tutor and some other students.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rgbClr val="0000FF"/>
                </a:solidFill>
                <a:effectLst/>
                <a:latin typeface="Times New Roman" pitchFamily="18" charset="0"/>
                <a:cs typeface="Times New Roman" pitchFamily="18" charset="0"/>
              </a:rPr>
              <a:t>B. Identifying a new skill                Page 14</a:t>
            </a:r>
            <a:br>
              <a:rPr lang="en-US" dirty="0">
                <a:solidFill>
                  <a:srgbClr val="0000FF"/>
                </a:solidFill>
                <a:effectLst/>
                <a:latin typeface="Times New Roman" pitchFamily="18" charset="0"/>
                <a:cs typeface="Times New Roman" pitchFamily="18" charset="0"/>
              </a:rPr>
            </a:br>
            <a:r>
              <a:rPr lang="en-US" sz="3100" dirty="0">
                <a:solidFill>
                  <a:srgbClr val="0000FF"/>
                </a:solidFill>
                <a:effectLst/>
                <a:latin typeface="Times New Roman" pitchFamily="18" charset="0"/>
                <a:cs typeface="Times New Roman" pitchFamily="18" charset="0"/>
              </a:rPr>
              <a:t>2.Waiting for definitions</a:t>
            </a:r>
            <a:endParaRPr lang="en-US" sz="3100" dirty="0">
              <a:solidFill>
                <a:srgbClr val="0000FF"/>
              </a:solidFill>
              <a:effectLst/>
            </a:endParaRPr>
          </a:p>
        </p:txBody>
      </p:sp>
      <p:sp>
        <p:nvSpPr>
          <p:cNvPr id="2" name="Content Placeholder 1"/>
          <p:cNvSpPr>
            <a:spLocks noGrp="1"/>
          </p:cNvSpPr>
          <p:nvPr>
            <p:ph idx="1"/>
          </p:nvPr>
        </p:nvSpPr>
        <p:spPr/>
        <p:txBody>
          <a:bodyPr>
            <a:normAutofit fontScale="85000" lnSpcReduction="20000"/>
          </a:bodyPr>
          <a:lstStyle/>
          <a:p>
            <a:pPr>
              <a:buFont typeface="Wingdings" pitchFamily="2" charset="2"/>
              <a:buChar char="Ø"/>
            </a:pPr>
            <a:r>
              <a:rPr lang="en-US" dirty="0">
                <a:latin typeface="Times New Roman" pitchFamily="18" charset="0"/>
                <a:cs typeface="Times New Roman" pitchFamily="18" charset="0"/>
              </a:rPr>
              <a:t>People often define words after they use the word for the first time. Example:</a:t>
            </a:r>
          </a:p>
          <a:p>
            <a:pPr>
              <a:buFontTx/>
              <a:buChar char="-"/>
            </a:pPr>
            <a:r>
              <a:rPr lang="en-US" dirty="0">
                <a:latin typeface="Times New Roman" pitchFamily="18" charset="0"/>
                <a:cs typeface="Times New Roman" pitchFamily="18" charset="0"/>
              </a:rPr>
              <a:t>I’m the </a:t>
            </a:r>
            <a:r>
              <a:rPr lang="en-US" b="1" i="1" dirty="0">
                <a:latin typeface="Times New Roman" pitchFamily="18" charset="0"/>
                <a:cs typeface="Times New Roman" pitchFamily="18" charset="0"/>
              </a:rPr>
              <a:t>Head of Year 1 </a:t>
            </a:r>
            <a:r>
              <a:rPr lang="en-US" dirty="0">
                <a:latin typeface="Times New Roman" pitchFamily="18" charset="0"/>
                <a:cs typeface="Times New Roman" pitchFamily="18" charset="0"/>
              </a:rPr>
              <a:t>– that means I’m </a:t>
            </a:r>
            <a:r>
              <a:rPr lang="en-US" b="1" i="1" dirty="0">
                <a:latin typeface="Times New Roman" pitchFamily="18" charset="0"/>
                <a:cs typeface="Times New Roman" pitchFamily="18" charset="0"/>
              </a:rPr>
              <a:t>responsible for the schedule</a:t>
            </a:r>
            <a:r>
              <a:rPr lang="en-US" dirty="0">
                <a:latin typeface="Times New Roman" pitchFamily="18" charset="0"/>
                <a:cs typeface="Times New Roman" pitchFamily="18" charset="0"/>
              </a:rPr>
              <a:t>.</a:t>
            </a:r>
          </a:p>
          <a:p>
            <a:pPr>
              <a:buFont typeface="Wingdings" pitchFamily="2" charset="2"/>
              <a:buChar char="Ø"/>
            </a:pPr>
            <a:r>
              <a:rPr lang="en-US" dirty="0">
                <a:latin typeface="Times New Roman" pitchFamily="18" charset="0"/>
                <a:cs typeface="Times New Roman" pitchFamily="18" charset="0"/>
              </a:rPr>
              <a:t>When you hear a new word, listen carefully. You may hear a definition. Listen for these phrases:</a:t>
            </a:r>
          </a:p>
          <a:p>
            <a:pPr>
              <a:buFontTx/>
              <a:buChar char="-"/>
            </a:pPr>
            <a:r>
              <a:rPr lang="en-US" dirty="0">
                <a:latin typeface="Times New Roman" pitchFamily="18" charset="0"/>
                <a:cs typeface="Times New Roman" pitchFamily="18" charset="0"/>
              </a:rPr>
              <a:t>That means…</a:t>
            </a:r>
          </a:p>
          <a:p>
            <a:pPr>
              <a:buFontTx/>
              <a:buChar char="-"/>
            </a:pPr>
            <a:r>
              <a:rPr lang="en-US" dirty="0">
                <a:latin typeface="Times New Roman" pitchFamily="18" charset="0"/>
                <a:cs typeface="Times New Roman" pitchFamily="18" charset="0"/>
              </a:rPr>
              <a:t>That is…/ That’s…</a:t>
            </a:r>
          </a:p>
          <a:p>
            <a:pPr>
              <a:buFontTx/>
              <a:buChar char="-"/>
            </a:pPr>
            <a:r>
              <a:rPr lang="en-US" dirty="0">
                <a:latin typeface="Times New Roman" pitchFamily="18" charset="0"/>
                <a:cs typeface="Times New Roman" pitchFamily="18" charset="0"/>
              </a:rPr>
              <a:t>I mean…</a:t>
            </a:r>
          </a:p>
          <a:p>
            <a:pPr>
              <a:buFontTx/>
              <a:buChar char="-"/>
            </a:pPr>
            <a:r>
              <a:rPr lang="en-US" dirty="0">
                <a:latin typeface="Times New Roman" pitchFamily="18" charset="0"/>
                <a:cs typeface="Times New Roman" pitchFamily="18" charset="0"/>
              </a:rPr>
              <a:t>In other words,…</a:t>
            </a:r>
          </a:p>
          <a:p>
            <a:pPr>
              <a:buFontTx/>
              <a:buChar char="-"/>
            </a:pPr>
            <a:r>
              <a:rPr lang="en-US" dirty="0">
                <a:latin typeface="Times New Roman" pitchFamily="18" charset="0"/>
                <a:cs typeface="Times New Roman" pitchFamily="18" charset="0"/>
              </a:rPr>
              <a:t>…. Which is/are….</a:t>
            </a:r>
          </a:p>
          <a:p>
            <a:pPr>
              <a:buFont typeface="Wingdings" pitchFamily="2" charset="2"/>
              <a:buChar char="Ø"/>
            </a:pPr>
            <a:r>
              <a:rPr lang="en-US" dirty="0">
                <a:latin typeface="Times New Roman" pitchFamily="18" charset="0"/>
                <a:cs typeface="Times New Roman" pitchFamily="18" charset="0"/>
              </a:rPr>
              <a:t>Sometimes, there is no special phrase, but </a:t>
            </a:r>
            <a:r>
              <a:rPr lang="en-US" b="1" i="1" dirty="0">
                <a:latin typeface="Times New Roman" pitchFamily="18" charset="0"/>
                <a:cs typeface="Times New Roman" pitchFamily="18" charset="0"/>
              </a:rPr>
              <a:t>the next words</a:t>
            </a:r>
            <a:r>
              <a:rPr lang="en-US" dirty="0">
                <a:latin typeface="Times New Roman" pitchFamily="18" charset="0"/>
                <a:cs typeface="Times New Roman" pitchFamily="18" charset="0"/>
              </a:rPr>
              <a:t> are a definition. Example:</a:t>
            </a:r>
          </a:p>
          <a:p>
            <a:pPr>
              <a:buNone/>
            </a:pPr>
            <a:r>
              <a:rPr lang="en-US" dirty="0">
                <a:latin typeface="Times New Roman" pitchFamily="18" charset="0"/>
                <a:cs typeface="Times New Roman" pitchFamily="18" charset="0"/>
              </a:rPr>
              <a:t>- The Students’ Union has a food court- </a:t>
            </a:r>
            <a:r>
              <a:rPr lang="en-US" b="1" i="1" dirty="0">
                <a:latin typeface="Times New Roman" pitchFamily="18" charset="0"/>
                <a:cs typeface="Times New Roman" pitchFamily="18" charset="0"/>
              </a:rPr>
              <a:t>a place with lots of different restaurants.</a:t>
            </a:r>
          </a:p>
          <a:p>
            <a:pPr>
              <a:buFontTx/>
              <a:buChar char="-"/>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8"/>
            <a:ext cx="10972800" cy="715962"/>
          </a:xfrm>
        </p:spPr>
        <p:txBody>
          <a:bodyPr>
            <a:normAutofit/>
          </a:bodyPr>
          <a:lstStyle/>
          <a:p>
            <a:r>
              <a:rPr lang="en-US" sz="3600" b="1" dirty="0">
                <a:solidFill>
                  <a:srgbClr val="FF0000"/>
                </a:solidFill>
                <a:latin typeface="Times New Roman" pitchFamily="18" charset="0"/>
                <a:cs typeface="Times New Roman" pitchFamily="18" charset="0"/>
              </a:rPr>
              <a:t>C.</a:t>
            </a:r>
            <a:r>
              <a:rPr lang="en-US" sz="3600" dirty="0">
                <a:solidFill>
                  <a:srgbClr val="FF0000"/>
                </a:solidFill>
                <a:latin typeface="Times New Roman" pitchFamily="18" charset="0"/>
                <a:cs typeface="Times New Roman" pitchFamily="18" charset="0"/>
              </a:rPr>
              <a:t> </a:t>
            </a:r>
            <a:r>
              <a:rPr lang="en-US" sz="3600" dirty="0">
                <a:latin typeface="Times New Roman" pitchFamily="18" charset="0"/>
                <a:cs typeface="Times New Roman" pitchFamily="18" charset="0"/>
              </a:rPr>
              <a:t>Listening for definitions</a:t>
            </a:r>
            <a:r>
              <a:rPr lang="ku-Arab-IQ" sz="3600" dirty="0">
                <a:latin typeface="Times New Roman" pitchFamily="18" charset="0"/>
                <a:cs typeface="Times New Roman" pitchFamily="18" charset="0"/>
              </a:rPr>
              <a:t> </a:t>
            </a:r>
            <a:r>
              <a:rPr lang="en-US" sz="3600" dirty="0">
                <a:latin typeface="Times New Roman" pitchFamily="18" charset="0"/>
                <a:cs typeface="Times New Roman" pitchFamily="18" charset="0"/>
              </a:rPr>
              <a:t>Page14 </a:t>
            </a:r>
            <a:endParaRPr lang="en-US" sz="3600" dirty="0"/>
          </a:p>
        </p:txBody>
      </p:sp>
      <p:sp>
        <p:nvSpPr>
          <p:cNvPr id="2" name="Content Placeholder 1"/>
          <p:cNvSpPr>
            <a:spLocks noGrp="1"/>
          </p:cNvSpPr>
          <p:nvPr>
            <p:ph idx="1"/>
          </p:nvPr>
        </p:nvSpPr>
        <p:spPr>
          <a:xfrm>
            <a:off x="685800" y="1009357"/>
            <a:ext cx="10972800" cy="5467643"/>
          </a:xfrm>
        </p:spPr>
        <p:txBody>
          <a:bodyPr>
            <a:normAutofit fontScale="92500" lnSpcReduction="20000"/>
          </a:bodyPr>
          <a:lstStyle/>
          <a:p>
            <a:pPr>
              <a:buNone/>
            </a:pPr>
            <a:r>
              <a:rPr lang="en-US" b="1" dirty="0">
                <a:latin typeface="Times New Roman" pitchFamily="18" charset="0"/>
                <a:cs typeface="Times New Roman" pitchFamily="18" charset="0"/>
              </a:rPr>
              <a:t>* Listen to some speakers. They define each word below. Write the definition in each case</a:t>
            </a:r>
            <a:r>
              <a:rPr lang="en-US" sz="2200" b="1" dirty="0">
                <a:latin typeface="Times New Roman" pitchFamily="18" charset="0"/>
                <a:cs typeface="Times New Roman" pitchFamily="18" charset="0"/>
              </a:rPr>
              <a:t>.</a:t>
            </a:r>
            <a:r>
              <a:rPr lang="ku-Arab-IQ" sz="2200" b="1" dirty="0">
                <a:latin typeface="Times New Roman" pitchFamily="18" charset="0"/>
                <a:cs typeface="Times New Roman" pitchFamily="18" charset="0"/>
              </a:rPr>
              <a:t>  پێناسەکە لە هەر حاڵەتيک بنووس </a:t>
            </a:r>
            <a:endParaRPr lang="en-US" b="1"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Voice: </a:t>
            </a:r>
          </a:p>
          <a:p>
            <a:pPr>
              <a:buNone/>
            </a:pPr>
            <a:r>
              <a:rPr lang="en-US" dirty="0">
                <a:latin typeface="Times New Roman" pitchFamily="18" charset="0"/>
                <a:cs typeface="Times New Roman" pitchFamily="18" charset="0"/>
              </a:rPr>
              <a:t>1. The SU has a food court – </a:t>
            </a:r>
            <a:r>
              <a:rPr lang="en-US" dirty="0">
                <a:solidFill>
                  <a:srgbClr val="0000FF"/>
                </a:solidFill>
                <a:latin typeface="Times New Roman" pitchFamily="18" charset="0"/>
                <a:cs typeface="Times New Roman" pitchFamily="18" charset="0"/>
              </a:rPr>
              <a:t>a place with lots of different restaurants</a:t>
            </a:r>
            <a:r>
              <a:rPr lang="en-US"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2. When the food court is closed, you can use one of the vending machines, </a:t>
            </a:r>
            <a:r>
              <a:rPr lang="en-US" dirty="0">
                <a:solidFill>
                  <a:srgbClr val="0000FF"/>
                </a:solidFill>
                <a:latin typeface="Times New Roman" pitchFamily="18" charset="0"/>
                <a:cs typeface="Times New Roman" pitchFamily="18" charset="0"/>
              </a:rPr>
              <a:t>which are machines with food and drink</a:t>
            </a:r>
            <a:r>
              <a:rPr lang="en-US"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3. There’s a launderette in the SU. In other words, </a:t>
            </a:r>
            <a:r>
              <a:rPr lang="en-US" dirty="0">
                <a:solidFill>
                  <a:srgbClr val="0000FF"/>
                </a:solidFill>
                <a:latin typeface="Times New Roman" pitchFamily="18" charset="0"/>
                <a:cs typeface="Times New Roman" pitchFamily="18" charset="0"/>
              </a:rPr>
              <a:t>you can wash your clothes there.</a:t>
            </a:r>
          </a:p>
          <a:p>
            <a:pPr>
              <a:buNone/>
            </a:pPr>
            <a:r>
              <a:rPr lang="en-US" dirty="0">
                <a:latin typeface="Times New Roman" pitchFamily="18" charset="0"/>
                <a:cs typeface="Times New Roman" pitchFamily="18" charset="0"/>
              </a:rPr>
              <a:t>4. Did you know? There’s a crèche every morning in the SU. </a:t>
            </a:r>
            <a:r>
              <a:rPr lang="en-US" dirty="0">
                <a:solidFill>
                  <a:srgbClr val="0000FF"/>
                </a:solidFill>
                <a:latin typeface="Times New Roman" pitchFamily="18" charset="0"/>
                <a:cs typeface="Times New Roman" pitchFamily="18" charset="0"/>
              </a:rPr>
              <a:t>It’s a place to leave your children for a few hours.</a:t>
            </a:r>
          </a:p>
          <a:p>
            <a:pPr>
              <a:buNone/>
            </a:pPr>
            <a:r>
              <a:rPr lang="en-US" dirty="0">
                <a:latin typeface="Times New Roman" pitchFamily="18" charset="0"/>
                <a:cs typeface="Times New Roman" pitchFamily="18" charset="0"/>
              </a:rPr>
              <a:t>5. Student A: Is there a gym on the campus?</a:t>
            </a:r>
          </a:p>
          <a:p>
            <a:pPr>
              <a:buNone/>
            </a:pPr>
            <a:r>
              <a:rPr lang="en-US" dirty="0">
                <a:latin typeface="Times New Roman" pitchFamily="18" charset="0"/>
                <a:cs typeface="Times New Roman" pitchFamily="18" charset="0"/>
              </a:rPr>
              <a:t>    Student B: Sorry? What’s a gym?</a:t>
            </a:r>
          </a:p>
          <a:p>
            <a:pPr>
              <a:buNone/>
            </a:pPr>
            <a:r>
              <a:rPr lang="en-US" dirty="0">
                <a:latin typeface="Times New Roman" pitchFamily="18" charset="0"/>
                <a:cs typeface="Times New Roman" pitchFamily="18" charset="0"/>
              </a:rPr>
              <a:t>    Student A: </a:t>
            </a:r>
            <a:r>
              <a:rPr lang="en-US" dirty="0">
                <a:solidFill>
                  <a:srgbClr val="0000FF"/>
                </a:solidFill>
                <a:latin typeface="Times New Roman" pitchFamily="18" charset="0"/>
                <a:cs typeface="Times New Roman" pitchFamily="18" charset="0"/>
              </a:rPr>
              <a:t>It’s a place to do exercise</a:t>
            </a:r>
            <a:r>
              <a:rPr lang="en-US" dirty="0">
                <a:latin typeface="Times New Roman" pitchFamily="18" charset="0"/>
                <a:cs typeface="Times New Roman" pitchFamily="18" charset="0"/>
              </a:rPr>
              <a:t>.</a:t>
            </a:r>
          </a:p>
          <a:p>
            <a:pPr>
              <a:buNone/>
            </a:pPr>
            <a:r>
              <a:rPr lang="en-US" dirty="0">
                <a:latin typeface="Times New Roman" pitchFamily="18" charset="0"/>
                <a:cs typeface="Times New Roman" pitchFamily="18" charset="0"/>
              </a:rPr>
              <a:t>    Student B: No, I don’t think so.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744200" cy="1116014"/>
          </a:xfrm>
        </p:spPr>
        <p:txBody>
          <a:bodyPr/>
          <a:lstStyle/>
          <a:p>
            <a:r>
              <a:rPr lang="en-US" b="1" dirty="0">
                <a:solidFill>
                  <a:srgbClr val="FF0000"/>
                </a:solidFill>
                <a:effectLst/>
                <a:latin typeface="Times New Roman" pitchFamily="18" charset="0"/>
                <a:cs typeface="Times New Roman" pitchFamily="18" charset="0"/>
              </a:rPr>
              <a:t>C. </a:t>
            </a:r>
            <a:r>
              <a:rPr lang="en-US" dirty="0">
                <a:effectLst/>
                <a:latin typeface="Times New Roman" pitchFamily="18" charset="0"/>
                <a:cs typeface="Times New Roman" pitchFamily="18" charset="0"/>
              </a:rPr>
              <a:t>Listening for definitions              Page 14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2115894"/>
              </p:ext>
            </p:extLst>
          </p:nvPr>
        </p:nvGraphicFramePr>
        <p:xfrm>
          <a:off x="609600" y="1481138"/>
          <a:ext cx="10972800" cy="5011736"/>
        </p:xfrm>
        <a:graphic>
          <a:graphicData uri="http://schemas.openxmlformats.org/drawingml/2006/table">
            <a:tbl>
              <a:tblPr firstRow="1" bandRow="1">
                <a:tableStyleId>{5DA37D80-6434-44D0-A028-1B22A696006F}</a:tableStyleId>
              </a:tblPr>
              <a:tblGrid>
                <a:gridCol w="4343400">
                  <a:extLst>
                    <a:ext uri="{9D8B030D-6E8A-4147-A177-3AD203B41FA5}">
                      <a16:colId xmlns:a16="http://schemas.microsoft.com/office/drawing/2014/main" val="20000"/>
                    </a:ext>
                  </a:extLst>
                </a:gridCol>
                <a:gridCol w="6629400">
                  <a:extLst>
                    <a:ext uri="{9D8B030D-6E8A-4147-A177-3AD203B41FA5}">
                      <a16:colId xmlns:a16="http://schemas.microsoft.com/office/drawing/2014/main" val="20001"/>
                    </a:ext>
                  </a:extLst>
                </a:gridCol>
              </a:tblGrid>
              <a:tr h="740550">
                <a:tc>
                  <a:txBody>
                    <a:bodyPr/>
                    <a:lstStyle/>
                    <a:p>
                      <a:pPr algn="ctr"/>
                      <a:r>
                        <a:rPr lang="en-US" sz="2400" dirty="0"/>
                        <a:t>Words</a:t>
                      </a:r>
                      <a:endParaRPr lang="en-US" sz="2400" dirty="0">
                        <a:latin typeface="Times New Roman" pitchFamily="18" charset="0"/>
                        <a:cs typeface="Times New Roman" pitchFamily="18" charset="0"/>
                      </a:endParaRPr>
                    </a:p>
                  </a:txBody>
                  <a:tcPr/>
                </a:tc>
                <a:tc>
                  <a:txBody>
                    <a:bodyPr/>
                    <a:lstStyle/>
                    <a:p>
                      <a:pPr algn="ctr"/>
                      <a:r>
                        <a:rPr lang="en-US" sz="2400" dirty="0"/>
                        <a:t>Definitions</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024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Food court</a:t>
                      </a:r>
                    </a:p>
                    <a:p>
                      <a:endParaRPr lang="en-US" sz="2400" b="1"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600" b="1" u="none" strike="noStrike" kern="1200" baseline="0" dirty="0">
                          <a:solidFill>
                            <a:srgbClr val="0000FF"/>
                          </a:solidFill>
                        </a:rPr>
                        <a:t>It’s a p</a:t>
                      </a:r>
                      <a:r>
                        <a:rPr lang="en-US" sz="2600" b="1" dirty="0">
                          <a:solidFill>
                            <a:srgbClr val="0000FF"/>
                          </a:solidFill>
                        </a:rPr>
                        <a:t>lace with lots of different restaurants</a:t>
                      </a:r>
                      <a:r>
                        <a:rPr lang="en-US" sz="2600" b="1" baseline="0" dirty="0">
                          <a:solidFill>
                            <a:srgbClr val="0000FF"/>
                          </a:solidFill>
                        </a:rPr>
                        <a:t>. </a:t>
                      </a:r>
                      <a:endParaRPr lang="en-US" sz="2600" b="1" dirty="0">
                        <a:solidFill>
                          <a:srgbClr val="0000FF"/>
                        </a:solidFill>
                      </a:endParaRPr>
                    </a:p>
                    <a:p>
                      <a:endParaRPr lang="en-US" sz="2600" b="1" dirty="0">
                        <a:solidFill>
                          <a:srgbClr val="0000FF"/>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40550">
                <a:tc>
                  <a:txBody>
                    <a:bodyPr/>
                    <a:lstStyle/>
                    <a:p>
                      <a:r>
                        <a:rPr lang="en-US" sz="2400" b="1" dirty="0">
                          <a:solidFill>
                            <a:schemeClr val="tx1"/>
                          </a:solidFill>
                        </a:rPr>
                        <a:t>Vending</a:t>
                      </a:r>
                      <a:r>
                        <a:rPr lang="en-US" sz="2400" b="1" baseline="0" dirty="0">
                          <a:solidFill>
                            <a:schemeClr val="tx1"/>
                          </a:solidFill>
                        </a:rPr>
                        <a:t> machines</a:t>
                      </a:r>
                      <a:endParaRPr lang="en-US" sz="2400" b="1" dirty="0">
                        <a:solidFill>
                          <a:schemeClr val="tx1"/>
                        </a:solidFill>
                        <a:latin typeface="Times New Roman" pitchFamily="18" charset="0"/>
                        <a:cs typeface="Times New Roman" pitchFamily="18" charset="0"/>
                      </a:endParaRPr>
                    </a:p>
                  </a:txBody>
                  <a:tcPr/>
                </a:tc>
                <a:tc>
                  <a:txBody>
                    <a:bodyPr/>
                    <a:lstStyle/>
                    <a:p>
                      <a:r>
                        <a:rPr lang="en-US" sz="2600" b="1" u="none" strike="noStrike" kern="1200" baseline="0" dirty="0">
                          <a:solidFill>
                            <a:srgbClr val="0000FF"/>
                          </a:solidFill>
                        </a:rPr>
                        <a:t>Which are machines with food and drink.</a:t>
                      </a:r>
                      <a:endParaRPr lang="en-US" sz="2600" b="1" dirty="0">
                        <a:solidFill>
                          <a:srgbClr val="0000FF"/>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40550">
                <a:tc>
                  <a:txBody>
                    <a:bodyPr/>
                    <a:lstStyle/>
                    <a:p>
                      <a:r>
                        <a:rPr lang="en-US" sz="2400" b="1" u="none" strike="noStrike" kern="1200" baseline="0" dirty="0">
                          <a:solidFill>
                            <a:schemeClr val="tx1"/>
                          </a:solidFill>
                        </a:rPr>
                        <a:t>Launderette</a:t>
                      </a:r>
                      <a:endParaRPr lang="en-US" sz="2400" b="1" dirty="0">
                        <a:solidFill>
                          <a:schemeClr val="tx1"/>
                        </a:solidFill>
                        <a:latin typeface="Times New Roman" pitchFamily="18" charset="0"/>
                        <a:cs typeface="Times New Roman" pitchFamily="18" charset="0"/>
                      </a:endParaRPr>
                    </a:p>
                  </a:txBody>
                  <a:tcPr/>
                </a:tc>
                <a:tc>
                  <a:txBody>
                    <a:bodyPr/>
                    <a:lstStyle/>
                    <a:p>
                      <a:r>
                        <a:rPr lang="en-US" sz="2600" b="1" u="none" strike="noStrike" kern="1200" baseline="0" dirty="0">
                          <a:solidFill>
                            <a:srgbClr val="0000FF"/>
                          </a:solidFill>
                        </a:rPr>
                        <a:t>It’s a place you can wash your clothes there. </a:t>
                      </a:r>
                      <a:endParaRPr lang="en-US" sz="2600" b="1" dirty="0">
                        <a:solidFill>
                          <a:srgbClr val="0000FF"/>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1024768">
                <a:tc>
                  <a:txBody>
                    <a:bodyPr/>
                    <a:lstStyle/>
                    <a:p>
                      <a:r>
                        <a:rPr lang="en-US" sz="2400" b="1" u="none" strike="noStrike" kern="1200" baseline="0" dirty="0">
                          <a:solidFill>
                            <a:schemeClr val="tx1"/>
                          </a:solidFill>
                        </a:rPr>
                        <a:t>Crèche</a:t>
                      </a:r>
                      <a:endParaRPr lang="en-US" sz="2400" b="1" dirty="0">
                        <a:solidFill>
                          <a:schemeClr val="tx1"/>
                        </a:solidFill>
                        <a:latin typeface="Times New Roman" pitchFamily="18" charset="0"/>
                        <a:cs typeface="Times New Roman" pitchFamily="18" charset="0"/>
                      </a:endParaRPr>
                    </a:p>
                  </a:txBody>
                  <a:tcPr/>
                </a:tc>
                <a:tc>
                  <a:txBody>
                    <a:bodyPr/>
                    <a:lstStyle/>
                    <a:p>
                      <a:r>
                        <a:rPr lang="en-US" sz="2600" b="1" u="none" strike="noStrike" kern="1200" baseline="0" dirty="0">
                          <a:solidFill>
                            <a:srgbClr val="0000FF"/>
                          </a:solidFill>
                        </a:rPr>
                        <a:t>It’s a place to leave your children for a few hours.</a:t>
                      </a:r>
                      <a:endParaRPr lang="en-US" sz="2600" b="1" dirty="0">
                        <a:solidFill>
                          <a:srgbClr val="0000FF"/>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740550">
                <a:tc>
                  <a:txBody>
                    <a:bodyPr/>
                    <a:lstStyle/>
                    <a:p>
                      <a:r>
                        <a:rPr lang="en-US" sz="2400" b="1" u="none" strike="noStrike" kern="1200" baseline="0" dirty="0">
                          <a:solidFill>
                            <a:schemeClr val="tx1"/>
                          </a:solidFill>
                        </a:rPr>
                        <a:t>Gym</a:t>
                      </a:r>
                      <a:endParaRPr lang="en-US" sz="2400" b="1" dirty="0">
                        <a:solidFill>
                          <a:schemeClr val="tx1"/>
                        </a:solidFill>
                        <a:latin typeface="Times New Roman" pitchFamily="18" charset="0"/>
                        <a:cs typeface="Times New Roman" pitchFamily="18" charset="0"/>
                      </a:endParaRPr>
                    </a:p>
                  </a:txBody>
                  <a:tcPr/>
                </a:tc>
                <a:tc>
                  <a:txBody>
                    <a:bodyPr/>
                    <a:lstStyle/>
                    <a:p>
                      <a:r>
                        <a:rPr lang="en-US" sz="2600" b="1" u="none" strike="noStrike" kern="1200" baseline="0" dirty="0">
                          <a:solidFill>
                            <a:srgbClr val="0000FF"/>
                          </a:solidFill>
                        </a:rPr>
                        <a:t>It’s a place to do exercise..</a:t>
                      </a:r>
                      <a:endParaRPr lang="en-US" sz="2600" b="1" dirty="0">
                        <a:solidFill>
                          <a:srgbClr val="0000FF"/>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3269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rmAutofit/>
          </a:bodyPr>
          <a:lstStyle/>
          <a:p>
            <a:r>
              <a:rPr lang="en-US" b="1" dirty="0">
                <a:solidFill>
                  <a:srgbClr val="FF0000"/>
                </a:solidFill>
                <a:effectLst/>
                <a:latin typeface="Times New Roman" pitchFamily="18" charset="0"/>
                <a:cs typeface="Times New Roman" pitchFamily="18" charset="0"/>
              </a:rPr>
              <a:t>D. </a:t>
            </a:r>
            <a:r>
              <a:rPr lang="en-US" dirty="0">
                <a:effectLst/>
                <a:latin typeface="Times New Roman" pitchFamily="18" charset="0"/>
                <a:cs typeface="Times New Roman" pitchFamily="18" charset="0"/>
              </a:rPr>
              <a:t>Identifying consonant sounds</a:t>
            </a:r>
          </a:p>
        </p:txBody>
      </p:sp>
      <p:sp>
        <p:nvSpPr>
          <p:cNvPr id="3" name="Content Placeholder 2"/>
          <p:cNvSpPr>
            <a:spLocks noGrp="1"/>
          </p:cNvSpPr>
          <p:nvPr>
            <p:ph idx="1"/>
          </p:nvPr>
        </p:nvSpPr>
        <p:spPr>
          <a:xfrm>
            <a:off x="609600" y="990600"/>
            <a:ext cx="11125200" cy="5029200"/>
          </a:xfrm>
        </p:spPr>
        <p:txBody>
          <a:bodyPr>
            <a:normAutofit fontScale="77500" lnSpcReduction="20000"/>
          </a:bodyPr>
          <a:lstStyle/>
          <a:p>
            <a:pPr marL="0" indent="0">
              <a:buNone/>
            </a:pPr>
            <a:r>
              <a:rPr lang="en-US" dirty="0">
                <a:latin typeface="Times New Roman" pitchFamily="18" charset="0"/>
                <a:cs typeface="Times New Roman" pitchFamily="18" charset="0"/>
              </a:rPr>
              <a:t>Hearing consonants: /p/ and /b/: we make these two consonants with our lips together:</a:t>
            </a:r>
            <a:r>
              <a:rPr lang="ku-Arab-IQ" b="1"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1. the soft sound in pen- /p/. We write this sound with p.</a:t>
            </a:r>
          </a:p>
          <a:p>
            <a:pPr marL="0" indent="0">
              <a:buNone/>
            </a:pPr>
            <a:r>
              <a:rPr lang="en-US" dirty="0">
                <a:latin typeface="Times New Roman" pitchFamily="18" charset="0"/>
                <a:cs typeface="Times New Roman" pitchFamily="18" charset="0"/>
              </a:rPr>
              <a:t>2. the harder sound in Ben- /b/. We write this sound with b.</a:t>
            </a:r>
          </a:p>
          <a:p>
            <a:pPr marL="0" indent="0">
              <a:buNone/>
            </a:pPr>
            <a:r>
              <a:rPr lang="en-US" dirty="0">
                <a:solidFill>
                  <a:srgbClr val="FF0000"/>
                </a:solidFill>
                <a:latin typeface="Times New Roman" pitchFamily="18" charset="0"/>
                <a:cs typeface="Times New Roman" pitchFamily="18" charset="0"/>
              </a:rPr>
              <a:t>Answers</a:t>
            </a:r>
          </a:p>
          <a:p>
            <a:pPr marL="274320" lvl="1" indent="0">
              <a:buNone/>
            </a:pPr>
            <a:r>
              <a:rPr lang="en-US" dirty="0">
                <a:solidFill>
                  <a:schemeClr val="bg1"/>
                </a:solidFill>
                <a:latin typeface="Times New Roman" pitchFamily="18" charset="0"/>
                <a:cs typeface="Times New Roman" pitchFamily="18" charset="0"/>
              </a:rPr>
              <a:t>1. both</a:t>
            </a:r>
          </a:p>
          <a:p>
            <a:pPr marL="274320" lvl="1" indent="0">
              <a:buNone/>
            </a:pPr>
            <a:r>
              <a:rPr lang="en-US" dirty="0">
                <a:solidFill>
                  <a:schemeClr val="bg1"/>
                </a:solidFill>
                <a:latin typeface="Times New Roman" pitchFamily="18" charset="0"/>
                <a:cs typeface="Times New Roman" pitchFamily="18" charset="0"/>
              </a:rPr>
              <a:t>2. campus</a:t>
            </a:r>
          </a:p>
          <a:p>
            <a:pPr marL="274320" lvl="1" indent="0">
              <a:buNone/>
            </a:pPr>
            <a:r>
              <a:rPr lang="en-US" dirty="0">
                <a:solidFill>
                  <a:schemeClr val="bg1"/>
                </a:solidFill>
                <a:latin typeface="Times New Roman" pitchFamily="18" charset="0"/>
                <a:cs typeface="Times New Roman" pitchFamily="18" charset="0"/>
              </a:rPr>
              <a:t>3. club</a:t>
            </a:r>
          </a:p>
          <a:p>
            <a:pPr marL="274320" lvl="1" indent="0">
              <a:buNone/>
            </a:pPr>
            <a:r>
              <a:rPr lang="en-US" dirty="0">
                <a:solidFill>
                  <a:schemeClr val="bg1"/>
                </a:solidFill>
                <a:latin typeface="Times New Roman" pitchFamily="18" charset="0"/>
                <a:cs typeface="Times New Roman" pitchFamily="18" charset="0"/>
              </a:rPr>
              <a:t>4. explain</a:t>
            </a:r>
          </a:p>
          <a:p>
            <a:pPr marL="274320" lvl="1" indent="0">
              <a:buNone/>
            </a:pPr>
            <a:r>
              <a:rPr lang="en-US" dirty="0">
                <a:solidFill>
                  <a:schemeClr val="bg1"/>
                </a:solidFill>
                <a:latin typeface="Times New Roman" pitchFamily="18" charset="0"/>
                <a:cs typeface="Times New Roman" pitchFamily="18" charset="0"/>
              </a:rPr>
              <a:t>5. job</a:t>
            </a:r>
          </a:p>
          <a:p>
            <a:pPr marL="274320" lvl="1" indent="0">
              <a:buNone/>
            </a:pPr>
            <a:r>
              <a:rPr lang="en-US" dirty="0">
                <a:solidFill>
                  <a:schemeClr val="bg1"/>
                </a:solidFill>
                <a:latin typeface="Times New Roman" pitchFamily="18" charset="0"/>
                <a:cs typeface="Times New Roman" pitchFamily="18" charset="0"/>
              </a:rPr>
              <a:t>6. pay</a:t>
            </a:r>
          </a:p>
          <a:p>
            <a:pPr marL="274320" lvl="1" indent="0">
              <a:buNone/>
            </a:pPr>
            <a:r>
              <a:rPr lang="en-US" dirty="0">
                <a:solidFill>
                  <a:schemeClr val="bg1"/>
                </a:solidFill>
                <a:latin typeface="Times New Roman" pitchFamily="18" charset="0"/>
                <a:cs typeface="Times New Roman" pitchFamily="18" charset="0"/>
              </a:rPr>
              <a:t>7. responsible</a:t>
            </a:r>
          </a:p>
          <a:p>
            <a:pPr marL="274320" lvl="1" indent="0">
              <a:buNone/>
            </a:pPr>
            <a:r>
              <a:rPr lang="en-US" dirty="0">
                <a:solidFill>
                  <a:schemeClr val="bg1"/>
                </a:solidFill>
                <a:latin typeface="Times New Roman" pitchFamily="18" charset="0"/>
                <a:cs typeface="Times New Roman" pitchFamily="18" charset="0"/>
              </a:rPr>
              <a:t>8. bursar</a:t>
            </a:r>
          </a:p>
          <a:p>
            <a:pPr marL="274320" lvl="1" indent="0">
              <a:buNone/>
            </a:pPr>
            <a:r>
              <a:rPr lang="en-US" dirty="0">
                <a:solidFill>
                  <a:schemeClr val="bg1"/>
                </a:solidFill>
                <a:latin typeface="Times New Roman" pitchFamily="18" charset="0"/>
                <a:cs typeface="Times New Roman" pitchFamily="18" charset="0"/>
              </a:rPr>
              <a:t>9. people</a:t>
            </a:r>
          </a:p>
          <a:p>
            <a:pPr marL="274320" lvl="1" indent="0">
              <a:buNone/>
            </a:pPr>
            <a:r>
              <a:rPr lang="en-US" dirty="0">
                <a:solidFill>
                  <a:schemeClr val="bg1"/>
                </a:solidFill>
                <a:latin typeface="Times New Roman" pitchFamily="18" charset="0"/>
                <a:cs typeface="Times New Roman" pitchFamily="18" charset="0"/>
              </a:rPr>
              <a:t>10. personal</a:t>
            </a:r>
          </a:p>
          <a:p>
            <a:pPr marL="274320" lvl="1" indent="0">
              <a:buNone/>
            </a:pPr>
            <a:r>
              <a:rPr lang="en-US" dirty="0">
                <a:solidFill>
                  <a:schemeClr val="bg1"/>
                </a:solidFill>
                <a:latin typeface="Times New Roman" pitchFamily="18" charset="0"/>
                <a:cs typeface="Times New Roman" pitchFamily="18" charset="0"/>
              </a:rPr>
              <a:t>11. place</a:t>
            </a:r>
          </a:p>
          <a:p>
            <a:pPr marL="274320" lvl="1" indent="0">
              <a:buNone/>
            </a:pPr>
            <a:r>
              <a:rPr lang="en-US" dirty="0">
                <a:solidFill>
                  <a:schemeClr val="bg1"/>
                </a:solidFill>
                <a:latin typeface="Times New Roman" pitchFamily="18" charset="0"/>
                <a:cs typeface="Times New Roman" pitchFamily="18" charset="0"/>
              </a:rPr>
              <a:t>12. problem</a:t>
            </a:r>
          </a:p>
        </p:txBody>
      </p:sp>
      <p:graphicFrame>
        <p:nvGraphicFramePr>
          <p:cNvPr id="4" name="Table 3">
            <a:extLst>
              <a:ext uri="{FF2B5EF4-FFF2-40B4-BE49-F238E27FC236}">
                <a16:creationId xmlns:a16="http://schemas.microsoft.com/office/drawing/2014/main" id="{68F50D6B-9ED8-422E-8182-7DCBEF24150B}"/>
              </a:ext>
            </a:extLst>
          </p:cNvPr>
          <p:cNvGraphicFramePr>
            <a:graphicFrameLocks noGrp="1"/>
          </p:cNvGraphicFramePr>
          <p:nvPr>
            <p:extLst>
              <p:ext uri="{D42A27DB-BD31-4B8C-83A1-F6EECF244321}">
                <p14:modId xmlns:p14="http://schemas.microsoft.com/office/powerpoint/2010/main" val="258600532"/>
              </p:ext>
            </p:extLst>
          </p:nvPr>
        </p:nvGraphicFramePr>
        <p:xfrm>
          <a:off x="1752600" y="2590800"/>
          <a:ext cx="9829800" cy="3581400"/>
        </p:xfrm>
        <a:graphic>
          <a:graphicData uri="http://schemas.openxmlformats.org/drawingml/2006/table">
            <a:tbl>
              <a:tblPr firstRow="1" bandRow="1">
                <a:tableStyleId>{5940675A-B579-460E-94D1-54222C63F5DA}</a:tableStyleId>
              </a:tblPr>
              <a:tblGrid>
                <a:gridCol w="4753756">
                  <a:extLst>
                    <a:ext uri="{9D8B030D-6E8A-4147-A177-3AD203B41FA5}">
                      <a16:colId xmlns:a16="http://schemas.microsoft.com/office/drawing/2014/main" val="867654288"/>
                    </a:ext>
                  </a:extLst>
                </a:gridCol>
                <a:gridCol w="5076044">
                  <a:extLst>
                    <a:ext uri="{9D8B030D-6E8A-4147-A177-3AD203B41FA5}">
                      <a16:colId xmlns:a16="http://schemas.microsoft.com/office/drawing/2014/main" val="1693260759"/>
                    </a:ext>
                  </a:extLst>
                </a:gridCol>
              </a:tblGrid>
              <a:tr h="3581400">
                <a:tc>
                  <a:txBody>
                    <a:bodyPr/>
                    <a:lstStyle/>
                    <a:p>
                      <a:pPr marL="274320" lvl="1" indent="0">
                        <a:buNone/>
                      </a:pPr>
                      <a:r>
                        <a:rPr lang="en-US" sz="3600" b="1" dirty="0">
                          <a:latin typeface="+mn-lt"/>
                        </a:rPr>
                        <a:t>1. </a:t>
                      </a:r>
                      <a:r>
                        <a:rPr lang="en-US" sz="3600" b="1" dirty="0">
                          <a:solidFill>
                            <a:srgbClr val="0000FF"/>
                          </a:solidFill>
                          <a:latin typeface="+mn-lt"/>
                        </a:rPr>
                        <a:t>B</a:t>
                      </a:r>
                      <a:r>
                        <a:rPr lang="en-US" sz="3600" b="1" dirty="0">
                          <a:latin typeface="+mn-lt"/>
                        </a:rPr>
                        <a:t>oth</a:t>
                      </a:r>
                    </a:p>
                    <a:p>
                      <a:pPr marL="274320" lvl="1" indent="0">
                        <a:buNone/>
                      </a:pPr>
                      <a:r>
                        <a:rPr lang="en-US" sz="3600" b="1" dirty="0">
                          <a:latin typeface="+mn-lt"/>
                        </a:rPr>
                        <a:t>2. cam</a:t>
                      </a:r>
                      <a:r>
                        <a:rPr lang="en-US" sz="3600" b="1" dirty="0">
                          <a:solidFill>
                            <a:srgbClr val="0000FF"/>
                          </a:solidFill>
                          <a:latin typeface="+mn-lt"/>
                        </a:rPr>
                        <a:t>p</a:t>
                      </a:r>
                      <a:r>
                        <a:rPr lang="en-US" sz="3600" b="1" dirty="0">
                          <a:latin typeface="+mn-lt"/>
                        </a:rPr>
                        <a:t>us</a:t>
                      </a:r>
                      <a:endParaRPr lang="en-US" sz="3600" b="1" dirty="0">
                        <a:solidFill>
                          <a:schemeClr val="tx1"/>
                        </a:solidFill>
                        <a:latin typeface="+mn-lt"/>
                      </a:endParaRPr>
                    </a:p>
                    <a:p>
                      <a:pPr marL="274320" lvl="1" indent="0">
                        <a:buNone/>
                      </a:pPr>
                      <a:r>
                        <a:rPr lang="en-US" sz="3600" b="1" dirty="0">
                          <a:latin typeface="+mn-lt"/>
                        </a:rPr>
                        <a:t>3. Clu</a:t>
                      </a:r>
                      <a:r>
                        <a:rPr lang="en-US" sz="3600" b="1" dirty="0">
                          <a:solidFill>
                            <a:srgbClr val="0000FF"/>
                          </a:solidFill>
                          <a:latin typeface="+mn-lt"/>
                        </a:rPr>
                        <a:t>b</a:t>
                      </a:r>
                    </a:p>
                    <a:p>
                      <a:pPr marL="274320" lvl="1" indent="0">
                        <a:buNone/>
                      </a:pPr>
                      <a:r>
                        <a:rPr lang="en-US" sz="3600" b="1" dirty="0">
                          <a:latin typeface="+mn-lt"/>
                        </a:rPr>
                        <a:t>4. Ex</a:t>
                      </a:r>
                      <a:r>
                        <a:rPr lang="en-US" sz="3600" b="1" dirty="0">
                          <a:solidFill>
                            <a:srgbClr val="0000FF"/>
                          </a:solidFill>
                          <a:latin typeface="+mn-lt"/>
                        </a:rPr>
                        <a:t>p</a:t>
                      </a:r>
                      <a:r>
                        <a:rPr lang="en-US" sz="3600" b="1" dirty="0">
                          <a:latin typeface="+mn-lt"/>
                        </a:rPr>
                        <a:t>lain</a:t>
                      </a:r>
                    </a:p>
                    <a:p>
                      <a:pPr marL="274320" lvl="1" indent="0">
                        <a:buNone/>
                      </a:pPr>
                      <a:r>
                        <a:rPr lang="en-US" sz="3600" b="1" dirty="0">
                          <a:latin typeface="+mn-lt"/>
                        </a:rPr>
                        <a:t>5. Jo</a:t>
                      </a:r>
                      <a:r>
                        <a:rPr lang="en-US" sz="3600" b="1" dirty="0">
                          <a:solidFill>
                            <a:srgbClr val="0000FF"/>
                          </a:solidFill>
                          <a:latin typeface="+mn-lt"/>
                        </a:rPr>
                        <a:t>b</a:t>
                      </a:r>
                    </a:p>
                    <a:p>
                      <a:pPr marL="274320" lvl="1" indent="0">
                        <a:buNone/>
                      </a:pPr>
                      <a:r>
                        <a:rPr lang="en-US" sz="3600" b="1" dirty="0">
                          <a:latin typeface="+mn-lt"/>
                        </a:rPr>
                        <a:t>6. </a:t>
                      </a:r>
                      <a:r>
                        <a:rPr lang="en-US" sz="3600" b="1" dirty="0">
                          <a:solidFill>
                            <a:srgbClr val="0000FF"/>
                          </a:solidFill>
                          <a:latin typeface="+mn-lt"/>
                        </a:rPr>
                        <a:t>p</a:t>
                      </a:r>
                      <a:r>
                        <a:rPr lang="en-US" sz="3600" b="1" dirty="0">
                          <a:latin typeface="+mn-lt"/>
                        </a:rPr>
                        <a:t>ay</a:t>
                      </a:r>
                      <a:endParaRPr lang="en-US" sz="3600" b="1" dirty="0">
                        <a:solidFill>
                          <a:schemeClr val="tx1"/>
                        </a:solidFill>
                        <a:latin typeface="+mn-lt"/>
                      </a:endParaRPr>
                    </a:p>
                  </a:txBody>
                  <a:tcPr/>
                </a:tc>
                <a:tc>
                  <a:txBody>
                    <a:bodyPr/>
                    <a:lstStyle/>
                    <a:p>
                      <a:pPr marL="274320" lvl="1" indent="0">
                        <a:buNone/>
                      </a:pPr>
                      <a:r>
                        <a:rPr lang="en-US" sz="3600" b="1" dirty="0">
                          <a:latin typeface="+mn-lt"/>
                        </a:rPr>
                        <a:t>7. Res</a:t>
                      </a:r>
                      <a:r>
                        <a:rPr lang="en-US" sz="3600" b="1" dirty="0">
                          <a:solidFill>
                            <a:srgbClr val="0000FF"/>
                          </a:solidFill>
                          <a:latin typeface="+mn-lt"/>
                        </a:rPr>
                        <a:t>p</a:t>
                      </a:r>
                      <a:r>
                        <a:rPr lang="en-US" sz="3600" b="1" dirty="0">
                          <a:latin typeface="+mn-lt"/>
                        </a:rPr>
                        <a:t>onsible</a:t>
                      </a:r>
                    </a:p>
                    <a:p>
                      <a:pPr marL="274320" lvl="1" indent="0">
                        <a:buNone/>
                      </a:pPr>
                      <a:r>
                        <a:rPr lang="en-US" sz="3600" b="1" dirty="0">
                          <a:latin typeface="+mn-lt"/>
                        </a:rPr>
                        <a:t>8. </a:t>
                      </a:r>
                      <a:r>
                        <a:rPr lang="en-US" sz="3600" b="1" dirty="0">
                          <a:solidFill>
                            <a:srgbClr val="0000FF"/>
                          </a:solidFill>
                          <a:latin typeface="+mn-lt"/>
                        </a:rPr>
                        <a:t>B</a:t>
                      </a:r>
                      <a:r>
                        <a:rPr lang="en-US" sz="3600" b="1" dirty="0">
                          <a:latin typeface="+mn-lt"/>
                        </a:rPr>
                        <a:t>ursar</a:t>
                      </a:r>
                    </a:p>
                    <a:p>
                      <a:pPr marL="274320" lvl="1" indent="0">
                        <a:buNone/>
                      </a:pPr>
                      <a:r>
                        <a:rPr lang="en-US" sz="3600" b="1" dirty="0">
                          <a:latin typeface="+mn-lt"/>
                        </a:rPr>
                        <a:t>9. </a:t>
                      </a:r>
                      <a:r>
                        <a:rPr lang="en-US" sz="3600" b="1" dirty="0">
                          <a:solidFill>
                            <a:srgbClr val="0000FF"/>
                          </a:solidFill>
                          <a:latin typeface="+mn-lt"/>
                        </a:rPr>
                        <a:t>P</a:t>
                      </a:r>
                      <a:r>
                        <a:rPr lang="en-US" sz="3600" b="1" dirty="0">
                          <a:latin typeface="+mn-lt"/>
                        </a:rPr>
                        <a:t>eo</a:t>
                      </a:r>
                      <a:r>
                        <a:rPr lang="en-US" sz="3600" b="1" dirty="0">
                          <a:solidFill>
                            <a:srgbClr val="0000FF"/>
                          </a:solidFill>
                          <a:latin typeface="+mn-lt"/>
                        </a:rPr>
                        <a:t>p</a:t>
                      </a:r>
                      <a:r>
                        <a:rPr lang="en-US" sz="3600" b="1" dirty="0">
                          <a:latin typeface="+mn-lt"/>
                        </a:rPr>
                        <a:t>le</a:t>
                      </a:r>
                    </a:p>
                    <a:p>
                      <a:pPr marL="274320" lvl="1" indent="0">
                        <a:buNone/>
                      </a:pPr>
                      <a:r>
                        <a:rPr lang="en-US" sz="3200" b="1" dirty="0">
                          <a:latin typeface="+mn-lt"/>
                        </a:rPr>
                        <a:t>10. </a:t>
                      </a:r>
                      <a:r>
                        <a:rPr lang="en-US" sz="3200" b="1" dirty="0">
                          <a:solidFill>
                            <a:srgbClr val="0000FF"/>
                          </a:solidFill>
                          <a:latin typeface="+mn-lt"/>
                        </a:rPr>
                        <a:t>P</a:t>
                      </a:r>
                      <a:r>
                        <a:rPr lang="en-US" sz="3200" b="1" dirty="0">
                          <a:latin typeface="+mn-lt"/>
                        </a:rPr>
                        <a:t>ersonal</a:t>
                      </a:r>
                    </a:p>
                    <a:p>
                      <a:pPr marL="274320" lvl="1" indent="0">
                        <a:buNone/>
                      </a:pPr>
                      <a:r>
                        <a:rPr lang="en-US" sz="3600" b="1" dirty="0">
                          <a:latin typeface="+mn-lt"/>
                        </a:rPr>
                        <a:t>11. </a:t>
                      </a:r>
                      <a:r>
                        <a:rPr lang="en-US" sz="3600" b="1" dirty="0">
                          <a:solidFill>
                            <a:srgbClr val="0000FF"/>
                          </a:solidFill>
                          <a:latin typeface="+mn-lt"/>
                        </a:rPr>
                        <a:t>P</a:t>
                      </a:r>
                      <a:r>
                        <a:rPr lang="en-US" sz="3600" b="1" dirty="0">
                          <a:latin typeface="+mn-lt"/>
                        </a:rPr>
                        <a:t>lace</a:t>
                      </a:r>
                    </a:p>
                    <a:p>
                      <a:pPr marL="274320" lvl="1" indent="0">
                        <a:buNone/>
                      </a:pPr>
                      <a:r>
                        <a:rPr lang="en-US" sz="3600" b="1" dirty="0">
                          <a:latin typeface="+mn-lt"/>
                        </a:rPr>
                        <a:t>12. </a:t>
                      </a:r>
                      <a:r>
                        <a:rPr lang="en-US" sz="3600" b="1" dirty="0">
                          <a:solidFill>
                            <a:srgbClr val="0000FF"/>
                          </a:solidFill>
                          <a:latin typeface="+mn-lt"/>
                        </a:rPr>
                        <a:t>P</a:t>
                      </a:r>
                      <a:r>
                        <a:rPr lang="en-US" sz="3600" b="1" dirty="0">
                          <a:latin typeface="+mn-lt"/>
                        </a:rPr>
                        <a:t>ro</a:t>
                      </a:r>
                      <a:r>
                        <a:rPr lang="en-US" sz="3600" b="1" dirty="0">
                          <a:solidFill>
                            <a:srgbClr val="0000FF"/>
                          </a:solidFill>
                          <a:latin typeface="+mn-lt"/>
                        </a:rPr>
                        <a:t>b</a:t>
                      </a:r>
                      <a:r>
                        <a:rPr lang="en-US" sz="3600" b="1" dirty="0">
                          <a:latin typeface="+mn-lt"/>
                        </a:rPr>
                        <a:t>lem</a:t>
                      </a:r>
                      <a:endParaRPr lang="en-US" sz="3600" b="1" dirty="0">
                        <a:solidFill>
                          <a:schemeClr val="tx1"/>
                        </a:solidFill>
                        <a:latin typeface="+mn-lt"/>
                      </a:endParaRPr>
                    </a:p>
                  </a:txBody>
                  <a:tcPr/>
                </a:tc>
                <a:extLst>
                  <a:ext uri="{0D108BD9-81ED-4DB2-BD59-A6C34878D82A}">
                    <a16:rowId xmlns:a16="http://schemas.microsoft.com/office/drawing/2014/main" val="3131785468"/>
                  </a:ext>
                </a:extLst>
              </a:tr>
            </a:tbl>
          </a:graphicData>
        </a:graphic>
      </p:graphicFrame>
    </p:spTree>
    <p:extLst>
      <p:ext uri="{BB962C8B-B14F-4D97-AF65-F5344CB8AC3E}">
        <p14:creationId xmlns:p14="http://schemas.microsoft.com/office/powerpoint/2010/main" val="4100515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lstStyle/>
          <a:p>
            <a:r>
              <a:rPr lang="en-US" dirty="0">
                <a:latin typeface="Times New Roman" pitchFamily="18" charset="0"/>
                <a:cs typeface="Times New Roman" pitchFamily="18" charset="0"/>
              </a:rPr>
              <a:t>E. Identifying vowel sounds</a:t>
            </a:r>
          </a:p>
        </p:txBody>
      </p:sp>
      <p:sp>
        <p:nvSpPr>
          <p:cNvPr id="3" name="Content Placeholder 2"/>
          <p:cNvSpPr>
            <a:spLocks noGrp="1"/>
          </p:cNvSpPr>
          <p:nvPr>
            <p:ph idx="1"/>
          </p:nvPr>
        </p:nvSpPr>
        <p:spPr>
          <a:xfrm>
            <a:off x="762000" y="1219200"/>
            <a:ext cx="10820400" cy="4767072"/>
          </a:xfrm>
        </p:spPr>
        <p:txBody>
          <a:bodyPr>
            <a:normAutofit/>
          </a:bodyPr>
          <a:lstStyle/>
          <a:p>
            <a:pPr marL="0" indent="0">
              <a:buFont typeface="Arial" charset="0"/>
              <a:buChar char="•"/>
            </a:pPr>
            <a:r>
              <a:rPr lang="en-US" sz="2000" dirty="0">
                <a:latin typeface="Times New Roman" pitchFamily="18" charset="0"/>
                <a:cs typeface="Times New Roman" pitchFamily="18" charset="0"/>
              </a:rPr>
              <a:t>The vowel sound in fill</a:t>
            </a:r>
            <a:r>
              <a:rPr lang="ku-Arab-IQ" sz="2000" dirty="0">
                <a:latin typeface="Times New Roman" pitchFamily="18" charset="0"/>
                <a:cs typeface="Times New Roman" pitchFamily="18" charset="0"/>
              </a:rPr>
              <a:t> </a:t>
            </a:r>
            <a:r>
              <a:rPr lang="en-US" sz="2000" dirty="0">
                <a:latin typeface="Times New Roman" pitchFamily="18" charset="0"/>
                <a:cs typeface="Times New Roman" pitchFamily="18" charset="0"/>
              </a:rPr>
              <a:t> is short: /I/.</a:t>
            </a:r>
            <a:r>
              <a:rPr lang="ku-Arab-IQ"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0" indent="0">
              <a:buFont typeface="Arial" charset="0"/>
              <a:buChar char="•"/>
            </a:pPr>
            <a:r>
              <a:rPr lang="en-US" sz="2000" dirty="0">
                <a:latin typeface="Times New Roman" pitchFamily="18" charset="0"/>
                <a:cs typeface="Times New Roman" pitchFamily="18" charset="0"/>
              </a:rPr>
              <a:t>The vowel sound in feel is longer: /</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a:t>
            </a:r>
          </a:p>
          <a:p>
            <a:pPr marL="0" indent="0">
              <a:buFont typeface="Arial" charset="0"/>
              <a:buChar char="•"/>
            </a:pPr>
            <a:r>
              <a:rPr lang="en-US" sz="2000" dirty="0">
                <a:latin typeface="Times New Roman" pitchFamily="18" charset="0"/>
                <a:cs typeface="Times New Roman" pitchFamily="18" charset="0"/>
              </a:rPr>
              <a:t> We usually write the short sound with </a:t>
            </a:r>
            <a:r>
              <a:rPr lang="en-US" sz="2400" dirty="0" err="1">
                <a:solidFill>
                  <a:srgbClr val="FF0000"/>
                </a:solidFill>
                <a:latin typeface="Times New Roman" pitchFamily="18" charset="0"/>
                <a:cs typeface="Times New Roman" pitchFamily="18" charset="0"/>
              </a:rPr>
              <a:t>i</a:t>
            </a:r>
            <a:r>
              <a:rPr lang="en-US" sz="2000" dirty="0">
                <a:latin typeface="Times New Roman" pitchFamily="18" charset="0"/>
                <a:cs typeface="Times New Roman" pitchFamily="18" charset="0"/>
              </a:rPr>
              <a:t>.</a:t>
            </a:r>
          </a:p>
          <a:p>
            <a:pPr marL="0" indent="0">
              <a:buFont typeface="Arial" charset="0"/>
              <a:buChar char="•"/>
            </a:pPr>
            <a:r>
              <a:rPr lang="en-US" sz="2000" dirty="0">
                <a:latin typeface="Times New Roman" pitchFamily="18" charset="0"/>
                <a:cs typeface="Times New Roman" pitchFamily="18" charset="0"/>
              </a:rPr>
              <a:t>We often write the longer sound with </a:t>
            </a:r>
            <a:r>
              <a:rPr lang="en-US" sz="2000" dirty="0">
                <a:solidFill>
                  <a:srgbClr val="FF0000"/>
                </a:solidFill>
                <a:latin typeface="Times New Roman" pitchFamily="18" charset="0"/>
                <a:cs typeface="Times New Roman" pitchFamily="18" charset="0"/>
              </a:rPr>
              <a:t>ea</a:t>
            </a:r>
            <a:r>
              <a:rPr lang="en-US" sz="2000" dirty="0">
                <a:latin typeface="Times New Roman" pitchFamily="18" charset="0"/>
                <a:cs typeface="Times New Roman" pitchFamily="18" charset="0"/>
              </a:rPr>
              <a:t> or </a:t>
            </a:r>
            <a:r>
              <a:rPr lang="en-US" sz="2000" dirty="0" err="1">
                <a:solidFill>
                  <a:srgbClr val="FF0000"/>
                </a:solidFill>
                <a:latin typeface="Times New Roman" pitchFamily="18" charset="0"/>
                <a:cs typeface="Times New Roman" pitchFamily="18" charset="0"/>
              </a:rPr>
              <a:t>ee</a:t>
            </a:r>
            <a:endParaRPr lang="ku-Arab-IQ" sz="2000" dirty="0">
              <a:solidFill>
                <a:srgbClr val="FF0000"/>
              </a:solidFill>
              <a:latin typeface="Times New Roman" pitchFamily="18" charset="0"/>
              <a:cs typeface="Times New Roman" pitchFamily="18" charset="0"/>
            </a:endParaRPr>
          </a:p>
          <a:p>
            <a:pPr marL="0" indent="0">
              <a:buNone/>
            </a:pPr>
            <a:endParaRPr lang="en-US"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85024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210B0EA-E13D-456B-AC30-7EA66F4D60AD}"/>
              </a:ext>
            </a:extLst>
          </p:cNvPr>
          <p:cNvGraphicFramePr>
            <a:graphicFrameLocks noGrp="1"/>
          </p:cNvGraphicFramePr>
          <p:nvPr>
            <p:extLst>
              <p:ext uri="{D42A27DB-BD31-4B8C-83A1-F6EECF244321}">
                <p14:modId xmlns:p14="http://schemas.microsoft.com/office/powerpoint/2010/main" val="1530723922"/>
              </p:ext>
            </p:extLst>
          </p:nvPr>
        </p:nvGraphicFramePr>
        <p:xfrm>
          <a:off x="1143000" y="457201"/>
          <a:ext cx="9753600" cy="5760720"/>
        </p:xfrm>
        <a:graphic>
          <a:graphicData uri="http://schemas.openxmlformats.org/drawingml/2006/table">
            <a:tbl>
              <a:tblPr firstRow="1" bandRow="1">
                <a:tableStyleId>{5940675A-B579-460E-94D1-54222C63F5DA}</a:tableStyleId>
              </a:tblPr>
              <a:tblGrid>
                <a:gridCol w="3908483">
                  <a:extLst>
                    <a:ext uri="{9D8B030D-6E8A-4147-A177-3AD203B41FA5}">
                      <a16:colId xmlns:a16="http://schemas.microsoft.com/office/drawing/2014/main" val="1532363063"/>
                    </a:ext>
                  </a:extLst>
                </a:gridCol>
                <a:gridCol w="3063405">
                  <a:extLst>
                    <a:ext uri="{9D8B030D-6E8A-4147-A177-3AD203B41FA5}">
                      <a16:colId xmlns:a16="http://schemas.microsoft.com/office/drawing/2014/main" val="1854504501"/>
                    </a:ext>
                  </a:extLst>
                </a:gridCol>
                <a:gridCol w="2781712">
                  <a:extLst>
                    <a:ext uri="{9D8B030D-6E8A-4147-A177-3AD203B41FA5}">
                      <a16:colId xmlns:a16="http://schemas.microsoft.com/office/drawing/2014/main" val="3357874909"/>
                    </a:ext>
                  </a:extLst>
                </a:gridCol>
              </a:tblGrid>
              <a:tr h="283517">
                <a:tc>
                  <a:txBody>
                    <a:bodyPr/>
                    <a:lstStyle/>
                    <a:p>
                      <a:endParaRPr lang="en-US" sz="2800" dirty="0">
                        <a:solidFill>
                          <a:schemeClr val="tx1"/>
                        </a:solidFill>
                      </a:endParaRPr>
                    </a:p>
                  </a:txBody>
                  <a:tcPr/>
                </a:tc>
                <a:tc>
                  <a:txBody>
                    <a:bodyPr/>
                    <a:lstStyle/>
                    <a:p>
                      <a:pPr algn="ctr"/>
                      <a:r>
                        <a:rPr lang="en-US" sz="2800" b="1" dirty="0">
                          <a:solidFill>
                            <a:schemeClr val="tx1"/>
                          </a:solidFill>
                        </a:rPr>
                        <a:t>/</a:t>
                      </a:r>
                      <a:r>
                        <a:rPr lang="en-US" sz="2800" b="1" dirty="0">
                          <a:solidFill>
                            <a:schemeClr val="tx1"/>
                          </a:solidFill>
                          <a:sym typeface="Symbol" panose="05050102010706020507" pitchFamily="18" charset="2"/>
                        </a:rPr>
                        <a:t></a:t>
                      </a:r>
                      <a:r>
                        <a:rPr lang="en-US" sz="2800" b="1" dirty="0">
                          <a:solidFill>
                            <a:schemeClr val="tx1"/>
                          </a:solidFill>
                        </a:rPr>
                        <a:t>/</a:t>
                      </a:r>
                    </a:p>
                  </a:txBody>
                  <a:tcPr/>
                </a:tc>
                <a:tc>
                  <a:txBody>
                    <a:bodyPr/>
                    <a:lstStyle/>
                    <a:p>
                      <a:pPr algn="ctr"/>
                      <a:r>
                        <a:rPr lang="en-US" sz="2800" b="1" dirty="0">
                          <a:solidFill>
                            <a:schemeClr val="tx1"/>
                          </a:solidFill>
                        </a:rPr>
                        <a:t>/i</a:t>
                      </a:r>
                      <a:r>
                        <a:rPr lang="en-US" sz="2800" b="1" dirty="0">
                          <a:solidFill>
                            <a:schemeClr val="tx1"/>
                          </a:solidFill>
                          <a:sym typeface="Symbol" panose="05050102010706020507" pitchFamily="18" charset="2"/>
                        </a:rPr>
                        <a:t></a:t>
                      </a:r>
                      <a:r>
                        <a:rPr lang="en-US" sz="2800" b="1" dirty="0">
                          <a:solidFill>
                            <a:schemeClr val="tx1"/>
                          </a:solidFill>
                        </a:rPr>
                        <a:t>/</a:t>
                      </a:r>
                    </a:p>
                  </a:txBody>
                  <a:tcPr/>
                </a:tc>
                <a:extLst>
                  <a:ext uri="{0D108BD9-81ED-4DB2-BD59-A6C34878D82A}">
                    <a16:rowId xmlns:a16="http://schemas.microsoft.com/office/drawing/2014/main" val="1239990145"/>
                  </a:ext>
                </a:extLst>
              </a:tr>
              <a:tr h="313796">
                <a:tc>
                  <a:txBody>
                    <a:bodyPr/>
                    <a:lstStyle/>
                    <a:p>
                      <a:r>
                        <a:rPr lang="en-US" sz="2800" dirty="0">
                          <a:solidFill>
                            <a:schemeClr val="tx1"/>
                          </a:solidFill>
                        </a:rPr>
                        <a:t>In</a:t>
                      </a:r>
                    </a:p>
                  </a:txBody>
                  <a:tcPr/>
                </a:tc>
                <a:tc>
                  <a:txBody>
                    <a:bodyPr/>
                    <a:lstStyle/>
                    <a:p>
                      <a:pPr algn="ctr"/>
                      <a:r>
                        <a:rPr lang="en-US" sz="3200" b="1" dirty="0">
                          <a:solidFill>
                            <a:schemeClr val="tx1"/>
                          </a:solidFill>
                        </a:rPr>
                        <a:t>√</a:t>
                      </a:r>
                    </a:p>
                  </a:txBody>
                  <a:tcPr/>
                </a:tc>
                <a:tc>
                  <a:txBody>
                    <a:bodyPr/>
                    <a:lstStyle/>
                    <a:p>
                      <a:pPr algn="ctr"/>
                      <a:endParaRPr lang="en-US" sz="2800" b="1">
                        <a:solidFill>
                          <a:schemeClr val="tx1"/>
                        </a:solidFill>
                      </a:endParaRPr>
                    </a:p>
                  </a:txBody>
                  <a:tcPr/>
                </a:tc>
                <a:extLst>
                  <a:ext uri="{0D108BD9-81ED-4DB2-BD59-A6C34878D82A}">
                    <a16:rowId xmlns:a16="http://schemas.microsoft.com/office/drawing/2014/main" val="3726072391"/>
                  </a:ext>
                </a:extLst>
              </a:tr>
              <a:tr h="280765">
                <a:tc>
                  <a:txBody>
                    <a:bodyPr/>
                    <a:lstStyle/>
                    <a:p>
                      <a:r>
                        <a:rPr lang="en-US" sz="2800" dirty="0">
                          <a:solidFill>
                            <a:schemeClr val="tx1"/>
                          </a:solidFill>
                        </a:rPr>
                        <a:t>Fee</a:t>
                      </a:r>
                    </a:p>
                  </a:txBody>
                  <a:tcPr/>
                </a:tc>
                <a:tc>
                  <a:txBody>
                    <a:bodyPr/>
                    <a:lstStyle/>
                    <a:p>
                      <a:pPr algn="ctr"/>
                      <a:endParaRPr lang="en-US" sz="2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extLst>
                  <a:ext uri="{0D108BD9-81ED-4DB2-BD59-A6C34878D82A}">
                    <a16:rowId xmlns:a16="http://schemas.microsoft.com/office/drawing/2014/main" val="4124439937"/>
                  </a:ext>
                </a:extLst>
              </a:tr>
              <a:tr h="280765">
                <a:tc>
                  <a:txBody>
                    <a:bodyPr/>
                    <a:lstStyle/>
                    <a:p>
                      <a:r>
                        <a:rPr lang="en-US" sz="2800" dirty="0">
                          <a:solidFill>
                            <a:schemeClr val="tx1"/>
                          </a:solidFill>
                        </a:rPr>
                        <a:t>Teach</a:t>
                      </a:r>
                    </a:p>
                  </a:txBody>
                  <a:tcPr/>
                </a:tc>
                <a:tc>
                  <a:txBody>
                    <a:bodyPr/>
                    <a:lstStyle/>
                    <a:p>
                      <a:pPr algn="ctr"/>
                      <a:endParaRPr lang="en-US" sz="2800" b="1">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extLst>
                  <a:ext uri="{0D108BD9-81ED-4DB2-BD59-A6C34878D82A}">
                    <a16:rowId xmlns:a16="http://schemas.microsoft.com/office/drawing/2014/main" val="3373447958"/>
                  </a:ext>
                </a:extLst>
              </a:tr>
              <a:tr h="280765">
                <a:tc>
                  <a:txBody>
                    <a:bodyPr/>
                    <a:lstStyle/>
                    <a:p>
                      <a:r>
                        <a:rPr lang="en-US" sz="2800" dirty="0">
                          <a:solidFill>
                            <a:schemeClr val="tx1"/>
                          </a:solidFill>
                        </a:rPr>
                        <a:t>Mean</a:t>
                      </a:r>
                    </a:p>
                  </a:txBody>
                  <a:tcPr/>
                </a:tc>
                <a:tc>
                  <a:txBody>
                    <a:bodyPr/>
                    <a:lstStyle/>
                    <a:p>
                      <a:pPr algn="ctr"/>
                      <a:endParaRPr lang="en-US" sz="2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extLst>
                  <a:ext uri="{0D108BD9-81ED-4DB2-BD59-A6C34878D82A}">
                    <a16:rowId xmlns:a16="http://schemas.microsoft.com/office/drawing/2014/main" val="1692847313"/>
                  </a:ext>
                </a:extLst>
              </a:tr>
              <a:tr h="280765">
                <a:tc>
                  <a:txBody>
                    <a:bodyPr/>
                    <a:lstStyle/>
                    <a:p>
                      <a:r>
                        <a:rPr lang="en-US" sz="2800" dirty="0">
                          <a:solidFill>
                            <a:schemeClr val="tx1"/>
                          </a:solidFill>
                        </a:rPr>
                        <a:t>Begin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ndParaRPr>
                    </a:p>
                  </a:txBody>
                  <a:tcPr/>
                </a:tc>
                <a:extLst>
                  <a:ext uri="{0D108BD9-81ED-4DB2-BD59-A6C34878D82A}">
                    <a16:rowId xmlns:a16="http://schemas.microsoft.com/office/drawing/2014/main" val="3375322819"/>
                  </a:ext>
                </a:extLst>
              </a:tr>
              <a:tr h="280765">
                <a:tc>
                  <a:txBody>
                    <a:bodyPr/>
                    <a:lstStyle/>
                    <a:p>
                      <a:r>
                        <a:rPr lang="en-US" sz="2800" dirty="0">
                          <a:solidFill>
                            <a:schemeClr val="tx1"/>
                          </a:solidFill>
                        </a:rPr>
                        <a:t>Free</a:t>
                      </a:r>
                    </a:p>
                  </a:txBody>
                  <a:tcPr/>
                </a:tc>
                <a:tc>
                  <a:txBody>
                    <a:bodyPr/>
                    <a:lstStyle/>
                    <a:p>
                      <a:pPr algn="ctr"/>
                      <a:endParaRPr lang="en-US" sz="2800" b="1">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extLst>
                  <a:ext uri="{0D108BD9-81ED-4DB2-BD59-A6C34878D82A}">
                    <a16:rowId xmlns:a16="http://schemas.microsoft.com/office/drawing/2014/main" val="2018396728"/>
                  </a:ext>
                </a:extLst>
              </a:tr>
              <a:tr h="280765">
                <a:tc>
                  <a:txBody>
                    <a:bodyPr/>
                    <a:lstStyle/>
                    <a:p>
                      <a:r>
                        <a:rPr lang="en-US" sz="2800" dirty="0">
                          <a:solidFill>
                            <a:schemeClr val="tx1"/>
                          </a:solidFill>
                        </a:rPr>
                        <a:t>Meet</a:t>
                      </a:r>
                    </a:p>
                  </a:txBody>
                  <a:tcPr/>
                </a:tc>
                <a:tc>
                  <a:txBody>
                    <a:bodyPr/>
                    <a:lstStyle/>
                    <a:p>
                      <a:pPr algn="ctr"/>
                      <a:endParaRPr lang="en-US" sz="2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extLst>
                  <a:ext uri="{0D108BD9-81ED-4DB2-BD59-A6C34878D82A}">
                    <a16:rowId xmlns:a16="http://schemas.microsoft.com/office/drawing/2014/main" val="546634630"/>
                  </a:ext>
                </a:extLst>
              </a:tr>
              <a:tr h="280765">
                <a:tc>
                  <a:txBody>
                    <a:bodyPr/>
                    <a:lstStyle/>
                    <a:p>
                      <a:r>
                        <a:rPr lang="en-US" sz="2800" dirty="0">
                          <a:solidFill>
                            <a:schemeClr val="tx1"/>
                          </a:solidFill>
                        </a:rPr>
                        <a:t>Ill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ndParaRPr>
                    </a:p>
                  </a:txBody>
                  <a:tcPr/>
                </a:tc>
                <a:extLst>
                  <a:ext uri="{0D108BD9-81ED-4DB2-BD59-A6C34878D82A}">
                    <a16:rowId xmlns:a16="http://schemas.microsoft.com/office/drawing/2014/main" val="1415790371"/>
                  </a:ext>
                </a:extLst>
              </a:tr>
              <a:tr h="280765">
                <a:tc>
                  <a:txBody>
                    <a:bodyPr/>
                    <a:lstStyle/>
                    <a:p>
                      <a:r>
                        <a:rPr lang="en-US" sz="2800" dirty="0">
                          <a:solidFill>
                            <a:schemeClr val="tx1"/>
                          </a:solidFill>
                        </a:rPr>
                        <a:t>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ndParaRPr>
                    </a:p>
                  </a:txBody>
                  <a:tcPr/>
                </a:tc>
                <a:extLst>
                  <a:ext uri="{0D108BD9-81ED-4DB2-BD59-A6C34878D82A}">
                    <a16:rowId xmlns:a16="http://schemas.microsoft.com/office/drawing/2014/main" val="1759598939"/>
                  </a:ext>
                </a:extLst>
              </a:tr>
              <a:tr h="280765">
                <a:tc>
                  <a:txBody>
                    <a:bodyPr/>
                    <a:lstStyle/>
                    <a:p>
                      <a:r>
                        <a:rPr lang="en-US" sz="2800" dirty="0">
                          <a:solidFill>
                            <a:schemeClr val="tx1"/>
                          </a:solidFill>
                        </a:rPr>
                        <a:t>Give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solidFill>
                          <a:schemeClr val="tx1"/>
                        </a:solidFill>
                      </a:endParaRPr>
                    </a:p>
                  </a:txBody>
                  <a:tcPr/>
                </a:tc>
                <a:extLst>
                  <a:ext uri="{0D108BD9-81ED-4DB2-BD59-A6C34878D82A}">
                    <a16:rowId xmlns:a16="http://schemas.microsoft.com/office/drawing/2014/main" val="322983242"/>
                  </a:ext>
                </a:extLst>
              </a:tr>
            </a:tbl>
          </a:graphicData>
        </a:graphic>
      </p:graphicFrame>
    </p:spTree>
    <p:extLst>
      <p:ext uri="{BB962C8B-B14F-4D97-AF65-F5344CB8AC3E}">
        <p14:creationId xmlns:p14="http://schemas.microsoft.com/office/powerpoint/2010/main" val="817269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8"/>
            <a:ext cx="11277600" cy="1401762"/>
          </a:xfrm>
        </p:spPr>
        <p:txBody>
          <a:bodyPr>
            <a:normAutofit/>
          </a:bodyPr>
          <a:lstStyle/>
          <a:p>
            <a:r>
              <a:rPr lang="en-US" sz="3200" b="1" dirty="0">
                <a:solidFill>
                  <a:srgbClr val="FF0000"/>
                </a:solidFill>
                <a:effectLst/>
                <a:latin typeface="Times New Roman" pitchFamily="18" charset="0"/>
                <a:cs typeface="Times New Roman" pitchFamily="18" charset="0"/>
              </a:rPr>
              <a:t>1.4 Grammar for Listening: </a:t>
            </a:r>
            <a:r>
              <a:rPr lang="en-US" sz="3200" dirty="0">
                <a:solidFill>
                  <a:srgbClr val="FF0000"/>
                </a:solidFill>
                <a:effectLst/>
                <a:latin typeface="Times New Roman" pitchFamily="18" charset="0"/>
                <a:cs typeface="Times New Roman" pitchFamily="18" charset="0"/>
              </a:rPr>
              <a:t>Definin</a:t>
            </a:r>
            <a:r>
              <a:rPr lang="en-US" sz="3200" dirty="0">
                <a:solidFill>
                  <a:srgbClr val="FF0000"/>
                </a:solidFill>
                <a:latin typeface="Times New Roman" pitchFamily="18" charset="0"/>
                <a:cs typeface="Times New Roman" pitchFamily="18" charset="0"/>
              </a:rPr>
              <a:t>g</a:t>
            </a:r>
            <a:r>
              <a:rPr lang="en-US" sz="3200" dirty="0">
                <a:solidFill>
                  <a:srgbClr val="FF0000"/>
                </a:solidFill>
                <a:effectLst/>
                <a:latin typeface="Times New Roman" pitchFamily="18" charset="0"/>
                <a:cs typeface="Times New Roman" pitchFamily="18" charset="0"/>
              </a:rPr>
              <a:t>                                       </a:t>
            </a:r>
            <a:r>
              <a:rPr lang="en-US" sz="3200" dirty="0">
                <a:effectLst/>
                <a:latin typeface="Times New Roman" pitchFamily="18" charset="0"/>
                <a:cs typeface="Times New Roman" pitchFamily="18" charset="0"/>
              </a:rPr>
              <a:t>Page 15</a:t>
            </a:r>
            <a:br>
              <a:rPr lang="en-US" sz="3200" dirty="0">
                <a:effectLst/>
                <a:latin typeface="Times New Roman" pitchFamily="18" charset="0"/>
                <a:cs typeface="Times New Roman" pitchFamily="18" charset="0"/>
              </a:rPr>
            </a:br>
            <a:r>
              <a:rPr lang="en-US" sz="3100" dirty="0">
                <a:solidFill>
                  <a:srgbClr val="FF0000"/>
                </a:solidFill>
                <a:effectLst/>
                <a:latin typeface="Times New Roman" pitchFamily="18" charset="0"/>
                <a:cs typeface="Times New Roman" pitchFamily="18" charset="0"/>
              </a:rPr>
              <a:t>A.</a:t>
            </a:r>
            <a:r>
              <a:rPr lang="en-US" sz="3100" dirty="0">
                <a:effectLst/>
                <a:latin typeface="Times New Roman" pitchFamily="18" charset="0"/>
                <a:cs typeface="Times New Roman" pitchFamily="18" charset="0"/>
              </a:rPr>
              <a:t> Defining with: </a:t>
            </a:r>
            <a:r>
              <a:rPr lang="en-US" sz="3100" b="1" dirty="0">
                <a:effectLst/>
                <a:latin typeface="Times New Roman" pitchFamily="18" charset="0"/>
                <a:cs typeface="Times New Roman" pitchFamily="18" charset="0"/>
              </a:rPr>
              <a:t>subject- verb- complement</a:t>
            </a:r>
            <a:endParaRPr lang="en-US" sz="3200" dirty="0">
              <a:effectLst/>
            </a:endParaRPr>
          </a:p>
        </p:txBody>
      </p:sp>
      <p:sp>
        <p:nvSpPr>
          <p:cNvPr id="2" name="Content Placeholder 1"/>
          <p:cNvSpPr>
            <a:spLocks noGrp="1"/>
          </p:cNvSpPr>
          <p:nvPr>
            <p:ph idx="1"/>
          </p:nvPr>
        </p:nvSpPr>
        <p:spPr>
          <a:xfrm>
            <a:off x="609600" y="1905000"/>
            <a:ext cx="10591800" cy="4102292"/>
          </a:xfrm>
        </p:spPr>
        <p:txBody>
          <a:bodyPr>
            <a:normAutofit/>
          </a:bodyPr>
          <a:lstStyle/>
          <a:p>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The word complement</a:t>
            </a:r>
            <a:r>
              <a:rPr lang="ku-Arab-IQ" dirty="0">
                <a:solidFill>
                  <a:srgbClr val="FF0000"/>
                </a:solidFill>
              </a:rPr>
              <a:t> </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for nouns after the verb be, the correct grammatical word is complement and not object.</a:t>
            </a:r>
          </a:p>
          <a:p>
            <a:r>
              <a:rPr lang="en-US" dirty="0">
                <a:latin typeface="Times New Roman" pitchFamily="18" charset="0"/>
                <a:cs typeface="Times New Roman" pitchFamily="18" charset="0"/>
              </a:rPr>
              <a:t>Verb be: am, is, are, was, were </a:t>
            </a:r>
          </a:p>
          <a:p>
            <a:r>
              <a:rPr lang="en-US" b="1" dirty="0">
                <a:latin typeface="Times New Roman" pitchFamily="18" charset="0"/>
                <a:cs typeface="Times New Roman" pitchFamily="18" charset="0"/>
              </a:rPr>
              <a:t>The word object</a:t>
            </a:r>
            <a:r>
              <a:rPr lang="ku-Arab-IQ" dirty="0">
                <a:solidFill>
                  <a:srgbClr val="FF0000"/>
                </a:solidFill>
              </a:rPr>
              <a:t> </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is used after other verbs because the words refer to different entities</a:t>
            </a:r>
            <a:r>
              <a:rPr lang="ku-Arab-IQ"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Other verbs: play, study, search, pay,…..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11125200" cy="1173162"/>
          </a:xfrm>
        </p:spPr>
        <p:txBody>
          <a:bodyPr>
            <a:normAutofit/>
          </a:bodyPr>
          <a:lstStyle/>
          <a:p>
            <a:r>
              <a:rPr lang="en-US" sz="3600" dirty="0">
                <a:solidFill>
                  <a:srgbClr val="FF0000"/>
                </a:solidFill>
                <a:effectLst/>
                <a:latin typeface="+mn-lt"/>
                <a:cs typeface="Times New Roman" pitchFamily="18" charset="0"/>
              </a:rPr>
              <a:t>1.1 Vocabulary for Listening</a:t>
            </a:r>
            <a:r>
              <a:rPr lang="en-US" sz="3200" dirty="0">
                <a:solidFill>
                  <a:srgbClr val="FF0000"/>
                </a:solidFill>
                <a:effectLst/>
                <a:latin typeface="+mn-lt"/>
                <a:cs typeface="Times New Roman" pitchFamily="18" charset="0"/>
              </a:rPr>
              <a:t>: </a:t>
            </a:r>
            <a:r>
              <a:rPr lang="en-US" sz="3200" dirty="0">
                <a:solidFill>
                  <a:srgbClr val="0000FF"/>
                </a:solidFill>
                <a:effectLst/>
                <a:latin typeface="+mn-lt"/>
                <a:cs typeface="Times New Roman" pitchFamily="18" charset="0"/>
              </a:rPr>
              <a:t>Academic Life</a:t>
            </a:r>
            <a:r>
              <a:rPr lang="en-US" sz="3200" dirty="0">
                <a:solidFill>
                  <a:srgbClr val="FF0000"/>
                </a:solidFill>
                <a:effectLst/>
                <a:latin typeface="+mn-lt"/>
                <a:cs typeface="Times New Roman" pitchFamily="18" charset="0"/>
              </a:rPr>
              <a:t>                      </a:t>
            </a:r>
            <a:r>
              <a:rPr lang="en-US" sz="3200" dirty="0">
                <a:latin typeface="Times New Roman" pitchFamily="18" charset="0"/>
                <a:cs typeface="Times New Roman" pitchFamily="18" charset="0"/>
              </a:rPr>
              <a:t>Page 11</a:t>
            </a:r>
            <a:br>
              <a:rPr lang="en-US" sz="3200" dirty="0">
                <a:latin typeface="Times New Roman" pitchFamily="18" charset="0"/>
                <a:cs typeface="Times New Roman" pitchFamily="18" charset="0"/>
              </a:rPr>
            </a:br>
            <a:r>
              <a:rPr lang="ku-Arab-IQ" sz="2800" dirty="0">
                <a:solidFill>
                  <a:srgbClr val="FF0000"/>
                </a:solidFill>
                <a:latin typeface="Times New Roman" pitchFamily="18" charset="0"/>
                <a:cs typeface="Times New Roman" pitchFamily="18" charset="0"/>
              </a:rPr>
              <a:t>ووشەکاری بۆ گوێگرتن</a:t>
            </a:r>
            <a:r>
              <a:rPr lang="ku-Arab-IQ" sz="2800" dirty="0">
                <a:latin typeface="Times New Roman" pitchFamily="18" charset="0"/>
                <a:cs typeface="Times New Roman" pitchFamily="18" charset="0"/>
              </a:rPr>
              <a:t>: </a:t>
            </a:r>
            <a:r>
              <a:rPr lang="ku-Arab-IQ" sz="2800" dirty="0">
                <a:solidFill>
                  <a:srgbClr val="0000FF"/>
                </a:solidFill>
                <a:latin typeface="Times New Roman" pitchFamily="18" charset="0"/>
                <a:cs typeface="Times New Roman" pitchFamily="18" charset="0"/>
              </a:rPr>
              <a:t>ژيانی ئەکاديمی</a:t>
            </a:r>
            <a:r>
              <a:rPr lang="ku-Arab-IQ" sz="2800" dirty="0">
                <a:latin typeface="Times New Roman" pitchFamily="18" charset="0"/>
                <a:cs typeface="Times New Roman" pitchFamily="18" charset="0"/>
              </a:rPr>
              <a:t>                                      </a:t>
            </a:r>
            <a:endParaRPr lang="en-US" sz="3200" dirty="0">
              <a:solidFill>
                <a:srgbClr val="FF0000"/>
              </a:solidFill>
              <a:effectLst/>
              <a:latin typeface="+mn-lt"/>
              <a:cs typeface="Times New Roman" pitchFamily="18" charset="0"/>
            </a:endParaRPr>
          </a:p>
        </p:txBody>
      </p:sp>
      <p:sp>
        <p:nvSpPr>
          <p:cNvPr id="3" name="Content Placeholder 2"/>
          <p:cNvSpPr>
            <a:spLocks noGrp="1"/>
          </p:cNvSpPr>
          <p:nvPr>
            <p:ph idx="1"/>
          </p:nvPr>
        </p:nvSpPr>
        <p:spPr>
          <a:xfrm>
            <a:off x="304800" y="1308280"/>
            <a:ext cx="6201507" cy="5257800"/>
          </a:xfrm>
          <a:solidFill>
            <a:schemeClr val="bg1"/>
          </a:solidFill>
        </p:spPr>
        <p:txBody>
          <a:bodyPr>
            <a:normAutofit/>
          </a:bodyPr>
          <a:lstStyle/>
          <a:p>
            <a:pPr>
              <a:buNone/>
            </a:pPr>
            <a:r>
              <a:rPr lang="en-US" sz="2400" b="1" dirty="0">
                <a:latin typeface="Times New Roman" pitchFamily="18" charset="0"/>
                <a:cs typeface="Times New Roman" pitchFamily="18" charset="0"/>
              </a:rPr>
              <a:t>Academic</a:t>
            </a:r>
            <a:r>
              <a:rPr lang="en-US" sz="2400" dirty="0">
                <a:latin typeface="Times New Roman" pitchFamily="18" charset="0"/>
                <a:cs typeface="Times New Roman" pitchFamily="18" charset="0"/>
              </a:rPr>
              <a:t>= scholarly </a:t>
            </a:r>
            <a:r>
              <a:rPr lang="ku-Arab-IQ" sz="1800" b="1" dirty="0">
                <a:latin typeface="Times New Roman" pitchFamily="18" charset="0"/>
                <a:cs typeface="Times New Roman" pitchFamily="18" charset="0"/>
              </a:rPr>
              <a:t>ئەکادیمی/ زانستی</a:t>
            </a:r>
            <a:endParaRPr lang="en-US" sz="18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Access</a:t>
            </a:r>
            <a:r>
              <a:rPr lang="en-US" sz="2400" dirty="0">
                <a:latin typeface="Times New Roman" pitchFamily="18" charset="0"/>
                <a:cs typeface="Times New Roman" pitchFamily="18" charset="0"/>
              </a:rPr>
              <a:t>= getting in</a:t>
            </a:r>
            <a:r>
              <a:rPr lang="ku-Arab-IQ" sz="2400" dirty="0">
                <a:latin typeface="Times New Roman" pitchFamily="18" charset="0"/>
                <a:cs typeface="Times New Roman" pitchFamily="18" charset="0"/>
              </a:rPr>
              <a:t>ڕیگا/ گەیشتن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Accommodation</a:t>
            </a:r>
            <a:r>
              <a:rPr lang="en-US" sz="2400" dirty="0">
                <a:latin typeface="Times New Roman" pitchFamily="18" charset="0"/>
                <a:cs typeface="Times New Roman" pitchFamily="18" charset="0"/>
              </a:rPr>
              <a:t>= hall of residence</a:t>
            </a:r>
            <a:r>
              <a:rPr lang="ku-Arab-IQ" sz="2400" dirty="0">
                <a:latin typeface="Times New Roman" pitchFamily="18" charset="0"/>
                <a:cs typeface="Times New Roman" pitchFamily="18" charset="0"/>
              </a:rPr>
              <a:t>سازیان/ خانوو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Article</a:t>
            </a:r>
            <a:r>
              <a:rPr lang="en-US" sz="2400" dirty="0">
                <a:latin typeface="Times New Roman" pitchFamily="18" charset="0"/>
                <a:cs typeface="Times New Roman" pitchFamily="18" charset="0"/>
              </a:rPr>
              <a:t>= a piece of writing/ a text</a:t>
            </a:r>
            <a:r>
              <a:rPr lang="ku-Arab-IQ" sz="2400" dirty="0">
                <a:latin typeface="Times New Roman" pitchFamily="18" charset="0"/>
                <a:cs typeface="Times New Roman" pitchFamily="18" charset="0"/>
              </a:rPr>
              <a:t>وتار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Assignment</a:t>
            </a:r>
            <a:r>
              <a:rPr lang="en-US" sz="2400" dirty="0">
                <a:latin typeface="Times New Roman" pitchFamily="18" charset="0"/>
                <a:cs typeface="Times New Roman" pitchFamily="18" charset="0"/>
              </a:rPr>
              <a:t>= homework/ a piece of work to do on your own</a:t>
            </a:r>
            <a:r>
              <a:rPr lang="ku-Arab-IQ" sz="2400" dirty="0">
                <a:latin typeface="Times New Roman" pitchFamily="18" charset="0"/>
                <a:cs typeface="Times New Roman" pitchFamily="18" charset="0"/>
              </a:rPr>
              <a:t>ئەرکی خوێندن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Bursar</a:t>
            </a:r>
            <a:r>
              <a:rPr lang="en-US" sz="2400" dirty="0">
                <a:latin typeface="Times New Roman" pitchFamily="18" charset="0"/>
                <a:cs typeface="Times New Roman" pitchFamily="18" charset="0"/>
              </a:rPr>
              <a:t>= a person deal with the money</a:t>
            </a:r>
            <a:r>
              <a:rPr lang="ku-Arab-IQ" sz="2400" dirty="0">
                <a:latin typeface="Times New Roman" pitchFamily="18" charset="0"/>
                <a:cs typeface="Times New Roman" pitchFamily="18" charset="0"/>
              </a:rPr>
              <a:t>ژمیریار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Campus</a:t>
            </a:r>
            <a:r>
              <a:rPr lang="en-US" sz="2400" dirty="0">
                <a:latin typeface="Times New Roman" pitchFamily="18" charset="0"/>
                <a:cs typeface="Times New Roman" pitchFamily="18" charset="0"/>
              </a:rPr>
              <a:t>=  university grounds</a:t>
            </a:r>
            <a:r>
              <a:rPr lang="ku-Arab-IQ" sz="2400" dirty="0">
                <a:latin typeface="Times New Roman" pitchFamily="18" charset="0"/>
                <a:cs typeface="Times New Roman" pitchFamily="18" charset="0"/>
              </a:rPr>
              <a:t>ناو زانکۆ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Contribute</a:t>
            </a:r>
            <a:r>
              <a:rPr lang="en-US" sz="2400" dirty="0">
                <a:latin typeface="Times New Roman" pitchFamily="18" charset="0"/>
                <a:cs typeface="Times New Roman" pitchFamily="18" charset="0"/>
              </a:rPr>
              <a:t>= take part in something</a:t>
            </a:r>
            <a:r>
              <a:rPr lang="ku-Arab-IQ" sz="2400" dirty="0">
                <a:latin typeface="Times New Roman" pitchFamily="18" charset="0"/>
                <a:cs typeface="Times New Roman" pitchFamily="18" charset="0"/>
              </a:rPr>
              <a:t>پێشنیار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Crèche</a:t>
            </a:r>
            <a:r>
              <a:rPr lang="en-US" sz="2400" dirty="0">
                <a:latin typeface="Times New Roman" pitchFamily="18" charset="0"/>
                <a:cs typeface="Times New Roman" pitchFamily="18" charset="0"/>
              </a:rPr>
              <a:t>= nursery </a:t>
            </a:r>
            <a:r>
              <a:rPr lang="ku-Arab-IQ" sz="2400" dirty="0">
                <a:latin typeface="Times New Roman" pitchFamily="18" charset="0"/>
                <a:cs typeface="Times New Roman" pitchFamily="18" charset="0"/>
              </a:rPr>
              <a:t>دایەنگا</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Deadline</a:t>
            </a:r>
            <a:r>
              <a:rPr lang="en-US" sz="2400" dirty="0">
                <a:latin typeface="Times New Roman" pitchFamily="18" charset="0"/>
                <a:cs typeface="Times New Roman" pitchFamily="18" charset="0"/>
              </a:rPr>
              <a:t>= the time to give in an assignment </a:t>
            </a:r>
            <a:r>
              <a:rPr lang="ku-Arab-IQ" sz="2400" dirty="0">
                <a:latin typeface="Times New Roman" pitchFamily="18" charset="0"/>
                <a:cs typeface="Times New Roman" pitchFamily="18" charset="0"/>
              </a:rPr>
              <a:t>دوامۆڵەت</a:t>
            </a:r>
            <a:endParaRPr lang="en-US" sz="2400" dirty="0">
              <a:latin typeface="Times New Roman" pitchFamily="18" charset="0"/>
              <a:cs typeface="Times New Roman" pitchFamily="18" charset="0"/>
            </a:endParaRPr>
          </a:p>
        </p:txBody>
      </p:sp>
      <p:sp>
        <p:nvSpPr>
          <p:cNvPr id="4" name="Content Placeholder 2">
            <a:extLst>
              <a:ext uri="{FF2B5EF4-FFF2-40B4-BE49-F238E27FC236}">
                <a16:creationId xmlns:a16="http://schemas.microsoft.com/office/drawing/2014/main" id="{B3512C55-375A-43F2-AB16-A63F438B28FD}"/>
              </a:ext>
            </a:extLst>
          </p:cNvPr>
          <p:cNvSpPr txBox="1">
            <a:spLocks/>
          </p:cNvSpPr>
          <p:nvPr/>
        </p:nvSpPr>
        <p:spPr>
          <a:xfrm>
            <a:off x="6597193" y="1508600"/>
            <a:ext cx="4953000" cy="5029200"/>
          </a:xfrm>
          <a:prstGeom prst="rect">
            <a:avLst/>
          </a:prstGeom>
          <a:solidFill>
            <a:schemeClr val="bg1"/>
          </a:solidFill>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Wingdings 3"/>
              <a:buNone/>
            </a:pPr>
            <a:r>
              <a:rPr lang="en-US" sz="2400" b="1" dirty="0">
                <a:latin typeface="Times New Roman" pitchFamily="18" charset="0"/>
                <a:cs typeface="Times New Roman" pitchFamily="18" charset="0"/>
              </a:rPr>
              <a:t>Dean</a:t>
            </a:r>
            <a:r>
              <a:rPr lang="en-US" sz="2400" dirty="0">
                <a:latin typeface="Times New Roman" pitchFamily="18" charset="0"/>
                <a:cs typeface="Times New Roman" pitchFamily="18" charset="0"/>
              </a:rPr>
              <a:t>= responsible for a faculty</a:t>
            </a:r>
            <a:r>
              <a:rPr lang="ku-Arab-IQ" sz="2400" dirty="0">
                <a:latin typeface="Times New Roman" pitchFamily="18" charset="0"/>
                <a:cs typeface="Times New Roman" pitchFamily="18" charset="0"/>
              </a:rPr>
              <a:t>ڕاگر</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Degree</a:t>
            </a:r>
            <a:r>
              <a:rPr lang="en-US" sz="2400" dirty="0">
                <a:latin typeface="Times New Roman" pitchFamily="18" charset="0"/>
                <a:cs typeface="Times New Roman" pitchFamily="18" charset="0"/>
              </a:rPr>
              <a:t>= certificate</a:t>
            </a:r>
            <a:r>
              <a:rPr lang="ku-Arab-IQ" sz="2400" dirty="0">
                <a:latin typeface="Times New Roman" pitchFamily="18" charset="0"/>
                <a:cs typeface="Times New Roman" pitchFamily="18" charset="0"/>
              </a:rPr>
              <a:t>بڕوانامە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Faculty</a:t>
            </a:r>
            <a:r>
              <a:rPr lang="en-US" sz="2400" dirty="0">
                <a:latin typeface="Times New Roman" pitchFamily="18" charset="0"/>
                <a:cs typeface="Times New Roman" pitchFamily="18" charset="0"/>
              </a:rPr>
              <a:t>=  department/ college</a:t>
            </a:r>
            <a:r>
              <a:rPr lang="ku-Arab-IQ" sz="2400" dirty="0">
                <a:latin typeface="Times New Roman" pitchFamily="18" charset="0"/>
                <a:cs typeface="Times New Roman" pitchFamily="18" charset="0"/>
              </a:rPr>
              <a:t>کۆلێج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Fee</a:t>
            </a:r>
            <a:r>
              <a:rPr lang="en-US" sz="2400" dirty="0">
                <a:latin typeface="Times New Roman" pitchFamily="18" charset="0"/>
                <a:cs typeface="Times New Roman" pitchFamily="18" charset="0"/>
              </a:rPr>
              <a:t>= money for the course</a:t>
            </a:r>
            <a:r>
              <a:rPr lang="ku-Arab-IQ" sz="2400" dirty="0">
                <a:latin typeface="Times New Roman" pitchFamily="18" charset="0"/>
                <a:cs typeface="Times New Roman" pitchFamily="18" charset="0"/>
              </a:rPr>
              <a:t>باج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Field trip</a:t>
            </a:r>
            <a:r>
              <a:rPr lang="en-US" sz="2400" dirty="0">
                <a:latin typeface="Times New Roman" pitchFamily="18" charset="0"/>
                <a:cs typeface="Times New Roman" pitchFamily="18" charset="0"/>
              </a:rPr>
              <a:t>= it’s work outside the university, you visit a place and do research</a:t>
            </a:r>
            <a:r>
              <a:rPr lang="ku-Arab-IQ" sz="2400" dirty="0">
                <a:latin typeface="Times New Roman" pitchFamily="18" charset="0"/>
                <a:cs typeface="Times New Roman" pitchFamily="18" charset="0"/>
              </a:rPr>
              <a:t>گەشتی مەیدانی </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Fresher</a:t>
            </a:r>
            <a:r>
              <a:rPr lang="en-US" sz="2400" dirty="0">
                <a:latin typeface="Times New Roman" pitchFamily="18" charset="0"/>
                <a:cs typeface="Times New Roman" pitchFamily="18" charset="0"/>
              </a:rPr>
              <a:t>= first year student at university</a:t>
            </a:r>
            <a:r>
              <a:rPr lang="ku-Arab-IQ" sz="2400" b="1" dirty="0">
                <a:latin typeface="Times New Roman" pitchFamily="18" charset="0"/>
                <a:cs typeface="Times New Roman" pitchFamily="18" charset="0"/>
              </a:rPr>
              <a:t> </a:t>
            </a:r>
            <a:r>
              <a:rPr lang="ku-Arab-IQ" sz="1800" b="1" dirty="0">
                <a:latin typeface="Times New Roman" pitchFamily="18" charset="0"/>
                <a:cs typeface="Times New Roman" pitchFamily="18" charset="0"/>
              </a:rPr>
              <a:t>قوناغی یەکەکان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Graduate</a:t>
            </a:r>
            <a:r>
              <a:rPr lang="en-US" sz="2400" dirty="0">
                <a:latin typeface="Times New Roman" pitchFamily="18" charset="0"/>
                <a:cs typeface="Times New Roman" pitchFamily="18" charset="0"/>
              </a:rPr>
              <a:t>=  a person with a degree</a:t>
            </a:r>
            <a:endParaRPr lang="ku-Arab-IQ" sz="2400" dirty="0">
              <a:latin typeface="Times New Roman" pitchFamily="18" charset="0"/>
              <a:cs typeface="Times New Roman" pitchFamily="18" charset="0"/>
            </a:endParaRPr>
          </a:p>
          <a:p>
            <a:pPr>
              <a:buFont typeface="Wingdings 3"/>
              <a:buNone/>
            </a:pPr>
            <a:r>
              <a:rPr lang="ku-Arab-IQ" sz="2400" dirty="0">
                <a:latin typeface="Times New Roman" pitchFamily="18" charset="0"/>
                <a:cs typeface="Times New Roman" pitchFamily="18" charset="0"/>
              </a:rPr>
              <a:t>دەرچووی زانکۆ</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Hall of residence</a:t>
            </a:r>
            <a:r>
              <a:rPr lang="en-US" sz="2400" dirty="0">
                <a:latin typeface="Times New Roman" pitchFamily="18" charset="0"/>
                <a:cs typeface="Times New Roman" pitchFamily="18" charset="0"/>
              </a:rPr>
              <a:t>= accommodation</a:t>
            </a:r>
            <a:r>
              <a:rPr lang="ku-Arab-IQ" sz="2400" dirty="0">
                <a:latin typeface="Times New Roman" pitchFamily="18" charset="0"/>
                <a:cs typeface="Times New Roman" pitchFamily="18" charset="0"/>
              </a:rPr>
              <a:t> سازیان/ خانوو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Head</a:t>
            </a:r>
            <a:r>
              <a:rPr lang="en-US" sz="2400" dirty="0">
                <a:latin typeface="Times New Roman" pitchFamily="18" charset="0"/>
                <a:cs typeface="Times New Roman" pitchFamily="18" charset="0"/>
              </a:rPr>
              <a:t>= chief/ person in charge</a:t>
            </a:r>
            <a:r>
              <a:rPr lang="ku-Arab-IQ" sz="2400" dirty="0">
                <a:latin typeface="Times New Roman" pitchFamily="18" charset="0"/>
                <a:cs typeface="Times New Roman" pitchFamily="18" charset="0"/>
              </a:rPr>
              <a:t>سەرۆکی </a:t>
            </a:r>
            <a:endParaRPr lang="en-US" sz="2400" dirty="0">
              <a:latin typeface="Times New Roman" pitchFamily="18" charset="0"/>
              <a:cs typeface="Times New Roman" pitchFamily="18" charset="0"/>
            </a:endParaRPr>
          </a:p>
          <a:p>
            <a:pPr>
              <a:buFont typeface="Wingdings 3"/>
              <a:buNone/>
            </a:pPr>
            <a:r>
              <a:rPr lang="en-US" sz="2400" b="1" dirty="0">
                <a:latin typeface="Times New Roman" pitchFamily="18" charset="0"/>
                <a:cs typeface="Times New Roman" pitchFamily="18" charset="0"/>
              </a:rPr>
              <a:t>In charge</a:t>
            </a:r>
            <a:r>
              <a:rPr lang="en-US" sz="2400" dirty="0">
                <a:latin typeface="Times New Roman" pitchFamily="18" charset="0"/>
                <a:cs typeface="Times New Roman" pitchFamily="18" charset="0"/>
              </a:rPr>
              <a:t>= responsible for</a:t>
            </a:r>
          </a:p>
          <a:p>
            <a:pPr>
              <a:buFont typeface="Wingdings 3"/>
              <a:buNone/>
            </a:pPr>
            <a:r>
              <a:rPr lang="ku-Arab-IQ" sz="2400" dirty="0">
                <a:latin typeface="Times New Roman" pitchFamily="18" charset="0"/>
                <a:cs typeface="Times New Roman" pitchFamily="18" charset="0"/>
              </a:rPr>
              <a:t>بەرپرس</a:t>
            </a:r>
            <a:endParaRPr lang="en-US" sz="2400" dirty="0">
              <a:latin typeface="Times New Roman" pitchFamily="18" charset="0"/>
              <a:cs typeface="Times New Roman" pitchFamily="18" charset="0"/>
            </a:endParaRPr>
          </a:p>
          <a:p>
            <a:pPr>
              <a:buFont typeface="Wingdings 3"/>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1744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199" y="274638"/>
            <a:ext cx="11430001" cy="1401762"/>
          </a:xfrm>
        </p:spPr>
        <p:txBody>
          <a:bodyPr>
            <a:noAutofit/>
          </a:bodyPr>
          <a:lstStyle/>
          <a:p>
            <a:r>
              <a:rPr lang="en-US" sz="3200" dirty="0">
                <a:effectLst/>
                <a:latin typeface="+mn-lt"/>
                <a:cs typeface="Times New Roman" pitchFamily="18" charset="0"/>
              </a:rPr>
              <a:t>We can define a </a:t>
            </a:r>
            <a:r>
              <a:rPr lang="en-US" sz="3200" u="sng" dirty="0">
                <a:solidFill>
                  <a:srgbClr val="C00000"/>
                </a:solidFill>
                <a:effectLst/>
                <a:latin typeface="+mn-lt"/>
                <a:cs typeface="Times New Roman" pitchFamily="18" charset="0"/>
              </a:rPr>
              <a:t>noun</a:t>
            </a:r>
            <a:r>
              <a:rPr lang="en-US" sz="3200" dirty="0">
                <a:effectLst/>
                <a:latin typeface="+mn-lt"/>
                <a:cs typeface="Times New Roman" pitchFamily="18" charset="0"/>
              </a:rPr>
              <a:t> with a </a:t>
            </a:r>
            <a:r>
              <a:rPr lang="en-US" sz="3200" b="1" i="1" dirty="0">
                <a:effectLst/>
                <a:latin typeface="+mn-lt"/>
                <a:cs typeface="Times New Roman" pitchFamily="18" charset="0"/>
              </a:rPr>
              <a:t>general word</a:t>
            </a:r>
            <a:r>
              <a:rPr lang="en-US" sz="3200" b="1" dirty="0">
                <a:effectLst/>
                <a:latin typeface="+mn-lt"/>
                <a:cs typeface="Times New Roman" pitchFamily="18" charset="0"/>
              </a:rPr>
              <a:t> </a:t>
            </a:r>
            <a:r>
              <a:rPr lang="en-US" sz="3200" dirty="0">
                <a:effectLst/>
                <a:latin typeface="+mn-lt"/>
                <a:cs typeface="Times New Roman" pitchFamily="18" charset="0"/>
              </a:rPr>
              <a:t>plus </a:t>
            </a:r>
            <a:r>
              <a:rPr lang="en-US" sz="3200" b="1" i="1" dirty="0">
                <a:effectLst/>
                <a:latin typeface="+mn-lt"/>
                <a:cs typeface="Times New Roman" pitchFamily="18" charset="0"/>
              </a:rPr>
              <a:t>more information</a:t>
            </a:r>
            <a:r>
              <a:rPr lang="en-US" sz="3200" dirty="0">
                <a:effectLst/>
                <a:latin typeface="+mn-lt"/>
                <a:cs typeface="Times New Roman" pitchFamily="18" charset="0"/>
              </a:rPr>
              <a:t>.</a:t>
            </a:r>
            <a:br>
              <a:rPr lang="en-US" sz="3200" dirty="0">
                <a:latin typeface="+mn-lt"/>
                <a:cs typeface="Times New Roman" pitchFamily="18" charset="0"/>
              </a:rPr>
            </a:br>
            <a:r>
              <a:rPr lang="en-US" sz="3200" b="1" dirty="0">
                <a:latin typeface="+mn-lt"/>
              </a:rPr>
              <a:t>Page15</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387146"/>
              </p:ext>
            </p:extLst>
          </p:nvPr>
        </p:nvGraphicFramePr>
        <p:xfrm>
          <a:off x="762000" y="1600200"/>
          <a:ext cx="10972801" cy="4492786"/>
        </p:xfrm>
        <a:graphic>
          <a:graphicData uri="http://schemas.openxmlformats.org/drawingml/2006/table">
            <a:tbl>
              <a:tblPr firstRow="1" bandRow="1">
                <a:tableStyleId>{5C22544A-7EE6-4342-B048-85BDC9FD1C3A}</a:tableStyleId>
              </a:tblPr>
              <a:tblGrid>
                <a:gridCol w="3259248">
                  <a:extLst>
                    <a:ext uri="{9D8B030D-6E8A-4147-A177-3AD203B41FA5}">
                      <a16:colId xmlns:a16="http://schemas.microsoft.com/office/drawing/2014/main" val="20000"/>
                    </a:ext>
                  </a:extLst>
                </a:gridCol>
                <a:gridCol w="1448555">
                  <a:extLst>
                    <a:ext uri="{9D8B030D-6E8A-4147-A177-3AD203B41FA5}">
                      <a16:colId xmlns:a16="http://schemas.microsoft.com/office/drawing/2014/main" val="20001"/>
                    </a:ext>
                  </a:extLst>
                </a:gridCol>
                <a:gridCol w="2522899">
                  <a:extLst>
                    <a:ext uri="{9D8B030D-6E8A-4147-A177-3AD203B41FA5}">
                      <a16:colId xmlns:a16="http://schemas.microsoft.com/office/drawing/2014/main" val="20002"/>
                    </a:ext>
                  </a:extLst>
                </a:gridCol>
                <a:gridCol w="3742099">
                  <a:extLst>
                    <a:ext uri="{9D8B030D-6E8A-4147-A177-3AD203B41FA5}">
                      <a16:colId xmlns:a16="http://schemas.microsoft.com/office/drawing/2014/main" val="20003"/>
                    </a:ext>
                  </a:extLst>
                </a:gridCol>
              </a:tblGrid>
              <a:tr h="449966">
                <a:tc>
                  <a:txBody>
                    <a:bodyPr/>
                    <a:lstStyle/>
                    <a:p>
                      <a:pPr algn="just"/>
                      <a:r>
                        <a:rPr lang="en-US" sz="2400" dirty="0">
                          <a:latin typeface="Times New Roman" pitchFamily="18" charset="0"/>
                          <a:cs typeface="Times New Roman" pitchFamily="18" charset="0"/>
                        </a:rPr>
                        <a:t>Subject</a:t>
                      </a:r>
                    </a:p>
                  </a:txBody>
                  <a:tcPr/>
                </a:tc>
                <a:tc>
                  <a:txBody>
                    <a:bodyPr/>
                    <a:lstStyle/>
                    <a:p>
                      <a:pPr algn="just"/>
                      <a:r>
                        <a:rPr lang="en-US" sz="2400" dirty="0">
                          <a:latin typeface="Times New Roman" pitchFamily="18" charset="0"/>
                          <a:cs typeface="Times New Roman" pitchFamily="18" charset="0"/>
                        </a:rPr>
                        <a:t>Verb</a:t>
                      </a:r>
                    </a:p>
                  </a:txBody>
                  <a:tcPr/>
                </a:tc>
                <a:tc>
                  <a:txBody>
                    <a:bodyPr/>
                    <a:lstStyle/>
                    <a:p>
                      <a:pPr algn="just"/>
                      <a:r>
                        <a:rPr lang="en-US" sz="2400" dirty="0">
                          <a:latin typeface="Times New Roman" pitchFamily="18" charset="0"/>
                          <a:cs typeface="Times New Roman" pitchFamily="18" charset="0"/>
                        </a:rPr>
                        <a:t>General word</a:t>
                      </a:r>
                    </a:p>
                  </a:txBody>
                  <a:tcPr/>
                </a:tc>
                <a:tc>
                  <a:txBody>
                    <a:bodyPr/>
                    <a:lstStyle/>
                    <a:p>
                      <a:pPr algn="just"/>
                      <a:r>
                        <a:rPr lang="en-US" sz="2400" dirty="0">
                          <a:latin typeface="Times New Roman" pitchFamily="18" charset="0"/>
                          <a:cs typeface="Times New Roman" pitchFamily="18" charset="0"/>
                        </a:rPr>
                        <a:t>More information</a:t>
                      </a:r>
                    </a:p>
                  </a:txBody>
                  <a:tcPr/>
                </a:tc>
                <a:extLst>
                  <a:ext uri="{0D108BD9-81ED-4DB2-BD59-A6C34878D82A}">
                    <a16:rowId xmlns:a16="http://schemas.microsoft.com/office/drawing/2014/main" val="10000"/>
                  </a:ext>
                </a:extLst>
              </a:tr>
              <a:tr h="776655">
                <a:tc>
                  <a:txBody>
                    <a:bodyPr/>
                    <a:lstStyle/>
                    <a:p>
                      <a:pPr algn="just"/>
                      <a:r>
                        <a:rPr lang="en-US" sz="2400" dirty="0">
                          <a:latin typeface="Times New Roman" pitchFamily="18" charset="0"/>
                          <a:cs typeface="Times New Roman" pitchFamily="18" charset="0"/>
                        </a:rPr>
                        <a:t>A</a:t>
                      </a:r>
                      <a:r>
                        <a:rPr lang="en-US" sz="2400" baseline="0" dirty="0">
                          <a:latin typeface="Times New Roman" pitchFamily="18" charset="0"/>
                          <a:cs typeface="Times New Roman" pitchFamily="18" charset="0"/>
                        </a:rPr>
                        <a:t> food court</a:t>
                      </a:r>
                      <a:endParaRPr lang="ku-Arab-IQ" sz="2400" baseline="0" dirty="0">
                        <a:latin typeface="Times New Roman" pitchFamily="18" charset="0"/>
                        <a:cs typeface="Times New Roman" pitchFamily="18" charset="0"/>
                      </a:endParaRPr>
                    </a:p>
                  </a:txBody>
                  <a:tcPr/>
                </a:tc>
                <a:tc>
                  <a:txBody>
                    <a:bodyPr/>
                    <a:lstStyle/>
                    <a:p>
                      <a:pPr algn="just"/>
                      <a:r>
                        <a:rPr lang="en-US" sz="2400" dirty="0">
                          <a:solidFill>
                            <a:srgbClr val="C00000"/>
                          </a:solidFill>
                          <a:latin typeface="Times New Roman" pitchFamily="18" charset="0"/>
                          <a:cs typeface="Times New Roman" pitchFamily="18" charset="0"/>
                        </a:rPr>
                        <a:t>is</a:t>
                      </a:r>
                    </a:p>
                  </a:txBody>
                  <a:tcPr/>
                </a:tc>
                <a:tc>
                  <a:txBody>
                    <a:bodyPr/>
                    <a:lstStyle/>
                    <a:p>
                      <a:pPr algn="just"/>
                      <a:r>
                        <a:rPr lang="en-US" sz="2400" dirty="0">
                          <a:solidFill>
                            <a:schemeClr val="bg2">
                              <a:lumMod val="10000"/>
                            </a:schemeClr>
                          </a:solidFill>
                          <a:latin typeface="Times New Roman" pitchFamily="18" charset="0"/>
                          <a:cs typeface="Times New Roman" pitchFamily="18" charset="0"/>
                        </a:rPr>
                        <a:t>a place</a:t>
                      </a:r>
                    </a:p>
                  </a:txBody>
                  <a:tcPr/>
                </a:tc>
                <a:tc>
                  <a:txBody>
                    <a:bodyPr/>
                    <a:lstStyle/>
                    <a:p>
                      <a:pPr algn="just"/>
                      <a:r>
                        <a:rPr lang="en-US" sz="2400" dirty="0">
                          <a:latin typeface="Times New Roman" pitchFamily="18" charset="0"/>
                          <a:cs typeface="Times New Roman" pitchFamily="18" charset="0"/>
                        </a:rPr>
                        <a:t>With many different restaurant.</a:t>
                      </a:r>
                      <a:r>
                        <a:rPr lang="ku-Arab-IQ" sz="2400" b="1" dirty="0">
                          <a:solidFill>
                            <a:schemeClr val="tx1"/>
                          </a:solidFill>
                        </a:rPr>
                        <a:t> </a:t>
                      </a:r>
                      <a:endParaRPr lang="en-US" sz="2400" b="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76655">
                <a:tc>
                  <a:txBody>
                    <a:bodyPr/>
                    <a:lstStyle/>
                    <a:p>
                      <a:pPr algn="just"/>
                      <a:r>
                        <a:rPr lang="en-US" sz="2400" dirty="0">
                          <a:latin typeface="Times New Roman" pitchFamily="18" charset="0"/>
                          <a:cs typeface="Times New Roman" pitchFamily="18" charset="0"/>
                        </a:rPr>
                        <a:t>A dean</a:t>
                      </a:r>
                      <a:endParaRPr lang="ku-Arab-IQ"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txBody>
                  <a:tcPr/>
                </a:tc>
                <a:tc>
                  <a:txBody>
                    <a:bodyPr/>
                    <a:lstStyle/>
                    <a:p>
                      <a:pPr algn="just"/>
                      <a:r>
                        <a:rPr lang="en-US" sz="2400" dirty="0">
                          <a:solidFill>
                            <a:srgbClr val="C00000"/>
                          </a:solidFill>
                          <a:latin typeface="Times New Roman" pitchFamily="18" charset="0"/>
                          <a:cs typeface="Times New Roman" pitchFamily="18" charset="0"/>
                        </a:rPr>
                        <a:t>is</a:t>
                      </a:r>
                    </a:p>
                  </a:txBody>
                  <a:tcPr/>
                </a:tc>
                <a:tc>
                  <a:txBody>
                    <a:bodyPr/>
                    <a:lstStyle/>
                    <a:p>
                      <a:pPr algn="just"/>
                      <a:r>
                        <a:rPr lang="en-US" sz="2400" dirty="0">
                          <a:solidFill>
                            <a:schemeClr val="bg2">
                              <a:lumMod val="10000"/>
                            </a:schemeClr>
                          </a:solidFill>
                          <a:latin typeface="Times New Roman" pitchFamily="18" charset="0"/>
                          <a:cs typeface="Times New Roman" pitchFamily="18" charset="0"/>
                        </a:rPr>
                        <a:t>a person</a:t>
                      </a:r>
                    </a:p>
                  </a:txBody>
                  <a:tcPr/>
                </a:tc>
                <a:tc>
                  <a:txBody>
                    <a:bodyPr/>
                    <a:lstStyle/>
                    <a:p>
                      <a:pPr algn="just"/>
                      <a:r>
                        <a:rPr lang="en-US" sz="2400" dirty="0">
                          <a:latin typeface="Times New Roman" pitchFamily="18" charset="0"/>
                          <a:cs typeface="Times New Roman" pitchFamily="18" charset="0"/>
                        </a:rPr>
                        <a:t> in charge of a faculty.</a:t>
                      </a:r>
                      <a:endParaRPr lang="ku-Arab-IQ" sz="2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76655">
                <a:tc>
                  <a:txBody>
                    <a:bodyPr/>
                    <a:lstStyle/>
                    <a:p>
                      <a:pPr algn="just"/>
                      <a:r>
                        <a:rPr lang="en-US" sz="2400" dirty="0">
                          <a:latin typeface="Times New Roman" pitchFamily="18" charset="0"/>
                          <a:cs typeface="Times New Roman" pitchFamily="18" charset="0"/>
                        </a:rPr>
                        <a:t>A vending machine</a:t>
                      </a:r>
                      <a:endParaRPr lang="ku-Arab-IQ"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txBody>
                  <a:tcPr/>
                </a:tc>
                <a:tc>
                  <a:txBody>
                    <a:bodyPr/>
                    <a:lstStyle/>
                    <a:p>
                      <a:pPr algn="just"/>
                      <a:r>
                        <a:rPr lang="en-US" sz="2400" dirty="0">
                          <a:solidFill>
                            <a:srgbClr val="C00000"/>
                          </a:solidFill>
                          <a:latin typeface="Times New Roman" pitchFamily="18" charset="0"/>
                          <a:cs typeface="Times New Roman" pitchFamily="18" charset="0"/>
                        </a:rPr>
                        <a:t>is</a:t>
                      </a:r>
                    </a:p>
                  </a:txBody>
                  <a:tcPr/>
                </a:tc>
                <a:tc>
                  <a:txBody>
                    <a:bodyPr/>
                    <a:lstStyle/>
                    <a:p>
                      <a:pPr algn="just"/>
                      <a:r>
                        <a:rPr lang="en-US" sz="2400" dirty="0">
                          <a:solidFill>
                            <a:schemeClr val="bg2">
                              <a:lumMod val="10000"/>
                            </a:schemeClr>
                          </a:solidFill>
                          <a:latin typeface="Times New Roman" pitchFamily="18" charset="0"/>
                          <a:cs typeface="Times New Roman" pitchFamily="18" charset="0"/>
                        </a:rPr>
                        <a:t>a machine</a:t>
                      </a:r>
                    </a:p>
                  </a:txBody>
                  <a:tcPr/>
                </a:tc>
                <a:tc>
                  <a:txBody>
                    <a:bodyPr/>
                    <a:lstStyle/>
                    <a:p>
                      <a:pPr algn="just"/>
                      <a:r>
                        <a:rPr lang="en-US" sz="2400" dirty="0">
                          <a:latin typeface="Times New Roman" pitchFamily="18" charset="0"/>
                          <a:cs typeface="Times New Roman" pitchFamily="18" charset="0"/>
                        </a:rPr>
                        <a:t>With food and drinks.</a:t>
                      </a:r>
                      <a:endParaRPr lang="ku-Arab-IQ" sz="2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1109506">
                <a:tc>
                  <a:txBody>
                    <a:bodyPr/>
                    <a:lstStyle/>
                    <a:p>
                      <a:pPr algn="just"/>
                      <a:r>
                        <a:rPr lang="en-US" sz="2400" dirty="0">
                          <a:latin typeface="Times New Roman" pitchFamily="18" charset="0"/>
                          <a:cs typeface="Times New Roman" pitchFamily="18" charset="0"/>
                        </a:rPr>
                        <a:t>An article</a:t>
                      </a:r>
                      <a:endParaRPr lang="ku-Arab-IQ"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txBody>
                  <a:tcPr/>
                </a:tc>
                <a:tc>
                  <a:txBody>
                    <a:bodyPr/>
                    <a:lstStyle/>
                    <a:p>
                      <a:pPr algn="just"/>
                      <a:r>
                        <a:rPr lang="en-US" sz="2400" dirty="0">
                          <a:solidFill>
                            <a:srgbClr val="C00000"/>
                          </a:solidFill>
                          <a:latin typeface="Times New Roman" pitchFamily="18" charset="0"/>
                          <a:cs typeface="Times New Roman" pitchFamily="18" charset="0"/>
                        </a:rPr>
                        <a:t>i</a:t>
                      </a:r>
                      <a:r>
                        <a:rPr lang="en-US" sz="2400">
                          <a:solidFill>
                            <a:srgbClr val="C00000"/>
                          </a:solidFill>
                          <a:latin typeface="Times New Roman" pitchFamily="18" charset="0"/>
                          <a:cs typeface="Times New Roman" pitchFamily="18" charset="0"/>
                        </a:rPr>
                        <a:t>s </a:t>
                      </a:r>
                      <a:endParaRPr lang="en-US" sz="2400" dirty="0">
                        <a:solidFill>
                          <a:srgbClr val="C00000"/>
                        </a:solidFill>
                        <a:latin typeface="Times New Roman" pitchFamily="18" charset="0"/>
                        <a:cs typeface="Times New Roman" pitchFamily="18" charset="0"/>
                      </a:endParaRPr>
                    </a:p>
                  </a:txBody>
                  <a:tcPr/>
                </a:tc>
                <a:tc>
                  <a:txBody>
                    <a:bodyPr/>
                    <a:lstStyle/>
                    <a:p>
                      <a:pPr algn="just"/>
                      <a:r>
                        <a:rPr lang="en-US" sz="2400" dirty="0">
                          <a:solidFill>
                            <a:schemeClr val="bg2">
                              <a:lumMod val="10000"/>
                            </a:schemeClr>
                          </a:solidFill>
                          <a:latin typeface="Times New Roman" pitchFamily="18" charset="0"/>
                          <a:cs typeface="Times New Roman" pitchFamily="18" charset="0"/>
                        </a:rPr>
                        <a:t>a text</a:t>
                      </a:r>
                    </a:p>
                  </a:txBody>
                  <a:tcPr/>
                </a:tc>
                <a:tc>
                  <a:txBody>
                    <a:bodyPr/>
                    <a:lstStyle/>
                    <a:p>
                      <a:pPr algn="just"/>
                      <a:r>
                        <a:rPr lang="en-US" sz="2400" dirty="0">
                          <a:latin typeface="Times New Roman" pitchFamily="18" charset="0"/>
                          <a:cs typeface="Times New Roman" pitchFamily="18" charset="0"/>
                        </a:rPr>
                        <a:t>In a newspaper,</a:t>
                      </a:r>
                      <a:r>
                        <a:rPr lang="en-US" sz="2400" baseline="0" dirty="0">
                          <a:latin typeface="Times New Roman" pitchFamily="18" charset="0"/>
                          <a:cs typeface="Times New Roman" pitchFamily="18" charset="0"/>
                        </a:rPr>
                        <a:t> journal or on the Internet.</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443803">
                <a:tc>
                  <a:txBody>
                    <a:bodyPr/>
                    <a:lstStyle/>
                    <a:p>
                      <a:pPr algn="just"/>
                      <a:r>
                        <a:rPr lang="en-US" sz="2400" dirty="0">
                          <a:latin typeface="Times New Roman" pitchFamily="18" charset="0"/>
                          <a:cs typeface="Times New Roman" pitchFamily="18" charset="0"/>
                        </a:rPr>
                        <a:t>A schedule</a:t>
                      </a:r>
                    </a:p>
                  </a:txBody>
                  <a:tcPr/>
                </a:tc>
                <a:tc>
                  <a:txBody>
                    <a:bodyPr/>
                    <a:lstStyle/>
                    <a:p>
                      <a:pPr algn="just"/>
                      <a:r>
                        <a:rPr lang="en-US" sz="2400" dirty="0">
                          <a:solidFill>
                            <a:srgbClr val="C00000"/>
                          </a:solidFill>
                          <a:latin typeface="Times New Roman" pitchFamily="18" charset="0"/>
                          <a:cs typeface="Times New Roman" pitchFamily="18" charset="0"/>
                        </a:rPr>
                        <a:t>is</a:t>
                      </a:r>
                    </a:p>
                  </a:txBody>
                  <a:tcPr/>
                </a:tc>
                <a:tc>
                  <a:txBody>
                    <a:bodyPr/>
                    <a:lstStyle/>
                    <a:p>
                      <a:pPr algn="just"/>
                      <a:r>
                        <a:rPr lang="en-US" sz="2400" dirty="0">
                          <a:solidFill>
                            <a:schemeClr val="bg2">
                              <a:lumMod val="10000"/>
                            </a:schemeClr>
                          </a:solidFill>
                          <a:latin typeface="Times New Roman" pitchFamily="18" charset="0"/>
                          <a:cs typeface="Times New Roman" pitchFamily="18" charset="0"/>
                        </a:rPr>
                        <a:t>a list</a:t>
                      </a:r>
                    </a:p>
                  </a:txBody>
                  <a:tcPr/>
                </a:tc>
                <a:tc>
                  <a:txBody>
                    <a:bodyPr/>
                    <a:lstStyle/>
                    <a:p>
                      <a:pPr algn="just"/>
                      <a:r>
                        <a:rPr lang="en-US" sz="2400" dirty="0">
                          <a:latin typeface="Times New Roman" pitchFamily="18" charset="0"/>
                          <a:cs typeface="Times New Roman" pitchFamily="18" charset="0"/>
                        </a:rPr>
                        <a:t>Of</a:t>
                      </a:r>
                      <a:r>
                        <a:rPr lang="en-US" sz="2400" baseline="0" dirty="0">
                          <a:latin typeface="Times New Roman" pitchFamily="18" charset="0"/>
                          <a:cs typeface="Times New Roman" pitchFamily="18" charset="0"/>
                        </a:rPr>
                        <a:t> days and times.</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11201400" cy="792162"/>
          </a:xfrm>
        </p:spPr>
        <p:txBody>
          <a:bodyPr>
            <a:normAutofit fontScale="90000"/>
          </a:bodyPr>
          <a:lstStyle/>
          <a:p>
            <a:r>
              <a:rPr lang="en-US" sz="3200" dirty="0">
                <a:solidFill>
                  <a:srgbClr val="FF0000"/>
                </a:solidFill>
                <a:effectLst/>
                <a:latin typeface="+mn-lt"/>
                <a:cs typeface="Times New Roman" pitchFamily="18" charset="0"/>
              </a:rPr>
              <a:t>A. </a:t>
            </a:r>
            <a:r>
              <a:rPr lang="en-US" sz="3200" dirty="0">
                <a:effectLst/>
                <a:latin typeface="+mn-lt"/>
                <a:cs typeface="Times New Roman" pitchFamily="18" charset="0"/>
              </a:rPr>
              <a:t>Defining</a:t>
            </a:r>
            <a:r>
              <a:rPr lang="en-US" sz="3200" dirty="0">
                <a:latin typeface="+mn-lt"/>
                <a:cs typeface="Times New Roman" pitchFamily="18" charset="0"/>
              </a:rPr>
              <a:t> a </a:t>
            </a:r>
            <a:r>
              <a:rPr lang="en-US" sz="3200" b="1" u="sng" dirty="0">
                <a:solidFill>
                  <a:srgbClr val="C00000"/>
                </a:solidFill>
                <a:latin typeface="+mn-lt"/>
                <a:cs typeface="Times New Roman" pitchFamily="18" charset="0"/>
              </a:rPr>
              <a:t>noun</a:t>
            </a:r>
            <a:r>
              <a:rPr lang="en-US" sz="3200" dirty="0">
                <a:effectLst/>
                <a:latin typeface="+mn-lt"/>
                <a:cs typeface="Times New Roman" pitchFamily="18" charset="0"/>
              </a:rPr>
              <a:t> with </a:t>
            </a:r>
            <a:r>
              <a:rPr lang="en-US" sz="3200" dirty="0">
                <a:solidFill>
                  <a:srgbClr val="C00000"/>
                </a:solidFill>
                <a:effectLst/>
                <a:latin typeface="+mn-lt"/>
                <a:cs typeface="Times New Roman" pitchFamily="18" charset="0"/>
              </a:rPr>
              <a:t>subject-</a:t>
            </a:r>
            <a:r>
              <a:rPr lang="en-US" sz="3200" dirty="0">
                <a:solidFill>
                  <a:srgbClr val="0000FF"/>
                </a:solidFill>
                <a:effectLst/>
                <a:latin typeface="+mn-lt"/>
                <a:cs typeface="Times New Roman" pitchFamily="18" charset="0"/>
              </a:rPr>
              <a:t> verb- </a:t>
            </a:r>
            <a:r>
              <a:rPr lang="en-US" sz="3200" dirty="0">
                <a:solidFill>
                  <a:srgbClr val="FF0000"/>
                </a:solidFill>
                <a:effectLst/>
                <a:latin typeface="+mn-lt"/>
                <a:cs typeface="Times New Roman" pitchFamily="18" charset="0"/>
              </a:rPr>
              <a:t>complement</a:t>
            </a:r>
            <a:r>
              <a:rPr lang="ku-Arab-IQ" sz="3200" dirty="0">
                <a:solidFill>
                  <a:srgbClr val="FF0000"/>
                </a:solidFill>
                <a:effectLst/>
                <a:latin typeface="+mn-lt"/>
                <a:cs typeface="Times New Roman" pitchFamily="18" charset="0"/>
              </a:rPr>
              <a:t>   </a:t>
            </a:r>
            <a:r>
              <a:rPr lang="en-US" sz="3200" dirty="0">
                <a:solidFill>
                  <a:srgbClr val="FF0000"/>
                </a:solidFill>
                <a:effectLst/>
                <a:latin typeface="+mn-lt"/>
                <a:cs typeface="Times New Roman" pitchFamily="18" charset="0"/>
              </a:rPr>
              <a:t>               </a:t>
            </a:r>
            <a:r>
              <a:rPr lang="en-US" sz="3200" b="1" dirty="0">
                <a:effectLst/>
                <a:latin typeface="Times New Roman" pitchFamily="18" charset="0"/>
                <a:cs typeface="Times New Roman" pitchFamily="18" charset="0"/>
              </a:rPr>
              <a:t>Page 15</a:t>
            </a:r>
            <a:br>
              <a:rPr lang="en-US" sz="3200" dirty="0">
                <a:solidFill>
                  <a:srgbClr val="0000FF"/>
                </a:solidFill>
                <a:effectLst/>
                <a:latin typeface="Times New Roman" pitchFamily="18" charset="0"/>
                <a:cs typeface="Times New Roman" pitchFamily="18" charset="0"/>
              </a:rPr>
            </a:br>
            <a:endParaRPr lang="en-US" sz="3200" dirty="0">
              <a:solidFill>
                <a:srgbClr val="0000FF"/>
              </a:solidFill>
              <a:effectLst/>
              <a:latin typeface="Times New Roman" pitchFamily="18" charset="0"/>
              <a:cs typeface="Times New Roman" pitchFamily="18" charset="0"/>
            </a:endParaRPr>
          </a:p>
        </p:txBody>
      </p:sp>
      <p:sp>
        <p:nvSpPr>
          <p:cNvPr id="5" name="Content Placeholder 4"/>
          <p:cNvSpPr>
            <a:spLocks noGrp="1"/>
          </p:cNvSpPr>
          <p:nvPr>
            <p:ph idx="1"/>
          </p:nvPr>
        </p:nvSpPr>
        <p:spPr>
          <a:xfrm>
            <a:off x="381000" y="1095375"/>
            <a:ext cx="11506200" cy="5686425"/>
          </a:xfrm>
        </p:spPr>
        <p:txBody>
          <a:bodyPr>
            <a:noAutofit/>
          </a:bodyPr>
          <a:lstStyle/>
          <a:p>
            <a:pPr algn="just">
              <a:buNone/>
            </a:pPr>
            <a:r>
              <a:rPr lang="en-US" sz="2400" b="1" dirty="0">
                <a:latin typeface="Times New Roman" pitchFamily="18" charset="0"/>
                <a:cs typeface="Times New Roman" pitchFamily="18" charset="0"/>
              </a:rPr>
              <a:t>Study each </a:t>
            </a:r>
            <a:r>
              <a:rPr lang="en-US" sz="2400" b="1" u="sng" dirty="0">
                <a:latin typeface="Times New Roman" pitchFamily="18" charset="0"/>
                <a:cs typeface="Times New Roman" pitchFamily="18" charset="0"/>
              </a:rPr>
              <a:t>photograph</a:t>
            </a:r>
            <a:r>
              <a:rPr lang="en-US" sz="2400" b="1" dirty="0">
                <a:latin typeface="Times New Roman" pitchFamily="18" charset="0"/>
                <a:cs typeface="Times New Roman" pitchFamily="18" charset="0"/>
              </a:rPr>
              <a:t> on page 15:</a:t>
            </a:r>
          </a:p>
          <a:p>
            <a:pPr algn="just">
              <a:buNone/>
            </a:pPr>
            <a:r>
              <a:rPr lang="en-US" sz="2400" b="1" dirty="0">
                <a:latin typeface="Times New Roman" pitchFamily="18" charset="0"/>
                <a:cs typeface="Times New Roman" pitchFamily="18" charset="0"/>
              </a:rPr>
              <a:t>- How can you define each person, place or thing?</a:t>
            </a:r>
          </a:p>
          <a:p>
            <a:pPr algn="just">
              <a:buNone/>
            </a:pPr>
            <a:r>
              <a:rPr lang="en-US" sz="2400" dirty="0">
                <a:latin typeface="Times New Roman" pitchFamily="18" charset="0"/>
                <a:cs typeface="Times New Roman" pitchFamily="18" charset="0"/>
              </a:rPr>
              <a:t>1. </a:t>
            </a:r>
            <a:r>
              <a:rPr lang="en-US" sz="2400" b="1" dirty="0">
                <a:latin typeface="Times New Roman" pitchFamily="18" charset="0"/>
                <a:cs typeface="Times New Roman" pitchFamily="18" charset="0"/>
              </a:rPr>
              <a:t>A sport centre: </a:t>
            </a:r>
            <a:r>
              <a:rPr lang="en-US" sz="2400" dirty="0">
                <a:latin typeface="Times New Roman" pitchFamily="18" charset="0"/>
                <a:cs typeface="Times New Roman" pitchFamily="18" charset="0"/>
              </a:rPr>
              <a:t>It’s a place for tennis and squash and football.</a:t>
            </a:r>
          </a:p>
          <a:p>
            <a:pPr algn="just">
              <a:buNone/>
            </a:pPr>
            <a:r>
              <a:rPr lang="en-US" sz="2400" dirty="0">
                <a:latin typeface="Times New Roman" pitchFamily="18" charset="0"/>
                <a:cs typeface="Times New Roman" pitchFamily="18" charset="0"/>
              </a:rPr>
              <a:t>2. </a:t>
            </a:r>
            <a:r>
              <a:rPr lang="en-US" sz="2400" b="1" dirty="0">
                <a:latin typeface="Times New Roman" pitchFamily="18" charset="0"/>
                <a:cs typeface="Times New Roman" pitchFamily="18" charset="0"/>
              </a:rPr>
              <a:t>A librarian </a:t>
            </a:r>
            <a:r>
              <a:rPr lang="en-US" sz="2400" dirty="0">
                <a:latin typeface="Times New Roman" pitchFamily="18" charset="0"/>
                <a:cs typeface="Times New Roman" pitchFamily="18" charset="0"/>
              </a:rPr>
              <a:t>is a person in charge of a library.</a:t>
            </a:r>
          </a:p>
          <a:p>
            <a:pPr algn="just">
              <a:buNone/>
            </a:pPr>
            <a:r>
              <a:rPr lang="en-US" sz="2400" dirty="0">
                <a:latin typeface="Times New Roman" pitchFamily="18" charset="0"/>
                <a:cs typeface="Times New Roman" pitchFamily="18" charset="0"/>
              </a:rPr>
              <a:t>3. </a:t>
            </a:r>
            <a:r>
              <a:rPr lang="en-US" sz="2400" b="1" dirty="0">
                <a:latin typeface="Times New Roman" pitchFamily="18" charset="0"/>
                <a:cs typeface="Times New Roman" pitchFamily="18" charset="0"/>
              </a:rPr>
              <a:t>A lecture hall:</a:t>
            </a:r>
            <a:r>
              <a:rPr lang="en-US" sz="2400" dirty="0">
                <a:latin typeface="Times New Roman" pitchFamily="18" charset="0"/>
                <a:cs typeface="Times New Roman" pitchFamily="18" charset="0"/>
              </a:rPr>
              <a:t> It’s a place for lectures.</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4. </a:t>
            </a:r>
            <a:r>
              <a:rPr lang="en-US" sz="2400" b="1" dirty="0">
                <a:latin typeface="Times New Roman" pitchFamily="18" charset="0"/>
                <a:cs typeface="Times New Roman" pitchFamily="18" charset="0"/>
              </a:rPr>
              <a:t>A degree: </a:t>
            </a:r>
            <a:r>
              <a:rPr lang="en-US" sz="2400" dirty="0">
                <a:latin typeface="Times New Roman" pitchFamily="18" charset="0"/>
                <a:cs typeface="Times New Roman" pitchFamily="18" charset="0"/>
              </a:rPr>
              <a:t>It’s a certificate for a university course.</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5. </a:t>
            </a:r>
            <a:r>
              <a:rPr lang="en-US" sz="2400" b="1" dirty="0">
                <a:latin typeface="Times New Roman" pitchFamily="18" charset="0"/>
                <a:cs typeface="Times New Roman" pitchFamily="18" charset="0"/>
              </a:rPr>
              <a:t>A cafeteria: </a:t>
            </a:r>
            <a:r>
              <a:rPr lang="en-US" sz="2400" dirty="0">
                <a:latin typeface="Times New Roman" pitchFamily="18" charset="0"/>
                <a:cs typeface="Times New Roman" pitchFamily="18" charset="0"/>
              </a:rPr>
              <a:t> It’s a restaurant for students. You usually serve yourself.</a:t>
            </a:r>
            <a:endParaRPr lang="en-US" sz="20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6. </a:t>
            </a:r>
            <a:r>
              <a:rPr lang="en-US" sz="2400" b="1" dirty="0">
                <a:latin typeface="Times New Roman" pitchFamily="18" charset="0"/>
                <a:cs typeface="Times New Roman" pitchFamily="18" charset="0"/>
              </a:rPr>
              <a:t>A theatre:</a:t>
            </a:r>
            <a:r>
              <a:rPr lang="en-US" sz="2400" dirty="0">
                <a:latin typeface="Times New Roman" pitchFamily="18" charset="0"/>
                <a:cs typeface="Times New Roman" pitchFamily="18" charset="0"/>
              </a:rPr>
              <a:t> It’s a place for plays and sometimes music concerts.</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7. </a:t>
            </a:r>
            <a:r>
              <a:rPr lang="en-US" sz="2400" b="1" dirty="0">
                <a:latin typeface="Times New Roman" pitchFamily="18" charset="0"/>
                <a:cs typeface="Times New Roman" pitchFamily="18" charset="0"/>
              </a:rPr>
              <a:t>A lab:</a:t>
            </a:r>
            <a:r>
              <a:rPr lang="en-US" sz="2400" dirty="0">
                <a:latin typeface="Times New Roman" pitchFamily="18" charset="0"/>
                <a:cs typeface="Times New Roman" pitchFamily="18" charset="0"/>
              </a:rPr>
              <a:t> It’s a place for experiments.</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8</a:t>
            </a:r>
            <a:r>
              <a:rPr lang="en-US" sz="2300" dirty="0">
                <a:latin typeface="Times New Roman" pitchFamily="18" charset="0"/>
                <a:cs typeface="Times New Roman" pitchFamily="18" charset="0"/>
              </a:rPr>
              <a:t>. </a:t>
            </a:r>
            <a:r>
              <a:rPr lang="en-US" sz="2300" b="1" dirty="0">
                <a:latin typeface="Times New Roman" pitchFamily="18" charset="0"/>
                <a:cs typeface="Times New Roman" pitchFamily="18" charset="0"/>
              </a:rPr>
              <a:t>A field trip: </a:t>
            </a:r>
            <a:r>
              <a:rPr lang="en-US" sz="2300" dirty="0">
                <a:latin typeface="Times New Roman" pitchFamily="18" charset="0"/>
                <a:cs typeface="Times New Roman" pitchFamily="18" charset="0"/>
              </a:rPr>
              <a:t>It’s work outside the university. You visit a place and do research.</a:t>
            </a:r>
            <a:r>
              <a:rPr lang="ku-Arab-IQ" sz="2300" dirty="0">
                <a:latin typeface="Times New Roman" pitchFamily="18" charset="0"/>
                <a:cs typeface="Times New Roman" pitchFamily="18" charset="0"/>
              </a:rPr>
              <a:t> </a:t>
            </a:r>
            <a:endParaRPr lang="en-US" sz="23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9. </a:t>
            </a:r>
            <a:r>
              <a:rPr lang="en-US" sz="2400" b="1" dirty="0">
                <a:latin typeface="Times New Roman" pitchFamily="18" charset="0"/>
                <a:cs typeface="Times New Roman" pitchFamily="18" charset="0"/>
              </a:rPr>
              <a:t>A projector: </a:t>
            </a:r>
            <a:r>
              <a:rPr lang="en-US" sz="2400" dirty="0">
                <a:latin typeface="Times New Roman" pitchFamily="18" charset="0"/>
                <a:cs typeface="Times New Roman" pitchFamily="18" charset="0"/>
              </a:rPr>
              <a:t>It’s a machine for showing slides, from PowerPoint, for example.</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10. </a:t>
            </a:r>
            <a:r>
              <a:rPr lang="en-US" sz="2400" b="1" dirty="0">
                <a:latin typeface="Times New Roman" pitchFamily="18" charset="0"/>
                <a:cs typeface="Times New Roman" pitchFamily="18" charset="0"/>
              </a:rPr>
              <a:t>A graduate </a:t>
            </a:r>
            <a:r>
              <a:rPr lang="en-US" sz="2400" dirty="0">
                <a:latin typeface="Times New Roman" pitchFamily="18" charset="0"/>
                <a:cs typeface="Times New Roman" pitchFamily="18" charset="0"/>
              </a:rPr>
              <a:t>is a person with a degree.</a:t>
            </a:r>
            <a:r>
              <a:rPr lang="ku-Arab-IQ"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47050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br>
              <a:rPr lang="en-US" sz="3200" dirty="0">
                <a:latin typeface="Times New Roman" pitchFamily="18" charset="0"/>
                <a:cs typeface="Times New Roman" pitchFamily="18" charset="0"/>
              </a:rPr>
            </a:br>
            <a:r>
              <a:rPr lang="en-US" sz="3200" b="1" dirty="0">
                <a:effectLst/>
                <a:latin typeface="Times New Roman" pitchFamily="18" charset="0"/>
                <a:cs typeface="Times New Roman" pitchFamily="18" charset="0"/>
              </a:rPr>
              <a:t>We can define an </a:t>
            </a:r>
            <a:r>
              <a:rPr lang="en-US" sz="3200" b="1" u="sng" dirty="0">
                <a:solidFill>
                  <a:srgbClr val="C00000"/>
                </a:solidFill>
                <a:effectLst/>
                <a:latin typeface="Times New Roman" pitchFamily="18" charset="0"/>
                <a:cs typeface="Times New Roman" pitchFamily="18" charset="0"/>
              </a:rPr>
              <a:t>action</a:t>
            </a:r>
            <a:r>
              <a:rPr lang="en-US" sz="3200" b="1" dirty="0">
                <a:effectLst/>
                <a:latin typeface="Times New Roman" pitchFamily="18" charset="0"/>
                <a:cs typeface="Times New Roman" pitchFamily="18" charset="0"/>
              </a:rPr>
              <a:t> with </a:t>
            </a:r>
            <a:r>
              <a:rPr lang="en-US" sz="3200" b="1" i="1" dirty="0">
                <a:solidFill>
                  <a:srgbClr val="FF0000"/>
                </a:solidFill>
                <a:effectLst/>
                <a:latin typeface="Times New Roman" pitchFamily="18" charset="0"/>
                <a:cs typeface="Times New Roman" pitchFamily="18" charset="0"/>
              </a:rPr>
              <a:t>means/ is</a:t>
            </a:r>
            <a:r>
              <a:rPr lang="en-US" sz="3200" b="1" dirty="0">
                <a:solidFill>
                  <a:srgbClr val="FF0000"/>
                </a:solidFill>
                <a:effectLst/>
                <a:latin typeface="Times New Roman" pitchFamily="18" charset="0"/>
                <a:cs typeface="Times New Roman" pitchFamily="18" charset="0"/>
              </a:rPr>
              <a:t> </a:t>
            </a:r>
            <a:r>
              <a:rPr lang="en-US" sz="3200" b="1" dirty="0">
                <a:effectLst/>
                <a:latin typeface="Times New Roman" pitchFamily="18" charset="0"/>
                <a:cs typeface="Times New Roman" pitchFamily="18" charset="0"/>
              </a:rPr>
              <a:t>and </a:t>
            </a:r>
            <a:r>
              <a:rPr lang="en-US" sz="3200" b="1" i="1" dirty="0">
                <a:effectLst/>
                <a:latin typeface="Times New Roman" pitchFamily="18" charset="0"/>
                <a:cs typeface="Times New Roman" pitchFamily="18" charset="0"/>
              </a:rPr>
              <a:t>another </a:t>
            </a:r>
            <a:r>
              <a:rPr lang="en-US" sz="3200" b="1" i="1" dirty="0">
                <a:solidFill>
                  <a:srgbClr val="0000FF"/>
                </a:solidFill>
                <a:effectLst/>
                <a:latin typeface="Times New Roman" pitchFamily="18" charset="0"/>
                <a:cs typeface="Times New Roman" pitchFamily="18" charset="0"/>
              </a:rPr>
              <a:t>verb in the gerund</a:t>
            </a:r>
            <a:r>
              <a:rPr lang="en-US" sz="3200" b="1" i="1" dirty="0">
                <a:effectLst/>
                <a:latin typeface="Times New Roman" pitchFamily="18" charset="0"/>
                <a:cs typeface="Times New Roman" pitchFamily="18" charset="0"/>
              </a:rPr>
              <a:t>.</a:t>
            </a:r>
            <a:r>
              <a:rPr lang="ku-Arab-IQ" sz="3200" b="1" i="1" dirty="0">
                <a:effectLst/>
                <a:latin typeface="Times New Roman" pitchFamily="18" charset="0"/>
                <a:cs typeface="Times New Roman" pitchFamily="18" charset="0"/>
              </a:rPr>
              <a:t>    </a:t>
            </a:r>
            <a:r>
              <a:rPr lang="en-US" sz="3200" b="1" i="1" dirty="0">
                <a:effectLst/>
                <a:latin typeface="Times New Roman" pitchFamily="18" charset="0"/>
                <a:cs typeface="Times New Roman" pitchFamily="18" charset="0"/>
              </a:rPr>
              <a:t>                                                            </a:t>
            </a:r>
            <a:r>
              <a:rPr lang="en-US" sz="3200" b="1" dirty="0">
                <a:effectLst/>
                <a:latin typeface="Times New Roman" pitchFamily="18" charset="0"/>
                <a:cs typeface="Times New Roman" pitchFamily="18" charset="0"/>
              </a:rPr>
              <a:t>Page 15</a:t>
            </a:r>
            <a:br>
              <a:rPr lang="en-US" sz="3200" b="1" i="1" dirty="0">
                <a:effectLst/>
                <a:latin typeface="Times New Roman" pitchFamily="18" charset="0"/>
                <a:cs typeface="Times New Roman" pitchFamily="18" charset="0"/>
              </a:rPr>
            </a:br>
            <a:r>
              <a:rPr lang="en-US" sz="3200" b="1" i="1" dirty="0">
                <a:effectLst/>
                <a:latin typeface="Times New Roman" pitchFamily="18" charset="0"/>
                <a:cs typeface="Times New Roman" pitchFamily="18" charset="0"/>
              </a:rPr>
              <a:t>                 </a:t>
            </a:r>
            <a:r>
              <a:rPr lang="en-US" sz="3200" b="1" i="1" dirty="0">
                <a:solidFill>
                  <a:srgbClr val="FF0000"/>
                </a:solidFill>
                <a:latin typeface="Times New Roman" pitchFamily="18" charset="0"/>
                <a:cs typeface="Times New Roman" pitchFamily="18" charset="0"/>
              </a:rPr>
              <a:t>means/ is </a:t>
            </a:r>
            <a:r>
              <a:rPr lang="en-US" sz="3200" b="1" i="1" dirty="0">
                <a:latin typeface="Times New Roman" pitchFamily="18" charset="0"/>
                <a:cs typeface="Times New Roman" pitchFamily="18" charset="0"/>
              </a:rPr>
              <a:t>+ </a:t>
            </a:r>
            <a:r>
              <a:rPr lang="en-US" sz="3200" b="1" i="1" dirty="0">
                <a:solidFill>
                  <a:srgbClr val="0000FF"/>
                </a:solidFill>
                <a:latin typeface="Times New Roman" pitchFamily="18" charset="0"/>
                <a:cs typeface="Times New Roman" pitchFamily="18" charset="0"/>
              </a:rPr>
              <a:t>gerund(</a:t>
            </a:r>
            <a:r>
              <a:rPr lang="en-US" sz="3200" b="1" dirty="0">
                <a:solidFill>
                  <a:srgbClr val="0000FF"/>
                </a:solidFill>
                <a:latin typeface="Times New Roman" pitchFamily="18" charset="0"/>
                <a:cs typeface="Times New Roman" pitchFamily="18" charset="0"/>
              </a:rPr>
              <a:t>verb + </a:t>
            </a:r>
            <a:r>
              <a:rPr lang="en-US" sz="3200" b="1" dirty="0" err="1">
                <a:solidFill>
                  <a:srgbClr val="0000FF"/>
                </a:solidFill>
                <a:latin typeface="Times New Roman" pitchFamily="18" charset="0"/>
                <a:cs typeface="Times New Roman" pitchFamily="18" charset="0"/>
              </a:rPr>
              <a:t>ing</a:t>
            </a:r>
            <a:r>
              <a:rPr lang="en-US" sz="3200" b="1" i="1" dirty="0">
                <a:solidFill>
                  <a:srgbClr val="0000FF"/>
                </a:solidFill>
                <a:latin typeface="Times New Roman" pitchFamily="18" charset="0"/>
                <a:cs typeface="Times New Roman" pitchFamily="18" charset="0"/>
              </a:rPr>
              <a:t>)</a:t>
            </a:r>
            <a:br>
              <a:rPr lang="en-US" sz="3200" i="1" dirty="0">
                <a:latin typeface="Times New Roman" pitchFamily="18" charset="0"/>
                <a:cs typeface="Times New Roman" pitchFamily="18" charset="0"/>
              </a:rPr>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3151879"/>
              </p:ext>
            </p:extLst>
          </p:nvPr>
        </p:nvGraphicFramePr>
        <p:xfrm>
          <a:off x="685800" y="1828800"/>
          <a:ext cx="10744200" cy="358636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0000"/>
                    </a:ext>
                  </a:extLst>
                </a:gridCol>
                <a:gridCol w="2214033">
                  <a:extLst>
                    <a:ext uri="{9D8B030D-6E8A-4147-A177-3AD203B41FA5}">
                      <a16:colId xmlns:a16="http://schemas.microsoft.com/office/drawing/2014/main" val="20001"/>
                    </a:ext>
                  </a:extLst>
                </a:gridCol>
                <a:gridCol w="2089150">
                  <a:extLst>
                    <a:ext uri="{9D8B030D-6E8A-4147-A177-3AD203B41FA5}">
                      <a16:colId xmlns:a16="http://schemas.microsoft.com/office/drawing/2014/main" val="20002"/>
                    </a:ext>
                  </a:extLst>
                </a:gridCol>
                <a:gridCol w="4078817">
                  <a:extLst>
                    <a:ext uri="{9D8B030D-6E8A-4147-A177-3AD203B41FA5}">
                      <a16:colId xmlns:a16="http://schemas.microsoft.com/office/drawing/2014/main" val="20003"/>
                    </a:ext>
                  </a:extLst>
                </a:gridCol>
              </a:tblGrid>
              <a:tr h="558922">
                <a:tc>
                  <a:txBody>
                    <a:bodyPr/>
                    <a:lstStyle/>
                    <a:p>
                      <a:pPr algn="just"/>
                      <a:r>
                        <a:rPr lang="en-US" sz="2800" dirty="0">
                          <a:latin typeface="Times New Roman" pitchFamily="18" charset="0"/>
                          <a:cs typeface="Times New Roman" pitchFamily="18" charset="0"/>
                        </a:rPr>
                        <a:t>Subject</a:t>
                      </a:r>
                    </a:p>
                  </a:txBody>
                  <a:tcPr/>
                </a:tc>
                <a:tc>
                  <a:txBody>
                    <a:bodyPr/>
                    <a:lstStyle/>
                    <a:p>
                      <a:pPr algn="just"/>
                      <a:r>
                        <a:rPr lang="en-US" sz="2800" dirty="0">
                          <a:latin typeface="Times New Roman" pitchFamily="18" charset="0"/>
                          <a:cs typeface="Times New Roman" pitchFamily="18" charset="0"/>
                        </a:rPr>
                        <a:t>Verb</a:t>
                      </a:r>
                    </a:p>
                  </a:txBody>
                  <a:tcPr/>
                </a:tc>
                <a:tc>
                  <a:txBody>
                    <a:bodyPr/>
                    <a:lstStyle/>
                    <a:p>
                      <a:pPr algn="just"/>
                      <a:r>
                        <a:rPr lang="en-US" sz="2800" dirty="0">
                          <a:latin typeface="Times New Roman" pitchFamily="18" charset="0"/>
                          <a:cs typeface="Times New Roman" pitchFamily="18" charset="0"/>
                        </a:rPr>
                        <a:t>Gerund</a:t>
                      </a:r>
                    </a:p>
                  </a:txBody>
                  <a:tcPr/>
                </a:tc>
                <a:tc>
                  <a:txBody>
                    <a:bodyPr/>
                    <a:lstStyle/>
                    <a:p>
                      <a:pPr algn="just"/>
                      <a:r>
                        <a:rPr lang="en-US" sz="2800" dirty="0">
                          <a:latin typeface="Times New Roman" pitchFamily="18" charset="0"/>
                          <a:cs typeface="Times New Roman" pitchFamily="18" charset="0"/>
                        </a:rPr>
                        <a:t>More information</a:t>
                      </a:r>
                    </a:p>
                  </a:txBody>
                  <a:tcPr/>
                </a:tc>
                <a:extLst>
                  <a:ext uri="{0D108BD9-81ED-4DB2-BD59-A6C34878D82A}">
                    <a16:rowId xmlns:a16="http://schemas.microsoft.com/office/drawing/2014/main" val="10000"/>
                  </a:ext>
                </a:extLst>
              </a:tr>
              <a:tr h="964714">
                <a:tc>
                  <a:txBody>
                    <a:bodyPr/>
                    <a:lstStyle/>
                    <a:p>
                      <a:pPr algn="just"/>
                      <a:r>
                        <a:rPr lang="en-US" sz="2800" dirty="0">
                          <a:solidFill>
                            <a:srgbClr val="7030A0"/>
                          </a:solidFill>
                          <a:latin typeface="Times New Roman" pitchFamily="18" charset="0"/>
                          <a:cs typeface="Times New Roman" pitchFamily="18" charset="0"/>
                        </a:rPr>
                        <a:t>Research</a:t>
                      </a:r>
                    </a:p>
                    <a:p>
                      <a:pPr algn="just"/>
                      <a:endParaRPr lang="en-US" sz="2800" dirty="0">
                        <a:solidFill>
                          <a:srgbClr val="7030A0"/>
                        </a:solidFill>
                        <a:latin typeface="Times New Roman" pitchFamily="18" charset="0"/>
                        <a:cs typeface="Times New Roman" pitchFamily="18" charset="0"/>
                      </a:endParaRPr>
                    </a:p>
                  </a:txBody>
                  <a:tcPr/>
                </a:tc>
                <a:tc rowSpan="4">
                  <a:txBody>
                    <a:bodyPr/>
                    <a:lstStyle/>
                    <a:p>
                      <a:pPr algn="ctr"/>
                      <a:endParaRPr lang="en-US" sz="2800" dirty="0">
                        <a:solidFill>
                          <a:srgbClr val="FF0000"/>
                        </a:solidFill>
                        <a:latin typeface="Times New Roman" pitchFamily="18" charset="0"/>
                        <a:cs typeface="Times New Roman" pitchFamily="18" charset="0"/>
                      </a:endParaRPr>
                    </a:p>
                    <a:p>
                      <a:pPr algn="ctr"/>
                      <a:r>
                        <a:rPr lang="en-US" sz="2800" dirty="0">
                          <a:solidFill>
                            <a:srgbClr val="FF0000"/>
                          </a:solidFill>
                          <a:latin typeface="Times New Roman" pitchFamily="18" charset="0"/>
                          <a:cs typeface="Times New Roman" pitchFamily="18" charset="0"/>
                        </a:rPr>
                        <a:t>means</a:t>
                      </a:r>
                    </a:p>
                    <a:p>
                      <a:pPr algn="ctr"/>
                      <a:endParaRPr lang="en-US" sz="2800" dirty="0">
                        <a:solidFill>
                          <a:schemeClr val="tx1"/>
                        </a:solidFill>
                        <a:latin typeface="Times New Roman" pitchFamily="18" charset="0"/>
                        <a:cs typeface="Times New Roman" pitchFamily="18" charset="0"/>
                      </a:endParaRPr>
                    </a:p>
                    <a:p>
                      <a:pPr algn="ctr"/>
                      <a:endParaRPr lang="en-US" sz="2800" dirty="0">
                        <a:solidFill>
                          <a:srgbClr val="FF0000"/>
                        </a:solidFill>
                        <a:latin typeface="Times New Roman" pitchFamily="18" charset="0"/>
                        <a:cs typeface="Times New Roman" pitchFamily="18" charset="0"/>
                      </a:endParaRPr>
                    </a:p>
                    <a:p>
                      <a:pPr algn="ctr"/>
                      <a:r>
                        <a:rPr lang="en-US" sz="2800" dirty="0">
                          <a:solidFill>
                            <a:srgbClr val="FF0000"/>
                          </a:solidFill>
                          <a:latin typeface="Times New Roman" pitchFamily="18" charset="0"/>
                          <a:cs typeface="Times New Roman" pitchFamily="18" charset="0"/>
                        </a:rPr>
                        <a:t>is</a:t>
                      </a:r>
                      <a:endParaRPr lang="ku-Arab-IQ" sz="2800" dirty="0">
                        <a:solidFill>
                          <a:srgbClr val="FF0000"/>
                        </a:solidFill>
                        <a:latin typeface="Times New Roman" pitchFamily="18" charset="0"/>
                        <a:cs typeface="Times New Roman" pitchFamily="18" charset="0"/>
                      </a:endParaRPr>
                    </a:p>
                    <a:p>
                      <a:pPr algn="ctr"/>
                      <a:endParaRPr lang="en-US" sz="2800" dirty="0">
                        <a:solidFill>
                          <a:srgbClr val="FF0000"/>
                        </a:solidFill>
                        <a:latin typeface="Times New Roman" pitchFamily="18" charset="0"/>
                        <a:cs typeface="Times New Roman" pitchFamily="18" charset="0"/>
                      </a:endParaRPr>
                    </a:p>
                  </a:txBody>
                  <a:tcPr>
                    <a:solidFill>
                      <a:schemeClr val="accent3">
                        <a:lumMod val="20000"/>
                        <a:lumOff val="80000"/>
                      </a:schemeClr>
                    </a:solidFill>
                  </a:tcPr>
                </a:tc>
                <a:tc>
                  <a:txBody>
                    <a:bodyPr/>
                    <a:lstStyle/>
                    <a:p>
                      <a:pPr algn="just"/>
                      <a:r>
                        <a:rPr lang="en-US" sz="2800" dirty="0">
                          <a:solidFill>
                            <a:srgbClr val="0000FF"/>
                          </a:solidFill>
                          <a:latin typeface="Times New Roman" pitchFamily="18" charset="0"/>
                          <a:cs typeface="Times New Roman" pitchFamily="18" charset="0"/>
                        </a:rPr>
                        <a:t>finding</a:t>
                      </a:r>
                    </a:p>
                    <a:p>
                      <a:pPr algn="just"/>
                      <a:endParaRPr lang="en-US" sz="2800" dirty="0">
                        <a:solidFill>
                          <a:schemeClr val="tx1"/>
                        </a:solidFill>
                        <a:latin typeface="Times New Roman" pitchFamily="18" charset="0"/>
                        <a:cs typeface="Times New Roman" pitchFamily="18" charset="0"/>
                      </a:endParaRPr>
                    </a:p>
                  </a:txBody>
                  <a:tcPr/>
                </a:tc>
                <a:tc>
                  <a:txBody>
                    <a:bodyPr/>
                    <a:lstStyle/>
                    <a:p>
                      <a:pPr algn="just"/>
                      <a:r>
                        <a:rPr lang="en-US" sz="2800" dirty="0">
                          <a:latin typeface="Times New Roman" pitchFamily="18" charset="0"/>
                          <a:cs typeface="Times New Roman" pitchFamily="18" charset="0"/>
                        </a:rPr>
                        <a:t>information in books or on the Internet.</a:t>
                      </a:r>
                    </a:p>
                  </a:txBody>
                  <a:tcPr/>
                </a:tc>
                <a:extLst>
                  <a:ext uri="{0D108BD9-81ED-4DB2-BD59-A6C34878D82A}">
                    <a16:rowId xmlns:a16="http://schemas.microsoft.com/office/drawing/2014/main" val="10001"/>
                  </a:ext>
                </a:extLst>
              </a:tr>
              <a:tr h="558922">
                <a:tc>
                  <a:txBody>
                    <a:bodyPr/>
                    <a:lstStyle/>
                    <a:p>
                      <a:pPr algn="just"/>
                      <a:r>
                        <a:rPr lang="en-US" sz="2800" dirty="0">
                          <a:solidFill>
                            <a:srgbClr val="7030A0"/>
                          </a:solidFill>
                          <a:latin typeface="Times New Roman" pitchFamily="18" charset="0"/>
                          <a:cs typeface="Times New Roman" pitchFamily="18" charset="0"/>
                        </a:rPr>
                        <a:t>Access </a:t>
                      </a:r>
                    </a:p>
                  </a:txBody>
                  <a:tcPr/>
                </a:tc>
                <a:tc vMerge="1">
                  <a:txBody>
                    <a:bodyPr/>
                    <a:lstStyle/>
                    <a:p>
                      <a:pPr algn="just"/>
                      <a:endParaRPr lang="en-US" sz="2800" dirty="0">
                        <a:solidFill>
                          <a:srgbClr val="FF0000"/>
                        </a:solidFill>
                        <a:latin typeface="Times New Roman" pitchFamily="18" charset="0"/>
                        <a:cs typeface="Times New Roman" pitchFamily="18" charset="0"/>
                      </a:endParaRPr>
                    </a:p>
                  </a:txBody>
                  <a:tcPr/>
                </a:tc>
                <a:tc>
                  <a:txBody>
                    <a:bodyPr/>
                    <a:lstStyle/>
                    <a:p>
                      <a:pPr algn="just"/>
                      <a:r>
                        <a:rPr lang="en-US" sz="2800" dirty="0">
                          <a:solidFill>
                            <a:srgbClr val="0000FF"/>
                          </a:solidFill>
                          <a:latin typeface="Times New Roman" pitchFamily="18" charset="0"/>
                          <a:cs typeface="Times New Roman" pitchFamily="18" charset="0"/>
                        </a:rPr>
                        <a:t>getting</a:t>
                      </a:r>
                    </a:p>
                  </a:txBody>
                  <a:tcPr/>
                </a:tc>
                <a:tc>
                  <a:txBody>
                    <a:bodyPr/>
                    <a:lstStyle/>
                    <a:p>
                      <a:pPr algn="just"/>
                      <a:r>
                        <a:rPr lang="en-US" sz="2800" dirty="0">
                          <a:latin typeface="Times New Roman" pitchFamily="18" charset="0"/>
                          <a:cs typeface="Times New Roman" pitchFamily="18" charset="0"/>
                        </a:rPr>
                        <a:t>in.</a:t>
                      </a:r>
                    </a:p>
                  </a:txBody>
                  <a:tcPr/>
                </a:tc>
                <a:extLst>
                  <a:ext uri="{0D108BD9-81ED-4DB2-BD59-A6C34878D82A}">
                    <a16:rowId xmlns:a16="http://schemas.microsoft.com/office/drawing/2014/main" val="10002"/>
                  </a:ext>
                </a:extLst>
              </a:tr>
              <a:tr h="558922">
                <a:tc>
                  <a:txBody>
                    <a:bodyPr/>
                    <a:lstStyle/>
                    <a:p>
                      <a:pPr algn="just"/>
                      <a:r>
                        <a:rPr lang="en-US" sz="2800" dirty="0">
                          <a:solidFill>
                            <a:srgbClr val="7030A0"/>
                          </a:solidFill>
                          <a:latin typeface="Times New Roman" pitchFamily="18" charset="0"/>
                          <a:cs typeface="Times New Roman" pitchFamily="18" charset="0"/>
                        </a:rPr>
                        <a:t>Greeting</a:t>
                      </a:r>
                    </a:p>
                  </a:txBody>
                  <a:tcPr/>
                </a:tc>
                <a:tc vMerge="1">
                  <a:txBody>
                    <a:bodyPr/>
                    <a:lstStyle/>
                    <a:p>
                      <a:pPr algn="just"/>
                      <a:endParaRPr lang="en-US" sz="2800" dirty="0">
                        <a:solidFill>
                          <a:srgbClr val="FF0000"/>
                        </a:solidFill>
                        <a:latin typeface="Times New Roman" pitchFamily="18" charset="0"/>
                        <a:cs typeface="Times New Roman" pitchFamily="18" charset="0"/>
                      </a:endParaRPr>
                    </a:p>
                  </a:txBody>
                  <a:tcPr/>
                </a:tc>
                <a:tc>
                  <a:txBody>
                    <a:bodyPr/>
                    <a:lstStyle/>
                    <a:p>
                      <a:pPr algn="just"/>
                      <a:r>
                        <a:rPr lang="en-US" sz="2800" dirty="0">
                          <a:solidFill>
                            <a:srgbClr val="0000FF"/>
                          </a:solidFill>
                          <a:latin typeface="Times New Roman" pitchFamily="18" charset="0"/>
                          <a:cs typeface="Times New Roman" pitchFamily="18" charset="0"/>
                        </a:rPr>
                        <a:t>saying</a:t>
                      </a:r>
                    </a:p>
                  </a:txBody>
                  <a:tcPr/>
                </a:tc>
                <a:tc>
                  <a:txBody>
                    <a:bodyPr/>
                    <a:lstStyle/>
                    <a:p>
                      <a:pPr algn="just"/>
                      <a:r>
                        <a:rPr lang="en-US" sz="2800" dirty="0">
                          <a:latin typeface="Times New Roman" pitchFamily="18" charset="0"/>
                          <a:cs typeface="Times New Roman" pitchFamily="18" charset="0"/>
                        </a:rPr>
                        <a:t>hello.</a:t>
                      </a:r>
                    </a:p>
                  </a:txBody>
                  <a:tcPr/>
                </a:tc>
                <a:extLst>
                  <a:ext uri="{0D108BD9-81ED-4DB2-BD59-A6C34878D82A}">
                    <a16:rowId xmlns:a16="http://schemas.microsoft.com/office/drawing/2014/main" val="10003"/>
                  </a:ext>
                </a:extLst>
              </a:tr>
              <a:tr h="558922">
                <a:tc>
                  <a:txBody>
                    <a:bodyPr/>
                    <a:lstStyle/>
                    <a:p>
                      <a:pPr algn="just"/>
                      <a:r>
                        <a:rPr lang="en-US" sz="2800" dirty="0">
                          <a:solidFill>
                            <a:srgbClr val="7030A0"/>
                          </a:solidFill>
                          <a:latin typeface="Times New Roman" pitchFamily="18" charset="0"/>
                          <a:cs typeface="Times New Roman" pitchFamily="18" charset="0"/>
                        </a:rPr>
                        <a:t>Socializing</a:t>
                      </a:r>
                      <a:endParaRPr lang="ku-Arab-IQ" sz="2800" dirty="0">
                        <a:solidFill>
                          <a:srgbClr val="7030A0"/>
                        </a:solidFill>
                        <a:latin typeface="Times New Roman" pitchFamily="18" charset="0"/>
                        <a:cs typeface="Times New Roman" pitchFamily="18" charset="0"/>
                      </a:endParaRPr>
                    </a:p>
                    <a:p>
                      <a:pPr algn="just"/>
                      <a:endParaRPr lang="ku-Arab-IQ" sz="2800" dirty="0">
                        <a:latin typeface="Times New Roman" pitchFamily="18" charset="0"/>
                        <a:cs typeface="Times New Roman" pitchFamily="18" charset="0"/>
                      </a:endParaRPr>
                    </a:p>
                  </a:txBody>
                  <a:tcPr/>
                </a:tc>
                <a:tc vMerge="1">
                  <a:txBody>
                    <a:bodyPr/>
                    <a:lstStyle/>
                    <a:p>
                      <a:pPr algn="just"/>
                      <a:endParaRPr lang="en-US" sz="2800" dirty="0">
                        <a:latin typeface="Times New Roman" pitchFamily="18" charset="0"/>
                        <a:cs typeface="Times New Roman" pitchFamily="18" charset="0"/>
                      </a:endParaRPr>
                    </a:p>
                  </a:txBody>
                  <a:tcPr/>
                </a:tc>
                <a:tc>
                  <a:txBody>
                    <a:bodyPr/>
                    <a:lstStyle/>
                    <a:p>
                      <a:pPr algn="just"/>
                      <a:r>
                        <a:rPr lang="en-US" sz="2800" dirty="0">
                          <a:solidFill>
                            <a:srgbClr val="0000FF"/>
                          </a:solidFill>
                          <a:latin typeface="Times New Roman" pitchFamily="18" charset="0"/>
                          <a:cs typeface="Times New Roman" pitchFamily="18" charset="0"/>
                        </a:rPr>
                        <a:t>meeting</a:t>
                      </a:r>
                      <a:endParaRPr lang="ku-Arab-IQ" sz="2800" dirty="0">
                        <a:solidFill>
                          <a:srgbClr val="0000FF"/>
                        </a:solidFill>
                        <a:latin typeface="Times New Roman" pitchFamily="18" charset="0"/>
                        <a:cs typeface="Times New Roman" pitchFamily="18" charset="0"/>
                      </a:endParaRPr>
                    </a:p>
                    <a:p>
                      <a:pPr algn="just"/>
                      <a:endParaRPr lang="en-US" sz="2800" dirty="0">
                        <a:solidFill>
                          <a:schemeClr val="tx1"/>
                        </a:solidFill>
                        <a:latin typeface="Times New Roman" pitchFamily="18" charset="0"/>
                        <a:cs typeface="Times New Roman" pitchFamily="18" charset="0"/>
                      </a:endParaRPr>
                    </a:p>
                  </a:txBody>
                  <a:tcPr/>
                </a:tc>
                <a:tc>
                  <a:txBody>
                    <a:bodyPr/>
                    <a:lstStyle/>
                    <a:p>
                      <a:pPr algn="just"/>
                      <a:r>
                        <a:rPr lang="en-US" sz="2800" dirty="0">
                          <a:latin typeface="Times New Roman" pitchFamily="18" charset="0"/>
                          <a:cs typeface="Times New Roman" pitchFamily="18" charset="0"/>
                        </a:rPr>
                        <a:t>people in your free time.</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noAutofit/>
          </a:bodyPr>
          <a:lstStyle/>
          <a:p>
            <a:r>
              <a:rPr lang="en-US" sz="3600" dirty="0">
                <a:solidFill>
                  <a:srgbClr val="FF0000"/>
                </a:solidFill>
                <a:effectLst/>
                <a:latin typeface="Times New Roman" pitchFamily="18" charset="0"/>
                <a:cs typeface="Times New Roman" pitchFamily="18" charset="0"/>
              </a:rPr>
              <a:t>B. </a:t>
            </a:r>
            <a:r>
              <a:rPr lang="en-US" sz="3600" dirty="0">
                <a:effectLst/>
                <a:latin typeface="Times New Roman" pitchFamily="18" charset="0"/>
                <a:cs typeface="Times New Roman" pitchFamily="18" charset="0"/>
              </a:rPr>
              <a:t>Defining an </a:t>
            </a:r>
            <a:r>
              <a:rPr lang="en-US" sz="3600" b="1" u="sng" dirty="0">
                <a:solidFill>
                  <a:srgbClr val="C00000"/>
                </a:solidFill>
                <a:effectLst/>
                <a:latin typeface="Times New Roman" pitchFamily="18" charset="0"/>
                <a:cs typeface="Times New Roman" pitchFamily="18" charset="0"/>
              </a:rPr>
              <a:t>action</a:t>
            </a:r>
            <a:r>
              <a:rPr lang="en-US" sz="3600" dirty="0">
                <a:effectLst/>
                <a:latin typeface="Times New Roman" pitchFamily="18" charset="0"/>
                <a:cs typeface="Times New Roman" pitchFamily="18" charset="0"/>
              </a:rPr>
              <a:t> with </a:t>
            </a:r>
            <a:r>
              <a:rPr lang="en-US" sz="3600" dirty="0">
                <a:solidFill>
                  <a:srgbClr val="FF0000"/>
                </a:solidFill>
                <a:effectLst/>
                <a:latin typeface="Times New Roman" pitchFamily="18" charset="0"/>
                <a:cs typeface="Times New Roman" pitchFamily="18" charset="0"/>
              </a:rPr>
              <a:t>subject-</a:t>
            </a:r>
            <a:r>
              <a:rPr lang="en-US" sz="3600" dirty="0">
                <a:effectLst/>
                <a:latin typeface="Times New Roman" pitchFamily="18" charset="0"/>
                <a:cs typeface="Times New Roman" pitchFamily="18" charset="0"/>
              </a:rPr>
              <a:t> </a:t>
            </a:r>
            <a:r>
              <a:rPr lang="en-US" sz="3600" dirty="0">
                <a:solidFill>
                  <a:srgbClr val="0000FF"/>
                </a:solidFill>
                <a:effectLst/>
                <a:latin typeface="Times New Roman" pitchFamily="18" charset="0"/>
                <a:cs typeface="Times New Roman" pitchFamily="18" charset="0"/>
              </a:rPr>
              <a:t>verb-</a:t>
            </a:r>
            <a:r>
              <a:rPr lang="en-US" sz="3600" dirty="0">
                <a:effectLst/>
                <a:latin typeface="Times New Roman" pitchFamily="18" charset="0"/>
                <a:cs typeface="Times New Roman" pitchFamily="18" charset="0"/>
              </a:rPr>
              <a:t> </a:t>
            </a:r>
            <a:r>
              <a:rPr lang="en-US" sz="3600" dirty="0">
                <a:solidFill>
                  <a:srgbClr val="C00000"/>
                </a:solidFill>
                <a:effectLst/>
                <a:latin typeface="Times New Roman" pitchFamily="18" charset="0"/>
                <a:cs typeface="Times New Roman" pitchFamily="18" charset="0"/>
              </a:rPr>
              <a:t>gerund</a:t>
            </a:r>
          </a:p>
        </p:txBody>
      </p:sp>
      <p:sp>
        <p:nvSpPr>
          <p:cNvPr id="5" name="Content Placeholder 4"/>
          <p:cNvSpPr>
            <a:spLocks noGrp="1"/>
          </p:cNvSpPr>
          <p:nvPr>
            <p:ph idx="1"/>
          </p:nvPr>
        </p:nvSpPr>
        <p:spPr>
          <a:xfrm>
            <a:off x="621323" y="1295400"/>
            <a:ext cx="10972800" cy="4525963"/>
          </a:xfrm>
        </p:spPr>
        <p:txBody>
          <a:bodyPr>
            <a:normAutofit lnSpcReduction="10000"/>
          </a:bodyPr>
          <a:lstStyle/>
          <a:p>
            <a:pPr algn="just">
              <a:buNone/>
            </a:pPr>
            <a:r>
              <a:rPr lang="en-US" dirty="0">
                <a:latin typeface="Times New Roman" pitchFamily="18" charset="0"/>
                <a:cs typeface="Times New Roman" pitchFamily="18" charset="0"/>
              </a:rPr>
              <a:t>Define each action below:                                                           </a:t>
            </a:r>
            <a:r>
              <a:rPr lang="en-US" b="1" dirty="0">
                <a:latin typeface="Times New Roman" pitchFamily="18" charset="0"/>
                <a:cs typeface="Times New Roman" pitchFamily="18" charset="0"/>
              </a:rPr>
              <a:t>Page 15</a:t>
            </a:r>
          </a:p>
          <a:p>
            <a:pPr algn="just">
              <a:buNone/>
            </a:pPr>
            <a:r>
              <a:rPr lang="en-US" dirty="0">
                <a:latin typeface="Times New Roman" pitchFamily="18" charset="0"/>
                <a:cs typeface="Times New Roman" pitchFamily="18" charset="0"/>
              </a:rPr>
              <a:t>1. </a:t>
            </a:r>
            <a:r>
              <a:rPr lang="en-US" b="1" dirty="0">
                <a:latin typeface="Times New Roman" pitchFamily="18" charset="0"/>
                <a:cs typeface="Times New Roman" pitchFamily="18" charset="0"/>
              </a:rPr>
              <a:t>Revising :</a:t>
            </a:r>
            <a:r>
              <a:rPr lang="en-US" dirty="0">
                <a:latin typeface="Times New Roman" pitchFamily="18" charset="0"/>
                <a:cs typeface="Times New Roman" pitchFamily="18" charset="0"/>
              </a:rPr>
              <a:t> It’s going over something again, something</a:t>
            </a:r>
          </a:p>
          <a:p>
            <a:pPr algn="just">
              <a:buNone/>
            </a:pPr>
            <a:r>
              <a:rPr lang="en-US" dirty="0">
                <a:latin typeface="Times New Roman" pitchFamily="18" charset="0"/>
                <a:cs typeface="Times New Roman" pitchFamily="18" charset="0"/>
              </a:rPr>
              <a:t>you have studied before.</a:t>
            </a:r>
          </a:p>
          <a:p>
            <a:pPr algn="just">
              <a:buNone/>
            </a:pPr>
            <a:r>
              <a:rPr lang="en-US" dirty="0">
                <a:latin typeface="Times New Roman" pitchFamily="18" charset="0"/>
                <a:cs typeface="Times New Roman" pitchFamily="18" charset="0"/>
              </a:rPr>
              <a:t>2. </a:t>
            </a:r>
            <a:r>
              <a:rPr lang="en-US" b="1" dirty="0">
                <a:latin typeface="Times New Roman" pitchFamily="18" charset="0"/>
                <a:cs typeface="Times New Roman" pitchFamily="18" charset="0"/>
              </a:rPr>
              <a:t>Contributing</a:t>
            </a:r>
            <a:r>
              <a:rPr lang="ku-Arab-IQ" b="1" dirty="0">
                <a:latin typeface="Times New Roman" pitchFamily="18" charset="0"/>
                <a:cs typeface="Times New Roman" pitchFamily="18" charset="0"/>
              </a:rPr>
              <a:t> </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It means taking part in something, like</a:t>
            </a:r>
          </a:p>
          <a:p>
            <a:pPr algn="just">
              <a:buNone/>
            </a:pPr>
            <a:r>
              <a:rPr lang="en-US" dirty="0">
                <a:latin typeface="Times New Roman" pitchFamily="18" charset="0"/>
                <a:cs typeface="Times New Roman" pitchFamily="18" charset="0"/>
              </a:rPr>
              <a:t>a tutorial. It means giving your ideas or your opinion</a:t>
            </a:r>
            <a:r>
              <a:rPr lang="ku-Arab-IQ" dirty="0">
                <a:solidFill>
                  <a:srgbClr val="7030A0"/>
                </a:solidFill>
                <a:latin typeface="Times New Roman" pitchFamily="18" charset="0"/>
                <a:cs typeface="Times New Roman" pitchFamily="18" charset="0"/>
              </a:rPr>
              <a:t>ڕا</a:t>
            </a:r>
            <a:r>
              <a:rPr lang="ku-Arab-IQ" dirty="0">
                <a:latin typeface="Times New Roman" pitchFamily="18" charset="0"/>
                <a:cs typeface="Times New Roman" pitchFamily="18" charset="0"/>
              </a:rPr>
              <a:t> </a:t>
            </a:r>
            <a:r>
              <a:rPr lang="en-US" dirty="0">
                <a:latin typeface="Times New Roman" pitchFamily="18" charset="0"/>
                <a:cs typeface="Times New Roman" pitchFamily="18" charset="0"/>
              </a:rPr>
              <a:t>.</a:t>
            </a:r>
          </a:p>
          <a:p>
            <a:pPr algn="just">
              <a:buNone/>
            </a:pPr>
            <a:r>
              <a:rPr lang="en-US" dirty="0">
                <a:latin typeface="Times New Roman" pitchFamily="18" charset="0"/>
                <a:cs typeface="Times New Roman" pitchFamily="18" charset="0"/>
              </a:rPr>
              <a:t>3.</a:t>
            </a:r>
            <a:r>
              <a:rPr lang="en-US" b="1" dirty="0">
                <a:latin typeface="Times New Roman" pitchFamily="18" charset="0"/>
                <a:cs typeface="Times New Roman" pitchFamily="18" charset="0"/>
              </a:rPr>
              <a:t> Parting:</a:t>
            </a:r>
            <a:r>
              <a:rPr lang="en-US" dirty="0">
                <a:latin typeface="Times New Roman" pitchFamily="18" charset="0"/>
                <a:cs typeface="Times New Roman" pitchFamily="18" charset="0"/>
              </a:rPr>
              <a:t> It means saying goodbye.</a:t>
            </a:r>
          </a:p>
          <a:p>
            <a:pPr algn="just">
              <a:buNone/>
            </a:pPr>
            <a:r>
              <a:rPr lang="en-US" dirty="0">
                <a:latin typeface="Times New Roman" pitchFamily="18" charset="0"/>
                <a:cs typeface="Times New Roman" pitchFamily="18" charset="0"/>
              </a:rPr>
              <a:t>4. </a:t>
            </a:r>
            <a:r>
              <a:rPr lang="en-US" b="1" dirty="0">
                <a:latin typeface="Times New Roman" pitchFamily="18" charset="0"/>
                <a:cs typeface="Times New Roman" pitchFamily="18" charset="0"/>
              </a:rPr>
              <a:t>Graduating:</a:t>
            </a:r>
            <a:r>
              <a:rPr lang="en-US" dirty="0">
                <a:latin typeface="Times New Roman" pitchFamily="18" charset="0"/>
                <a:cs typeface="Times New Roman" pitchFamily="18" charset="0"/>
              </a:rPr>
              <a:t> It means getting your degree and leaving university.</a:t>
            </a:r>
          </a:p>
          <a:p>
            <a:pPr algn="just">
              <a:buNone/>
            </a:pPr>
            <a:r>
              <a:rPr lang="en-US" dirty="0">
                <a:latin typeface="Times New Roman" pitchFamily="18" charset="0"/>
                <a:cs typeface="Times New Roman" pitchFamily="18" charset="0"/>
              </a:rPr>
              <a:t>5. </a:t>
            </a:r>
            <a:r>
              <a:rPr lang="en-US" b="1" dirty="0">
                <a:latin typeface="Times New Roman" pitchFamily="18" charset="0"/>
                <a:cs typeface="Times New Roman" pitchFamily="18" charset="0"/>
              </a:rPr>
              <a:t>Advising</a:t>
            </a:r>
            <a:r>
              <a:rPr lang="ku-Arab-IQ" b="1" dirty="0">
                <a:latin typeface="Times New Roman" pitchFamily="18" charset="0"/>
                <a:cs typeface="Times New Roman" pitchFamily="18" charset="0"/>
              </a:rPr>
              <a:t> </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It is telling someone what to do.</a:t>
            </a:r>
          </a:p>
          <a:p>
            <a:pPr algn="just">
              <a:buNone/>
            </a:pPr>
            <a:r>
              <a:rPr lang="en-US" dirty="0">
                <a:latin typeface="Times New Roman" pitchFamily="18" charset="0"/>
                <a:cs typeface="Times New Roman" pitchFamily="18" charset="0"/>
              </a:rPr>
              <a:t>6. </a:t>
            </a:r>
            <a:r>
              <a:rPr lang="en-US" b="1" dirty="0">
                <a:latin typeface="Times New Roman" pitchFamily="18" charset="0"/>
                <a:cs typeface="Times New Roman" pitchFamily="18" charset="0"/>
              </a:rPr>
              <a:t>Disagreeing:</a:t>
            </a:r>
            <a:r>
              <a:rPr lang="en-US" dirty="0">
                <a:latin typeface="Times New Roman" pitchFamily="18" charset="0"/>
                <a:cs typeface="Times New Roman" pitchFamily="18" charset="0"/>
              </a:rPr>
              <a:t> It is saying you don’t agree.</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25915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8700" y="304800"/>
            <a:ext cx="10439400" cy="639762"/>
          </a:xfrm>
        </p:spPr>
        <p:txBody>
          <a:bodyPr>
            <a:noAutofit/>
          </a:bodyPr>
          <a:lstStyle/>
          <a:p>
            <a:r>
              <a:rPr lang="en-US" sz="3600" dirty="0">
                <a:solidFill>
                  <a:srgbClr val="FF0000"/>
                </a:solidFill>
                <a:cs typeface="Times New Roman" pitchFamily="18" charset="0"/>
              </a:rPr>
              <a:t>1.1 Vocabulary for Listening</a:t>
            </a:r>
            <a:r>
              <a:rPr lang="en-US" sz="3200" dirty="0">
                <a:solidFill>
                  <a:srgbClr val="FF0000"/>
                </a:solidFill>
                <a:cs typeface="Times New Roman" pitchFamily="18" charset="0"/>
              </a:rPr>
              <a:t>: Academic Life               </a:t>
            </a:r>
            <a:r>
              <a:rPr lang="en-US" sz="3200" dirty="0">
                <a:latin typeface="Times New Roman" pitchFamily="18" charset="0"/>
                <a:cs typeface="Times New Roman" pitchFamily="18" charset="0"/>
              </a:rPr>
              <a:t>Page 11</a:t>
            </a:r>
            <a:endParaRPr lang="en-US" sz="3200" dirty="0">
              <a:solidFill>
                <a:srgbClr val="0000FF"/>
              </a:solidFill>
              <a:effectLst/>
            </a:endParaRPr>
          </a:p>
        </p:txBody>
      </p:sp>
      <p:sp>
        <p:nvSpPr>
          <p:cNvPr id="2" name="Content Placeholder 1"/>
          <p:cNvSpPr>
            <a:spLocks noGrp="1"/>
          </p:cNvSpPr>
          <p:nvPr>
            <p:ph idx="1"/>
          </p:nvPr>
        </p:nvSpPr>
        <p:spPr>
          <a:xfrm>
            <a:off x="609600" y="1066800"/>
            <a:ext cx="5105400" cy="5791200"/>
          </a:xfrm>
        </p:spPr>
        <p:txBody>
          <a:bodyPr>
            <a:noAutofit/>
          </a:bodyPr>
          <a:lstStyle/>
          <a:p>
            <a:pPr>
              <a:buNone/>
            </a:pPr>
            <a:r>
              <a:rPr lang="en-US" sz="2200" b="1" dirty="0">
                <a:latin typeface="Times New Roman" pitchFamily="18" charset="0"/>
                <a:cs typeface="Times New Roman" pitchFamily="18" charset="0"/>
              </a:rPr>
              <a:t>Lecture</a:t>
            </a:r>
            <a:r>
              <a:rPr lang="en-US" sz="2200" dirty="0">
                <a:latin typeface="Times New Roman" pitchFamily="18" charset="0"/>
                <a:cs typeface="Times New Roman" pitchFamily="18" charset="0"/>
              </a:rPr>
              <a:t>= lesson</a:t>
            </a:r>
            <a:r>
              <a:rPr lang="ku-Arab-IQ" sz="2200" dirty="0">
                <a:latin typeface="Times New Roman" pitchFamily="18" charset="0"/>
                <a:cs typeface="Times New Roman" pitchFamily="18" charset="0"/>
              </a:rPr>
              <a:t>وانە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Lecturer</a:t>
            </a:r>
            <a:r>
              <a:rPr lang="en-US" sz="2200" dirty="0">
                <a:latin typeface="Times New Roman" pitchFamily="18" charset="0"/>
                <a:cs typeface="Times New Roman" pitchFamily="18" charset="0"/>
              </a:rPr>
              <a:t>= teacher/ instructor/ tutor</a:t>
            </a:r>
            <a:r>
              <a:rPr lang="ku-Arab-IQ" sz="2200" dirty="0">
                <a:latin typeface="Times New Roman" pitchFamily="18" charset="0"/>
                <a:cs typeface="Times New Roman" pitchFamily="18" charset="0"/>
              </a:rPr>
              <a:t>وانەبێژ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Librarian</a:t>
            </a:r>
            <a:r>
              <a:rPr lang="en-US" sz="2200" dirty="0">
                <a:latin typeface="Times New Roman" pitchFamily="18" charset="0"/>
                <a:cs typeface="Times New Roman" pitchFamily="18" charset="0"/>
              </a:rPr>
              <a:t>= a person in charge of a library</a:t>
            </a:r>
            <a:r>
              <a:rPr lang="ku-Arab-IQ" sz="2200" dirty="0">
                <a:latin typeface="Times New Roman" pitchFamily="18" charset="0"/>
                <a:cs typeface="Times New Roman" pitchFamily="18" charset="0"/>
              </a:rPr>
              <a:t>کتێبوان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Look up</a:t>
            </a:r>
            <a:r>
              <a:rPr lang="en-US" sz="2200" dirty="0">
                <a:latin typeface="Times New Roman" pitchFamily="18" charset="0"/>
                <a:cs typeface="Times New Roman" pitchFamily="18" charset="0"/>
              </a:rPr>
              <a:t>= search for</a:t>
            </a:r>
            <a:r>
              <a:rPr lang="ku-Arab-IQ" sz="2200" dirty="0">
                <a:latin typeface="Times New Roman" pitchFamily="18" charset="0"/>
                <a:cs typeface="Times New Roman" pitchFamily="18" charset="0"/>
              </a:rPr>
              <a:t>گەشەدەکات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Participation</a:t>
            </a:r>
            <a:r>
              <a:rPr lang="en-US" sz="2200" dirty="0">
                <a:latin typeface="Times New Roman" pitchFamily="18" charset="0"/>
                <a:cs typeface="Times New Roman" pitchFamily="18" charset="0"/>
              </a:rPr>
              <a:t>= contribution</a:t>
            </a:r>
            <a:r>
              <a:rPr lang="ku-Arab-IQ" sz="2200" dirty="0">
                <a:latin typeface="Times New Roman" pitchFamily="18" charset="0"/>
                <a:cs typeface="Times New Roman" pitchFamily="18" charset="0"/>
              </a:rPr>
              <a:t>بەشداری کردن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Professor</a:t>
            </a:r>
            <a:r>
              <a:rPr lang="en-US" sz="2200" dirty="0">
                <a:latin typeface="Times New Roman" pitchFamily="18" charset="0"/>
                <a:cs typeface="Times New Roman" pitchFamily="18" charset="0"/>
              </a:rPr>
              <a:t>= university lecturer</a:t>
            </a:r>
            <a:r>
              <a:rPr lang="ku-Arab-IQ" sz="2200" dirty="0">
                <a:latin typeface="Times New Roman" pitchFamily="18" charset="0"/>
                <a:cs typeface="Times New Roman" pitchFamily="18" charset="0"/>
              </a:rPr>
              <a:t>پرۆفیسۆر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Projector</a:t>
            </a:r>
            <a:r>
              <a:rPr lang="en-US" sz="2200" dirty="0">
                <a:latin typeface="Times New Roman" pitchFamily="18" charset="0"/>
                <a:cs typeface="Times New Roman" pitchFamily="18" charset="0"/>
              </a:rPr>
              <a:t>= it is a machine for showing slides, from PowerPoint</a:t>
            </a:r>
            <a:r>
              <a:rPr lang="ku-Arab-IQ" sz="2200" dirty="0">
                <a:latin typeface="Times New Roman" pitchFamily="18" charset="0"/>
                <a:cs typeface="Times New Roman" pitchFamily="18" charset="0"/>
              </a:rPr>
              <a:t>پۆجێکتەر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Research</a:t>
            </a:r>
            <a:r>
              <a:rPr lang="en-US" sz="2200" dirty="0">
                <a:latin typeface="Times New Roman" pitchFamily="18" charset="0"/>
                <a:cs typeface="Times New Roman" pitchFamily="18" charset="0"/>
              </a:rPr>
              <a:t>= study</a:t>
            </a:r>
            <a:r>
              <a:rPr lang="ku-Arab-IQ" sz="2200" dirty="0">
                <a:latin typeface="Times New Roman" pitchFamily="18" charset="0"/>
                <a:cs typeface="Times New Roman" pitchFamily="18" charset="0"/>
              </a:rPr>
              <a:t>توێژینەوە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Resource centre</a:t>
            </a:r>
            <a:r>
              <a:rPr lang="en-US" sz="2200" dirty="0">
                <a:latin typeface="Times New Roman" pitchFamily="18" charset="0"/>
                <a:cs typeface="Times New Roman" pitchFamily="18" charset="0"/>
              </a:rPr>
              <a:t>= a place to find information</a:t>
            </a:r>
            <a:r>
              <a:rPr lang="ku-Arab-IQ" sz="2200" dirty="0">
                <a:latin typeface="Times New Roman" pitchFamily="18" charset="0"/>
                <a:cs typeface="Times New Roman" pitchFamily="18" charset="0"/>
              </a:rPr>
              <a:t>بنکەی سەرچاوکان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Responsible</a:t>
            </a:r>
            <a:r>
              <a:rPr lang="en-US" sz="2200" dirty="0">
                <a:latin typeface="Times New Roman" pitchFamily="18" charset="0"/>
                <a:cs typeface="Times New Roman" pitchFamily="18" charset="0"/>
              </a:rPr>
              <a:t>= in charge</a:t>
            </a:r>
            <a:r>
              <a:rPr lang="ku-Arab-IQ" sz="2200" dirty="0">
                <a:latin typeface="Times New Roman" pitchFamily="18" charset="0"/>
                <a:cs typeface="Times New Roman" pitchFamily="18" charset="0"/>
              </a:rPr>
              <a:t>بەرپرس </a:t>
            </a:r>
            <a:endParaRPr lang="en-US" sz="2200" dirty="0">
              <a:latin typeface="Times New Roman" pitchFamily="18" charset="0"/>
              <a:cs typeface="Times New Roman" pitchFamily="18" charset="0"/>
            </a:endParaRPr>
          </a:p>
          <a:p>
            <a:pPr>
              <a:buNone/>
            </a:pPr>
            <a:endParaRPr lang="en-US" sz="1200" dirty="0">
              <a:latin typeface="Times New Roman" pitchFamily="18" charset="0"/>
              <a:cs typeface="Times New Roman" pitchFamily="18" charset="0"/>
            </a:endParaRPr>
          </a:p>
          <a:p>
            <a:pPr>
              <a:buNone/>
            </a:pPr>
            <a:endParaRPr lang="en-US" sz="1200" dirty="0">
              <a:latin typeface="Times New Roman" pitchFamily="18" charset="0"/>
              <a:cs typeface="Times New Roman" pitchFamily="18" charset="0"/>
            </a:endParaRPr>
          </a:p>
        </p:txBody>
      </p:sp>
      <p:sp>
        <p:nvSpPr>
          <p:cNvPr id="4" name="Content Placeholder 1">
            <a:extLst>
              <a:ext uri="{FF2B5EF4-FFF2-40B4-BE49-F238E27FC236}">
                <a16:creationId xmlns:a16="http://schemas.microsoft.com/office/drawing/2014/main" id="{6B5DB3B5-335A-49E6-BD59-EAF520ABFB6C}"/>
              </a:ext>
            </a:extLst>
          </p:cNvPr>
          <p:cNvSpPr txBox="1">
            <a:spLocks/>
          </p:cNvSpPr>
          <p:nvPr/>
        </p:nvSpPr>
        <p:spPr>
          <a:xfrm>
            <a:off x="6248400" y="1064455"/>
            <a:ext cx="5562600" cy="5488745"/>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Wingdings 3"/>
              <a:buNone/>
            </a:pPr>
            <a:r>
              <a:rPr lang="en-US" sz="2200" b="1" dirty="0">
                <a:latin typeface="Times New Roman" pitchFamily="18" charset="0"/>
                <a:cs typeface="Times New Roman" pitchFamily="18" charset="0"/>
              </a:rPr>
              <a:t>Schedule</a:t>
            </a:r>
            <a:r>
              <a:rPr lang="en-US" sz="2200" dirty="0">
                <a:latin typeface="Times New Roman" pitchFamily="18" charset="0"/>
                <a:cs typeface="Times New Roman" pitchFamily="18" charset="0"/>
              </a:rPr>
              <a:t>= a list of days and times</a:t>
            </a:r>
            <a:r>
              <a:rPr lang="ku-Arab-IQ" sz="2200" dirty="0">
                <a:latin typeface="Times New Roman" pitchFamily="18" charset="0"/>
                <a:cs typeface="Times New Roman" pitchFamily="18" charset="0"/>
              </a:rPr>
              <a:t>خشتەی کات </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Semester</a:t>
            </a:r>
            <a:r>
              <a:rPr lang="en-US" sz="2200" dirty="0">
                <a:latin typeface="Times New Roman" pitchFamily="18" charset="0"/>
                <a:cs typeface="Times New Roman" pitchFamily="18" charset="0"/>
              </a:rPr>
              <a:t>= a half- year term in a school or university</a:t>
            </a:r>
            <a:r>
              <a:rPr lang="ku-Arab-IQ" sz="2200" dirty="0">
                <a:latin typeface="Times New Roman" pitchFamily="18" charset="0"/>
                <a:cs typeface="Times New Roman" pitchFamily="18" charset="0"/>
              </a:rPr>
              <a:t>وەرزی خوێندن </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Sixth form</a:t>
            </a:r>
            <a:r>
              <a:rPr lang="en-US" sz="2200" dirty="0">
                <a:latin typeface="Times New Roman" pitchFamily="18" charset="0"/>
                <a:cs typeface="Times New Roman" pitchFamily="18" charset="0"/>
              </a:rPr>
              <a:t>= sixth stage</a:t>
            </a:r>
            <a:r>
              <a:rPr lang="ku-Arab-IQ" sz="2200" dirty="0">
                <a:latin typeface="Times New Roman" pitchFamily="18" charset="0"/>
                <a:cs typeface="Times New Roman" pitchFamily="18" charset="0"/>
              </a:rPr>
              <a:t>قۆناغی شەشەم </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Socialize</a:t>
            </a:r>
            <a:r>
              <a:rPr lang="en-US" sz="2200" dirty="0">
                <a:latin typeface="Times New Roman" pitchFamily="18" charset="0"/>
                <a:cs typeface="Times New Roman" pitchFamily="18" charset="0"/>
              </a:rPr>
              <a:t>=  meet other people</a:t>
            </a:r>
            <a:r>
              <a:rPr lang="ku-Arab-IQ" sz="2200" dirty="0">
                <a:latin typeface="Times New Roman" pitchFamily="18" charset="0"/>
                <a:cs typeface="Times New Roman" pitchFamily="18" charset="0"/>
              </a:rPr>
              <a:t>کۆمەڵایەتی </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Staff=</a:t>
            </a:r>
            <a:r>
              <a:rPr lang="en-US" sz="2200" dirty="0">
                <a:latin typeface="Times New Roman" pitchFamily="18" charset="0"/>
                <a:cs typeface="Times New Roman" pitchFamily="18" charset="0"/>
              </a:rPr>
              <a:t> employees</a:t>
            </a:r>
            <a:r>
              <a:rPr lang="ku-Arab-IQ" sz="2200" dirty="0">
                <a:latin typeface="Times New Roman" pitchFamily="18" charset="0"/>
                <a:cs typeface="Times New Roman" pitchFamily="18" charset="0"/>
              </a:rPr>
              <a:t>فەرمانبەر </a:t>
            </a:r>
            <a:endParaRPr lang="en-US" sz="2200"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Student’s union</a:t>
            </a:r>
            <a:r>
              <a:rPr lang="en-US" sz="2200" dirty="0">
                <a:latin typeface="Times New Roman" pitchFamily="18" charset="0"/>
                <a:cs typeface="Times New Roman" pitchFamily="18" charset="0"/>
              </a:rPr>
              <a:t>= special place for students</a:t>
            </a:r>
            <a:r>
              <a:rPr lang="ku-Arab-IQ" sz="2400" b="1" dirty="0">
                <a:cs typeface="Times New Roman" panose="02020603050405020304" pitchFamily="18" charset="0"/>
              </a:rPr>
              <a:t> </a:t>
            </a:r>
            <a:r>
              <a:rPr lang="ku-Arab-IQ" sz="1800" b="1" dirty="0">
                <a:cs typeface="Times New Roman" panose="02020603050405020304" pitchFamily="18" charset="0"/>
              </a:rPr>
              <a:t>یەکێتی قوتابیان</a:t>
            </a:r>
            <a:endParaRPr lang="en-US" sz="18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Subject</a:t>
            </a:r>
            <a:r>
              <a:rPr lang="en-US" sz="2200" dirty="0">
                <a:latin typeface="Times New Roman" pitchFamily="18" charset="0"/>
                <a:cs typeface="Times New Roman" pitchFamily="18" charset="0"/>
              </a:rPr>
              <a:t>= topic= theme</a:t>
            </a:r>
            <a:r>
              <a:rPr lang="ku-Arab-IQ" sz="2200" dirty="0">
                <a:latin typeface="Times New Roman" pitchFamily="18" charset="0"/>
                <a:cs typeface="Times New Roman" pitchFamily="18" charset="0"/>
              </a:rPr>
              <a:t>بابەت</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Tutorial</a:t>
            </a:r>
            <a:r>
              <a:rPr lang="en-US" sz="2200" dirty="0">
                <a:latin typeface="Times New Roman" pitchFamily="18" charset="0"/>
                <a:cs typeface="Times New Roman" pitchFamily="18" charset="0"/>
              </a:rPr>
              <a:t>= a small discussion</a:t>
            </a:r>
            <a:r>
              <a:rPr lang="ku-Arab-IQ" sz="2200" dirty="0">
                <a:latin typeface="Times New Roman" pitchFamily="18" charset="0"/>
                <a:cs typeface="Times New Roman" pitchFamily="18" charset="0"/>
              </a:rPr>
              <a:t>وانەی فیرکار </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Undergraduate</a:t>
            </a:r>
            <a:r>
              <a:rPr lang="en-US" sz="2200" dirty="0">
                <a:latin typeface="Times New Roman" pitchFamily="18" charset="0"/>
                <a:cs typeface="Times New Roman" pitchFamily="18" charset="0"/>
              </a:rPr>
              <a:t>= university student</a:t>
            </a:r>
            <a:r>
              <a:rPr lang="ku-Arab-IQ" sz="2200" dirty="0">
                <a:latin typeface="Times New Roman" pitchFamily="18" charset="0"/>
                <a:cs typeface="Times New Roman" pitchFamily="18" charset="0"/>
              </a:rPr>
              <a:t>خوێندکاری زانکۆ</a:t>
            </a:r>
            <a:endParaRPr lang="en-US" sz="2200" dirty="0">
              <a:latin typeface="Times New Roman" pitchFamily="18" charset="0"/>
              <a:cs typeface="Times New Roman" pitchFamily="18" charset="0"/>
            </a:endParaRPr>
          </a:p>
          <a:p>
            <a:pPr>
              <a:buFont typeface="Wingdings 3"/>
              <a:buNone/>
            </a:pPr>
            <a:r>
              <a:rPr lang="en-US" sz="2200" b="1" dirty="0">
                <a:latin typeface="Times New Roman" pitchFamily="18" charset="0"/>
                <a:cs typeface="Times New Roman" pitchFamily="18" charset="0"/>
              </a:rPr>
              <a:t>Vice chancellor</a:t>
            </a:r>
            <a:r>
              <a:rPr lang="en-US" sz="2200" dirty="0">
                <a:latin typeface="Times New Roman" pitchFamily="18" charset="0"/>
                <a:cs typeface="Times New Roman" pitchFamily="18" charset="0"/>
              </a:rPr>
              <a:t>= vice president </a:t>
            </a:r>
            <a:r>
              <a:rPr lang="ku-Arab-IQ" sz="2200" dirty="0">
                <a:latin typeface="Times New Roman" pitchFamily="18" charset="0"/>
                <a:cs typeface="Times New Roman" pitchFamily="18" charset="0"/>
              </a:rPr>
              <a:t>جێگری سەرۆك</a:t>
            </a:r>
            <a:endParaRPr lang="en-US" sz="2200" dirty="0">
              <a:latin typeface="Times New Roman" pitchFamily="18" charset="0"/>
              <a:cs typeface="Times New Roman" pitchFamily="18" charset="0"/>
            </a:endParaRPr>
          </a:p>
          <a:p>
            <a:pPr>
              <a:buFont typeface="Wingdings 3"/>
              <a:buNone/>
            </a:pPr>
            <a:endParaRPr lang="en-US" sz="1200" dirty="0">
              <a:latin typeface="Times New Roman" pitchFamily="18" charset="0"/>
              <a:cs typeface="Times New Roman" pitchFamily="18" charset="0"/>
            </a:endParaRPr>
          </a:p>
          <a:p>
            <a:pPr>
              <a:buFont typeface="Wingdings 3"/>
              <a:buNone/>
            </a:pPr>
            <a:endParaRPr lang="en-US"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680"/>
            <a:ext cx="10668000" cy="1127920"/>
          </a:xfrm>
        </p:spPr>
        <p:txBody>
          <a:bodyPr>
            <a:normAutofit/>
          </a:bodyPr>
          <a:lstStyle/>
          <a:p>
            <a:r>
              <a:rPr lang="en-US" sz="4000" dirty="0">
                <a:solidFill>
                  <a:srgbClr val="FF0000"/>
                </a:solidFill>
                <a:latin typeface="Times New Roman" pitchFamily="18" charset="0"/>
                <a:cs typeface="Times New Roman" pitchFamily="18" charset="0"/>
              </a:rPr>
              <a:t>B. Developing Vocabulary          </a:t>
            </a:r>
            <a:r>
              <a:rPr lang="ku-Arab-IQ" sz="4000" dirty="0">
                <a:solidFill>
                  <a:srgbClr val="FF0000"/>
                </a:solidFill>
                <a:latin typeface="Times New Roman" pitchFamily="18" charset="0"/>
                <a:cs typeface="Times New Roman" pitchFamily="18" charset="0"/>
              </a:rPr>
              <a:t>     </a:t>
            </a:r>
            <a:r>
              <a:rPr lang="en-US" sz="4000" dirty="0">
                <a:solidFill>
                  <a:srgbClr val="FF0000"/>
                </a:solidFill>
                <a:latin typeface="Times New Roman" pitchFamily="18" charset="0"/>
                <a:cs typeface="Times New Roman" pitchFamily="18" charset="0"/>
              </a:rPr>
              <a:t> </a:t>
            </a:r>
            <a:r>
              <a:rPr lang="en-US" sz="4000" dirty="0">
                <a:latin typeface="Times New Roman" pitchFamily="18" charset="0"/>
                <a:cs typeface="Times New Roman" pitchFamily="18" charset="0"/>
              </a:rPr>
              <a:t>Page 11</a:t>
            </a:r>
            <a:br>
              <a:rPr lang="ku-Arab-IQ" dirty="0">
                <a:latin typeface="Times New Roman" pitchFamily="18" charset="0"/>
                <a:cs typeface="Times New Roman" pitchFamily="18" charset="0"/>
              </a:rPr>
            </a:br>
            <a:endParaRPr lang="en-US" sz="3200" dirty="0">
              <a:solidFill>
                <a:srgbClr val="FF0000"/>
              </a:solidFill>
              <a:latin typeface="Times New Roman" pitchFamily="18" charset="0"/>
            </a:endParaRPr>
          </a:p>
        </p:txBody>
      </p:sp>
      <p:sp>
        <p:nvSpPr>
          <p:cNvPr id="3" name="Content Placeholder 2"/>
          <p:cNvSpPr>
            <a:spLocks noGrp="1"/>
          </p:cNvSpPr>
          <p:nvPr>
            <p:ph idx="1"/>
          </p:nvPr>
        </p:nvSpPr>
        <p:spPr>
          <a:xfrm>
            <a:off x="419100" y="1385740"/>
            <a:ext cx="11353800" cy="5319860"/>
          </a:xfrm>
        </p:spPr>
        <p:txBody>
          <a:bodyPr>
            <a:normAutofit lnSpcReduction="10000"/>
          </a:bodyPr>
          <a:lstStyle/>
          <a:p>
            <a:pPr algn="just"/>
            <a:r>
              <a:rPr lang="en-US" b="1" dirty="0">
                <a:latin typeface="Times New Roman" pitchFamily="18" charset="0"/>
                <a:cs typeface="Times New Roman" pitchFamily="18" charset="0"/>
              </a:rPr>
              <a:t>Complete each sentence with a word or  phrase from the list of vocabularies:</a:t>
            </a:r>
            <a:endParaRPr lang="ku-Arab-IQ" b="1"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a. The </a:t>
            </a:r>
            <a:r>
              <a:rPr lang="en-US" b="1" dirty="0">
                <a:solidFill>
                  <a:srgbClr val="FF0000"/>
                </a:solidFill>
                <a:latin typeface="Times New Roman" pitchFamily="18" charset="0"/>
                <a:cs typeface="Times New Roman" pitchFamily="18" charset="0"/>
              </a:rPr>
              <a:t>academic</a:t>
            </a:r>
            <a:r>
              <a:rPr lang="en-US" dirty="0">
                <a:latin typeface="Times New Roman" pitchFamily="18" charset="0"/>
                <a:cs typeface="Times New Roman" pitchFamily="18" charset="0"/>
              </a:rPr>
              <a:t> year in my country starts in October.  All the university students go back then.</a:t>
            </a:r>
            <a:r>
              <a:rPr lang="ku-Arab-IQ" dirty="0">
                <a:latin typeface="Times New Roman" pitchFamily="18" charset="0"/>
                <a:cs typeface="Times New Roman" pitchFamily="18" charset="0"/>
              </a:rPr>
              <a:t> </a:t>
            </a:r>
            <a:r>
              <a:rPr lang="en-US"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b. When does the second </a:t>
            </a:r>
            <a:r>
              <a:rPr lang="en-US" b="1" dirty="0">
                <a:solidFill>
                  <a:srgbClr val="FF0000"/>
                </a:solidFill>
                <a:latin typeface="Times New Roman" pitchFamily="18" charset="0"/>
                <a:cs typeface="Times New Roman" pitchFamily="18" charset="0"/>
              </a:rPr>
              <a:t>semester</a:t>
            </a:r>
            <a:r>
              <a:rPr lang="en-US" dirty="0">
                <a:solidFill>
                  <a:schemeClr val="tx2"/>
                </a:solidFill>
                <a:latin typeface="Times New Roman" pitchFamily="18" charset="0"/>
                <a:cs typeface="Times New Roman" pitchFamily="18" charset="0"/>
              </a:rPr>
              <a:t> </a:t>
            </a:r>
            <a:r>
              <a:rPr lang="en-US" dirty="0">
                <a:latin typeface="Times New Roman" pitchFamily="18" charset="0"/>
                <a:cs typeface="Times New Roman" pitchFamily="18" charset="0"/>
              </a:rPr>
              <a:t>start? Is it in February?</a:t>
            </a:r>
            <a:r>
              <a:rPr lang="ku-Arab-IQ"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c. Which </a:t>
            </a:r>
            <a:r>
              <a:rPr lang="en-US" b="1" dirty="0">
                <a:solidFill>
                  <a:srgbClr val="FF0000"/>
                </a:solidFill>
                <a:latin typeface="Times New Roman" pitchFamily="18" charset="0"/>
                <a:cs typeface="Times New Roman" pitchFamily="18" charset="0"/>
              </a:rPr>
              <a:t>faculty</a:t>
            </a:r>
            <a:r>
              <a:rPr lang="en-US" dirty="0">
                <a:latin typeface="Times New Roman" pitchFamily="18" charset="0"/>
                <a:cs typeface="Times New Roman" pitchFamily="18" charset="0"/>
              </a:rPr>
              <a:t> are you in? Education? Mathematics? </a:t>
            </a:r>
            <a:r>
              <a:rPr lang="en-US" dirty="0" err="1">
                <a:latin typeface="Times New Roman" pitchFamily="18" charset="0"/>
                <a:cs typeface="Times New Roman" pitchFamily="18" charset="0"/>
              </a:rPr>
              <a:t>ModernLanguages</a:t>
            </a:r>
            <a:r>
              <a:rPr lang="en-US" dirty="0">
                <a:latin typeface="Times New Roman" pitchFamily="18" charset="0"/>
                <a:cs typeface="Times New Roman" pitchFamily="18" charset="0"/>
              </a:rPr>
              <a:t>?</a:t>
            </a:r>
            <a:r>
              <a:rPr lang="ku-Arab-IQ" b="1" dirty="0">
                <a:latin typeface="Times New Roman" pitchFamily="18" charset="0"/>
                <a:cs typeface="Times New Roman" pitchFamily="18" charset="0"/>
              </a:rPr>
              <a:t> </a:t>
            </a:r>
            <a:r>
              <a:rPr lang="en-US" dirty="0">
                <a:latin typeface="Times New Roman" pitchFamily="18" charset="0"/>
                <a:cs typeface="Times New Roman" pitchFamily="18" charset="0"/>
              </a:rPr>
              <a:t>d. Which </a:t>
            </a:r>
            <a:r>
              <a:rPr lang="en-US" b="1" dirty="0">
                <a:solidFill>
                  <a:srgbClr val="FF0000"/>
                </a:solidFill>
                <a:latin typeface="Times New Roman" pitchFamily="18" charset="0"/>
                <a:cs typeface="Times New Roman" pitchFamily="18" charset="0"/>
              </a:rPr>
              <a:t>lecturer</a:t>
            </a:r>
            <a:r>
              <a:rPr lang="en-US" dirty="0">
                <a:latin typeface="Times New Roman" pitchFamily="18" charset="0"/>
                <a:cs typeface="Times New Roman" pitchFamily="18" charset="0"/>
              </a:rPr>
              <a:t> gives the Science in Education lectures?</a:t>
            </a:r>
            <a:r>
              <a:rPr lang="ku-Arab-IQ" b="1" dirty="0">
                <a:latin typeface="Times New Roman" pitchFamily="18" charset="0"/>
                <a:cs typeface="Times New Roman" pitchFamily="18" charset="0"/>
              </a:rPr>
              <a:t> </a:t>
            </a:r>
            <a:r>
              <a:rPr lang="en-US" dirty="0">
                <a:latin typeface="Times New Roman" pitchFamily="18" charset="0"/>
                <a:cs typeface="Times New Roman" pitchFamily="18" charset="0"/>
              </a:rPr>
              <a:t>e. How many </a:t>
            </a:r>
            <a:r>
              <a:rPr lang="en-US" b="1" dirty="0">
                <a:solidFill>
                  <a:srgbClr val="FF0000"/>
                </a:solidFill>
                <a:latin typeface="Times New Roman" pitchFamily="18" charset="0"/>
                <a:cs typeface="Times New Roman" pitchFamily="18" charset="0"/>
              </a:rPr>
              <a:t>staff</a:t>
            </a:r>
            <a:r>
              <a:rPr lang="en-US" dirty="0">
                <a:latin typeface="Times New Roman" pitchFamily="18" charset="0"/>
                <a:cs typeface="Times New Roman" pitchFamily="18" charset="0"/>
              </a:rPr>
              <a:t> are in the Faculty of Education? I mean, how many people work there?</a:t>
            </a:r>
            <a:r>
              <a:rPr lang="ku-Arab-IQ"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f. Where is the student </a:t>
            </a:r>
            <a:r>
              <a:rPr lang="en-US" b="1" dirty="0">
                <a:solidFill>
                  <a:srgbClr val="FF0000"/>
                </a:solidFill>
                <a:latin typeface="Times New Roman" pitchFamily="18" charset="0"/>
                <a:cs typeface="Times New Roman" pitchFamily="18" charset="0"/>
              </a:rPr>
              <a:t>accommodation</a:t>
            </a:r>
            <a:r>
              <a:rPr lang="en-US" dirty="0">
                <a:latin typeface="Times New Roman" pitchFamily="18" charset="0"/>
                <a:cs typeface="Times New Roman" pitchFamily="18" charset="0"/>
              </a:rPr>
              <a:t> at this university? Where do the students live?</a:t>
            </a:r>
            <a:endParaRPr lang="en-US" b="1"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g. This is a large </a:t>
            </a:r>
            <a:r>
              <a:rPr lang="en-US" b="1" dirty="0">
                <a:solidFill>
                  <a:srgbClr val="FF0000"/>
                </a:solidFill>
                <a:latin typeface="Times New Roman" pitchFamily="18" charset="0"/>
                <a:cs typeface="Times New Roman" pitchFamily="18" charset="0"/>
              </a:rPr>
              <a:t>campus</a:t>
            </a:r>
            <a:r>
              <a:rPr lang="en-US" b="1" dirty="0">
                <a:solidFill>
                  <a:schemeClr val="tx2"/>
                </a:solidFill>
                <a:latin typeface="Times New Roman" pitchFamily="18" charset="0"/>
                <a:cs typeface="Times New Roman" pitchFamily="18" charset="0"/>
              </a:rPr>
              <a:t>. </a:t>
            </a:r>
            <a:r>
              <a:rPr lang="en-US" dirty="0">
                <a:latin typeface="Times New Roman" pitchFamily="18" charset="0"/>
                <a:cs typeface="Times New Roman" pitchFamily="18" charset="0"/>
              </a:rPr>
              <a:t>There are ten faculty buildings, the library, the Resource Centre and the Students’ Union.</a:t>
            </a:r>
            <a:endParaRPr lang="en-US" b="1" dirty="0">
              <a:solidFill>
                <a:srgbClr val="00B050"/>
              </a:solidFill>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h. A university student is called a </a:t>
            </a:r>
            <a:r>
              <a:rPr lang="en-US" b="1" i="1" dirty="0">
                <a:solidFill>
                  <a:srgbClr val="FF0000"/>
                </a:solidFill>
                <a:latin typeface="Times New Roman" pitchFamily="18" charset="0"/>
                <a:cs typeface="Times New Roman" pitchFamily="18" charset="0"/>
              </a:rPr>
              <a:t>fresher</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in the first year.</a:t>
            </a:r>
            <a:r>
              <a:rPr lang="ku-Arab-IQ" dirty="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535023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2281"/>
            <a:ext cx="10972800" cy="1508919"/>
          </a:xfrm>
        </p:spPr>
        <p:txBody>
          <a:bodyPr>
            <a:normAutofit fontScale="90000"/>
          </a:bodyPr>
          <a:lstStyle/>
          <a:p>
            <a:r>
              <a:rPr lang="en-US" sz="3200" b="1" dirty="0">
                <a:solidFill>
                  <a:srgbClr val="FF0000"/>
                </a:solidFill>
                <a:effectLst/>
                <a:latin typeface="Times New Roman" pitchFamily="18" charset="0"/>
                <a:cs typeface="Times New Roman" pitchFamily="18" charset="0"/>
              </a:rPr>
              <a:t>1.2 Real Time Listening: </a:t>
            </a:r>
            <a:r>
              <a:rPr lang="en-US" sz="3200" dirty="0">
                <a:solidFill>
                  <a:srgbClr val="FF0000"/>
                </a:solidFill>
                <a:effectLst/>
                <a:latin typeface="Times New Roman" pitchFamily="18" charset="0"/>
                <a:cs typeface="Times New Roman" pitchFamily="18" charset="0"/>
              </a:rPr>
              <a:t>A Speech of Welcome</a:t>
            </a:r>
            <a:r>
              <a:rPr lang="ku-Arab-IQ" sz="3200" dirty="0">
                <a:solidFill>
                  <a:srgbClr val="FF0000"/>
                </a:solidFill>
                <a:effectLst/>
                <a:latin typeface="Times New Roman" pitchFamily="18" charset="0"/>
                <a:cs typeface="Times New Roman" pitchFamily="18" charset="0"/>
              </a:rPr>
              <a:t>                  </a:t>
            </a:r>
            <a:r>
              <a:rPr lang="en-US" sz="3200" dirty="0">
                <a:solidFill>
                  <a:srgbClr val="FF0000"/>
                </a:solidFill>
                <a:effectLst/>
                <a:latin typeface="Times New Roman" pitchFamily="18" charset="0"/>
                <a:cs typeface="Times New Roman" pitchFamily="18" charset="0"/>
              </a:rPr>
              <a:t>   </a:t>
            </a:r>
            <a:r>
              <a:rPr lang="en-US" sz="3200" dirty="0">
                <a:effectLst/>
                <a:latin typeface="Times New Roman" pitchFamily="18" charset="0"/>
                <a:cs typeface="Times New Roman" pitchFamily="18" charset="0"/>
              </a:rPr>
              <a:t>Page 12</a:t>
            </a:r>
            <a:br>
              <a:rPr lang="en-US" sz="3200" dirty="0">
                <a:solidFill>
                  <a:srgbClr val="FF0000"/>
                </a:solidFill>
                <a:effectLst/>
                <a:latin typeface="Times New Roman" pitchFamily="18" charset="0"/>
                <a:cs typeface="Times New Roman" pitchFamily="18" charset="0"/>
              </a:rPr>
            </a:br>
            <a:br>
              <a:rPr lang="ku-Arab-IQ" sz="3200" dirty="0">
                <a:solidFill>
                  <a:srgbClr val="FF0000"/>
                </a:solidFill>
                <a:effectLst/>
                <a:latin typeface="Times New Roman" pitchFamily="18" charset="0"/>
                <a:cs typeface="Times New Roman" pitchFamily="18" charset="0"/>
              </a:rPr>
            </a:br>
            <a:r>
              <a:rPr lang="en-US" sz="3100" b="1" dirty="0">
                <a:solidFill>
                  <a:srgbClr val="FF0000"/>
                </a:solidFill>
                <a:effectLst/>
                <a:latin typeface="Times New Roman" pitchFamily="18" charset="0"/>
                <a:cs typeface="Times New Roman" pitchFamily="18" charset="0"/>
              </a:rPr>
              <a:t>A. </a:t>
            </a:r>
            <a:r>
              <a:rPr lang="en-US" sz="3100" dirty="0">
                <a:effectLst/>
                <a:latin typeface="Times New Roman" pitchFamily="18" charset="0"/>
                <a:cs typeface="Times New Roman" pitchFamily="18" charset="0"/>
              </a:rPr>
              <a:t>Activity Background Knowledge</a:t>
            </a:r>
            <a:br>
              <a:rPr lang="ku-Arab-IQ" sz="3100" dirty="0">
                <a:effectLst/>
                <a:latin typeface="Times New Roman" pitchFamily="18" charset="0"/>
                <a:cs typeface="Times New Roman" pitchFamily="18" charset="0"/>
              </a:rPr>
            </a:br>
            <a:endParaRPr lang="en-US" sz="32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609600" y="2147094"/>
            <a:ext cx="10972800" cy="4648200"/>
          </a:xfrm>
        </p:spPr>
        <p:txBody>
          <a:bodyPr/>
          <a:lstStyle/>
          <a:p>
            <a:pPr algn="just">
              <a:buFontTx/>
              <a:buChar char="-"/>
            </a:pPr>
            <a:r>
              <a:rPr lang="en-US" dirty="0">
                <a:latin typeface="Times New Roman" pitchFamily="18" charset="0"/>
                <a:cs typeface="Times New Roman" pitchFamily="18" charset="0"/>
              </a:rPr>
              <a:t>Tic the jobs below that you find in a university.</a:t>
            </a:r>
          </a:p>
          <a:p>
            <a:pPr marL="0" indent="0" algn="just">
              <a:buNone/>
            </a:pPr>
            <a:r>
              <a:rPr lang="en-US" dirty="0">
                <a:solidFill>
                  <a:schemeClr val="accent2"/>
                </a:solidFill>
                <a:latin typeface="Times New Roman" pitchFamily="18" charset="0"/>
                <a:cs typeface="Times New Roman" pitchFamily="18" charset="0"/>
              </a:rPr>
              <a:t>Answers</a:t>
            </a:r>
          </a:p>
          <a:p>
            <a:pPr marL="0" indent="0" algn="just">
              <a:buNone/>
            </a:pPr>
            <a:r>
              <a:rPr lang="en-US" dirty="0">
                <a:latin typeface="Times New Roman" pitchFamily="18" charset="0"/>
                <a:cs typeface="Times New Roman" pitchFamily="18" charset="0"/>
              </a:rPr>
              <a:t>In fact, just about all of these jobs can be found in most universities.</a:t>
            </a:r>
          </a:p>
          <a:p>
            <a:pPr marL="0" indent="0" algn="just">
              <a:buNone/>
            </a:pPr>
            <a:r>
              <a:rPr lang="ku-Arab-IQ" dirty="0">
                <a:latin typeface="Times New Roman" pitchFamily="18" charset="0"/>
                <a:cs typeface="Times New Roman" pitchFamily="18" charset="0"/>
              </a:rPr>
              <a:t>                          </a:t>
            </a:r>
          </a:p>
          <a:p>
            <a:pPr marL="0" indent="0" algn="just">
              <a:buNone/>
            </a:pPr>
            <a:r>
              <a:rPr lang="en-US" dirty="0">
                <a:latin typeface="Times New Roman" pitchFamily="18" charset="0"/>
                <a:cs typeface="Times New Roman" pitchFamily="18" charset="0"/>
              </a:rPr>
              <a:t>People who teach at university and college are not usually called </a:t>
            </a:r>
            <a:r>
              <a:rPr lang="en-US" i="1" dirty="0">
                <a:latin typeface="Times New Roman" pitchFamily="18" charset="0"/>
                <a:cs typeface="Times New Roman" pitchFamily="18" charset="0"/>
              </a:rPr>
              <a:t>teachers</a:t>
            </a:r>
            <a:r>
              <a:rPr lang="en-US" dirty="0">
                <a:latin typeface="Times New Roman" pitchFamily="18" charset="0"/>
                <a:cs typeface="Times New Roman" pitchFamily="18" charset="0"/>
              </a:rPr>
              <a:t>, though – </a:t>
            </a:r>
            <a:r>
              <a:rPr lang="en-US" i="1" dirty="0">
                <a:latin typeface="Times New Roman" pitchFamily="18" charset="0"/>
                <a:cs typeface="Times New Roman" pitchFamily="18" charset="0"/>
              </a:rPr>
              <a:t>lecturers, tutors </a:t>
            </a:r>
            <a:r>
              <a:rPr lang="en-US" dirty="0">
                <a:latin typeface="Times New Roman" pitchFamily="18" charset="0"/>
                <a:cs typeface="Times New Roman" pitchFamily="18" charset="0"/>
              </a:rPr>
              <a:t>or </a:t>
            </a:r>
            <a:r>
              <a:rPr lang="en-US" i="1" dirty="0">
                <a:latin typeface="Times New Roman" pitchFamily="18" charset="0"/>
                <a:cs typeface="Times New Roman" pitchFamily="18" charset="0"/>
              </a:rPr>
              <a:t>instructors </a:t>
            </a:r>
            <a:r>
              <a:rPr lang="en-US" dirty="0">
                <a:latin typeface="Times New Roman" pitchFamily="18" charset="0"/>
                <a:cs typeface="Times New Roman" pitchFamily="18" charset="0"/>
              </a:rPr>
              <a:t>would be more common.</a:t>
            </a:r>
            <a:endParaRPr lang="ku-Arab-IQ" dirty="0">
              <a:latin typeface="Times New Roman" pitchFamily="18" charset="0"/>
              <a:cs typeface="Times New Roman" pitchFamily="18" charset="0"/>
            </a:endParaRPr>
          </a:p>
        </p:txBody>
      </p:sp>
    </p:spTree>
    <p:extLst>
      <p:ext uri="{BB962C8B-B14F-4D97-AF65-F5344CB8AC3E}">
        <p14:creationId xmlns:p14="http://schemas.microsoft.com/office/powerpoint/2010/main" val="3175761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F0E66E-862C-4A87-A786-B1DE1A2E5FE5}"/>
              </a:ext>
            </a:extLst>
          </p:cNvPr>
          <p:cNvSpPr>
            <a:spLocks noGrp="1"/>
          </p:cNvSpPr>
          <p:nvPr>
            <p:ph idx="1"/>
          </p:nvPr>
        </p:nvSpPr>
        <p:spPr>
          <a:xfrm>
            <a:off x="838200" y="609600"/>
            <a:ext cx="4724400" cy="5567363"/>
          </a:xfrm>
        </p:spPr>
        <p:txBody>
          <a:bodyPr>
            <a:normAutofit/>
          </a:bodyPr>
          <a:lstStyle/>
          <a:p>
            <a:pPr>
              <a:buFontTx/>
              <a:buChar char="-"/>
            </a:pPr>
            <a:endParaRPr lang="ku-Arab-IQ" sz="3200" dirty="0"/>
          </a:p>
          <a:p>
            <a:pPr>
              <a:buFontTx/>
              <a:buChar char="-"/>
            </a:pPr>
            <a:r>
              <a:rPr lang="ku-Arab-IQ" sz="3200" dirty="0"/>
              <a:t>کتێب فرۆش</a:t>
            </a:r>
          </a:p>
          <a:p>
            <a:pPr>
              <a:buFontTx/>
              <a:buChar char="-"/>
            </a:pPr>
            <a:r>
              <a:rPr lang="ku-Arab-IQ" sz="3200" dirty="0"/>
              <a:t>پاسەوانی پارک</a:t>
            </a:r>
          </a:p>
          <a:p>
            <a:pPr>
              <a:buFontTx/>
              <a:buChar char="-"/>
            </a:pPr>
            <a:r>
              <a:rPr lang="ku-Arab-IQ" sz="3200" dirty="0"/>
              <a:t>چاودێری شت يان کەس</a:t>
            </a:r>
          </a:p>
          <a:p>
            <a:pPr>
              <a:buFontTx/>
              <a:buChar char="-"/>
            </a:pPr>
            <a:r>
              <a:rPr lang="ku-Arab-IQ" sz="3200" dirty="0"/>
              <a:t>کەسێکی پاککەرەوە (ماڵ....)</a:t>
            </a:r>
          </a:p>
          <a:p>
            <a:pPr>
              <a:buFontTx/>
              <a:buChar char="-"/>
            </a:pPr>
            <a:r>
              <a:rPr lang="ku-Arab-IQ" sz="3200" dirty="0"/>
              <a:t>بەڕێوەبەر</a:t>
            </a:r>
          </a:p>
          <a:p>
            <a:pPr>
              <a:buFontTx/>
              <a:buChar char="-"/>
            </a:pPr>
            <a:r>
              <a:rPr lang="ku-Arab-IQ" sz="3200" dirty="0"/>
              <a:t>پەرستيار</a:t>
            </a:r>
          </a:p>
          <a:p>
            <a:pPr>
              <a:buFontTx/>
              <a:buChar char="-"/>
            </a:pPr>
            <a:r>
              <a:rPr lang="ku-Arab-IQ" sz="3200" dirty="0"/>
              <a:t>کارگوزاری پێشوازی</a:t>
            </a:r>
          </a:p>
          <a:p>
            <a:pPr>
              <a:buFontTx/>
              <a:buChar char="-"/>
            </a:pPr>
            <a:r>
              <a:rPr lang="ku-Arab-IQ" sz="3200" dirty="0"/>
              <a:t>سکرتێر</a:t>
            </a:r>
          </a:p>
        </p:txBody>
      </p:sp>
      <p:sp>
        <p:nvSpPr>
          <p:cNvPr id="4" name="TextBox 3">
            <a:extLst>
              <a:ext uri="{FF2B5EF4-FFF2-40B4-BE49-F238E27FC236}">
                <a16:creationId xmlns:a16="http://schemas.microsoft.com/office/drawing/2014/main" id="{50BDD3BA-83EB-491C-A785-76F9B710A0C7}"/>
              </a:ext>
            </a:extLst>
          </p:cNvPr>
          <p:cNvSpPr txBox="1"/>
          <p:nvPr/>
        </p:nvSpPr>
        <p:spPr>
          <a:xfrm>
            <a:off x="6096000" y="762000"/>
            <a:ext cx="4876800" cy="5570756"/>
          </a:xfrm>
          <a:prstGeom prst="rect">
            <a:avLst/>
          </a:prstGeom>
          <a:noFill/>
        </p:spPr>
        <p:txBody>
          <a:bodyPr wrap="square" rtlCol="0">
            <a:spAutoFit/>
          </a:bodyPr>
          <a:lstStyle/>
          <a:p>
            <a:pPr>
              <a:buFontTx/>
              <a:buChar char="-"/>
            </a:pPr>
            <a:r>
              <a:rPr lang="ku-Arab-IQ" sz="3600" dirty="0"/>
              <a:t>                  </a:t>
            </a:r>
            <a:r>
              <a:rPr lang="en-US" sz="3600" dirty="0"/>
              <a:t>Page 12</a:t>
            </a:r>
            <a:endParaRPr lang="ku-Arab-IQ" sz="3600" dirty="0"/>
          </a:p>
          <a:p>
            <a:pPr>
              <a:buFontTx/>
              <a:buChar char="-"/>
            </a:pPr>
            <a:r>
              <a:rPr lang="ku-Arab-IQ" sz="3600" dirty="0"/>
              <a:t>چێشت لێنەر</a:t>
            </a:r>
          </a:p>
          <a:p>
            <a:pPr>
              <a:buFontTx/>
              <a:buChar char="-"/>
            </a:pPr>
            <a:r>
              <a:rPr lang="ku-Arab-IQ" sz="3600" dirty="0"/>
              <a:t>باخەوان</a:t>
            </a:r>
            <a:endParaRPr lang="en-US" sz="3600" dirty="0"/>
          </a:p>
          <a:p>
            <a:r>
              <a:rPr lang="ku-Arab-IQ" sz="3600" dirty="0"/>
              <a:t>وانەبێژ-</a:t>
            </a:r>
          </a:p>
          <a:p>
            <a:pPr marL="457200" indent="-457200">
              <a:buFontTx/>
              <a:buChar char="-"/>
            </a:pPr>
            <a:r>
              <a:rPr lang="ku-Arab-IQ" sz="3600" dirty="0"/>
              <a:t>کتێبەوان</a:t>
            </a:r>
          </a:p>
          <a:p>
            <a:pPr marL="457200" indent="-457200">
              <a:buFontTx/>
              <a:buChar char="-"/>
            </a:pPr>
            <a:r>
              <a:rPr lang="ku-Arab-IQ" sz="3600" dirty="0"/>
              <a:t>ماموستا</a:t>
            </a:r>
          </a:p>
          <a:p>
            <a:pPr marL="457200" indent="-457200">
              <a:buFontTx/>
              <a:buChar char="-"/>
            </a:pPr>
            <a:r>
              <a:rPr lang="ku-Arab-IQ" sz="3600" dirty="0"/>
              <a:t>شاگرد (خزمەتکار)</a:t>
            </a:r>
          </a:p>
          <a:p>
            <a:pPr marL="457200" indent="-457200">
              <a:buFontTx/>
              <a:buChar char="-"/>
            </a:pPr>
            <a:r>
              <a:rPr lang="ku-Arab-IQ" sz="3600" dirty="0"/>
              <a:t>ئارايشگا</a:t>
            </a:r>
          </a:p>
          <a:p>
            <a:pPr marL="457200" indent="-457200">
              <a:buFontTx/>
              <a:buChar char="-"/>
            </a:pPr>
            <a:r>
              <a:rPr lang="ku-Arab-IQ" sz="3600" dirty="0"/>
              <a:t>پاسەوان</a:t>
            </a:r>
          </a:p>
          <a:p>
            <a:endParaRPr lang="en-US" sz="3200" dirty="0"/>
          </a:p>
        </p:txBody>
      </p:sp>
    </p:spTree>
    <p:extLst>
      <p:ext uri="{BB962C8B-B14F-4D97-AF65-F5344CB8AC3E}">
        <p14:creationId xmlns:p14="http://schemas.microsoft.com/office/powerpoint/2010/main" val="332546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rmAutofit fontScale="90000"/>
          </a:bodyPr>
          <a:lstStyle/>
          <a:p>
            <a:r>
              <a:rPr lang="en-US" dirty="0">
                <a:solidFill>
                  <a:srgbClr val="0000FF"/>
                </a:solidFill>
                <a:effectLst/>
                <a:latin typeface="Times New Roman" pitchFamily="18" charset="0"/>
                <a:cs typeface="Times New Roman" pitchFamily="18" charset="0"/>
              </a:rPr>
              <a:t>B. Understanding Introduction</a:t>
            </a:r>
          </a:p>
        </p:txBody>
      </p:sp>
      <p:sp>
        <p:nvSpPr>
          <p:cNvPr id="3" name="Content Placeholder 2"/>
          <p:cNvSpPr>
            <a:spLocks noGrp="1"/>
          </p:cNvSpPr>
          <p:nvPr>
            <p:ph idx="1"/>
          </p:nvPr>
        </p:nvSpPr>
        <p:spPr>
          <a:xfrm>
            <a:off x="762000" y="935502"/>
            <a:ext cx="10972800" cy="5132899"/>
          </a:xfrm>
        </p:spPr>
        <p:txBody>
          <a:bodyPr>
            <a:normAutofit fontScale="92500"/>
          </a:bodyPr>
          <a:lstStyle/>
          <a:p>
            <a:pPr marL="0" indent="0" algn="just">
              <a:buNone/>
            </a:pPr>
            <a:r>
              <a:rPr lang="en-US" sz="2000" b="1" dirty="0">
                <a:latin typeface="Times New Roman" pitchFamily="18" charset="0"/>
                <a:cs typeface="Times New Roman" pitchFamily="18" charset="0"/>
              </a:rPr>
              <a:t>1. An introduction to the Faculty of Education at Greenhill University by Mr. Beech:</a:t>
            </a:r>
          </a:p>
          <a:p>
            <a:pPr marL="0" indent="457200" algn="just">
              <a:lnSpc>
                <a:spcPct val="150000"/>
              </a:lnSpc>
              <a:buNone/>
            </a:pPr>
            <a:r>
              <a:rPr lang="en-US" sz="2000" dirty="0">
                <a:latin typeface="Times New Roman" pitchFamily="18" charset="0"/>
                <a:cs typeface="Times New Roman" pitchFamily="18" charset="0"/>
              </a:rPr>
              <a:t>OK. Let’s begin. Welcome to the Faculty of Education. My name is Peter Beech. We all hope that you will have a great time here, and learn a lot, too, of course. OK. First, some important information about people. As I said, I’m Peter Beech. I’m the Dean of Education. That means I’m responsible for this faculty, the Faculty of Education. The bursar is Mrs Pearce. She deals with all the money, so she’s a very important person! This is Mrs Pinner. She’s the Head of Year 1, and she’s responsible for the schedule. After this meeting, Mrs Pinner is going to talk to you about your schedule for the first semester. The Accommodation Manager – that’s </a:t>
            </a:r>
            <a:r>
              <a:rPr lang="en-US" sz="2000" dirty="0" err="1">
                <a:latin typeface="Times New Roman" pitchFamily="18" charset="0"/>
                <a:cs typeface="Times New Roman" pitchFamily="18" charset="0"/>
              </a:rPr>
              <a:t>Mr</a:t>
            </a:r>
            <a:r>
              <a:rPr lang="en-US" sz="2000" dirty="0">
                <a:latin typeface="Times New Roman" pitchFamily="18" charset="0"/>
                <a:cs typeface="Times New Roman" pitchFamily="18" charset="0"/>
              </a:rPr>
              <a:t> Heel. He’s in charge of the halls of residence on the campus. And finally, </a:t>
            </a:r>
            <a:r>
              <a:rPr lang="en-US" sz="2000" dirty="0" err="1">
                <a:latin typeface="Times New Roman" pitchFamily="18" charset="0"/>
                <a:cs typeface="Times New Roman" pitchFamily="18" charset="0"/>
              </a:rPr>
              <a:t>Mr</a:t>
            </a:r>
            <a:r>
              <a:rPr lang="en-US" sz="2000" dirty="0">
                <a:latin typeface="Times New Roman" pitchFamily="18" charset="0"/>
                <a:cs typeface="Times New Roman" pitchFamily="18" charset="0"/>
              </a:rPr>
              <a:t> Ben Hill looks after the Resource Centre. Ben will help you find the information you need. OK, well that’s it from me for the moment. Oh, no. I forgot. One more very important person. </a:t>
            </a:r>
            <a:r>
              <a:rPr lang="en-US" sz="2000" dirty="0" err="1">
                <a:latin typeface="Times New Roman" pitchFamily="18" charset="0"/>
                <a:cs typeface="Times New Roman" pitchFamily="18" charset="0"/>
              </a:rPr>
              <a:t>Mr</a:t>
            </a:r>
            <a:r>
              <a:rPr lang="en-US" sz="2000" dirty="0">
                <a:latin typeface="Times New Roman" pitchFamily="18" charset="0"/>
                <a:cs typeface="Times New Roman" pitchFamily="18" charset="0"/>
              </a:rPr>
              <a:t> Mills. He helps international students if they have any problems. OK, well I will talk to you again later in </a:t>
            </a:r>
            <a:r>
              <a:rPr lang="en-US" sz="2000" dirty="0" err="1">
                <a:latin typeface="Times New Roman" pitchFamily="18" charset="0"/>
                <a:cs typeface="Times New Roman" pitchFamily="18" charset="0"/>
              </a:rPr>
              <a:t>Freshers’</a:t>
            </a:r>
            <a:r>
              <a:rPr lang="en-US" sz="2000" dirty="0">
                <a:latin typeface="Times New Roman" pitchFamily="18" charset="0"/>
                <a:cs typeface="Times New Roman" pitchFamily="18" charset="0"/>
              </a:rPr>
              <a:t> Week. Now I’ll hand over to Mrs Pinner…</a:t>
            </a:r>
          </a:p>
        </p:txBody>
      </p:sp>
    </p:spTree>
    <p:extLst>
      <p:ext uri="{BB962C8B-B14F-4D97-AF65-F5344CB8AC3E}">
        <p14:creationId xmlns:p14="http://schemas.microsoft.com/office/powerpoint/2010/main" val="46636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1457F14-B37D-48B2-8D86-150975E5141E}"/>
              </a:ext>
            </a:extLst>
          </p:cNvPr>
          <p:cNvPicPr>
            <a:picLocks noGrp="1" noChangeAspect="1"/>
          </p:cNvPicPr>
          <p:nvPr>
            <p:ph idx="1"/>
          </p:nvPr>
        </p:nvPicPr>
        <p:blipFill>
          <a:blip r:embed="rId2"/>
          <a:stretch>
            <a:fillRect/>
          </a:stretch>
        </p:blipFill>
        <p:spPr>
          <a:xfrm>
            <a:off x="2133600" y="372990"/>
            <a:ext cx="6858000" cy="5227426"/>
          </a:xfrm>
          <a:prstGeom prst="rect">
            <a:avLst/>
          </a:prstGeom>
        </p:spPr>
      </p:pic>
    </p:spTree>
    <p:extLst>
      <p:ext uri="{BB962C8B-B14F-4D97-AF65-F5344CB8AC3E}">
        <p14:creationId xmlns:p14="http://schemas.microsoft.com/office/powerpoint/2010/main" val="170640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8"/>
            <a:ext cx="10972800" cy="563562"/>
          </a:xfrm>
        </p:spPr>
        <p:txBody>
          <a:bodyPr>
            <a:normAutofit fontScale="90000"/>
          </a:bodyPr>
          <a:lstStyle/>
          <a:p>
            <a:r>
              <a:rPr lang="en-US" dirty="0">
                <a:solidFill>
                  <a:srgbClr val="0000FF"/>
                </a:solidFill>
                <a:effectLst/>
                <a:latin typeface="Times New Roman" pitchFamily="18" charset="0"/>
                <a:cs typeface="Times New Roman" pitchFamily="18" charset="0"/>
              </a:rPr>
              <a:t>B. Understanding Introduction</a:t>
            </a:r>
            <a:endParaRPr lang="en-US" dirty="0">
              <a:solidFill>
                <a:srgbClr val="0000FF"/>
              </a:solidFill>
              <a:effectLst/>
            </a:endParaRPr>
          </a:p>
        </p:txBody>
      </p:sp>
      <p:sp>
        <p:nvSpPr>
          <p:cNvPr id="2" name="Content Placeholder 1"/>
          <p:cNvSpPr>
            <a:spLocks noGrp="1"/>
          </p:cNvSpPr>
          <p:nvPr>
            <p:ph idx="1"/>
          </p:nvPr>
        </p:nvSpPr>
        <p:spPr>
          <a:xfrm>
            <a:off x="609600" y="838200"/>
            <a:ext cx="11201400" cy="5562600"/>
          </a:xfrm>
        </p:spPr>
        <p:txBody>
          <a:bodyPr>
            <a:noAutofit/>
          </a:bodyPr>
          <a:lstStyle/>
          <a:p>
            <a:pPr algn="just">
              <a:buNone/>
            </a:pPr>
            <a:r>
              <a:rPr lang="en-US" sz="2200" dirty="0">
                <a:latin typeface="Times New Roman" pitchFamily="18" charset="0"/>
                <a:cs typeface="Times New Roman" pitchFamily="18" charset="0"/>
              </a:rPr>
              <a:t>2.</a:t>
            </a:r>
            <a:r>
              <a:rPr lang="en-US" sz="2200" b="1" dirty="0">
                <a:latin typeface="Times New Roman" pitchFamily="18" charset="0"/>
                <a:cs typeface="Times New Roman" pitchFamily="18" charset="0"/>
              </a:rPr>
              <a:t> A talk by Mrs Pinner:</a:t>
            </a:r>
          </a:p>
          <a:p>
            <a:pPr algn="just"/>
            <a:r>
              <a:rPr lang="en-US" sz="2200" dirty="0">
                <a:latin typeface="Times New Roman" pitchFamily="18" charset="0"/>
                <a:cs typeface="Times New Roman" pitchFamily="18" charset="0"/>
              </a:rPr>
              <a:t>Mrs Pinner: Thank you, </a:t>
            </a:r>
            <a:r>
              <a:rPr lang="en-US" sz="2200" dirty="0" err="1">
                <a:latin typeface="Times New Roman" pitchFamily="18" charset="0"/>
                <a:cs typeface="Times New Roman" pitchFamily="18" charset="0"/>
              </a:rPr>
              <a:t>Mr</a:t>
            </a:r>
            <a:r>
              <a:rPr lang="en-US" sz="2200" dirty="0">
                <a:latin typeface="Times New Roman" pitchFamily="18" charset="0"/>
                <a:cs typeface="Times New Roman" pitchFamily="18" charset="0"/>
              </a:rPr>
              <a:t> Beech. Right. You need some information about the campus – the university buildings. Firstly, the library is near the main entrance. Next to the library there is the Resource Centre. Resources are things to help you with studying. Ben will help you find the information you need. You can do Internet research in the Resource Centre. The Administration Block is opposite the library. Go there if you have a problem with fees – that means the money for your course. Behind the Admin block is the Welfare Office. Go there if you have any other problems ... You will also find the Medical Centre behind the Admin block. OK. Next to the Admin block is the JCR and the SCR – that is the Junior Common Room and the Senior Common Room. The common rooms are for the staff, the lecturers. Then on the north of the campus are the halls of residence – in other words, the accommodation for students on campus. We have Hall A, Hall B and Hall C. Finally, there’s the Students’ Union – the SU. That’s the special place for you. There are lots of facilities for you in the SU. Go and have a look … OK. Now, as </a:t>
            </a:r>
            <a:r>
              <a:rPr lang="en-US" sz="2200" dirty="0" err="1">
                <a:latin typeface="Times New Roman" pitchFamily="18" charset="0"/>
                <a:cs typeface="Times New Roman" pitchFamily="18" charset="0"/>
              </a:rPr>
              <a:t>Mr</a:t>
            </a:r>
            <a:r>
              <a:rPr lang="en-US" sz="2200" dirty="0">
                <a:latin typeface="Times New Roman" pitchFamily="18" charset="0"/>
                <a:cs typeface="Times New Roman" pitchFamily="18" charset="0"/>
              </a:rPr>
              <a:t> Beech said, I’m going to talk to you about your schedule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3248</TotalTime>
  <Words>2539</Words>
  <Application>Microsoft Office PowerPoint</Application>
  <PresentationFormat>Widescreen</PresentationFormat>
  <Paragraphs>282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Symbol</vt:lpstr>
      <vt:lpstr>Times New Roman</vt:lpstr>
      <vt:lpstr>Wingdings</vt:lpstr>
      <vt:lpstr>Wingdings 3</vt:lpstr>
      <vt:lpstr>Office Theme</vt:lpstr>
      <vt:lpstr>Theme 1  Education </vt:lpstr>
      <vt:lpstr>1.1 Vocabulary for Listening: Academic Life                      Page 11 ووشەکاری بۆ گوێگرتن: ژيانی ئەکاديمی                                      </vt:lpstr>
      <vt:lpstr>1.1 Vocabulary for Listening: Academic Life               Page 11</vt:lpstr>
      <vt:lpstr>B. Developing Vocabulary                Page 11 </vt:lpstr>
      <vt:lpstr>1.2 Real Time Listening: A Speech of Welcome                     Page 12  A. Activity Background Knowledge </vt:lpstr>
      <vt:lpstr>PowerPoint Presentation</vt:lpstr>
      <vt:lpstr>B. Understanding Introduction</vt:lpstr>
      <vt:lpstr>PowerPoint Presentation</vt:lpstr>
      <vt:lpstr>B. Understanding Introduction</vt:lpstr>
      <vt:lpstr>C. Understanding Words in Context         Page12 Tick the correct definition.</vt:lpstr>
      <vt:lpstr>1.3 Learning New Listening Skills: Waiting for Spoken Definitions B. Identifying a new skill                                                Page 14 1. Match the words and definitions.</vt:lpstr>
      <vt:lpstr>B. Identifying a new skill                    Page 14 1. Listen to Mrs Pinner’s talk, how does she introduce each definition?</vt:lpstr>
      <vt:lpstr>B. Identifying a new skill                Page 14 2.Waiting for definitions</vt:lpstr>
      <vt:lpstr>C. Listening for definitions Page14 </vt:lpstr>
      <vt:lpstr>C. Listening for definitions              Page 14</vt:lpstr>
      <vt:lpstr>D. Identifying consonant sounds</vt:lpstr>
      <vt:lpstr>E. Identifying vowel sounds</vt:lpstr>
      <vt:lpstr>PowerPoint Presentation</vt:lpstr>
      <vt:lpstr>1.4 Grammar for Listening: Defining                                       Page 15 A. Defining with: subject- verb- complement</vt:lpstr>
      <vt:lpstr>We can define a noun with a general word plus more information. Page15</vt:lpstr>
      <vt:lpstr>A. Defining a noun with subject- verb- complement                  Page 15 </vt:lpstr>
      <vt:lpstr> We can define an action with means/ is and another verb in the gerund.                                                                Page 15                  means/ is + gerund(verb + ing) </vt:lpstr>
      <vt:lpstr>B. Defining an action with subject- verb- gerund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Ahmad H. Mustafa</dc:creator>
  <cp:lastModifiedBy>Ahmad mustafa</cp:lastModifiedBy>
  <cp:revision>203</cp:revision>
  <dcterms:created xsi:type="dcterms:W3CDTF">2013-11-30T17:42:08Z</dcterms:created>
  <dcterms:modified xsi:type="dcterms:W3CDTF">2024-10-19T12:34:40Z</dcterms:modified>
</cp:coreProperties>
</file>