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492B-059C-460E-B86F-5A08CCF53903}" type="datetimeFigureOut">
              <a:rPr lang="en-US" smtClean="0"/>
              <a:pPr/>
              <a:t>07-Oct-19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93BB-F63E-4D8B-B5F1-01248AC5A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9958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492B-059C-460E-B86F-5A08CCF53903}" type="datetimeFigureOut">
              <a:rPr lang="en-US" smtClean="0"/>
              <a:pPr/>
              <a:t>07-Oct-19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93BB-F63E-4D8B-B5F1-01248AC5A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380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492B-059C-460E-B86F-5A08CCF53903}" type="datetimeFigureOut">
              <a:rPr lang="en-US" smtClean="0"/>
              <a:pPr/>
              <a:t>07-Oct-19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93BB-F63E-4D8B-B5F1-01248AC5A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705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492B-059C-460E-B86F-5A08CCF53903}" type="datetimeFigureOut">
              <a:rPr lang="en-US" smtClean="0"/>
              <a:pPr/>
              <a:t>07-Oct-19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93BB-F63E-4D8B-B5F1-01248AC5A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3299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492B-059C-460E-B86F-5A08CCF53903}" type="datetimeFigureOut">
              <a:rPr lang="en-US" smtClean="0"/>
              <a:pPr/>
              <a:t>07-Oct-19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93BB-F63E-4D8B-B5F1-01248AC5A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639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492B-059C-460E-B86F-5A08CCF53903}" type="datetimeFigureOut">
              <a:rPr lang="en-US" smtClean="0"/>
              <a:pPr/>
              <a:t>07-Oct-19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93BB-F63E-4D8B-B5F1-01248AC5A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0926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492B-059C-460E-B86F-5A08CCF53903}" type="datetimeFigureOut">
              <a:rPr lang="en-US" smtClean="0"/>
              <a:pPr/>
              <a:t>07-Oct-19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93BB-F63E-4D8B-B5F1-01248AC5A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443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492B-059C-460E-B86F-5A08CCF53903}" type="datetimeFigureOut">
              <a:rPr lang="en-US" smtClean="0"/>
              <a:pPr/>
              <a:t>07-Oct-19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93BB-F63E-4D8B-B5F1-01248AC5A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339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492B-059C-460E-B86F-5A08CCF53903}" type="datetimeFigureOut">
              <a:rPr lang="en-US" smtClean="0"/>
              <a:pPr/>
              <a:t>07-Oct-19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93BB-F63E-4D8B-B5F1-01248AC5A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556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492B-059C-460E-B86F-5A08CCF53903}" type="datetimeFigureOut">
              <a:rPr lang="en-US" smtClean="0"/>
              <a:pPr/>
              <a:t>07-Oct-19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93BB-F63E-4D8B-B5F1-01248AC5A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2485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492B-059C-460E-B86F-5A08CCF53903}" type="datetimeFigureOut">
              <a:rPr lang="en-US" smtClean="0"/>
              <a:pPr/>
              <a:t>07-Oct-19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93BB-F63E-4D8B-B5F1-01248AC5A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452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492B-059C-460E-B86F-5A08CCF53903}" type="datetimeFigureOut">
              <a:rPr lang="en-US" smtClean="0"/>
              <a:pPr/>
              <a:t>07-Oct-19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F93BB-F63E-4D8B-B5F1-01248AC5A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735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3200400"/>
          </a:xfrm>
        </p:spPr>
        <p:txBody>
          <a:bodyPr/>
          <a:lstStyle/>
          <a:p>
            <a:r>
              <a:rPr lang="en-US" dirty="0" smtClean="0"/>
              <a:t>Higher order derivatives. partial differential equations</a:t>
            </a:r>
            <a:br>
              <a:rPr lang="en-US" dirty="0" smtClean="0"/>
            </a:br>
            <a:r>
              <a:rPr lang="en-US" smtClean="0"/>
              <a:t>Lecture </a:t>
            </a:r>
            <a:r>
              <a:rPr lang="en-US" smtClean="0"/>
              <a:t>(5)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By </a:t>
            </a:r>
          </a:p>
          <a:p>
            <a:pPr lvl="0"/>
            <a:r>
              <a:rPr lang="en-US" dirty="0" err="1">
                <a:solidFill>
                  <a:prstClr val="black"/>
                </a:solidFill>
              </a:rPr>
              <a:t>Sanaa</a:t>
            </a:r>
            <a:r>
              <a:rPr lang="en-US" dirty="0">
                <a:solidFill>
                  <a:prstClr val="black"/>
                </a:solidFill>
              </a:rPr>
              <a:t> I. </a:t>
            </a:r>
            <a:r>
              <a:rPr lang="en-US" dirty="0" err="1" smtClean="0">
                <a:solidFill>
                  <a:prstClr val="black"/>
                </a:solidFill>
              </a:rPr>
              <a:t>khaleal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MSc. In structural engineering</a:t>
            </a:r>
          </a:p>
        </p:txBody>
      </p:sp>
    </p:spTree>
    <p:extLst>
      <p:ext uri="{BB962C8B-B14F-4D97-AF65-F5344CB8AC3E}">
        <p14:creationId xmlns:p14="http://schemas.microsoft.com/office/powerpoint/2010/main" xmlns="" val="75715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600" dirty="0" smtClean="0"/>
                  <a:t>When we differentiate a function </a:t>
                </a:r>
                <a:r>
                  <a:rPr lang="en-US" sz="2600" dirty="0" smtClean="0">
                    <a:solidFill>
                      <a:srgbClr val="FF0000"/>
                    </a:solidFill>
                  </a:rPr>
                  <a:t>f(</a:t>
                </a:r>
                <a:r>
                  <a:rPr lang="en-US" sz="2600" dirty="0" err="1" smtClean="0">
                    <a:solidFill>
                      <a:srgbClr val="FF0000"/>
                    </a:solidFill>
                  </a:rPr>
                  <a:t>x,y</a:t>
                </a:r>
                <a:r>
                  <a:rPr lang="en-US" sz="2600" dirty="0" smtClean="0">
                    <a:solidFill>
                      <a:srgbClr val="FF0000"/>
                    </a:solidFill>
                  </a:rPr>
                  <a:t>) twice</a:t>
                </a:r>
                <a:r>
                  <a:rPr lang="en-US" sz="2600" dirty="0" smtClean="0"/>
                  <a:t>, we produce its </a:t>
                </a:r>
                <a:r>
                  <a:rPr lang="en-US" sz="2600" dirty="0" smtClean="0">
                    <a:solidFill>
                      <a:srgbClr val="FF0000"/>
                    </a:solidFill>
                  </a:rPr>
                  <a:t>second order derivatives</a:t>
                </a:r>
                <a:r>
                  <a:rPr lang="en-US" sz="2600" dirty="0" smtClean="0"/>
                  <a:t>. These derivatives are usually denoted by:</a:t>
                </a: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i="1" smtClean="0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600" b="0" i="1" smtClean="0">
                            <a:latin typeface="Cambria Math"/>
                          </a:rPr>
                          <m:t>𝑓</m:t>
                        </m:r>
                      </m:num>
                      <m:den>
                        <m:sSup>
                          <m:sSupPr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i="1" smtClean="0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r>
                              <a:rPr lang="en-US" sz="26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600" dirty="0" smtClean="0"/>
                  <a:t> ,</a:t>
                </a:r>
                <a:r>
                  <a:rPr lang="en-US" sz="26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</m:num>
                      <m:den>
                        <m:sSup>
                          <m:sSupPr>
                            <m:ctrlP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r>
                              <a:rPr lang="en-US" sz="2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600" dirty="0" smtClean="0">
                    <a:solidFill>
                      <a:prstClr val="black"/>
                    </a:solidFill>
                  </a:rPr>
                  <a:t> ,</a:t>
                </a:r>
                <a:r>
                  <a:rPr lang="en-US" sz="26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</m:num>
                      <m:den>
                        <m:r>
                          <a:rPr lang="en-US" sz="26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sz="2600" dirty="0" smtClean="0">
                    <a:solidFill>
                      <a:prstClr val="black"/>
                    </a:solidFill>
                  </a:rPr>
                  <a:t> ,</a:t>
                </a:r>
                <a:r>
                  <a:rPr lang="en-US" sz="26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</m:num>
                      <m:den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𝑦</m:t>
                        </m:r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sz="26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r>
                  <a:rPr lang="en-US" sz="2600" dirty="0" smtClean="0">
                    <a:solidFill>
                      <a:prstClr val="black"/>
                    </a:solidFill>
                  </a:rPr>
                  <a:t>Or</a:t>
                </a: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𝑥𝑥</m:t>
                        </m:r>
                      </m:sub>
                    </m:sSub>
                  </m:oMath>
                </a14:m>
                <a:r>
                  <a:rPr lang="en-US" sz="2600" dirty="0" smtClean="0">
                    <a:solidFill>
                      <a:prstClr val="black"/>
                    </a:solidFill>
                  </a:rPr>
                  <a:t>,</a:t>
                </a:r>
                <a:r>
                  <a:rPr lang="en-US" sz="26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𝑦𝑦</m:t>
                        </m:r>
                      </m:sub>
                    </m:sSub>
                  </m:oMath>
                </a14:m>
                <a:r>
                  <a:rPr lang="en-US" sz="2600" dirty="0" smtClean="0">
                    <a:solidFill>
                      <a:prstClr val="black"/>
                    </a:solidFill>
                  </a:rPr>
                  <a:t>,</a:t>
                </a:r>
                <a:r>
                  <a:rPr lang="en-US" sz="26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2600" dirty="0" smtClean="0">
                    <a:solidFill>
                      <a:prstClr val="black"/>
                    </a:solidFill>
                  </a:rPr>
                  <a:t>,</a:t>
                </a:r>
                <a:r>
                  <a:rPr lang="en-US" sz="26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endParaRPr lang="en-US" sz="26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</m:num>
                      <m:den>
                        <m:sSup>
                          <m:sSupPr>
                            <m:ctrlP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600" dirty="0" smtClean="0">
                    <a:solidFill>
                      <a:prstClr val="black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𝜕</m:t>
                        </m:r>
                      </m:num>
                      <m:den>
                        <m:r>
                          <a:rPr lang="en-US" sz="260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600" b="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600" dirty="0" smtClean="0">
                    <a:solidFill>
                      <a:prstClr val="black"/>
                    </a:solidFill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</m:num>
                      <m:den>
                        <m:r>
                          <a:rPr lang="en-US" sz="26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26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</m:num>
                      <m:den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𝑦</m:t>
                        </m:r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600" dirty="0" smtClean="0">
                    <a:solidFill>
                      <a:prstClr val="black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𝜕</m:t>
                        </m:r>
                      </m:num>
                      <m:den>
                        <m:r>
                          <a:rPr lang="en-US" sz="26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600" b="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sz="2600" dirty="0">
                    <a:solidFill>
                      <a:prstClr val="black"/>
                    </a:solidFill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</m:num>
                      <m:den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  <m:r>
                      <a:rPr lang="en-US" sz="2600" i="1">
                        <a:solidFill>
                          <a:prstClr val="black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26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r>
                  <a:rPr lang="en-US" sz="2600" u="sng" dirty="0" smtClean="0">
                    <a:solidFill>
                      <a:srgbClr val="FF0000"/>
                    </a:solidFill>
                  </a:rPr>
                  <a:t>EX:</a:t>
                </a:r>
                <a:r>
                  <a:rPr lang="en-US" sz="26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600" dirty="0" smtClean="0"/>
                  <a:t>if</a:t>
                </a:r>
                <a:r>
                  <a:rPr lang="en-US" sz="2600" dirty="0" smtClean="0">
                    <a:solidFill>
                      <a:srgbClr val="FF0000"/>
                    </a:solidFill>
                  </a:rPr>
                  <a:t> f(</a:t>
                </a:r>
                <a:r>
                  <a:rPr lang="en-US" sz="2600" dirty="0" err="1" smtClean="0">
                    <a:solidFill>
                      <a:srgbClr val="FF0000"/>
                    </a:solidFill>
                  </a:rPr>
                  <a:t>x,y</a:t>
                </a:r>
                <a:r>
                  <a:rPr lang="en-US" sz="2600" dirty="0" smtClean="0">
                    <a:solidFill>
                      <a:srgbClr val="FF0000"/>
                    </a:solidFill>
                  </a:rPr>
                  <a:t>)=</a:t>
                </a:r>
                <a:r>
                  <a:rPr lang="en-US" sz="2600" dirty="0" err="1" smtClean="0">
                    <a:solidFill>
                      <a:srgbClr val="FF0000"/>
                    </a:solidFill>
                  </a:rPr>
                  <a:t>xcosy+y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600" dirty="0" smtClean="0"/>
                  <a:t>,determine:</a:t>
                </a: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</m:num>
                      <m:den>
                        <m:sSup>
                          <m:sSupPr>
                            <m:ctrlP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600" dirty="0">
                    <a:solidFill>
                      <a:prstClr val="black"/>
                    </a:solidFill>
                  </a:rPr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</m:num>
                      <m:den>
                        <m:sSup>
                          <m:sSupPr>
                            <m:ctrlP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600" dirty="0">
                    <a:solidFill>
                      <a:prstClr val="black"/>
                    </a:solidFill>
                  </a:rPr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</m:num>
                      <m:den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sz="2600" dirty="0">
                    <a:solidFill>
                      <a:prstClr val="black"/>
                    </a:solidFill>
                  </a:rPr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</m:num>
                      <m:den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𝑦</m:t>
                        </m:r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600" dirty="0" smtClean="0">
                    <a:solidFill>
                      <a:prstClr val="black"/>
                    </a:solidFill>
                  </a:rPr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</m:num>
                      <m:den>
                        <m:sSup>
                          <m:sSupPr>
                            <m:ctrlP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600" dirty="0" smtClean="0">
                    <a:solidFill>
                      <a:prstClr val="black"/>
                    </a:solidFill>
                  </a:rPr>
                  <a:t>,</a:t>
                </a:r>
                <a:r>
                  <a:rPr lang="en-US" sz="26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</m:num>
                      <m:den>
                        <m:sSup>
                          <m:sSupPr>
                            <m:ctrlP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6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𝑦</m:t>
                        </m:r>
                      </m:den>
                    </m:f>
                  </m:oMath>
                </a14:m>
                <a:endParaRPr lang="en-US" sz="26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endParaRPr lang="en-US" dirty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endParaRPr lang="en-US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endParaRPr lang="en-US" dirty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endParaRPr lang="en-US" dirty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endParaRPr lang="en-US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  <a:blipFill rotWithShape="1">
                <a:blip r:embed="rId2" cstate="print"/>
                <a:stretch>
                  <a:fillRect l="-1259" t="-15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68823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mixed derivative theorem 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If 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f(</a:t>
                </a:r>
                <a:r>
                  <a:rPr lang="en-US" sz="2400" dirty="0" err="1" smtClean="0">
                    <a:solidFill>
                      <a:srgbClr val="C00000"/>
                    </a:solidFill>
                  </a:rPr>
                  <a:t>x,y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)</a:t>
                </a:r>
                <a:r>
                  <a:rPr lang="en-US" sz="2400" dirty="0" smtClean="0"/>
                  <a:t> and its partial derivatives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2400" dirty="0" smtClean="0"/>
                  <a:t>,</a:t>
                </a:r>
                <a:r>
                  <a:rPr lang="en-US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</a:rPr>
                  <a:t>are defined in a region containing a point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(</a:t>
                </a:r>
                <a:r>
                  <a:rPr lang="en-US" sz="2400" dirty="0" err="1" smtClean="0">
                    <a:solidFill>
                      <a:srgbClr val="FF0000"/>
                    </a:solidFill>
                  </a:rPr>
                  <a:t>a,b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)</a:t>
                </a:r>
                <a:r>
                  <a:rPr lang="en-US" sz="2400" dirty="0" smtClean="0">
                    <a:solidFill>
                      <a:prstClr val="black"/>
                    </a:solidFill>
                  </a:rPr>
                  <a:t> and are all continuous at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(</a:t>
                </a:r>
                <a:r>
                  <a:rPr lang="en-US" sz="2400" dirty="0" err="1" smtClean="0">
                    <a:solidFill>
                      <a:srgbClr val="FF0000"/>
                    </a:solidFill>
                  </a:rPr>
                  <a:t>a,b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)</a:t>
                </a:r>
                <a:r>
                  <a:rPr lang="en-US" sz="2400" dirty="0" smtClean="0"/>
                  <a:t>,</a:t>
                </a:r>
                <a:r>
                  <a:rPr lang="en-US" sz="2400" dirty="0" smtClean="0">
                    <a:solidFill>
                      <a:prstClr val="black"/>
                    </a:solidFill>
                  </a:rPr>
                  <a:t>then:</a:t>
                </a:r>
                <a:r>
                  <a:rPr lang="en-US" sz="2400" dirty="0">
                    <a:solidFill>
                      <a:prstClr val="black"/>
                    </a:solidFill>
                  </a:rPr>
                  <a:t> </a:t>
                </a:r>
                <a:endParaRPr lang="en-US" sz="2400" dirty="0" smtClean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400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𝑥𝑦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(a,b)=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400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𝑦𝑥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en-US" sz="2400" dirty="0" err="1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a,b</a:t>
                </a:r>
                <a:r>
                  <a:rPr lang="en-US" sz="2400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2400" u="sng" dirty="0" smtClean="0">
                    <a:solidFill>
                      <a:srgbClr val="FF0000"/>
                    </a:solidFill>
                  </a:rPr>
                  <a:t>EX1</a:t>
                </a:r>
                <a:r>
                  <a:rPr lang="en-US" sz="2400" dirty="0" smtClean="0"/>
                  <a:t>: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𝒚𝒙</m:t>
                        </m:r>
                      </m:sub>
                    </m:sSub>
                  </m:oMath>
                </a14:m>
                <a:r>
                  <a:rPr lang="en-US" sz="2400" dirty="0" smtClean="0"/>
                  <a:t> if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z=f(</a:t>
                </a:r>
                <a:r>
                  <a:rPr lang="en-US" sz="2400" dirty="0" err="1" smtClean="0">
                    <a:solidFill>
                      <a:srgbClr val="FF0000"/>
                    </a:solidFill>
                  </a:rPr>
                  <a:t>u,v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)</a:t>
                </a:r>
                <a:r>
                  <a:rPr lang="en-US" sz="2400" dirty="0" smtClean="0"/>
                  <a:t>;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u=</a:t>
                </a:r>
                <a:r>
                  <a:rPr lang="en-US" sz="2400" dirty="0" err="1" smtClean="0">
                    <a:solidFill>
                      <a:srgbClr val="FF0000"/>
                    </a:solidFill>
                  </a:rPr>
                  <a:t>x+y</a:t>
                </a:r>
                <a:r>
                  <a:rPr lang="en-US" sz="2400" dirty="0" smtClean="0"/>
                  <a:t> ;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v=</a:t>
                </a:r>
                <a:r>
                  <a:rPr lang="en-US" sz="2400" dirty="0" err="1" smtClean="0">
                    <a:solidFill>
                      <a:srgbClr val="FF0000"/>
                    </a:solidFill>
                  </a:rPr>
                  <a:t>xy</a:t>
                </a:r>
                <a:r>
                  <a:rPr lang="en-US" sz="2400" dirty="0" smtClean="0"/>
                  <a:t> and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f </a:t>
                </a:r>
                <a:r>
                  <a:rPr lang="en-US" sz="2400" dirty="0" smtClean="0"/>
                  <a:t>and its partial derivatives are all continuous.</a:t>
                </a:r>
              </a:p>
              <a:p>
                <a:pPr marL="0" lvl="0" indent="0">
                  <a:buNone/>
                </a:pPr>
                <a:r>
                  <a:rPr lang="en-US" sz="2400" u="sng" dirty="0" smtClean="0">
                    <a:solidFill>
                      <a:srgbClr val="FF0000"/>
                    </a:solidFill>
                  </a:rPr>
                  <a:t>EX2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:</a:t>
                </a:r>
                <a:r>
                  <a:rPr lang="en-US" sz="2400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𝑓</m:t>
                        </m:r>
                      </m:num>
                      <m:den>
                        <m:sSup>
                          <m:sSupPr>
                            <m:ctrlPr>
                              <a:rPr lang="en-US" sz="240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𝑑𝑡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</a:rPr>
                  <a:t>if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w=f(</a:t>
                </a:r>
                <a:r>
                  <a:rPr lang="en-US" sz="2400" dirty="0" err="1" smtClean="0">
                    <a:solidFill>
                      <a:srgbClr val="FF0000"/>
                    </a:solidFill>
                  </a:rPr>
                  <a:t>x,y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)</a:t>
                </a:r>
                <a:r>
                  <a:rPr lang="en-US" sz="2400" dirty="0" smtClean="0">
                    <a:solidFill>
                      <a:prstClr val="black"/>
                    </a:solidFill>
                  </a:rPr>
                  <a:t>;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x=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</a:rPr>
                  <a:t> ;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y=2t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−</m:t>
                    </m:r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</a:rPr>
                  <a:t>1 </a:t>
                </a:r>
                <a:r>
                  <a:rPr lang="en-US" sz="2400" dirty="0">
                    <a:solidFill>
                      <a:prstClr val="black"/>
                    </a:solidFill>
                  </a:rPr>
                  <a:t>and 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w</a:t>
                </a:r>
                <a:r>
                  <a:rPr lang="en-US" sz="2400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</a:rPr>
                  <a:t>and its partial derivatives are all </a:t>
                </a:r>
                <a:r>
                  <a:rPr lang="en-US" sz="2400" dirty="0" smtClean="0">
                    <a:solidFill>
                      <a:prstClr val="black"/>
                    </a:solidFill>
                  </a:rPr>
                  <a:t>continuous.</a:t>
                </a:r>
              </a:p>
              <a:p>
                <a:pPr marL="0" lvl="0" indent="0">
                  <a:buNone/>
                </a:pPr>
                <a:r>
                  <a:rPr lang="en-US" sz="2400" u="sng" dirty="0" smtClean="0">
                    <a:solidFill>
                      <a:srgbClr val="FF0000"/>
                    </a:solidFill>
                  </a:rPr>
                  <a:t>EX3</a:t>
                </a:r>
                <a:r>
                  <a:rPr lang="en-US" sz="2400" dirty="0" smtClean="0">
                    <a:solidFill>
                      <a:prstClr val="black"/>
                    </a:solidFill>
                  </a:rPr>
                  <a:t>: calculate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𝝏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𝟔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𝝏</m:t>
                            </m:r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 </m:t>
                            </m:r>
                          </m:sup>
                        </m:sSup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𝝏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𝒚</m:t>
                        </m:r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𝝏</m:t>
                            </m:r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𝒙</m:t>
                            </m:r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𝝏</m:t>
                            </m:r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FF0000"/>
                    </a:solidFill>
                  </a:rPr>
                  <a:t>(xsiny+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𝒚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rgbClr val="FF0000"/>
                    </a:solidFill>
                  </a:rPr>
                  <a:t>+</a:t>
                </a:r>
                <a:r>
                  <a:rPr lang="en-US" sz="2400" b="1" dirty="0" err="1" smtClean="0">
                    <a:solidFill>
                      <a:srgbClr val="FF0000"/>
                    </a:solidFill>
                  </a:rPr>
                  <a:t>ycosx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)</a:t>
                </a:r>
                <a:r>
                  <a:rPr lang="en-US" sz="2400" b="1" dirty="0" smtClean="0"/>
                  <a:t>.</a:t>
                </a:r>
                <a:endParaRPr lang="en-US" sz="2400" b="1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111"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81701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21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Higher order derivatives. partial differential equations Lecture (5) </vt:lpstr>
      <vt:lpstr>Slide 2</vt:lpstr>
      <vt:lpstr>The mixed derivative theorem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order derivatives. partial differential equations</dc:title>
  <dc:creator>mm</dc:creator>
  <cp:lastModifiedBy>Digital city</cp:lastModifiedBy>
  <cp:revision>17</cp:revision>
  <dcterms:created xsi:type="dcterms:W3CDTF">2016-02-17T10:12:46Z</dcterms:created>
  <dcterms:modified xsi:type="dcterms:W3CDTF">2019-10-07T08:32:32Z</dcterms:modified>
</cp:coreProperties>
</file>