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875C-B393-4716-BDDB-30876572CAD2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F077-07E9-4C15-AAD0-C382AE40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13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875C-B393-4716-BDDB-30876572CAD2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F077-07E9-4C15-AAD0-C382AE40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62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875C-B393-4716-BDDB-30876572CAD2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F077-07E9-4C15-AAD0-C382AE40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08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875C-B393-4716-BDDB-30876572CAD2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F077-07E9-4C15-AAD0-C382AE40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6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875C-B393-4716-BDDB-30876572CAD2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F077-07E9-4C15-AAD0-C382AE40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875C-B393-4716-BDDB-30876572CAD2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F077-07E9-4C15-AAD0-C382AE40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4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875C-B393-4716-BDDB-30876572CAD2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F077-07E9-4C15-AAD0-C382AE40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0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875C-B393-4716-BDDB-30876572CAD2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F077-07E9-4C15-AAD0-C382AE40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8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875C-B393-4716-BDDB-30876572CAD2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F077-07E9-4C15-AAD0-C382AE40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2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875C-B393-4716-BDDB-30876572CAD2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F077-07E9-4C15-AAD0-C382AE40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87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875C-B393-4716-BDDB-30876572CAD2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F077-07E9-4C15-AAD0-C382AE40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20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F875C-B393-4716-BDDB-30876572CAD2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7F077-07E9-4C15-AAD0-C382AE40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1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924050"/>
          </a:xfrm>
        </p:spPr>
        <p:txBody>
          <a:bodyPr>
            <a:normAutofit fontScale="90000"/>
          </a:bodyPr>
          <a:lstStyle/>
          <a:p>
            <a:r>
              <a:rPr lang="en-US" b="1" i="0" u="none" strike="noStrike" baseline="0" dirty="0" smtClean="0">
                <a:solidFill>
                  <a:srgbClr val="FF0000"/>
                </a:solidFill>
                <a:latin typeface="TimesNewRomanPS-Bold"/>
              </a:rPr>
              <a:t>Position</a:t>
            </a:r>
            <a:r>
              <a:rPr lang="en-US" b="1" i="0" u="none" strike="noStrike" baseline="0" dirty="0" smtClean="0">
                <a:latin typeface="TimesNewRomanPS-Bold"/>
              </a:rPr>
              <a:t>,</a:t>
            </a:r>
            <a:r>
              <a:rPr lang="en-US" b="1" i="0" u="none" strike="noStrike" dirty="0" smtClean="0">
                <a:latin typeface="TimesNewRomanPS-Bold"/>
              </a:rPr>
              <a:t> </a:t>
            </a:r>
            <a:r>
              <a:rPr lang="en-US" b="1" i="0" u="none" strike="noStrike" dirty="0" smtClean="0">
                <a:solidFill>
                  <a:srgbClr val="FF0000"/>
                </a:solidFill>
                <a:latin typeface="TimesNewRomanPS-Bold"/>
              </a:rPr>
              <a:t>Velocity</a:t>
            </a:r>
            <a:r>
              <a:rPr lang="en-US" b="1" i="0" u="none" strike="noStrike" dirty="0" smtClean="0">
                <a:latin typeface="TimesNewRomanPS-Bold"/>
              </a:rPr>
              <a:t>, </a:t>
            </a:r>
            <a:r>
              <a:rPr lang="en-US" b="1" i="0" u="none" strike="noStrike" dirty="0" smtClean="0">
                <a:solidFill>
                  <a:srgbClr val="FF0000"/>
                </a:solidFill>
                <a:latin typeface="TimesNewRomanPS-Bold"/>
              </a:rPr>
              <a:t>Speed</a:t>
            </a:r>
            <a:r>
              <a:rPr lang="en-US" b="1" i="0" u="none" strike="noStrike" dirty="0" smtClean="0">
                <a:latin typeface="TimesNewRomanPS-Bold"/>
              </a:rPr>
              <a:t> and </a:t>
            </a:r>
            <a:r>
              <a:rPr lang="en-US" b="1" i="0" u="none" strike="noStrike" dirty="0" smtClean="0">
                <a:solidFill>
                  <a:srgbClr val="FF0000"/>
                </a:solidFill>
                <a:latin typeface="TimesNewRomanPS-Bold"/>
              </a:rPr>
              <a:t>Acceleration</a:t>
            </a:r>
            <a:br>
              <a:rPr lang="en-US" b="1" i="0" u="none" strike="noStrike" dirty="0" smtClean="0">
                <a:solidFill>
                  <a:srgbClr val="FF0000"/>
                </a:solidFill>
                <a:latin typeface="TimesNewRomanPS-Bold"/>
              </a:rPr>
            </a:br>
            <a:r>
              <a:rPr lang="en-US" b="1" dirty="0" smtClean="0">
                <a:solidFill>
                  <a:srgbClr val="FF0000"/>
                </a:solidFill>
                <a:latin typeface="TimesNewRomanPS-Bold"/>
              </a:rPr>
              <a:t>lecture </a:t>
            </a:r>
            <a:r>
              <a:rPr lang="en-US" b="1" dirty="0" smtClean="0">
                <a:solidFill>
                  <a:srgbClr val="FF0000"/>
                </a:solidFill>
                <a:latin typeface="TimesNewRomanPS-Bold"/>
              </a:rPr>
              <a:t>(10)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By </a:t>
            </a:r>
          </a:p>
          <a:p>
            <a:pPr lvl="0"/>
            <a:r>
              <a:rPr lang="en-US" dirty="0" err="1">
                <a:solidFill>
                  <a:schemeClr val="tx1"/>
                </a:solidFill>
              </a:rPr>
              <a:t>Sanaa</a:t>
            </a:r>
            <a:r>
              <a:rPr lang="en-US" dirty="0">
                <a:solidFill>
                  <a:schemeClr val="tx1"/>
                </a:solidFill>
              </a:rPr>
              <a:t> I. </a:t>
            </a:r>
            <a:r>
              <a:rPr lang="en-US" dirty="0" err="1">
                <a:solidFill>
                  <a:schemeClr val="tx1"/>
                </a:solidFill>
              </a:rPr>
              <a:t>khaleel</a:t>
            </a:r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MSc. In structural engineering</a:t>
            </a:r>
          </a:p>
          <a:p>
            <a:pPr lv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47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0" i="0" u="none" strike="noStrike" baseline="0" dirty="0" smtClean="0">
                    <a:latin typeface="TimesNewRomanPS"/>
                  </a:rPr>
                  <a:t>A </a:t>
                </a:r>
                <a:r>
                  <a:rPr lang="en-US" sz="1800" b="1" i="0" u="none" strike="noStrike" baseline="0" dirty="0" smtClean="0">
                    <a:solidFill>
                      <a:srgbClr val="FF0000"/>
                    </a:solidFill>
                    <a:latin typeface="TimesNewRomanPS"/>
                  </a:rPr>
                  <a:t>curve</a:t>
                </a:r>
                <a:r>
                  <a:rPr lang="en-US" sz="1800" b="0" i="0" u="none" strike="noStrike" baseline="0" dirty="0" smtClean="0">
                    <a:latin typeface="TimesNewRomanPS"/>
                  </a:rPr>
                  <a:t> in space can also be represented in vector form. When we have a particle moves through space during a time.</a:t>
                </a:r>
                <a:r>
                  <a:rPr lang="en-US" sz="1800" b="0" i="0" u="none" strike="noStrike" dirty="0" smtClean="0">
                    <a:latin typeface="TimesNewRomanPS"/>
                  </a:rPr>
                  <a:t> </a:t>
                </a:r>
                <a:r>
                  <a:rPr lang="en-US" sz="1800" b="0" i="0" u="none" strike="noStrike" baseline="0" dirty="0" smtClean="0">
                    <a:latin typeface="TimesNewRomanPS"/>
                  </a:rPr>
                  <a:t>The </a:t>
                </a:r>
                <a:r>
                  <a:rPr lang="en-US" sz="1800" b="0" i="0" u="none" strike="noStrike" baseline="0" dirty="0" smtClean="0">
                    <a:solidFill>
                      <a:srgbClr val="C00000"/>
                    </a:solidFill>
                    <a:latin typeface="TimesNewRomanPS"/>
                  </a:rPr>
                  <a:t>vector</a:t>
                </a:r>
                <a:r>
                  <a:rPr lang="en-US" sz="1800" b="0" i="0" u="none" strike="noStrike" baseline="0" dirty="0" smtClean="0">
                    <a:latin typeface="TimesNewRomanPS"/>
                  </a:rPr>
                  <a:t> or the </a:t>
                </a:r>
                <a:r>
                  <a:rPr lang="en-US" sz="1800" b="1" i="0" u="none" strike="noStrike" baseline="0" dirty="0" smtClean="0">
                    <a:solidFill>
                      <a:srgbClr val="C00000"/>
                    </a:solidFill>
                    <a:latin typeface="TimesNewRomanPS-Bold"/>
                  </a:rPr>
                  <a:t>curve</a:t>
                </a:r>
                <a:r>
                  <a:rPr lang="en-US" sz="1800" b="1" i="0" u="none" strike="noStrike" baseline="0" dirty="0" smtClean="0">
                    <a:latin typeface="TimesNewRomanPS-Bold"/>
                  </a:rPr>
                  <a:t> </a:t>
                </a:r>
                <a:r>
                  <a:rPr lang="en-US" sz="1800" b="0" i="0" u="none" strike="noStrike" baseline="0" dirty="0" smtClean="0">
                    <a:latin typeface="TimesNewRomanPS"/>
                  </a:rPr>
                  <a:t>in space that we call the </a:t>
                </a:r>
                <a:r>
                  <a:rPr lang="en-US" sz="1800" b="0" i="0" u="none" strike="noStrike" baseline="0" dirty="0" smtClean="0">
                    <a:solidFill>
                      <a:srgbClr val="00B050"/>
                    </a:solidFill>
                    <a:latin typeface="TimesNewRomanPS"/>
                  </a:rPr>
                  <a:t>particle’s </a:t>
                </a:r>
                <a:r>
                  <a:rPr lang="en-US" sz="1800" b="1" i="0" u="none" strike="noStrike" baseline="0" dirty="0" smtClean="0">
                    <a:solidFill>
                      <a:srgbClr val="00B050"/>
                    </a:solidFill>
                    <a:latin typeface="TimesNewRomanPS-Bold"/>
                  </a:rPr>
                  <a:t>path </a:t>
                </a:r>
                <a:r>
                  <a:rPr lang="en-US" sz="1800" i="0" u="none" strike="noStrike" baseline="0" dirty="0" smtClean="0">
                    <a:latin typeface="TimesNewRomanPS-Bold"/>
                  </a:rPr>
                  <a:t>is:</a:t>
                </a:r>
                <a:endParaRPr lang="en-US" sz="1800" i="0" u="none" strike="noStrike" baseline="0" dirty="0" smtClean="0">
                  <a:latin typeface="TimesNewRomanPS"/>
                </a:endParaRPr>
              </a:p>
              <a:p>
                <a:pPr marL="0" indent="0">
                  <a:buNone/>
                </a:pPr>
                <a:r>
                  <a:rPr lang="en-US" sz="1800" b="1" i="0" u="none" strike="noStrike" baseline="0" dirty="0" smtClean="0">
                    <a:solidFill>
                      <a:srgbClr val="FF0000"/>
                    </a:solidFill>
                    <a:latin typeface="TimesNewRomanPS-Bold"/>
                  </a:rPr>
                  <a:t>R</a:t>
                </a:r>
                <a:r>
                  <a:rPr lang="en-US" sz="1800" b="1" i="0" u="none" strike="noStrike" baseline="0" dirty="0" smtClean="0">
                    <a:solidFill>
                      <a:srgbClr val="FF0000"/>
                    </a:solidFill>
                    <a:latin typeface="WWPI03"/>
                  </a:rPr>
                  <a:t>(</a:t>
                </a:r>
                <a:r>
                  <a:rPr lang="en-US" sz="1800" b="1" i="1" u="none" strike="noStrike" baseline="0" dirty="0" smtClean="0">
                    <a:solidFill>
                      <a:srgbClr val="FF0000"/>
                    </a:solidFill>
                    <a:latin typeface="TimesNewRomanPS-Italic"/>
                  </a:rPr>
                  <a:t>t</a:t>
                </a:r>
                <a:r>
                  <a:rPr lang="en-US" sz="1800" b="1" i="0" u="none" strike="noStrike" baseline="0" dirty="0" smtClean="0">
                    <a:solidFill>
                      <a:srgbClr val="FF0000"/>
                    </a:solidFill>
                    <a:latin typeface="WWPI03"/>
                  </a:rPr>
                  <a:t>) </a:t>
                </a:r>
                <a:r>
                  <a:rPr lang="en-US" sz="1800" b="1" i="0" u="none" strike="noStrike" baseline="0" dirty="0" smtClean="0">
                    <a:solidFill>
                      <a:srgbClr val="FF0000"/>
                    </a:solidFill>
                    <a:latin typeface="Optr2k"/>
                  </a:rPr>
                  <a:t>= </a:t>
                </a:r>
                <a:r>
                  <a:rPr lang="en-US" sz="1800" b="1" i="0" u="none" strike="noStrike" baseline="0" dirty="0" smtClean="0">
                    <a:solidFill>
                      <a:srgbClr val="FF0000"/>
                    </a:solidFill>
                    <a:latin typeface="TimesNewRomanPS"/>
                  </a:rPr>
                  <a:t>x(</a:t>
                </a:r>
                <a:r>
                  <a:rPr lang="en-US" sz="1800" b="1" i="1" u="none" strike="noStrike" baseline="0" dirty="0" smtClean="0">
                    <a:solidFill>
                      <a:srgbClr val="FF0000"/>
                    </a:solidFill>
                    <a:latin typeface="TimesNewRomanPS-Italic"/>
                  </a:rPr>
                  <a:t>t</a:t>
                </a:r>
                <a:r>
                  <a:rPr lang="en-US" sz="1800" b="1" i="0" u="none" strike="noStrike" baseline="0" dirty="0" smtClean="0">
                    <a:solidFill>
                      <a:srgbClr val="FF0000"/>
                    </a:solidFill>
                    <a:latin typeface="WWPI03"/>
                  </a:rPr>
                  <a:t>)</a:t>
                </a:r>
                <a:r>
                  <a:rPr lang="en-US" sz="1800" b="1" i="0" u="none" strike="noStrike" baseline="0" dirty="0" err="1" smtClean="0">
                    <a:solidFill>
                      <a:srgbClr val="FF0000"/>
                    </a:solidFill>
                    <a:latin typeface="TimesNewRomanPS-Bold"/>
                  </a:rPr>
                  <a:t>i</a:t>
                </a:r>
                <a:r>
                  <a:rPr lang="en-US" sz="1800" b="1" i="0" u="none" strike="noStrike" baseline="0" dirty="0" smtClean="0">
                    <a:solidFill>
                      <a:srgbClr val="FF0000"/>
                    </a:solidFill>
                    <a:latin typeface="TimesNewRomanPS-Bold"/>
                  </a:rPr>
                  <a:t> </a:t>
                </a:r>
                <a:r>
                  <a:rPr lang="en-US" sz="1800" b="1" i="0" u="none" strike="noStrike" baseline="0" dirty="0" smtClean="0">
                    <a:solidFill>
                      <a:srgbClr val="FF0000"/>
                    </a:solidFill>
                    <a:latin typeface="Optr2k"/>
                  </a:rPr>
                  <a:t>+ </a:t>
                </a:r>
                <a:r>
                  <a:rPr lang="en-US" sz="1800" b="1" i="1" u="none" strike="noStrike" baseline="0" dirty="0" smtClean="0">
                    <a:solidFill>
                      <a:srgbClr val="FF0000"/>
                    </a:solidFill>
                    <a:latin typeface="TimesNewRomanPS-Italic"/>
                  </a:rPr>
                  <a:t>y</a:t>
                </a:r>
                <a:r>
                  <a:rPr lang="en-US" sz="1800" b="1" i="0" u="none" strike="noStrike" baseline="0" dirty="0" smtClean="0">
                    <a:solidFill>
                      <a:srgbClr val="FF0000"/>
                    </a:solidFill>
                    <a:latin typeface="WWPI03"/>
                  </a:rPr>
                  <a:t>(</a:t>
                </a:r>
                <a:r>
                  <a:rPr lang="en-US" sz="1800" b="1" i="1" u="none" strike="noStrike" baseline="0" dirty="0" smtClean="0">
                    <a:solidFill>
                      <a:srgbClr val="FF0000"/>
                    </a:solidFill>
                    <a:latin typeface="TimesNewRomanPS-Italic"/>
                  </a:rPr>
                  <a:t>t</a:t>
                </a:r>
                <a:r>
                  <a:rPr lang="en-US" sz="1800" b="1" i="0" u="none" strike="noStrike" baseline="0" dirty="0" smtClean="0">
                    <a:solidFill>
                      <a:srgbClr val="FF0000"/>
                    </a:solidFill>
                    <a:latin typeface="WWPI03"/>
                  </a:rPr>
                  <a:t>)</a:t>
                </a:r>
                <a:r>
                  <a:rPr lang="en-US" sz="1800" b="1" i="0" u="none" strike="noStrike" baseline="0" dirty="0" smtClean="0">
                    <a:solidFill>
                      <a:srgbClr val="FF0000"/>
                    </a:solidFill>
                    <a:latin typeface="TimesNewRomanPS-Bold"/>
                  </a:rPr>
                  <a:t>j </a:t>
                </a:r>
                <a:r>
                  <a:rPr lang="en-US" sz="1800" b="1" i="0" u="none" strike="noStrike" baseline="0" dirty="0" smtClean="0">
                    <a:solidFill>
                      <a:srgbClr val="FF0000"/>
                    </a:solidFill>
                    <a:latin typeface="Optr2k"/>
                  </a:rPr>
                  <a:t>+ </a:t>
                </a:r>
                <a:r>
                  <a:rPr lang="en-US" sz="1800" b="1" i="1" u="none" strike="noStrike" baseline="0" dirty="0" smtClean="0">
                    <a:solidFill>
                      <a:srgbClr val="FF0000"/>
                    </a:solidFill>
                    <a:latin typeface="TimesNewRomanPS-Italic"/>
                  </a:rPr>
                  <a:t>z</a:t>
                </a:r>
                <a:r>
                  <a:rPr lang="en-US" sz="1800" b="1" i="0" u="none" strike="noStrike" baseline="0" dirty="0" smtClean="0">
                    <a:solidFill>
                      <a:srgbClr val="FF0000"/>
                    </a:solidFill>
                    <a:latin typeface="WWPI03"/>
                  </a:rPr>
                  <a:t>(</a:t>
                </a:r>
                <a:r>
                  <a:rPr lang="en-US" sz="1800" b="1" i="1" u="none" strike="noStrike" baseline="0" dirty="0" smtClean="0">
                    <a:solidFill>
                      <a:srgbClr val="FF0000"/>
                    </a:solidFill>
                    <a:latin typeface="TimesNewRomanPS-Italic"/>
                  </a:rPr>
                  <a:t>t</a:t>
                </a:r>
                <a:r>
                  <a:rPr lang="en-US" sz="1800" b="1" i="0" u="none" strike="noStrike" baseline="0" dirty="0" smtClean="0">
                    <a:solidFill>
                      <a:srgbClr val="FF0000"/>
                    </a:solidFill>
                    <a:latin typeface="WWPI03"/>
                  </a:rPr>
                  <a:t>)</a:t>
                </a:r>
                <a:r>
                  <a:rPr lang="en-US" sz="1800" b="1" i="0" u="none" strike="noStrike" baseline="0" dirty="0" smtClean="0">
                    <a:solidFill>
                      <a:srgbClr val="FF0000"/>
                    </a:solidFill>
                    <a:latin typeface="TimesNewRomanPS-Bold"/>
                  </a:rPr>
                  <a:t>k</a:t>
                </a:r>
              </a:p>
              <a:p>
                <a:pPr marL="0" indent="0">
                  <a:buNone/>
                </a:pPr>
                <a:r>
                  <a:rPr lang="en-US" sz="1800" i="0" u="none" strike="noStrike" baseline="0" dirty="0" smtClean="0">
                    <a:latin typeface="TimesNewRomanPS"/>
                  </a:rPr>
                  <a:t>from the </a:t>
                </a:r>
                <a:r>
                  <a:rPr lang="en-US" sz="1800" b="1" i="0" u="none" strike="noStrike" baseline="0" dirty="0" smtClean="0">
                    <a:solidFill>
                      <a:srgbClr val="C00000"/>
                    </a:solidFill>
                    <a:latin typeface="TimesNewRomanPS"/>
                  </a:rPr>
                  <a:t>origin</a:t>
                </a:r>
                <a:r>
                  <a:rPr lang="en-US" sz="1800" i="0" u="none" strike="noStrike" baseline="0" dirty="0" smtClean="0">
                    <a:latin typeface="TimesNewRomanPS"/>
                  </a:rPr>
                  <a:t> to the particle’s </a:t>
                </a:r>
                <a:r>
                  <a:rPr lang="en-US" sz="1800" i="0" u="none" strike="noStrike" baseline="0" dirty="0" smtClean="0">
                    <a:solidFill>
                      <a:srgbClr val="C00000"/>
                    </a:solidFill>
                    <a:latin typeface="TimesNewRomanPS-Bold"/>
                  </a:rPr>
                  <a:t>position</a:t>
                </a:r>
                <a:r>
                  <a:rPr lang="en-US" sz="1800" i="0" u="none" strike="noStrike" baseline="0" dirty="0" smtClean="0">
                    <a:latin typeface="TimesNewRomanPS-Bold"/>
                  </a:rPr>
                  <a:t> </a:t>
                </a:r>
                <a:r>
                  <a:rPr lang="en-US" sz="1800" i="1" u="none" strike="noStrike" baseline="0" dirty="0" smtClean="0">
                    <a:latin typeface="TimesNewRomanPS-Italic"/>
                  </a:rPr>
                  <a:t>x</a:t>
                </a:r>
                <a:r>
                  <a:rPr lang="en-US" sz="1800" i="0" u="none" strike="noStrike" baseline="0" dirty="0" smtClean="0">
                    <a:latin typeface="TimesNewRomanPS"/>
                  </a:rPr>
                  <a:t>(</a:t>
                </a:r>
                <a:r>
                  <a:rPr lang="en-US" sz="1800" i="1" u="none" strike="noStrike" baseline="0" dirty="0" smtClean="0">
                    <a:latin typeface="TimesNewRomanPS-Italic"/>
                  </a:rPr>
                  <a:t>t</a:t>
                </a:r>
                <a:r>
                  <a:rPr lang="en-US" sz="1800" i="0" u="none" strike="noStrike" baseline="0" dirty="0" smtClean="0">
                    <a:latin typeface="TimesNewRomanPS"/>
                  </a:rPr>
                  <a:t>), </a:t>
                </a:r>
                <a:r>
                  <a:rPr lang="en-US" sz="1800" i="1" u="none" strike="noStrike" baseline="0" dirty="0" smtClean="0">
                    <a:latin typeface="TimesNewRomanPS-Italic"/>
                  </a:rPr>
                  <a:t>y</a:t>
                </a:r>
                <a:r>
                  <a:rPr lang="en-US" sz="1800" i="0" u="none" strike="noStrike" baseline="0" dirty="0" smtClean="0">
                    <a:latin typeface="TimesNewRomanPS"/>
                  </a:rPr>
                  <a:t>(</a:t>
                </a:r>
                <a:r>
                  <a:rPr lang="en-US" sz="1800" i="1" u="none" strike="noStrike" baseline="0" dirty="0" smtClean="0">
                    <a:latin typeface="TimesNewRomanPS-Italic"/>
                  </a:rPr>
                  <a:t>t</a:t>
                </a:r>
                <a:r>
                  <a:rPr lang="en-US" sz="1800" i="0" u="none" strike="noStrike" baseline="0" dirty="0" smtClean="0">
                    <a:latin typeface="TimesNewRomanPS"/>
                  </a:rPr>
                  <a:t>), </a:t>
                </a:r>
                <a:r>
                  <a:rPr lang="en-US" sz="1800" i="1" u="none" strike="noStrike" baseline="0" dirty="0" smtClean="0">
                    <a:latin typeface="TimesNewRomanPS-Italic"/>
                  </a:rPr>
                  <a:t>z</a:t>
                </a:r>
                <a:r>
                  <a:rPr lang="en-US" sz="1800" i="0" u="none" strike="noStrike" baseline="0" dirty="0" smtClean="0">
                    <a:latin typeface="TimesNewRomanPS"/>
                  </a:rPr>
                  <a:t>(</a:t>
                </a:r>
                <a:r>
                  <a:rPr lang="en-US" sz="1800" i="1" u="none" strike="noStrike" baseline="0" dirty="0" smtClean="0">
                    <a:latin typeface="TimesNewRomanPS-Italic"/>
                  </a:rPr>
                  <a:t>t</a:t>
                </a:r>
                <a:r>
                  <a:rPr lang="en-US" sz="1800" i="0" u="none" strike="noStrike" baseline="0" dirty="0" smtClean="0">
                    <a:latin typeface="TimesNewRomanPS"/>
                  </a:rPr>
                  <a:t>)) at time </a:t>
                </a:r>
                <a:r>
                  <a:rPr lang="en-US" sz="1800" b="1" i="1" u="none" strike="noStrike" baseline="0" dirty="0" smtClean="0">
                    <a:solidFill>
                      <a:srgbClr val="FF0000"/>
                    </a:solidFill>
                    <a:latin typeface="TimesNewRomanPS-Italic"/>
                  </a:rPr>
                  <a:t>t </a:t>
                </a:r>
                <a:r>
                  <a:rPr lang="en-US" sz="1800" i="0" u="none" strike="noStrike" baseline="0" dirty="0" smtClean="0">
                    <a:latin typeface="TimesNewRomanPS"/>
                  </a:rPr>
                  <a:t>is the </a:t>
                </a:r>
                <a:r>
                  <a:rPr lang="en-US" sz="1800" b="1" i="0" u="none" strike="noStrike" baseline="0" dirty="0" smtClean="0">
                    <a:solidFill>
                      <a:srgbClr val="0070C0"/>
                    </a:solidFill>
                    <a:latin typeface="TimesNewRomanPS"/>
                  </a:rPr>
                  <a:t>particle’s </a:t>
                </a:r>
                <a:r>
                  <a:rPr lang="en-US" sz="1800" b="1" i="0" u="none" strike="noStrike" baseline="0" dirty="0" smtClean="0">
                    <a:solidFill>
                      <a:srgbClr val="0070C0"/>
                    </a:solidFill>
                    <a:latin typeface="TimesNewRomanPS-Bold"/>
                  </a:rPr>
                  <a:t>position vector, </a:t>
                </a:r>
                <a:r>
                  <a:rPr lang="en-US" sz="1800" dirty="0"/>
                  <a:t>We think of the particle’s path as the </a:t>
                </a:r>
                <a:r>
                  <a:rPr lang="en-US" sz="1800" b="1" dirty="0"/>
                  <a:t>curve traced by r </a:t>
                </a:r>
                <a:r>
                  <a:rPr lang="en-US" sz="1800" dirty="0"/>
                  <a:t>during </a:t>
                </a:r>
                <a:r>
                  <a:rPr lang="en-US" sz="1800" dirty="0" smtClean="0"/>
                  <a:t>the time interval.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𝒅𝑹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𝒅𝒕</m:t>
                        </m:r>
                      </m:den>
                    </m:f>
                  </m:oMath>
                </a14:m>
                <a:r>
                  <a:rPr lang="en-US" sz="1800" b="1" dirty="0" smtClean="0">
                    <a:solidFill>
                      <a:srgbClr val="FF0000"/>
                    </a:solidFill>
                  </a:rPr>
                  <a:t>=V   </a:t>
                </a:r>
                <a:r>
                  <a:rPr lang="en-US" sz="1600" dirty="0" smtClean="0"/>
                  <a:t>is the </a:t>
                </a:r>
                <a:r>
                  <a:rPr lang="en-US" sz="1600" b="1" dirty="0" smtClean="0">
                    <a:solidFill>
                      <a:srgbClr val="FF0000"/>
                    </a:solidFill>
                  </a:rPr>
                  <a:t>velocity </a:t>
                </a:r>
                <a:r>
                  <a:rPr lang="en-US" sz="1600" dirty="0" smtClean="0"/>
                  <a:t> of a moving body or</a:t>
                </a:r>
                <a:r>
                  <a:rPr lang="en-US" sz="1600" b="1" dirty="0" smtClean="0"/>
                  <a:t> the particle’s velocity vector</a:t>
                </a:r>
                <a:r>
                  <a:rPr lang="en-US" sz="1600" b="1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sz="1600" b="1" dirty="0" smtClean="0">
                    <a:solidFill>
                      <a:srgbClr val="FF0000"/>
                    </a:solidFill>
                  </a:rPr>
                  <a:t>tangent to the curve</a:t>
                </a:r>
                <a:r>
                  <a:rPr lang="en-US" sz="1600" b="1" dirty="0" smtClean="0">
                    <a:solidFill>
                      <a:srgbClr val="0070C0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num>
                      <m:den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𝒅𝒕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800" b="1" dirty="0" smtClean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𝒅𝒗</m:t>
                        </m:r>
                      </m:num>
                      <m:den>
                        <m: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𝒅𝒕</m:t>
                        </m:r>
                      </m:den>
                    </m:f>
                  </m:oMath>
                </a14:m>
                <a:r>
                  <a:rPr lang="en-US" sz="1800" b="1" dirty="0" smtClean="0">
                    <a:solidFill>
                      <a:srgbClr val="FF0000"/>
                    </a:solidFill>
                  </a:rPr>
                  <a:t>=a</a:t>
                </a:r>
                <a:r>
                  <a:rPr lang="en-US" sz="1800" dirty="0" smtClean="0"/>
                  <a:t>   </a:t>
                </a:r>
                <a:r>
                  <a:rPr lang="en-US" sz="1600" dirty="0" smtClean="0"/>
                  <a:t>is the </a:t>
                </a:r>
                <a:r>
                  <a:rPr lang="en-US" sz="1600" b="1" dirty="0" smtClean="0">
                    <a:solidFill>
                      <a:srgbClr val="FF0000"/>
                    </a:solidFill>
                  </a:rPr>
                  <a:t>acceleration</a:t>
                </a:r>
                <a:r>
                  <a:rPr lang="en-US" sz="1600" dirty="0" smtClean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</m:oMath>
                </a14:m>
                <a:r>
                  <a:rPr lang="en-US" sz="1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 smtClean="0"/>
                  <a:t>:</a:t>
                </a:r>
                <a:r>
                  <a:rPr lang="en-US" sz="1600" dirty="0" smtClean="0"/>
                  <a:t>length of the velocity vector is the </a:t>
                </a:r>
                <a:r>
                  <a:rPr lang="en-US" sz="1600" b="1" dirty="0" smtClean="0">
                    <a:solidFill>
                      <a:srgbClr val="FF0000"/>
                    </a:solidFill>
                  </a:rPr>
                  <a:t>particle’s speed 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𝒗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1800" b="1" dirty="0" smtClean="0"/>
                  <a:t> </a:t>
                </a:r>
                <a:r>
                  <a:rPr lang="en-US" sz="1600" dirty="0" smtClean="0"/>
                  <a:t>:direction of velocity vector(</a:t>
                </a:r>
                <a:r>
                  <a:rPr lang="en-US" sz="1600" b="1" i="0" u="none" strike="noStrike" baseline="0" dirty="0" smtClean="0">
                    <a:solidFill>
                      <a:srgbClr val="FF0000"/>
                    </a:solidFill>
                    <a:latin typeface="TimesNewRomanPS"/>
                  </a:rPr>
                  <a:t>direction of motion at time </a:t>
                </a:r>
                <a:r>
                  <a:rPr lang="en-US" sz="1600" b="1" i="1" u="none" strike="noStrike" baseline="0" dirty="0" smtClean="0">
                    <a:solidFill>
                      <a:srgbClr val="FF0000"/>
                    </a:solidFill>
                    <a:latin typeface="TimesNewRomanPS-Italic"/>
                  </a:rPr>
                  <a:t>t</a:t>
                </a:r>
                <a:r>
                  <a:rPr lang="en-US" sz="1600" b="0" i="1" u="none" strike="noStrike" baseline="0" dirty="0" smtClean="0">
                    <a:latin typeface="TimesNewRomanPS-Italic"/>
                  </a:rPr>
                  <a:t>).</a:t>
                </a:r>
                <a:endParaRPr lang="en-US" sz="1600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4191000"/>
            <a:ext cx="242887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10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600" b="1" i="0" u="none" strike="noStrike" baseline="0" dirty="0" smtClean="0">
                    <a:latin typeface="TimesNewRomanPS"/>
                  </a:rPr>
                  <a:t>EX: </a:t>
                </a:r>
                <a:r>
                  <a:rPr lang="en-US" sz="1600" b="0" i="0" u="none" strike="noStrike" baseline="0" dirty="0" smtClean="0">
                    <a:latin typeface="TimesNewRomanPS"/>
                  </a:rPr>
                  <a:t>A person on a hang glider is spiraling upward due</a:t>
                </a:r>
              </a:p>
              <a:p>
                <a:pPr marL="0" indent="0">
                  <a:buNone/>
                </a:pPr>
                <a:r>
                  <a:rPr lang="en-US" sz="1600" b="0" i="0" u="none" strike="noStrike" baseline="0" dirty="0" smtClean="0">
                    <a:latin typeface="TimesNewRomanPS"/>
                  </a:rPr>
                  <a:t>to rapidly rising air on a path having position vector</a:t>
                </a:r>
              </a:p>
              <a:p>
                <a:pPr marL="0" indent="0">
                  <a:buNone/>
                </a:pPr>
                <a:r>
                  <a:rPr lang="en-US" sz="1600" b="0" i="0" u="none" strike="noStrike" baseline="0" dirty="0" smtClean="0">
                    <a:latin typeface="TimesNewRomanPS"/>
                  </a:rPr>
                  <a:t> </a:t>
                </a:r>
                <a:r>
                  <a:rPr lang="en-US" sz="1600" b="0" i="0" u="none" strike="noStrike" baseline="0" dirty="0" smtClean="0">
                    <a:solidFill>
                      <a:srgbClr val="FF0000"/>
                    </a:solidFill>
                    <a:latin typeface="TimesNewRomanPS"/>
                  </a:rPr>
                  <a:t>R(t)=(3 </a:t>
                </a:r>
                <a:r>
                  <a:rPr lang="en-US" sz="1600" b="0" i="0" u="none" strike="noStrike" baseline="0" dirty="0" err="1" smtClean="0">
                    <a:solidFill>
                      <a:srgbClr val="FF0000"/>
                    </a:solidFill>
                    <a:latin typeface="TimesNewRomanPS"/>
                  </a:rPr>
                  <a:t>cos</a:t>
                </a:r>
                <a:r>
                  <a:rPr lang="en-US" sz="1600" b="0" i="0" u="none" strike="noStrike" baseline="0" dirty="0" smtClean="0">
                    <a:solidFill>
                      <a:srgbClr val="FF0000"/>
                    </a:solidFill>
                    <a:latin typeface="TimesNewRomanPS"/>
                  </a:rPr>
                  <a:t> t)</a:t>
                </a:r>
                <a:r>
                  <a:rPr lang="en-US" sz="1600" b="0" i="0" u="none" strike="noStrike" baseline="0" dirty="0" err="1" smtClean="0">
                    <a:solidFill>
                      <a:srgbClr val="FF0000"/>
                    </a:solidFill>
                    <a:latin typeface="TimesNewRomanPS"/>
                  </a:rPr>
                  <a:t>i</a:t>
                </a:r>
                <a:r>
                  <a:rPr lang="en-US" sz="1600" b="0" i="0" u="none" strike="noStrike" baseline="0" dirty="0" smtClean="0">
                    <a:solidFill>
                      <a:srgbClr val="FF0000"/>
                    </a:solidFill>
                    <a:latin typeface="TimesNewRomanPS"/>
                  </a:rPr>
                  <a:t>+(3 sin t)j 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u="none" strike="noStrike" baseline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u="none" strike="noStrike" baseline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1600" b="0" i="1" u="none" strike="noStrike" baseline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b="0" i="0" u="none" strike="noStrike" baseline="0" dirty="0" smtClean="0">
                    <a:solidFill>
                      <a:srgbClr val="FF0000"/>
                    </a:solidFill>
                    <a:latin typeface="TimesNewRomanPS"/>
                  </a:rPr>
                  <a:t>k </a:t>
                </a:r>
                <a:r>
                  <a:rPr lang="en-US" sz="1600" b="0" i="0" u="none" strike="noStrike" baseline="0" dirty="0" smtClean="0">
                    <a:latin typeface="TimesNewRomanPS"/>
                  </a:rPr>
                  <a:t>The path is similar</a:t>
                </a:r>
              </a:p>
              <a:p>
                <a:pPr marL="0" indent="0">
                  <a:buNone/>
                </a:pPr>
                <a:r>
                  <a:rPr lang="en-US" sz="1600" b="0" i="0" u="none" strike="noStrike" baseline="0" dirty="0" smtClean="0">
                    <a:latin typeface="TimesNewRomanPS"/>
                  </a:rPr>
                  <a:t>to that of a helix(although</a:t>
                </a:r>
                <a:r>
                  <a:rPr lang="en-US" sz="1600" b="0" i="0" u="none" strike="noStrike" dirty="0" smtClean="0">
                    <a:latin typeface="TimesNewRomanPS"/>
                  </a:rPr>
                  <a:t> </a:t>
                </a:r>
                <a:r>
                  <a:rPr lang="en-US" sz="1600" b="0" i="0" u="none" strike="noStrike" baseline="0" dirty="0" smtClean="0">
                    <a:latin typeface="TimesNewRomanPS"/>
                  </a:rPr>
                  <a:t>it’s </a:t>
                </a:r>
                <a:r>
                  <a:rPr lang="en-US" sz="1600" b="0" i="1" u="none" strike="noStrike" baseline="0" dirty="0" smtClean="0">
                    <a:latin typeface="TimesNewRomanPS-Italic"/>
                  </a:rPr>
                  <a:t>not </a:t>
                </a:r>
                <a:r>
                  <a:rPr lang="en-US" sz="1600" b="0" i="0" u="none" strike="noStrike" baseline="0" dirty="0" smtClean="0">
                    <a:latin typeface="TimesNewRomanPS"/>
                  </a:rPr>
                  <a:t>a helix) for </a:t>
                </a:r>
                <a:r>
                  <a:rPr lang="en-US" sz="1600" b="0" i="0" u="none" strike="noStrike" baseline="0" dirty="0" smtClean="0">
                    <a:solidFill>
                      <a:srgbClr val="FF0000"/>
                    </a:solidFill>
                    <a:latin typeface="TimesNewRomanPS"/>
                  </a:rPr>
                  <a:t>0</a:t>
                </a:r>
                <a14:m>
                  <m:oMath xmlns:m="http://schemas.openxmlformats.org/officeDocument/2006/math">
                    <m:r>
                      <a:rPr lang="en-US" sz="1600" b="0" i="1" u="none" strike="noStrike" baseline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1600" b="0" i="1" u="none" strike="noStrike" baseline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1600" b="0" i="1" u="none" strike="noStrike" baseline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≤4</m:t>
                    </m:r>
                    <m:r>
                      <a:rPr lang="en-US" sz="1600" b="0" i="1" u="none" strike="noStrike" baseline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sz="1600" b="0" i="0" u="none" strike="noStrike" baseline="0" dirty="0" smtClean="0">
                    <a:latin typeface="TimesNewRomanPS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1600" b="0" i="0" u="none" strike="noStrike" baseline="0" dirty="0" smtClean="0">
                    <a:latin typeface="TimesNewRomanPS"/>
                  </a:rPr>
                  <a:t>Find:</a:t>
                </a:r>
              </a:p>
              <a:p>
                <a:pPr marL="0" indent="0">
                  <a:buNone/>
                </a:pPr>
                <a:r>
                  <a:rPr lang="en-US" sz="1600" b="1" i="0" u="none" strike="noStrike" baseline="0" dirty="0" smtClean="0">
                    <a:latin typeface="TimesNewRomanPS-Bold"/>
                  </a:rPr>
                  <a:t>(a) </a:t>
                </a:r>
                <a:r>
                  <a:rPr lang="en-US" sz="1600" b="0" i="0" u="none" strike="noStrike" baseline="0" dirty="0" smtClean="0">
                    <a:latin typeface="TimesNewRomanPS"/>
                  </a:rPr>
                  <a:t>the velocity and acceleration vectors,</a:t>
                </a:r>
              </a:p>
              <a:p>
                <a:pPr marL="0" indent="0">
                  <a:buNone/>
                </a:pPr>
                <a:r>
                  <a:rPr lang="en-US" sz="1600" b="1" i="0" u="none" strike="noStrike" baseline="0" dirty="0" smtClean="0">
                    <a:latin typeface="TimesNewRomanPS-Bold"/>
                  </a:rPr>
                  <a:t>(b) </a:t>
                </a:r>
                <a:r>
                  <a:rPr lang="en-US" sz="1600" b="0" i="0" u="none" strike="noStrike" baseline="0" dirty="0" smtClean="0">
                    <a:latin typeface="TimesNewRomanPS"/>
                  </a:rPr>
                  <a:t>the glider’s speed at any time </a:t>
                </a:r>
                <a:r>
                  <a:rPr lang="en-US" sz="1600" b="0" i="1" u="none" strike="noStrike" baseline="0" dirty="0" smtClean="0">
                    <a:latin typeface="TimesNewRomanPS-Italic"/>
                  </a:rPr>
                  <a:t>t</a:t>
                </a:r>
                <a:r>
                  <a:rPr lang="en-US" sz="1600" b="0" i="0" u="none" strike="noStrike" baseline="0" dirty="0" smtClean="0">
                    <a:latin typeface="TimesNewRomanPS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sz="1600" b="1" i="0" u="none" strike="noStrike" baseline="0" dirty="0" smtClean="0">
                    <a:latin typeface="TimesNewRomanPS-Bold"/>
                  </a:rPr>
                  <a:t>(c) </a:t>
                </a:r>
                <a:r>
                  <a:rPr lang="en-US" sz="1600" b="0" i="0" u="none" strike="noStrike" baseline="0" dirty="0" smtClean="0">
                    <a:latin typeface="TimesNewRomanPS"/>
                  </a:rPr>
                  <a:t>the times, if any, when the glider’s acceleration is</a:t>
                </a:r>
              </a:p>
              <a:p>
                <a:pPr marL="0" indent="0">
                  <a:buNone/>
                </a:pPr>
                <a:r>
                  <a:rPr lang="en-US" sz="1600" b="0" i="0" u="none" strike="noStrike" baseline="0" dirty="0" smtClean="0">
                    <a:latin typeface="TimesNewRomanPS"/>
                  </a:rPr>
                  <a:t> orthogonal to its velocity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  <a:blipFill rotWithShape="1">
                <a:blip r:embed="rId2"/>
                <a:stretch>
                  <a:fillRect l="-370" t="-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43200"/>
            <a:ext cx="237172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228600"/>
            <a:ext cx="3276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3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0"/>
                <a:ext cx="8229600" cy="3078163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sz="4400" dirty="0">
                    <a:solidFill>
                      <a:prstClr val="black"/>
                    </a:solidFill>
                    <a:ea typeface="+mj-ea"/>
                    <a:cs typeface="+mj-cs"/>
                  </a:rPr>
                  <a:t>The Chain Rule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r>
                  <a:rPr lang="en-US" sz="2400" dirty="0" smtClean="0"/>
                  <a:t>If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f(t)</a:t>
                </a:r>
                <a:r>
                  <a:rPr lang="en-US" sz="2400" dirty="0" smtClean="0"/>
                  <a:t> is a differential vector function of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US" sz="2400" dirty="0" smtClean="0"/>
                  <a:t>, and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sz="2400" dirty="0" smtClean="0"/>
                  <a:t> is also a differential function of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US" sz="2400" dirty="0" smtClean="0"/>
                  <a:t> then: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𝑑𝐹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𝑑𝑠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𝑑𝐹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𝑑𝑡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𝑑𝑠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the Chain rule for vector valued function</a:t>
                </a:r>
              </a:p>
              <a:p>
                <a:pPr marL="0" indent="0">
                  <a:buNone/>
                </a:pPr>
                <a:r>
                  <a:rPr lang="en-US" sz="2400" i="1" u="sng" dirty="0" smtClean="0">
                    <a:solidFill>
                      <a:srgbClr val="0070C0"/>
                    </a:solidFill>
                  </a:rPr>
                  <a:t>EX:</a:t>
                </a:r>
                <a:r>
                  <a:rPr lang="en-US" sz="2400" dirty="0" smtClean="0"/>
                  <a:t>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𝑑𝐹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𝑑𝑠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as a function of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sz="2400" dirty="0" smtClean="0"/>
                  <a:t>, if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F(t)=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+ sin(t+1)j+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e>
                    </m:rad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k </a:t>
                </a:r>
                <a:r>
                  <a:rPr lang="en-US" sz="2400" dirty="0" smtClean="0"/>
                  <a:t>and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t=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0"/>
                <a:ext cx="8229600" cy="3078163"/>
              </a:xfrm>
              <a:blipFill rotWithShape="1">
                <a:blip r:embed="rId2"/>
                <a:stretch>
                  <a:fillRect l="-1111" t="-6139" b="-3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25" y="0"/>
            <a:ext cx="7326313" cy="269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35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Derivatives of Dot product and Cross products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8307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If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u(t)</a:t>
                </a:r>
                <a:r>
                  <a:rPr lang="en-US" sz="2400" dirty="0" smtClean="0"/>
                  <a:t> and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V(t)</a:t>
                </a:r>
                <a:r>
                  <a:rPr lang="en-US" sz="2400" dirty="0" smtClean="0"/>
                  <a:t> are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differential </a:t>
                </a:r>
                <a:r>
                  <a:rPr lang="en-US" sz="2400" dirty="0">
                    <a:solidFill>
                      <a:prstClr val="black"/>
                    </a:solidFill>
                  </a:rPr>
                  <a:t>vector function of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US" sz="2400" dirty="0" smtClean="0"/>
                  <a:t>, then: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2400" dirty="0" smtClean="0"/>
                  <a:t>(u.v)=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u.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𝑑𝑣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2800" dirty="0" smtClean="0"/>
                  <a:t>+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v.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𝑑𝑢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𝑢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𝑑𝑢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𝑣</m:t>
                    </m:r>
                  </m:oMath>
                </a14:m>
                <a:r>
                  <a:rPr lang="en-US" sz="2800" dirty="0" smtClean="0"/>
                  <a:t>+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u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𝑑𝑣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marL="0" indent="0" algn="ctr">
                  <a:buNone/>
                </a:pPr>
                <a:r>
                  <a:rPr lang="en-US" sz="2600" b="1" dirty="0">
                    <a:solidFill>
                      <a:srgbClr val="FF0000"/>
                    </a:solidFill>
                    <a:ea typeface="+mj-ea"/>
                    <a:cs typeface="+mj-cs"/>
                  </a:rPr>
                  <a:t>Derivatives </a:t>
                </a:r>
                <a:r>
                  <a:rPr lang="en-US" sz="2600" b="1" dirty="0" smtClean="0">
                    <a:solidFill>
                      <a:srgbClr val="FF0000"/>
                    </a:solidFill>
                    <a:ea typeface="+mj-ea"/>
                    <a:cs typeface="+mj-cs"/>
                  </a:rPr>
                  <a:t>of vectors of constant length</a:t>
                </a:r>
              </a:p>
              <a:p>
                <a:pPr marL="0" indent="0" algn="ctr">
                  <a:buNone/>
                </a:pPr>
                <a:r>
                  <a:rPr lang="en-US" sz="2600" dirty="0" smtClean="0">
                    <a:solidFill>
                      <a:srgbClr val="FF0000"/>
                    </a:solidFill>
                    <a:ea typeface="+mj-ea"/>
                    <a:cs typeface="+mj-cs"/>
                  </a:rPr>
                  <a:t>(</a:t>
                </a:r>
                <a:r>
                  <a:rPr lang="en-US" sz="2600" b="1" dirty="0" smtClean="0">
                    <a:solidFill>
                      <a:srgbClr val="00B0F0"/>
                    </a:solidFill>
                    <a:latin typeface="OfficinaSans-Bold"/>
                  </a:rPr>
                  <a:t>Vector </a:t>
                </a:r>
                <a:r>
                  <a:rPr lang="en-US" sz="2600" b="1" dirty="0">
                    <a:solidFill>
                      <a:srgbClr val="00B0F0"/>
                    </a:solidFill>
                    <a:latin typeface="OfficinaSans-Bold"/>
                  </a:rPr>
                  <a:t>Functions of Constant </a:t>
                </a:r>
                <a:r>
                  <a:rPr lang="en-US" sz="2600" b="1" dirty="0" smtClean="0">
                    <a:solidFill>
                      <a:srgbClr val="00B0F0"/>
                    </a:solidFill>
                    <a:latin typeface="OfficinaSans-Bold"/>
                  </a:rPr>
                  <a:t>Length</a:t>
                </a:r>
                <a:r>
                  <a:rPr lang="en-US" sz="2600" b="1" dirty="0" smtClean="0">
                    <a:solidFill>
                      <a:srgbClr val="FF0000"/>
                    </a:solidFill>
                    <a:latin typeface="OfficinaSans-Bold"/>
                  </a:rPr>
                  <a:t>)</a:t>
                </a:r>
                <a:endParaRPr lang="en-US" sz="2600" b="1" dirty="0">
                  <a:solidFill>
                    <a:srgbClr val="FF0000"/>
                  </a:solidFill>
                  <a:latin typeface="OfficinaSans-Bold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0000"/>
                    </a:solidFill>
                    <a:latin typeface="TimesNewRomanPS"/>
                  </a:rPr>
                  <a:t>When we track a particle moving on a sphere centered at the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TimesNewRomanPS"/>
                  </a:rPr>
                  <a:t>origin, </a:t>
                </a:r>
                <a:r>
                  <a:rPr lang="en-US" sz="2400" dirty="0">
                    <a:solidFill>
                      <a:srgbClr val="000000"/>
                    </a:solidFill>
                    <a:latin typeface="TimesNewRomanPS"/>
                  </a:rPr>
                  <a:t>the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TimesNewRomanPS"/>
                  </a:rPr>
                  <a:t>position vector </a:t>
                </a:r>
                <a:r>
                  <a:rPr lang="en-US" sz="2400" dirty="0">
                    <a:solidFill>
                      <a:srgbClr val="000000"/>
                    </a:solidFill>
                    <a:latin typeface="TimesNewRomanPS"/>
                  </a:rPr>
                  <a:t>has a constant length equal to the radius of the sphere. The velocity vector </a:t>
                </a:r>
                <a:r>
                  <a:rPr lang="en-US" sz="2400" i="1" dirty="0" err="1" smtClean="0">
                    <a:solidFill>
                      <a:srgbClr val="FF0000"/>
                    </a:solidFill>
                    <a:latin typeface="TimesNewRomanPS-Italic"/>
                  </a:rPr>
                  <a:t>d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NewRomanPS-Bold"/>
                  </a:rPr>
                  <a:t>r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NewRomanPS-Bold"/>
                  </a:rPr>
                  <a:t>/</a:t>
                </a:r>
                <a:r>
                  <a:rPr lang="en-US" sz="2400" i="1" dirty="0" smtClean="0">
                    <a:solidFill>
                      <a:srgbClr val="FF0000"/>
                    </a:solidFill>
                    <a:latin typeface="TimesNewRomanPS-Italic"/>
                  </a:rPr>
                  <a:t>dt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TimesNewRomanPS"/>
                  </a:rPr>
                  <a:t>, tangent </a:t>
                </a:r>
                <a:r>
                  <a:rPr lang="en-US" sz="2400" dirty="0">
                    <a:solidFill>
                      <a:srgbClr val="000000"/>
                    </a:solidFill>
                    <a:latin typeface="TimesNewRomanPS"/>
                  </a:rPr>
                  <a:t>to the path of motion, is tangent to the sphere and hence perpendicular to </a:t>
                </a:r>
                <a:r>
                  <a:rPr lang="en-US" sz="2400" b="1" dirty="0">
                    <a:solidFill>
                      <a:srgbClr val="FF0000"/>
                    </a:solidFill>
                    <a:latin typeface="TimesNewRomanPS-Bold"/>
                  </a:rPr>
                  <a:t>r</a:t>
                </a:r>
                <a:r>
                  <a:rPr lang="en-US" sz="2400" dirty="0">
                    <a:solidFill>
                      <a:srgbClr val="000000"/>
                    </a:solidFill>
                    <a:latin typeface="TimesNewRomanPS"/>
                  </a:rPr>
                  <a:t>. This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TimesNewRomanPS"/>
                  </a:rPr>
                  <a:t>is always </a:t>
                </a:r>
                <a:r>
                  <a:rPr lang="en-US" sz="2400" dirty="0">
                    <a:solidFill>
                      <a:srgbClr val="000000"/>
                    </a:solidFill>
                    <a:latin typeface="TimesNewRomanPS"/>
                  </a:rPr>
                  <a:t>the case for a differentiable vector function of constant length: The vector and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TimesNewRomanPS"/>
                  </a:rPr>
                  <a:t>its first </a:t>
                </a:r>
                <a:r>
                  <a:rPr lang="en-US" sz="2400" dirty="0">
                    <a:solidFill>
                      <a:srgbClr val="000000"/>
                    </a:solidFill>
                    <a:latin typeface="TimesNewRomanPS"/>
                  </a:rPr>
                  <a:t>derivative are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TimesNewRomanPS"/>
                  </a:rPr>
                  <a:t>orthogonal</a:t>
                </a:r>
                <a:r>
                  <a:rPr lang="en-US" sz="2400" dirty="0">
                    <a:solidFill>
                      <a:srgbClr val="000000"/>
                    </a:solidFill>
                    <a:latin typeface="TimesNewRomanPS"/>
                  </a:rPr>
                  <a:t>. With the length constant, the change in the function is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TimesNewRomanPS"/>
                  </a:rPr>
                  <a:t>a change </a:t>
                </a:r>
                <a:r>
                  <a:rPr lang="en-US" sz="2400" dirty="0">
                    <a:solidFill>
                      <a:srgbClr val="000000"/>
                    </a:solidFill>
                    <a:latin typeface="TimesNewRomanPS"/>
                  </a:rPr>
                  <a:t>in direction only, and direction changes take place at right angles. 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830763"/>
              </a:xfrm>
              <a:blipFill rotWithShape="1">
                <a:blip r:embed="rId2"/>
                <a:stretch>
                  <a:fillRect l="-889" t="-2020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833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0" indent="0">
                  <a:buNone/>
                </a:pPr>
                <a:r>
                  <a:rPr lang="en-US" sz="2200" dirty="0">
                    <a:solidFill>
                      <a:prstClr val="black"/>
                    </a:solidFill>
                  </a:rPr>
                  <a:t>If </a:t>
                </a:r>
                <a:r>
                  <a:rPr lang="en-US" sz="2200" dirty="0">
                    <a:solidFill>
                      <a:srgbClr val="FF0000"/>
                    </a:solidFill>
                  </a:rPr>
                  <a:t>V(t)</a:t>
                </a:r>
                <a:r>
                  <a:rPr lang="en-US" sz="2200" dirty="0">
                    <a:solidFill>
                      <a:prstClr val="black"/>
                    </a:solidFill>
                  </a:rPr>
                  <a:t> are differential vector function of </a:t>
                </a:r>
                <a:r>
                  <a:rPr lang="en-US" sz="2200" dirty="0">
                    <a:solidFill>
                      <a:srgbClr val="FF0000"/>
                    </a:solidFill>
                  </a:rPr>
                  <a:t>t, </a:t>
                </a:r>
                <a:r>
                  <a:rPr lang="en-US" sz="2200" dirty="0">
                    <a:solidFill>
                      <a:prstClr val="black"/>
                    </a:solidFill>
                  </a:rPr>
                  <a:t>whose length is a </a:t>
                </a:r>
                <a:r>
                  <a:rPr lang="en-US" sz="2200" dirty="0">
                    <a:solidFill>
                      <a:srgbClr val="92D050"/>
                    </a:solidFill>
                  </a:rPr>
                  <a:t>constant </a:t>
                </a:r>
                <a:r>
                  <a:rPr lang="en-US" sz="2200" dirty="0">
                    <a:solidFill>
                      <a:prstClr val="black"/>
                    </a:solidFill>
                  </a:rPr>
                  <a:t>, then:</a:t>
                </a:r>
              </a:p>
              <a:p>
                <a:pPr marL="0" lvl="0" indent="0">
                  <a:buNone/>
                </a:pPr>
                <a:r>
                  <a:rPr lang="en-US" sz="1700" dirty="0" err="1" smtClean="0">
                    <a:solidFill>
                      <a:srgbClr val="FF0000"/>
                    </a:solidFill>
                  </a:rPr>
                  <a:t>v.v</a:t>
                </a:r>
                <a:r>
                  <a:rPr lang="en-US" sz="17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7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7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7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  <m:sup>
                        <m:r>
                          <a:rPr lang="en-US" sz="1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17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en-US" sz="1700" dirty="0">
                    <a:solidFill>
                      <a:prstClr val="black"/>
                    </a:solidFill>
                  </a:rPr>
                  <a:t>v.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7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7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𝑑𝑣</m:t>
                        </m:r>
                      </m:num>
                      <m:den>
                        <m:r>
                          <a:rPr lang="en-US" sz="17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sz="170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17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7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𝑑𝑣</m:t>
                        </m:r>
                      </m:num>
                      <m:den>
                        <m:r>
                          <a:rPr lang="en-US" sz="17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1700" dirty="0">
                    <a:solidFill>
                      <a:prstClr val="black"/>
                    </a:solidFill>
                  </a:rPr>
                  <a:t>.v=0</a:t>
                </a:r>
              </a:p>
              <a:p>
                <a:pPr marL="0" lvl="0" indent="0">
                  <a:buNone/>
                </a:pPr>
                <a:r>
                  <a:rPr lang="en-US" sz="1700" dirty="0">
                    <a:solidFill>
                      <a:prstClr val="black"/>
                    </a:solidFill>
                  </a:rPr>
                  <a:t>2(v.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7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7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𝑑𝑣</m:t>
                        </m:r>
                      </m:num>
                      <m:den>
                        <m:r>
                          <a:rPr lang="en-US" sz="17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1700" dirty="0">
                    <a:solidFill>
                      <a:prstClr val="black"/>
                    </a:solidFill>
                  </a:rPr>
                  <a:t>)=0</a:t>
                </a:r>
              </a:p>
              <a:p>
                <a:pPr marL="0" lvl="0" indent="0">
                  <a:buNone/>
                </a:pPr>
                <a:r>
                  <a:rPr lang="en-US" sz="17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7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17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𝒅𝒗</m:t>
                        </m:r>
                      </m:num>
                      <m:den>
                        <m:r>
                          <a:rPr lang="en-US" sz="17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𝒅𝒕</m:t>
                        </m:r>
                      </m:den>
                    </m:f>
                  </m:oMath>
                </a14:m>
                <a:r>
                  <a:rPr lang="en-US" sz="17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=0  </a:t>
                </a:r>
                <a:r>
                  <a:rPr lang="en-US" sz="1700" dirty="0">
                    <a:solidFill>
                      <a:prstClr val="black"/>
                    </a:solidFill>
                  </a:rPr>
                  <a:t>This means that </a:t>
                </a:r>
                <a:r>
                  <a:rPr lang="en-US" sz="1700" b="1" dirty="0">
                    <a:solidFill>
                      <a:srgbClr val="FF0000"/>
                    </a:solidFill>
                  </a:rPr>
                  <a:t>v(t)</a:t>
                </a:r>
                <a:r>
                  <a:rPr lang="en-US" sz="1700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́"/>
                        <m:ctrlPr>
                          <a:rPr lang="en-US" sz="17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17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1700" b="1" dirty="0">
                    <a:solidFill>
                      <a:srgbClr val="FF0000"/>
                    </a:solidFill>
                  </a:rPr>
                  <a:t>(t)</a:t>
                </a:r>
                <a:r>
                  <a:rPr lang="en-US" sz="1700" dirty="0">
                    <a:solidFill>
                      <a:prstClr val="black"/>
                    </a:solidFill>
                  </a:rPr>
                  <a:t> are </a:t>
                </a:r>
                <a:r>
                  <a:rPr lang="en-US" sz="1700" b="1" dirty="0">
                    <a:solidFill>
                      <a:srgbClr val="FF0000"/>
                    </a:solidFill>
                  </a:rPr>
                  <a:t>orthogonal</a:t>
                </a:r>
                <a:r>
                  <a:rPr lang="en-US" sz="1700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553" y="2590800"/>
            <a:ext cx="3090863" cy="360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74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u="sng" dirty="0" smtClean="0">
                    <a:solidFill>
                      <a:srgbClr val="FF0000"/>
                    </a:solidFill>
                  </a:rPr>
                  <a:t>Note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: </a:t>
                </a:r>
                <a:r>
                  <a:rPr lang="en-US" sz="2000" dirty="0" smtClean="0"/>
                  <a:t>The derivative of a vector of constant length is always a vector orthogonal to it. And if </a:t>
                </a:r>
                <a:r>
                  <a:rPr lang="en-US" sz="2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</a:t>
                </a:r>
                <a:r>
                  <a:rPr lang="en-US" sz="2000" dirty="0" smtClean="0"/>
                  <a:t> is a differential function of </a:t>
                </a:r>
                <a:r>
                  <a:rPr lang="en-US" sz="2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</a:t>
                </a:r>
                <a:r>
                  <a:rPr lang="en-US" sz="2000" dirty="0" smtClean="0"/>
                  <a:t> and </a:t>
                </a:r>
                <a:r>
                  <a:rPr lang="en-US" sz="2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𝒅𝒗</m:t>
                        </m:r>
                      </m:num>
                      <m:den>
                        <m:r>
                          <a:rPr lang="en-US" sz="22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𝒅𝒕</m:t>
                        </m:r>
                      </m:den>
                    </m:f>
                  </m:oMath>
                </a14:m>
                <a:r>
                  <a:rPr lang="en-US" sz="2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</a:t>
                </a:r>
                <a:r>
                  <a:rPr lang="en-US" sz="22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 </a:t>
                </a:r>
                <a:r>
                  <a:rPr lang="en-US" sz="2200" dirty="0" smtClean="0"/>
                  <a:t>,then the length of </a:t>
                </a:r>
                <a:r>
                  <a:rPr lang="en-US" sz="22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</a:t>
                </a:r>
                <a:r>
                  <a:rPr lang="en-US" sz="2200" dirty="0" smtClean="0"/>
                  <a:t> is a constant .</a:t>
                </a:r>
              </a:p>
              <a:p>
                <a:pPr marL="0" indent="0">
                  <a:buNone/>
                </a:pPr>
                <a:r>
                  <a:rPr lang="en-US" sz="2200" i="1" dirty="0" smtClean="0">
                    <a:solidFill>
                      <a:srgbClr val="FF0000"/>
                    </a:solidFill>
                  </a:rPr>
                  <a:t>EX: </a:t>
                </a:r>
                <a:r>
                  <a:rPr lang="en-US" sz="2200" i="1" dirty="0" smtClean="0"/>
                  <a:t>show that  v(t)=sin </a:t>
                </a:r>
                <a:r>
                  <a:rPr lang="en-US" sz="2200" i="1" dirty="0" err="1" smtClean="0"/>
                  <a:t>ti</a:t>
                </a:r>
                <a:r>
                  <a:rPr lang="en-US" sz="2200" i="1" dirty="0" smtClean="0"/>
                  <a:t>+ </a:t>
                </a:r>
                <a:r>
                  <a:rPr lang="en-US" sz="2200" i="1" dirty="0" err="1" smtClean="0"/>
                  <a:t>cos</a:t>
                </a:r>
                <a:r>
                  <a:rPr lang="en-US" sz="2200" i="1" dirty="0" smtClean="0"/>
                  <a:t> </a:t>
                </a:r>
                <a:r>
                  <a:rPr lang="en-US" sz="2200" i="1" dirty="0" err="1" smtClean="0"/>
                  <a:t>tj</a:t>
                </a:r>
                <a:r>
                  <a:rPr lang="en-US" sz="2200" i="1" dirty="0" smtClean="0"/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i="1" dirty="0" smtClean="0"/>
                  <a:t>k has a constant length and is orthogonal to its derivative.</a:t>
                </a:r>
              </a:p>
              <a:p>
                <a:pPr marL="0" indent="0">
                  <a:buNone/>
                </a:pPr>
                <a:endParaRPr lang="en-US" sz="2400" i="1" dirty="0"/>
              </a:p>
              <a:p>
                <a:pPr marL="0" indent="0" algn="ctr">
                  <a:buNone/>
                </a:pPr>
                <a:r>
                  <a:rPr lang="en-US" sz="2400" i="1" dirty="0" smtClean="0">
                    <a:solidFill>
                      <a:srgbClr val="FF0000"/>
                    </a:solidFill>
                  </a:rPr>
                  <a:t>Finding R(t) by integration</a:t>
                </a:r>
              </a:p>
              <a:p>
                <a:pPr marL="0" indent="0">
                  <a:buNone/>
                </a:pPr>
                <a:r>
                  <a:rPr lang="en-US" sz="2400" i="1" dirty="0" smtClean="0"/>
                  <a:t> The position vector 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R(t)</a:t>
                </a:r>
                <a:r>
                  <a:rPr lang="en-US" sz="2400" i="1" dirty="0" smtClean="0"/>
                  <a:t> can be found by integrating its acceleration vector, when the particles initial velocity and position are given.</a:t>
                </a:r>
              </a:p>
              <a:p>
                <a:pPr marL="0" indent="0">
                  <a:buNone/>
                </a:pPr>
                <a:r>
                  <a:rPr lang="en-US" sz="2200" i="1" dirty="0" smtClean="0">
                    <a:solidFill>
                      <a:srgbClr val="FF0000"/>
                    </a:solidFill>
                  </a:rPr>
                  <a:t>EX: </a:t>
                </a:r>
                <a:r>
                  <a:rPr lang="en-US" sz="2200" i="1" dirty="0" smtClean="0"/>
                  <a:t>The acceleration of a particle is </a:t>
                </a:r>
                <a:r>
                  <a:rPr lang="en-US" sz="2200" i="1" dirty="0" smtClean="0">
                    <a:solidFill>
                      <a:srgbClr val="FF0000"/>
                    </a:solidFill>
                  </a:rPr>
                  <a:t>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num>
                      <m:den>
                        <m:sSup>
                          <m:sSupPr>
                            <m:ctrlPr>
                              <a:rPr lang="en-US" sz="22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𝑑𝑡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i="1" dirty="0" smtClean="0">
                    <a:solidFill>
                      <a:srgbClr val="FF0000"/>
                    </a:solidFill>
                  </a:rPr>
                  <a:t>=</a:t>
                </a:r>
                <a:r>
                  <a:rPr lang="en-US" sz="2400" i="1" dirty="0" err="1" smtClean="0">
                    <a:solidFill>
                      <a:srgbClr val="FF0000"/>
                    </a:solidFill>
                  </a:rPr>
                  <a:t>cos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 smtClean="0">
                    <a:solidFill>
                      <a:srgbClr val="FF0000"/>
                    </a:solidFill>
                  </a:rPr>
                  <a:t>ti+sin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 smtClean="0">
                    <a:solidFill>
                      <a:srgbClr val="FF0000"/>
                    </a:solidFill>
                  </a:rPr>
                  <a:t>tj</a:t>
                </a:r>
                <a:r>
                  <a:rPr lang="en-US" sz="2400" i="1" dirty="0" smtClean="0"/>
                  <a:t> .Find the particles position on a function of t if 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v(0)=j </a:t>
                </a:r>
                <a:r>
                  <a:rPr lang="en-US" sz="2400" i="1" dirty="0" smtClean="0"/>
                  <a:t>and 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R(0)=</a:t>
                </a:r>
                <a:r>
                  <a:rPr lang="en-US" sz="2400" i="1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sz="2400" i="1" dirty="0" smtClean="0"/>
                  <a:t>.</a:t>
                </a:r>
                <a:endParaRPr lang="en-US" sz="24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2"/>
                <a:stretch>
                  <a:fillRect l="-1852" t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600200" y="2895600"/>
            <a:ext cx="533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55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754563"/>
              </a:xfrm>
            </p:spPr>
            <p:txBody>
              <a:bodyPr>
                <a:noAutofit/>
              </a:bodyPr>
              <a:lstStyle/>
              <a:p>
                <a:pPr marL="514350" indent="-514350">
                  <a:buAutoNum type="arabicParenR"/>
                </a:pPr>
                <a:r>
                  <a:rPr lang="en-US" sz="2200" dirty="0" smtClean="0"/>
                  <a:t>Find the particle’s velocity and acceleration vectors .Then find the particle’s speed at the given time, R(t)=2cos t i+3sin t j , t=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200" dirty="0" smtClean="0"/>
                  <a:t> .</a:t>
                </a:r>
              </a:p>
              <a:p>
                <a:pPr marL="514350" indent="-514350">
                  <a:buAutoNum type="arabicParenR"/>
                </a:pPr>
                <a:r>
                  <a:rPr lang="en-US" sz="2200" dirty="0" smtClean="0"/>
                  <a:t>R(t) is the position vector. Find the time in the given interval, when the velocity and acceleration vectors are orthogonal: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2200" dirty="0" smtClean="0"/>
                  <a:t>R(t)=(t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−</m:t>
                    </m:r>
                    <m:func>
                      <m:funcPr>
                        <m:ctrlPr>
                          <a:rPr lang="en-US" sz="220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0" smtClean="0">
                            <a:latin typeface="Cambria Math"/>
                            <a:ea typeface="Cambria Math"/>
                          </a:rPr>
                          <m:t>sin</m:t>
                        </m:r>
                      </m:fName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e>
                    </m:func>
                    <m:r>
                      <a:rPr lang="en-US" sz="2200" b="0" i="0" smtClean="0">
                        <a:latin typeface="Cambria Math"/>
                        <a:ea typeface="Cambria Math"/>
                      </a:rPr>
                      <m:t>+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b="0" i="0" smtClean="0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  <a:ea typeface="Cambria Math"/>
                          </a:rPr>
                          <m:t>cos</m:t>
                        </m:r>
                        <m:r>
                          <a:rPr lang="en-US" sz="2200" b="0" i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  <a:ea typeface="Cambria Math"/>
                          </a:rPr>
                          <m:t>t</m:t>
                        </m:r>
                      </m:e>
                    </m:d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ea typeface="Cambria Math"/>
                      </a:rPr>
                      <m:t>j</m:t>
                    </m:r>
                  </m:oMath>
                </a14:m>
                <a:r>
                  <a:rPr lang="en-US" sz="2200" dirty="0" smtClean="0"/>
                  <a:t>    </a:t>
                </a:r>
                <a14:m>
                  <m:oMath xmlns:m="http://schemas.openxmlformats.org/officeDocument/2006/math">
                    <m:r>
                      <a:rPr lang="en-US" sz="2200" b="0" i="0" dirty="0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200" i="1" dirty="0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200" i="1" dirty="0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200" i="1" dirty="0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en-US" sz="2200" dirty="0" smtClean="0"/>
              </a:p>
              <a:p>
                <a:pPr marL="514350" lvl="0" indent="-514350">
                  <a:buFont typeface="+mj-lt"/>
                  <a:buAutoNum type="alphaLcParenR"/>
                </a:pPr>
                <a:r>
                  <a:rPr lang="en-US" sz="2200" dirty="0">
                    <a:solidFill>
                      <a:prstClr val="black"/>
                    </a:solidFill>
                  </a:rPr>
                  <a:t>R(t</a:t>
                </a:r>
                <a:r>
                  <a:rPr lang="en-US" sz="2200" dirty="0" smtClean="0">
                    <a:solidFill>
                      <a:prstClr val="black"/>
                    </a:solidFill>
                  </a:rPr>
                  <a:t>)=i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+5</m:t>
                    </m:r>
                    <m:func>
                      <m:func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cos</m:t>
                        </m:r>
                      </m:fName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sz="2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</m:e>
                    </m:func>
                    <m:r>
                      <a:rPr lang="en-US" sz="22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2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3 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sin</m:t>
                    </m:r>
                    <m:r>
                      <a:rPr lang="en-US" sz="22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t</m:t>
                    </m:r>
                    <m:r>
                      <a:rPr lang="en-US" sz="22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200" dirty="0" smtClean="0"/>
                  <a:t>k            </a:t>
                </a:r>
                <a14:m>
                  <m:oMath xmlns:m="http://schemas.openxmlformats.org/officeDocument/2006/math">
                    <m:r>
                      <a:rPr lang="en-US" sz="2200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2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2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2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2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en-US" sz="2200" dirty="0" smtClean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en-US" sz="2200" dirty="0" smtClean="0">
                    <a:solidFill>
                      <a:srgbClr val="FF0000"/>
                    </a:solidFill>
                  </a:rPr>
                  <a:t>3)</a:t>
                </a:r>
                <a:r>
                  <a:rPr lang="en-US" sz="2200" dirty="0" smtClean="0"/>
                  <a:t> </a:t>
                </a:r>
                <a:r>
                  <a:rPr lang="en-US" sz="2200" dirty="0" smtClean="0">
                    <a:solidFill>
                      <a:prstClr val="black"/>
                    </a:solidFill>
                  </a:rPr>
                  <a:t>R(t</a:t>
                </a:r>
                <a:r>
                  <a:rPr lang="en-US" sz="2200" dirty="0">
                    <a:solidFill>
                      <a:prstClr val="black"/>
                    </a:solidFill>
                  </a:rPr>
                  <a:t>) is the position vector. Find </a:t>
                </a:r>
                <a:r>
                  <a:rPr lang="en-US" sz="2200" dirty="0" smtClean="0">
                    <a:solidFill>
                      <a:prstClr val="black"/>
                    </a:solidFill>
                  </a:rPr>
                  <a:t>the angle between the particles velocity and acceleration vectors when t=0.</a:t>
                </a:r>
              </a:p>
              <a:p>
                <a:pPr marL="0" indent="0">
                  <a:buNone/>
                </a:pPr>
                <a:r>
                  <a:rPr lang="en-US" sz="2200" dirty="0" smtClean="0">
                    <a:solidFill>
                      <a:prstClr val="black"/>
                    </a:solidFill>
                  </a:rPr>
                  <a:t>A)R(t)=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200" dirty="0" smtClean="0">
                    <a:solidFill>
                      <a:prstClr val="black"/>
                    </a:solidFill>
                  </a:rPr>
                  <a:t>i+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200" dirty="0" smtClean="0"/>
                  <a:t>sin t j+</a:t>
                </a:r>
                <a:r>
                  <a:rPr lang="en-US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200" dirty="0" smtClean="0">
                    <a:solidFill>
                      <a:prstClr val="black"/>
                    </a:solidFill>
                  </a:rPr>
                  <a:t>cos </a:t>
                </a:r>
                <a:r>
                  <a:rPr lang="en-US" sz="2200" dirty="0">
                    <a:solidFill>
                      <a:prstClr val="black"/>
                    </a:solidFill>
                  </a:rPr>
                  <a:t>t </a:t>
                </a:r>
                <a:r>
                  <a:rPr lang="en-US" sz="2200" dirty="0" smtClean="0">
                    <a:solidFill>
                      <a:prstClr val="black"/>
                    </a:solidFill>
                  </a:rPr>
                  <a:t>k</a:t>
                </a:r>
              </a:p>
              <a:p>
                <a:pPr marL="0" lvl="0" indent="0">
                  <a:buNone/>
                </a:pPr>
                <a:r>
                  <a:rPr lang="en-US" sz="2200" dirty="0" smtClean="0">
                    <a:solidFill>
                      <a:prstClr val="black"/>
                    </a:solidFill>
                  </a:rPr>
                  <a:t>B)R(t</a:t>
                </a:r>
                <a:r>
                  <a:rPr lang="en-US" sz="2200" dirty="0">
                    <a:solidFill>
                      <a:prstClr val="black"/>
                    </a:solidFill>
                  </a:rPr>
                  <a:t>)=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prstClr val="black"/>
                        </a:solidFill>
                        <a:latin typeface="Cambria Math"/>
                      </a:rPr>
                      <m:t>ln</m:t>
                    </m:r>
                    <m:r>
                      <a:rPr lang="en-US" sz="2200" b="0" i="1" smtClean="0">
                        <a:solidFill>
                          <a:prstClr val="black"/>
                        </a:solidFill>
                        <a:latin typeface="Cambria Math"/>
                      </a:rPr>
                      <m:t>⁡(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 smtClean="0">
                    <a:solidFill>
                      <a:prstClr val="black"/>
                    </a:solidFill>
                  </a:rPr>
                  <a:t>+1)i</a:t>
                </a:r>
                <a:r>
                  <a:rPr lang="en-US" sz="2200" dirty="0">
                    <a:solidFill>
                      <a:prstClr val="black"/>
                    </a:solidFill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𝑡𝑎𝑛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prstClr val="black"/>
                    </a:solidFill>
                  </a:rPr>
                  <a:t>t j+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2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+1</m:t>
                        </m:r>
                      </m:e>
                    </m:rad>
                  </m:oMath>
                </a14:m>
                <a:r>
                  <a:rPr lang="en-US" sz="2200" dirty="0" smtClean="0">
                    <a:solidFill>
                      <a:prstClr val="black"/>
                    </a:solidFill>
                  </a:rPr>
                  <a:t> k</a:t>
                </a:r>
                <a:endParaRPr lang="en-US" sz="22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en-US" sz="2200" dirty="0" smtClean="0">
                    <a:solidFill>
                      <a:srgbClr val="FF0000"/>
                    </a:solidFill>
                  </a:rPr>
                  <a:t>4)</a:t>
                </a:r>
                <a:r>
                  <a:rPr lang="en-US" sz="2200" dirty="0" smtClean="0"/>
                  <a:t>Find the R(t) from given </a:t>
                </a:r>
                <a:r>
                  <a:rPr lang="en-US" sz="2200" i="1" dirty="0" smtClean="0">
                    <a:solidFill>
                      <a:prstClr val="black"/>
                    </a:solidFill>
                  </a:rPr>
                  <a:t>acceleration vector and </a:t>
                </a:r>
                <a:r>
                  <a:rPr lang="en-US" sz="2200" i="1" smtClean="0">
                    <a:solidFill>
                      <a:prstClr val="black"/>
                    </a:solidFill>
                  </a:rPr>
                  <a:t>initial  condition.  </a:t>
                </a:r>
                <a:r>
                  <a:rPr lang="en-US" sz="2200" i="1" dirty="0" smtClean="0">
                    <a:solidFill>
                      <a:prstClr val="black"/>
                    </a:solidFill>
                  </a:rPr>
                  <a:t>A(t)=3ti+4j+k    v(0)=4i ,R(0)=5j.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754563"/>
              </a:xfrm>
              <a:blipFill rotWithShape="1">
                <a:blip r:embed="rId2"/>
                <a:stretch>
                  <a:fillRect l="-963" t="-1026" b="-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953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NewRomanPS"/>
              </a:rPr>
              <a:t>directed distance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sz="2000" dirty="0" smtClean="0">
                    <a:latin typeface="TimesNewRomanPS"/>
                  </a:rPr>
                  <a:t>The </a:t>
                </a:r>
                <a:r>
                  <a:rPr lang="en-US" sz="2000" b="1" dirty="0" smtClean="0">
                    <a:latin typeface="TimesNewRomanPS"/>
                  </a:rPr>
                  <a:t>directed </a:t>
                </a:r>
                <a:r>
                  <a:rPr lang="en-US" sz="2000" b="1" dirty="0">
                    <a:latin typeface="TimesNewRomanPS"/>
                  </a:rPr>
                  <a:t>distance </a:t>
                </a:r>
                <a:r>
                  <a:rPr lang="en-US" sz="2000" i="1" dirty="0">
                    <a:solidFill>
                      <a:srgbClr val="FF0000"/>
                    </a:solidFill>
                    <a:latin typeface="TimesNewRomanPS-Italic"/>
                  </a:rPr>
                  <a:t>s</a:t>
                </a:r>
                <a:r>
                  <a:rPr lang="en-US" sz="2000" i="1" dirty="0">
                    <a:latin typeface="TimesNewRomanPS-Italic"/>
                  </a:rPr>
                  <a:t> </a:t>
                </a:r>
                <a:r>
                  <a:rPr lang="en-US" sz="2000" dirty="0">
                    <a:latin typeface="TimesNewRomanPS"/>
                  </a:rPr>
                  <a:t>along </a:t>
                </a:r>
                <a:r>
                  <a:rPr lang="en-US" sz="2000" dirty="0" smtClean="0">
                    <a:latin typeface="TimesNewRomanPS"/>
                  </a:rPr>
                  <a:t>the curve </a:t>
                </a:r>
                <a:r>
                  <a:rPr lang="en-US" sz="1800" b="1" dirty="0">
                    <a:solidFill>
                      <a:srgbClr val="FF0000"/>
                    </a:solidFill>
                    <a:latin typeface="TimesNewRomanPS-Bold"/>
                  </a:rPr>
                  <a:t>R</a:t>
                </a:r>
                <a:r>
                  <a:rPr lang="en-US" sz="1800" b="1" dirty="0">
                    <a:solidFill>
                      <a:srgbClr val="FF0000"/>
                    </a:solidFill>
                    <a:latin typeface="WWPI03"/>
                  </a:rPr>
                  <a:t>(</a:t>
                </a:r>
                <a:r>
                  <a:rPr lang="en-US" sz="1800" b="1" i="1" dirty="0">
                    <a:solidFill>
                      <a:srgbClr val="FF0000"/>
                    </a:solidFill>
                    <a:latin typeface="TimesNewRomanPS-Italic"/>
                  </a:rPr>
                  <a:t>t</a:t>
                </a:r>
                <a:r>
                  <a:rPr lang="en-US" sz="1800" b="1" dirty="0">
                    <a:solidFill>
                      <a:srgbClr val="FF0000"/>
                    </a:solidFill>
                    <a:latin typeface="WWPI03"/>
                  </a:rPr>
                  <a:t>) </a:t>
                </a:r>
                <a:r>
                  <a:rPr lang="en-US" sz="1800" b="1" dirty="0">
                    <a:solidFill>
                      <a:srgbClr val="FF0000"/>
                    </a:solidFill>
                    <a:latin typeface="Optr2k"/>
                  </a:rPr>
                  <a:t>= </a:t>
                </a:r>
                <a:r>
                  <a:rPr lang="en-US" sz="1800" b="1" dirty="0">
                    <a:solidFill>
                      <a:srgbClr val="FF0000"/>
                    </a:solidFill>
                    <a:latin typeface="TimesNewRomanPS"/>
                  </a:rPr>
                  <a:t>x(</a:t>
                </a:r>
                <a:r>
                  <a:rPr lang="en-US" sz="1800" b="1" i="1" dirty="0">
                    <a:solidFill>
                      <a:srgbClr val="FF0000"/>
                    </a:solidFill>
                    <a:latin typeface="TimesNewRomanPS-Italic"/>
                  </a:rPr>
                  <a:t>t</a:t>
                </a:r>
                <a:r>
                  <a:rPr lang="en-US" sz="1800" b="1" dirty="0">
                    <a:solidFill>
                      <a:srgbClr val="FF0000"/>
                    </a:solidFill>
                    <a:latin typeface="WWPI03"/>
                  </a:rPr>
                  <a:t>)</a:t>
                </a:r>
                <a:r>
                  <a:rPr lang="en-US" sz="1800" b="1" dirty="0" err="1">
                    <a:solidFill>
                      <a:srgbClr val="FF0000"/>
                    </a:solidFill>
                    <a:latin typeface="TimesNewRomanPS-Bold"/>
                  </a:rPr>
                  <a:t>i</a:t>
                </a:r>
                <a:r>
                  <a:rPr lang="en-US" sz="1800" b="1" dirty="0">
                    <a:solidFill>
                      <a:srgbClr val="FF0000"/>
                    </a:solidFill>
                    <a:latin typeface="TimesNewRomanPS-Bold"/>
                  </a:rPr>
                  <a:t> </a:t>
                </a:r>
                <a:r>
                  <a:rPr lang="en-US" sz="1800" b="1" dirty="0">
                    <a:solidFill>
                      <a:srgbClr val="FF0000"/>
                    </a:solidFill>
                    <a:latin typeface="Optr2k"/>
                  </a:rPr>
                  <a:t>+ </a:t>
                </a:r>
                <a:r>
                  <a:rPr lang="en-US" sz="1800" b="1" i="1" dirty="0">
                    <a:solidFill>
                      <a:srgbClr val="FF0000"/>
                    </a:solidFill>
                    <a:latin typeface="TimesNewRomanPS-Italic"/>
                  </a:rPr>
                  <a:t>y</a:t>
                </a:r>
                <a:r>
                  <a:rPr lang="en-US" sz="1800" b="1" dirty="0">
                    <a:solidFill>
                      <a:srgbClr val="FF0000"/>
                    </a:solidFill>
                    <a:latin typeface="WWPI03"/>
                  </a:rPr>
                  <a:t>(</a:t>
                </a:r>
                <a:r>
                  <a:rPr lang="en-US" sz="1800" b="1" i="1" dirty="0">
                    <a:solidFill>
                      <a:srgbClr val="FF0000"/>
                    </a:solidFill>
                    <a:latin typeface="TimesNewRomanPS-Italic"/>
                  </a:rPr>
                  <a:t>t</a:t>
                </a:r>
                <a:r>
                  <a:rPr lang="en-US" sz="1800" b="1" dirty="0">
                    <a:solidFill>
                      <a:srgbClr val="FF0000"/>
                    </a:solidFill>
                    <a:latin typeface="WWPI03"/>
                  </a:rPr>
                  <a:t>)</a:t>
                </a:r>
                <a:r>
                  <a:rPr lang="en-US" sz="1800" b="1" dirty="0">
                    <a:solidFill>
                      <a:srgbClr val="FF0000"/>
                    </a:solidFill>
                    <a:latin typeface="TimesNewRomanPS-Bold"/>
                  </a:rPr>
                  <a:t>j </a:t>
                </a:r>
                <a:r>
                  <a:rPr lang="en-US" sz="1800" b="1" dirty="0">
                    <a:solidFill>
                      <a:srgbClr val="FF0000"/>
                    </a:solidFill>
                    <a:latin typeface="Optr2k"/>
                  </a:rPr>
                  <a:t>+ </a:t>
                </a:r>
                <a:r>
                  <a:rPr lang="en-US" sz="1800" b="1" i="1" dirty="0" smtClean="0">
                    <a:solidFill>
                      <a:srgbClr val="FF0000"/>
                    </a:solidFill>
                    <a:latin typeface="TimesNewRomanPS-Italic"/>
                  </a:rPr>
                  <a:t>z</a:t>
                </a:r>
                <a:r>
                  <a:rPr lang="en-US" sz="1800" b="1" dirty="0" smtClean="0">
                    <a:solidFill>
                      <a:srgbClr val="FF0000"/>
                    </a:solidFill>
                    <a:latin typeface="WWPI03"/>
                  </a:rPr>
                  <a:t>(</a:t>
                </a:r>
                <a:r>
                  <a:rPr lang="en-US" sz="1800" b="1" i="1" dirty="0" smtClean="0">
                    <a:solidFill>
                      <a:srgbClr val="FF0000"/>
                    </a:solidFill>
                    <a:latin typeface="TimesNewRomanPS-Italic"/>
                  </a:rPr>
                  <a:t>t</a:t>
                </a:r>
                <a:r>
                  <a:rPr lang="en-US" sz="1800" b="1" dirty="0" smtClean="0">
                    <a:solidFill>
                      <a:srgbClr val="FF0000"/>
                    </a:solidFill>
                    <a:latin typeface="WWPI03"/>
                  </a:rPr>
                  <a:t>)</a:t>
                </a:r>
                <a:r>
                  <a:rPr lang="en-US" sz="1800" b="1" dirty="0" smtClean="0">
                    <a:solidFill>
                      <a:srgbClr val="FF0000"/>
                    </a:solidFill>
                    <a:latin typeface="TimesNewRomanPS-Bold"/>
                  </a:rPr>
                  <a:t>k from t=a </a:t>
                </a:r>
                <a:r>
                  <a:rPr lang="en-US" sz="1800" b="1" dirty="0" smtClean="0">
                    <a:latin typeface="TimesNewRomanPS-Bold"/>
                  </a:rPr>
                  <a:t>to</a:t>
                </a:r>
                <a:r>
                  <a:rPr lang="en-US" sz="1800" b="1" dirty="0" smtClean="0">
                    <a:solidFill>
                      <a:srgbClr val="FF0000"/>
                    </a:solidFill>
                    <a:latin typeface="TimesNewRomanPS-Bold"/>
                  </a:rPr>
                  <a:t> t=b  </a:t>
                </a:r>
                <a:r>
                  <a:rPr lang="en-US" sz="1800" b="1" dirty="0" smtClean="0">
                    <a:latin typeface="TimesNewRomanPS-Bold"/>
                  </a:rPr>
                  <a:t>is:</a:t>
                </a:r>
              </a:p>
              <a:p>
                <a:pPr marL="0" lvl="0" indent="0">
                  <a:buNone/>
                </a:pPr>
                <a:r>
                  <a:rPr lang="en-US" sz="1800" b="1" dirty="0" smtClean="0">
                    <a:solidFill>
                      <a:srgbClr val="FF0000"/>
                    </a:solidFill>
                    <a:latin typeface="TimesNewRomanPS-Bold"/>
                  </a:rPr>
                  <a:t>S=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sz="1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1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f>
                                        <m:fPr>
                                          <m:ctrlPr>
                                            <a:rPr lang="en-US" sz="18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𝒅𝒙</m:t>
                                          </m:r>
                                        </m:num>
                                        <m:den>
                                          <m:r>
                                            <a:rPr lang="en-US" sz="18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𝒅𝒕</m:t>
                                          </m:r>
                                        </m:den>
                                      </m:f>
                                      <m:r>
                                        <a:rPr lang="en-US" sz="1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1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m:rPr>
                                      <m:brk m:alnAt="7"/>
                                    </m:rPr>
                                    <a:rPr lang="en-US" sz="1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</m:e>
                                <m:e>
                                  <m:r>
                                    <a:rPr lang="en-US" sz="1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sz="1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f>
                                        <m:fPr>
                                          <m:ctrlPr>
                                            <a:rPr lang="en-US" sz="18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𝒅𝒚</m:t>
                                          </m:r>
                                        </m:num>
                                        <m:den>
                                          <m:r>
                                            <a:rPr lang="en-US" sz="18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𝒅𝒕</m:t>
                                          </m:r>
                                        </m:den>
                                      </m:f>
                                      <m:r>
                                        <a:rPr lang="en-US" sz="1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1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1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</m:e>
                                <m:e>
                                  <m:r>
                                    <a:rPr lang="en-US" sz="1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sz="1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f>
                                        <m:fPr>
                                          <m:ctrlPr>
                                            <a:rPr lang="en-US" sz="18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𝒅𝒛</m:t>
                                          </m:r>
                                        </m:num>
                                        <m:den>
                                          <m:r>
                                            <a:rPr lang="en-US" sz="18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𝒅𝒕</m:t>
                                          </m:r>
                                        </m:den>
                                      </m:f>
                                      <m:r>
                                        <a:rPr lang="en-US" sz="1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1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rad>
                      </m:e>
                    </m:nary>
                  </m:oMath>
                </a14:m>
                <a:r>
                  <a:rPr lang="en-US" sz="1800" b="1" dirty="0" smtClean="0">
                    <a:solidFill>
                      <a:srgbClr val="FF0000"/>
                    </a:solidFill>
                    <a:latin typeface="TimesNewRomanPS-Bold"/>
                  </a:rPr>
                  <a:t>  dt</a:t>
                </a:r>
              </a:p>
              <a:p>
                <a:pPr marL="0" lvl="0" indent="0">
                  <a:buNone/>
                </a:pPr>
                <a:r>
                  <a:rPr lang="en-US" sz="1800" b="1" dirty="0">
                    <a:solidFill>
                      <a:srgbClr val="FF0000"/>
                    </a:solidFill>
                    <a:latin typeface="TimesNewRomanPS-Bold"/>
                  </a:rPr>
                  <a:t>S=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𝒗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1800" b="1" dirty="0">
                    <a:solidFill>
                      <a:srgbClr val="FF0000"/>
                    </a:solidFill>
                    <a:latin typeface="TimesNewRomanPS-Bold"/>
                  </a:rPr>
                  <a:t> </a:t>
                </a:r>
                <a:r>
                  <a:rPr lang="en-US" sz="1800" b="1" dirty="0" smtClean="0">
                    <a:solidFill>
                      <a:srgbClr val="FF0000"/>
                    </a:solidFill>
                    <a:latin typeface="TimesNewRomanPS-Bold"/>
                  </a:rPr>
                  <a:t>dt     </a:t>
                </a:r>
                <a:r>
                  <a:rPr lang="en-US" sz="1600" b="1" dirty="0" smtClean="0">
                    <a:latin typeface="TimesNewRomanPS-Bold"/>
                  </a:rPr>
                  <a:t>is the directed distance along the curve .</a:t>
                </a:r>
              </a:p>
              <a:p>
                <a:pPr marL="0" lvl="0" indent="0">
                  <a:buNone/>
                </a:pPr>
                <a:endParaRPr lang="en-US" sz="1800" b="1" dirty="0" smtClean="0">
                  <a:latin typeface="TimesNewRomanPS-Bold"/>
                </a:endParaRPr>
              </a:p>
              <a:p>
                <a:pPr marL="0" lvl="0" indent="0">
                  <a:buNone/>
                </a:pPr>
                <a:endParaRPr lang="en-US" sz="1800" b="1" dirty="0" smtClean="0">
                  <a:latin typeface="TimesNewRomanPS-Bold"/>
                </a:endParaRPr>
              </a:p>
              <a:p>
                <a:pPr marL="0" lvl="0" indent="0">
                  <a:buNone/>
                </a:pPr>
                <a:endParaRPr lang="en-US" sz="1800" b="1" dirty="0">
                  <a:latin typeface="TimesNewRomanPS-Bold"/>
                </a:endParaRPr>
              </a:p>
              <a:p>
                <a:pPr marL="0" lvl="0" indent="0">
                  <a:buNone/>
                </a:pPr>
                <a:r>
                  <a:rPr lang="en-US" sz="1800" b="1" dirty="0" smtClean="0">
                    <a:latin typeface="TimesNewRomanPS-Bold"/>
                  </a:rPr>
                  <a:t>EX: Find the length of one turn of the helix </a:t>
                </a:r>
                <a:r>
                  <a:rPr lang="en-US" sz="2200" dirty="0">
                    <a:solidFill>
                      <a:prstClr val="black"/>
                    </a:solidFill>
                  </a:rPr>
                  <a:t>R(t)=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cos</m:t>
                        </m:r>
                      </m:fName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𝑡𝑖</m:t>
                        </m:r>
                      </m:e>
                    </m:func>
                    <m:r>
                      <a:rPr lang="en-US" sz="22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sin</m:t>
                    </m:r>
                    <m:r>
                      <a:rPr lang="en-US" sz="22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tj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dirty="0" smtClean="0">
                    <a:solidFill>
                      <a:prstClr val="black"/>
                    </a:solidFill>
                  </a:rPr>
                  <a:t>+t k</a:t>
                </a:r>
                <a:endParaRPr lang="en-US" sz="1800" b="1" dirty="0">
                  <a:latin typeface="TimesNewRomanPS-Bold"/>
                </a:endParaRPr>
              </a:p>
              <a:p>
                <a:pPr marL="0" lvl="0" indent="0">
                  <a:buNone/>
                </a:pPr>
                <a:endParaRPr lang="en-US" sz="1800" b="1" dirty="0" smtClean="0">
                  <a:solidFill>
                    <a:srgbClr val="FF0000"/>
                  </a:solidFill>
                  <a:latin typeface="TimesNewRomanPS-Bold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0"/>
            <a:ext cx="2932113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42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1026</Words>
  <Application>Microsoft Office PowerPoint</Application>
  <PresentationFormat>On-screen Show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Position, Velocity, Speed and Acceleration lecture (10)</vt:lpstr>
      <vt:lpstr>PowerPoint Presentation</vt:lpstr>
      <vt:lpstr>PowerPoint Presentation</vt:lpstr>
      <vt:lpstr>PowerPoint Presentation</vt:lpstr>
      <vt:lpstr>Derivatives of Dot product and Cross products</vt:lpstr>
      <vt:lpstr>PowerPoint Presentation</vt:lpstr>
      <vt:lpstr>PowerPoint Presentation</vt:lpstr>
      <vt:lpstr>Problems</vt:lpstr>
      <vt:lpstr>directed distance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Position, Velocity, Speed and Acceleration</dc:title>
  <dc:creator>mm</dc:creator>
  <cp:lastModifiedBy>mm</cp:lastModifiedBy>
  <cp:revision>53</cp:revision>
  <dcterms:created xsi:type="dcterms:W3CDTF">2015-12-01T08:00:47Z</dcterms:created>
  <dcterms:modified xsi:type="dcterms:W3CDTF">2018-12-09T20:49:11Z</dcterms:modified>
</cp:coreProperties>
</file>