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er" initials="MF" lastIdx="1" clrIdx="0">
    <p:extLst>
      <p:ext uri="{19B8F6BF-5375-455C-9EA6-DF929625EA0E}">
        <p15:presenceInfo xmlns:p15="http://schemas.microsoft.com/office/powerpoint/2012/main" userId="Ma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448" autoAdjust="0"/>
  </p:normalViewPr>
  <p:slideViewPr>
    <p:cSldViewPr snapToGrid="0">
      <p:cViewPr varScale="1">
        <p:scale>
          <a:sx n="55" d="100"/>
          <a:sy n="55" d="100"/>
        </p:scale>
        <p:origin x="634" y="45"/>
      </p:cViewPr>
      <p:guideLst/>
    </p:cSldViewPr>
  </p:slideViewPr>
  <p:outlineViewPr>
    <p:cViewPr>
      <p:scale>
        <a:sx n="33" d="100"/>
        <a:sy n="33" d="100"/>
      </p:scale>
      <p:origin x="0" y="-9024"/>
    </p:cViewPr>
  </p:outlineViewPr>
  <p:notesTextViewPr>
    <p:cViewPr>
      <p:scale>
        <a:sx n="1" d="1"/>
        <a:sy n="1" d="1"/>
      </p:scale>
      <p:origin x="0" y="0"/>
    </p:cViewPr>
  </p:notesTextViewPr>
  <p:sorterViewPr>
    <p:cViewPr>
      <p:scale>
        <a:sx n="100" d="100"/>
        <a:sy n="100" d="100"/>
      </p:scale>
      <p:origin x="0" y="-741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0-12T19:23:11.298"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5527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638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221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098668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8112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691493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2675791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67285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2319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DCF482-1CD0-4417-B391-143386A46AC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1439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90429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DCF482-1CD0-4417-B391-143386A46AC0}"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51706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DCF482-1CD0-4417-B391-143386A46AC0}"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93299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CF482-1CD0-4417-B391-143386A46AC0}"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33354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370770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4DCF482-1CD0-4417-B391-143386A46AC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CBD470-4755-446F-8FA8-DD9EEA94B53C}" type="slidenum">
              <a:rPr lang="en-US" smtClean="0"/>
              <a:t>‹#›</a:t>
            </a:fld>
            <a:endParaRPr lang="en-US"/>
          </a:p>
        </p:txBody>
      </p:sp>
    </p:spTree>
    <p:extLst>
      <p:ext uri="{BB962C8B-B14F-4D97-AF65-F5344CB8AC3E}">
        <p14:creationId xmlns:p14="http://schemas.microsoft.com/office/powerpoint/2010/main" val="118177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DCF482-1CD0-4417-B391-143386A46AC0}" type="datetimeFigureOut">
              <a:rPr lang="en-US" smtClean="0"/>
              <a:t>10/29/2023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CBD470-4755-446F-8FA8-DD9EEA94B53C}" type="slidenum">
              <a:rPr lang="en-US" smtClean="0"/>
              <a:t>‹#›</a:t>
            </a:fld>
            <a:endParaRPr lang="en-US"/>
          </a:p>
        </p:txBody>
      </p:sp>
    </p:spTree>
    <p:extLst>
      <p:ext uri="{BB962C8B-B14F-4D97-AF65-F5344CB8AC3E}">
        <p14:creationId xmlns:p14="http://schemas.microsoft.com/office/powerpoint/2010/main" val="366376100"/>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lumMod val="50000"/>
                <a:lumOff val="5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244009"/>
            <a:ext cx="9144000" cy="1861509"/>
          </a:xfrm>
        </p:spPr>
        <p:txBody>
          <a:bodyPr>
            <a:noAutofit/>
          </a:bodyPr>
          <a:lstStyle/>
          <a:p>
            <a:r>
              <a:rPr lang="ar-IQ" b="1" dirty="0" smtClean="0">
                <a:latin typeface="Copperplate Gothic Light" panose="020E0507020206020404" pitchFamily="34" charset="0"/>
              </a:rPr>
              <a:t>القانون الواجب التطبيق</a:t>
            </a:r>
            <a:br>
              <a:rPr lang="ar-IQ" b="1" dirty="0" smtClean="0">
                <a:latin typeface="Copperplate Gothic Light" panose="020E0507020206020404" pitchFamily="34" charset="0"/>
              </a:rPr>
            </a:br>
            <a:r>
              <a:rPr lang="ar-IQ" b="1" dirty="0" smtClean="0">
                <a:latin typeface="Copperplate Gothic Light" panose="020E0507020206020404" pitchFamily="34" charset="0"/>
              </a:rPr>
              <a:t>على المسؤولية المدنية في              </a:t>
            </a:r>
            <a:br>
              <a:rPr lang="ar-IQ" b="1" dirty="0" smtClean="0">
                <a:latin typeface="Copperplate Gothic Light" panose="020E0507020206020404" pitchFamily="34" charset="0"/>
              </a:rPr>
            </a:br>
            <a:r>
              <a:rPr lang="ar-IQ" b="1" dirty="0" smtClean="0">
                <a:latin typeface="Copperplate Gothic Light" panose="020E0507020206020404" pitchFamily="34" charset="0"/>
              </a:rPr>
              <a:t>المعاملات الالكترونية</a:t>
            </a:r>
            <a:br>
              <a:rPr lang="ar-IQ" b="1" dirty="0" smtClean="0">
                <a:latin typeface="Copperplate Gothic Light" panose="020E0507020206020404" pitchFamily="34" charset="0"/>
              </a:rPr>
            </a:br>
            <a:r>
              <a:rPr lang="ar-IQ" b="1" dirty="0" smtClean="0">
                <a:latin typeface="Copperplate Gothic Light" panose="020E0507020206020404" pitchFamily="34" charset="0"/>
              </a:rPr>
              <a:t> </a:t>
            </a:r>
            <a:endParaRPr lang="en-US" b="1" dirty="0">
              <a:latin typeface="Copperplate Gothic Light" panose="020E0507020206020404" pitchFamily="34" charset="0"/>
            </a:endParaRPr>
          </a:p>
        </p:txBody>
      </p:sp>
      <p:sp>
        <p:nvSpPr>
          <p:cNvPr id="4" name="Subtitle 3"/>
          <p:cNvSpPr>
            <a:spLocks noGrp="1"/>
          </p:cNvSpPr>
          <p:nvPr>
            <p:ph type="subTitle" idx="1"/>
          </p:nvPr>
        </p:nvSpPr>
        <p:spPr>
          <a:xfrm>
            <a:off x="2209799" y="1143001"/>
            <a:ext cx="9144000" cy="904460"/>
          </a:xfrm>
        </p:spPr>
        <p:txBody>
          <a:bodyPr>
            <a:normAutofit/>
          </a:bodyPr>
          <a:lstStyle/>
          <a:p>
            <a:r>
              <a:rPr lang="ar-IQ" sz="3200" dirty="0" smtClean="0"/>
              <a:t>القانون الدولي الخاص</a:t>
            </a:r>
            <a:endParaRPr lang="en-US" sz="3200" dirty="0"/>
          </a:p>
        </p:txBody>
      </p:sp>
    </p:spTree>
    <p:extLst>
      <p:ext uri="{BB962C8B-B14F-4D97-AF65-F5344CB8AC3E}">
        <p14:creationId xmlns:p14="http://schemas.microsoft.com/office/powerpoint/2010/main" val="79588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Electronic contract</a:t>
            </a:r>
            <a:r>
              <a:rPr lang="ar-IQ" dirty="0" smtClean="0"/>
              <a:t>   العقد الالكتروني  </a:t>
            </a:r>
            <a:endParaRPr lang="en-US" dirty="0"/>
          </a:p>
        </p:txBody>
      </p:sp>
      <p:sp>
        <p:nvSpPr>
          <p:cNvPr id="4" name="Content Placeholder 3"/>
          <p:cNvSpPr>
            <a:spLocks noGrp="1"/>
          </p:cNvSpPr>
          <p:nvPr>
            <p:ph sz="half" idx="2"/>
          </p:nvPr>
        </p:nvSpPr>
        <p:spPr>
          <a:xfrm>
            <a:off x="1580322" y="2126222"/>
            <a:ext cx="9924289" cy="3777622"/>
          </a:xfrm>
        </p:spPr>
        <p:txBody>
          <a:bodyPr/>
          <a:lstStyle/>
          <a:p>
            <a:pPr marL="0" indent="0" algn="r">
              <a:buNone/>
            </a:pPr>
            <a:r>
              <a:rPr lang="ar-IQ" dirty="0" smtClean="0"/>
              <a:t>هو العقد الذي ينعقد وفق القواعد العامة عند التنقاء الايجاب بالقبول ،لكنها تتم بوسائل الكترونية ، ويتميز في الغالب بأنها عقد بين غائبين .</a:t>
            </a:r>
          </a:p>
          <a:p>
            <a:pPr marL="0" indent="0" algn="r">
              <a:buNone/>
            </a:pPr>
            <a:r>
              <a:rPr lang="ar-IQ" dirty="0" smtClean="0"/>
              <a:t>عرفت المادة 11 من الفصل الاول من قانون التوقيع الالكتروني والمعانلات الالكترونية رقم 78 سنة 2012 العقد الالكتروني بانه ارتباط الايجاب الصادر من احد المتعاقدين بقبول الاخر على وجه يثبت اثره في المعقود عليه والذي يتم بوسيلة الكترونية .</a:t>
            </a:r>
          </a:p>
          <a:p>
            <a:pPr marL="0" indent="0" algn="r">
              <a:buNone/>
            </a:pPr>
            <a:r>
              <a:rPr lang="ar-IQ" dirty="0" smtClean="0"/>
              <a:t>     هو      </a:t>
            </a:r>
            <a:r>
              <a:rPr lang="en-US" dirty="0" smtClean="0"/>
              <a:t>Remote contract</a:t>
            </a:r>
            <a:r>
              <a:rPr lang="ar-IQ" dirty="0" smtClean="0"/>
              <a:t> </a:t>
            </a:r>
            <a:r>
              <a:rPr lang="en-US" dirty="0" smtClean="0"/>
              <a:t>   </a:t>
            </a:r>
            <a:r>
              <a:rPr lang="ar-IQ" dirty="0" smtClean="0"/>
              <a:t>  التعاقد عن بعد</a:t>
            </a:r>
          </a:p>
          <a:p>
            <a:pPr marL="0" indent="0" algn="r">
              <a:buNone/>
            </a:pPr>
            <a:r>
              <a:rPr lang="ar-IQ" dirty="0"/>
              <a:t>( عقد متعلق بالسلع والخدمات يتم بين </a:t>
            </a:r>
            <a:r>
              <a:rPr lang="ar-IQ" dirty="0" smtClean="0"/>
              <a:t>مورد و مستهلك من خلال الاطار التنظيمي الخاص بالبيع عن بعد او تقديم الخدمات التي ينظمها المورد والذي يتم باستخدام واحدة او اكثر من وسائل الاتصال الالكترونية </a:t>
            </a:r>
          </a:p>
          <a:p>
            <a:pPr marL="0" indent="0" algn="r">
              <a:buNone/>
            </a:pPr>
            <a:r>
              <a:rPr lang="ar-IQ" dirty="0" smtClean="0"/>
              <a:t>  حتى اتمام العقد ) (التوجيه الاوروبي لحماية المستهلكين رقم 7/1997)</a:t>
            </a:r>
            <a:r>
              <a:rPr lang="en-US" dirty="0" smtClean="0"/>
              <a:t>Remote communication    </a:t>
            </a:r>
            <a:endParaRPr lang="en-US" dirty="0"/>
          </a:p>
        </p:txBody>
      </p:sp>
    </p:spTree>
    <p:extLst>
      <p:ext uri="{BB962C8B-B14F-4D97-AF65-F5344CB8AC3E}">
        <p14:creationId xmlns:p14="http://schemas.microsoft.com/office/powerpoint/2010/main" val="345080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340" y="624110"/>
            <a:ext cx="9437272" cy="1280890"/>
          </a:xfrm>
        </p:spPr>
        <p:txBody>
          <a:bodyPr>
            <a:normAutofit fontScale="90000"/>
          </a:bodyPr>
          <a:lstStyle/>
          <a:p>
            <a:pPr algn="ctr"/>
            <a:r>
              <a:rPr lang="ar-IQ" dirty="0" smtClean="0"/>
              <a:t>التعاقد عن بعد يمكن ان يكون                                </a:t>
            </a:r>
            <a:br>
              <a:rPr lang="ar-IQ" dirty="0" smtClean="0"/>
            </a:br>
            <a:r>
              <a:rPr lang="ar-IQ" dirty="0" smtClean="0"/>
              <a:t> </a:t>
            </a:r>
            <a:r>
              <a:rPr lang="ar-IQ" dirty="0">
                <a:solidFill>
                  <a:srgbClr val="7030A0"/>
                </a:solidFill>
              </a:rPr>
              <a:t>تعاقد بين غائبين </a:t>
            </a:r>
            <a:r>
              <a:rPr lang="ar-IQ" dirty="0" smtClean="0">
                <a:solidFill>
                  <a:srgbClr val="7030A0"/>
                </a:solidFill>
              </a:rPr>
              <a:t>حقيقة </a:t>
            </a:r>
            <a:r>
              <a:rPr lang="ar-IQ" dirty="0">
                <a:solidFill>
                  <a:srgbClr val="7030A0"/>
                </a:solidFill>
              </a:rPr>
              <a:t>وحاضرين </a:t>
            </a:r>
            <a:r>
              <a:rPr lang="ar-IQ" dirty="0" smtClean="0">
                <a:solidFill>
                  <a:srgbClr val="7030A0"/>
                </a:solidFill>
              </a:rPr>
              <a:t>حكم</a:t>
            </a:r>
            <a:br>
              <a:rPr lang="ar-IQ" dirty="0" smtClean="0">
                <a:solidFill>
                  <a:srgbClr val="7030A0"/>
                </a:solidFill>
              </a:rPr>
            </a:br>
            <a:r>
              <a:rPr lang="ar-IQ" dirty="0" smtClean="0">
                <a:solidFill>
                  <a:srgbClr val="7030A0"/>
                </a:solidFill>
              </a:rPr>
              <a:t>(وحدة مجلس العقد)                     </a:t>
            </a:r>
            <a:endParaRPr lang="en-US" dirty="0">
              <a:solidFill>
                <a:srgbClr val="7030A0"/>
              </a:solidFill>
            </a:endParaRPr>
          </a:p>
        </p:txBody>
      </p:sp>
      <p:sp>
        <p:nvSpPr>
          <p:cNvPr id="3" name="Content Placeholder 2"/>
          <p:cNvSpPr>
            <a:spLocks noGrp="1"/>
          </p:cNvSpPr>
          <p:nvPr>
            <p:ph sz="half" idx="1"/>
          </p:nvPr>
        </p:nvSpPr>
        <p:spPr/>
        <p:txBody>
          <a:bodyPr/>
          <a:lstStyle/>
          <a:p>
            <a:pPr marL="0" indent="0" algn="ctr">
              <a:buNone/>
            </a:pPr>
            <a:r>
              <a:rPr lang="en-US" dirty="0" smtClean="0"/>
              <a:t>     </a:t>
            </a:r>
          </a:p>
          <a:p>
            <a:pPr marL="0" indent="0" algn="r">
              <a:buNone/>
            </a:pPr>
            <a:r>
              <a:rPr lang="ar-IQ" dirty="0" smtClean="0"/>
              <a:t> </a:t>
            </a:r>
            <a:r>
              <a:rPr lang="ar-IQ" dirty="0"/>
              <a:t>تعاقد بين غائبين مكاناً وحاضرين زماناً</a:t>
            </a:r>
            <a:endParaRPr lang="ar-IQ" dirty="0" smtClean="0"/>
          </a:p>
          <a:p>
            <a:pPr marL="0" indent="0" algn="r">
              <a:buNone/>
            </a:pPr>
            <a:r>
              <a:rPr lang="ar-IQ" dirty="0"/>
              <a:t> </a:t>
            </a:r>
            <a:r>
              <a:rPr lang="ar-IQ" dirty="0" smtClean="0"/>
              <a:t>    كما التعاقد عبر المواقع الالكترونية</a:t>
            </a:r>
          </a:p>
          <a:p>
            <a:pPr marL="0" indent="0" algn="r">
              <a:buNone/>
            </a:pPr>
            <a:r>
              <a:rPr lang="ar-IQ" dirty="0" smtClean="0"/>
              <a:t>(التعاقد عبر الهاتف)     </a:t>
            </a:r>
          </a:p>
          <a:p>
            <a:pPr marL="0" indent="0" algn="r">
              <a:buNone/>
            </a:pPr>
            <a:endParaRPr lang="en-US" sz="2400" b="1" dirty="0">
              <a:solidFill>
                <a:srgbClr val="7030A0"/>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7190747" y="2133600"/>
            <a:ext cx="4313864" cy="3899452"/>
          </a:xfrm>
        </p:spPr>
        <p:txBody>
          <a:bodyPr/>
          <a:lstStyle/>
          <a:p>
            <a:pPr marL="0" indent="0" algn="r">
              <a:buNone/>
            </a:pPr>
            <a:endParaRPr lang="ar-IQ" dirty="0" smtClean="0"/>
          </a:p>
          <a:p>
            <a:pPr marL="0" indent="0" algn="r">
              <a:buNone/>
            </a:pPr>
            <a:r>
              <a:rPr lang="ar-IQ" dirty="0" smtClean="0"/>
              <a:t>التعاقد بين غائبين مكاناً وزماناً   </a:t>
            </a:r>
          </a:p>
          <a:p>
            <a:pPr marL="0" indent="0" algn="r">
              <a:buNone/>
            </a:pPr>
            <a:r>
              <a:rPr lang="ar-IQ" dirty="0" smtClean="0"/>
              <a:t>التعاقد بواسطة البريد الالكتروني </a:t>
            </a:r>
          </a:p>
          <a:p>
            <a:pPr marL="0" indent="0" algn="r">
              <a:buNone/>
            </a:pPr>
            <a:r>
              <a:rPr lang="ar-IQ" dirty="0" smtClean="0"/>
              <a:t>   </a:t>
            </a:r>
            <a:r>
              <a:rPr lang="en-US" dirty="0" smtClean="0"/>
              <a:t>E  mail</a:t>
            </a:r>
            <a:endParaRPr lang="en-US" dirty="0"/>
          </a:p>
        </p:txBody>
      </p:sp>
    </p:spTree>
    <p:extLst>
      <p:ext uri="{BB962C8B-B14F-4D97-AF65-F5344CB8AC3E}">
        <p14:creationId xmlns:p14="http://schemas.microsoft.com/office/powerpoint/2010/main" val="2830198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خصائص العقد الالكتروني              </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2126974" y="2126222"/>
            <a:ext cx="9377637" cy="3777622"/>
          </a:xfrm>
        </p:spPr>
        <p:txBody>
          <a:bodyPr/>
          <a:lstStyle/>
          <a:p>
            <a:pPr marL="0" indent="0" algn="r">
              <a:buNone/>
            </a:pPr>
            <a:r>
              <a:rPr lang="ar-IQ" dirty="0" smtClean="0"/>
              <a:t>1- وسيلة ابرام العقد الكترونية</a:t>
            </a:r>
          </a:p>
          <a:p>
            <a:pPr marL="0" indent="0" algn="r">
              <a:buNone/>
            </a:pPr>
            <a:r>
              <a:rPr lang="ar-IQ" dirty="0" smtClean="0"/>
              <a:t>2- يتسم العقد غالباً بالطابع التجاري</a:t>
            </a:r>
          </a:p>
          <a:p>
            <a:pPr marL="0" indent="0" algn="r">
              <a:buNone/>
            </a:pPr>
            <a:r>
              <a:rPr lang="ar-IQ" dirty="0" smtClean="0"/>
              <a:t>3- غالباً تكون من عقود الاستهلاك</a:t>
            </a:r>
          </a:p>
          <a:p>
            <a:pPr marL="0" indent="0" algn="r">
              <a:buNone/>
            </a:pPr>
            <a:r>
              <a:rPr lang="ar-IQ" dirty="0" smtClean="0"/>
              <a:t>4- في الغالب هي من العقود الدولية</a:t>
            </a:r>
          </a:p>
          <a:p>
            <a:pPr marL="0" indent="0" algn="r">
              <a:buNone/>
            </a:pPr>
            <a:r>
              <a:rPr lang="ar-IQ" dirty="0" smtClean="0"/>
              <a:t>5- يتم ابرام العقد عن بعد</a:t>
            </a:r>
          </a:p>
          <a:p>
            <a:pPr marL="0" indent="0" algn="r">
              <a:buNone/>
            </a:pPr>
            <a:r>
              <a:rPr lang="ar-IQ" dirty="0" smtClean="0"/>
              <a:t>6- لها خصوصية في طريقة الاثبات والوفاء(الاثبات يكون بالوثائق الالكترونية والوفاء بالنقود الالكترونية)</a:t>
            </a:r>
            <a:endParaRPr lang="en-US" dirty="0"/>
          </a:p>
        </p:txBody>
      </p:sp>
    </p:spTree>
    <p:extLst>
      <p:ext uri="{BB962C8B-B14F-4D97-AF65-F5344CB8AC3E}">
        <p14:creationId xmlns:p14="http://schemas.microsoft.com/office/powerpoint/2010/main" val="1853873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latin typeface="Arial" panose="020B0604020202020204" pitchFamily="34" charset="0"/>
                <a:cs typeface="Arial" panose="020B0604020202020204" pitchFamily="34" charset="0"/>
              </a:rPr>
              <a:t>اهم انواع العقود الالكترونية               </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596348" y="2126222"/>
            <a:ext cx="10908263" cy="3777622"/>
          </a:xfrm>
        </p:spPr>
        <p:txBody>
          <a:bodyPr>
            <a:normAutofit fontScale="85000" lnSpcReduction="20000"/>
          </a:bodyPr>
          <a:lstStyle/>
          <a:p>
            <a:pPr marL="0" indent="0" algn="r">
              <a:buNone/>
            </a:pPr>
            <a:r>
              <a:rPr lang="ar-IQ" sz="2800" dirty="0" smtClean="0"/>
              <a:t>اولاً - عقود الخدمات الالكترونية</a:t>
            </a:r>
            <a:endParaRPr lang="ar-IQ" sz="2800" dirty="0"/>
          </a:p>
          <a:p>
            <a:pPr marL="0" indent="0" algn="r">
              <a:buNone/>
            </a:pPr>
            <a:r>
              <a:rPr lang="ar-IQ" sz="2800" dirty="0" smtClean="0"/>
              <a:t>1- عقد الدخول الى الشبكة</a:t>
            </a:r>
          </a:p>
          <a:p>
            <a:pPr marL="0" indent="0" algn="r">
              <a:buNone/>
            </a:pPr>
            <a:r>
              <a:rPr lang="ar-IQ" sz="2800" dirty="0" smtClean="0"/>
              <a:t>2-عقد خدمة المساعدة الفنية</a:t>
            </a:r>
          </a:p>
          <a:p>
            <a:pPr marL="0" indent="0" algn="r">
              <a:buNone/>
            </a:pPr>
            <a:r>
              <a:rPr lang="ar-IQ" sz="2800" dirty="0" smtClean="0"/>
              <a:t>3-عقد الايواء</a:t>
            </a:r>
          </a:p>
          <a:p>
            <a:pPr marL="0" indent="0" algn="r">
              <a:buNone/>
            </a:pPr>
            <a:r>
              <a:rPr lang="ar-IQ" sz="2800" dirty="0" smtClean="0"/>
              <a:t>4-عقد انشاء موقع</a:t>
            </a:r>
          </a:p>
          <a:p>
            <a:pPr marL="0" indent="0" algn="r">
              <a:buNone/>
            </a:pPr>
            <a:r>
              <a:rPr lang="ar-IQ" sz="2800" dirty="0" smtClean="0"/>
              <a:t>5-عقد تقديم خدمة البريد الالكتروني</a:t>
            </a:r>
          </a:p>
          <a:p>
            <a:pPr marL="0" indent="0" algn="r">
              <a:buNone/>
            </a:pPr>
            <a:r>
              <a:rPr lang="ar-IQ" sz="2800" dirty="0" smtClean="0"/>
              <a:t>6- عقد انشاء المتجر الافتراضي</a:t>
            </a:r>
          </a:p>
          <a:p>
            <a:pPr marL="0" indent="0" algn="r">
              <a:buNone/>
            </a:pPr>
            <a:r>
              <a:rPr lang="ar-IQ" sz="2800" dirty="0" smtClean="0"/>
              <a:t>7- عقد الاشتراك في بنوك المعلومات</a:t>
            </a:r>
          </a:p>
          <a:p>
            <a:pPr marL="0" indent="0" algn="r">
              <a:buNone/>
            </a:pPr>
            <a:r>
              <a:rPr lang="ar-IQ" sz="2800" dirty="0" smtClean="0"/>
              <a:t>8-عقد بث مضمون معين على الانترنيت</a:t>
            </a:r>
            <a:endParaRPr lang="en-US" sz="2800" dirty="0"/>
          </a:p>
        </p:txBody>
      </p:sp>
    </p:spTree>
    <p:extLst>
      <p:ext uri="{BB962C8B-B14F-4D97-AF65-F5344CB8AC3E}">
        <p14:creationId xmlns:p14="http://schemas.microsoft.com/office/powerpoint/2010/main" val="2351754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997765" y="1033670"/>
            <a:ext cx="9506846" cy="4870174"/>
          </a:xfrm>
        </p:spPr>
        <p:txBody>
          <a:bodyPr>
            <a:normAutofit lnSpcReduction="10000"/>
          </a:bodyPr>
          <a:lstStyle/>
          <a:p>
            <a:pPr marL="0" indent="0" algn="r">
              <a:buNone/>
            </a:pPr>
            <a:r>
              <a:rPr lang="ar-IQ" sz="2400" dirty="0" smtClean="0">
                <a:latin typeface="Arial" panose="020B0604020202020204" pitchFamily="34" charset="0"/>
                <a:cs typeface="Arial" panose="020B0604020202020204" pitchFamily="34" charset="0"/>
              </a:rPr>
              <a:t>ثانياً- عقود المعلوماتية</a:t>
            </a:r>
          </a:p>
          <a:p>
            <a:pPr marL="0" indent="0" algn="r">
              <a:buNone/>
            </a:pPr>
            <a:r>
              <a:rPr lang="ar-IQ" sz="2400" dirty="0" smtClean="0">
                <a:latin typeface="Arial" panose="020B0604020202020204" pitchFamily="34" charset="0"/>
                <a:cs typeface="Arial" panose="020B0604020202020204" pitchFamily="34" charset="0"/>
              </a:rPr>
              <a:t>1- بيع برامج المعلومات</a:t>
            </a:r>
          </a:p>
          <a:p>
            <a:pPr marL="0" indent="0" algn="r">
              <a:buNone/>
            </a:pPr>
            <a:r>
              <a:rPr lang="ar-IQ" sz="2400" dirty="0" smtClean="0">
                <a:latin typeface="Arial" panose="020B0604020202020204" pitchFamily="34" charset="0"/>
                <a:cs typeface="Arial" panose="020B0604020202020204" pitchFamily="34" charset="0"/>
              </a:rPr>
              <a:t>2-تأجير برامج المعلومات</a:t>
            </a:r>
          </a:p>
          <a:p>
            <a:pPr marL="0" indent="0" algn="r">
              <a:buNone/>
            </a:pPr>
            <a:r>
              <a:rPr lang="ar-IQ" sz="2400" dirty="0" smtClean="0">
                <a:latin typeface="Arial" panose="020B0604020202020204" pitchFamily="34" charset="0"/>
                <a:cs typeface="Arial" panose="020B0604020202020204" pitchFamily="34" charset="0"/>
              </a:rPr>
              <a:t>3-الترخيص باستعمال برامج المعلومات</a:t>
            </a:r>
          </a:p>
          <a:p>
            <a:pPr marL="0" indent="0" algn="r">
              <a:buNone/>
            </a:pPr>
            <a:r>
              <a:rPr lang="ar-IQ" sz="2400" dirty="0" smtClean="0">
                <a:latin typeface="Arial" panose="020B0604020202020204" pitchFamily="34" charset="0"/>
                <a:cs typeface="Arial" panose="020B0604020202020204" pitchFamily="34" charset="0"/>
              </a:rPr>
              <a:t>4- مقاولة برامج المعلومات</a:t>
            </a:r>
          </a:p>
          <a:p>
            <a:pPr marL="0" indent="0" algn="r">
              <a:buNone/>
            </a:pPr>
            <a:r>
              <a:rPr lang="ar-IQ" sz="2400" dirty="0" smtClean="0">
                <a:latin typeface="Arial" panose="020B0604020202020204" pitchFamily="34" charset="0"/>
                <a:cs typeface="Arial" panose="020B0604020202020204" pitchFamily="34" charset="0"/>
              </a:rPr>
              <a:t>5- الايجار التمويلي للبرامج</a:t>
            </a:r>
          </a:p>
          <a:p>
            <a:pPr marL="0" indent="0" algn="r">
              <a:buNone/>
            </a:pPr>
            <a:r>
              <a:rPr lang="ar-IQ" sz="2400" dirty="0" smtClean="0">
                <a:latin typeface="Arial" panose="020B0604020202020204" pitchFamily="34" charset="0"/>
                <a:cs typeface="Arial" panose="020B0604020202020204" pitchFamily="34" charset="0"/>
              </a:rPr>
              <a:t>6- تقديم الدراسة والمشورة</a:t>
            </a:r>
          </a:p>
          <a:p>
            <a:pPr marL="0" indent="0" algn="r">
              <a:buNone/>
            </a:pPr>
            <a:r>
              <a:rPr lang="ar-IQ" sz="2400" dirty="0" smtClean="0">
                <a:latin typeface="Arial" panose="020B0604020202020204" pitchFamily="34" charset="0"/>
                <a:cs typeface="Arial" panose="020B0604020202020204" pitchFamily="34" charset="0"/>
              </a:rPr>
              <a:t>7- تقديم التسهيلات الادارية</a:t>
            </a:r>
          </a:p>
          <a:p>
            <a:pPr marL="0" indent="0" algn="r">
              <a:buNone/>
            </a:pPr>
            <a:r>
              <a:rPr lang="ar-IQ" sz="2400" dirty="0" smtClean="0">
                <a:latin typeface="Arial" panose="020B0604020202020204" pitchFamily="34" charset="0"/>
                <a:cs typeface="Arial" panose="020B0604020202020204" pitchFamily="34" charset="0"/>
              </a:rPr>
              <a:t>8- تقديم المساعدة الفنية</a:t>
            </a:r>
          </a:p>
          <a:p>
            <a:pPr marL="0" indent="0" algn="r">
              <a:buNone/>
            </a:pPr>
            <a:r>
              <a:rPr lang="ar-IQ" sz="2400" dirty="0" smtClean="0">
                <a:latin typeface="Arial" panose="020B0604020202020204" pitchFamily="34" charset="0"/>
                <a:cs typeface="Arial" panose="020B0604020202020204" pitchFamily="34" charset="0"/>
              </a:rPr>
              <a:t>9- عقد تسليم المفتاح</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533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659835" y="2126222"/>
            <a:ext cx="9844776" cy="3777622"/>
          </a:xfrm>
        </p:spPr>
        <p:txBody>
          <a:bodyPr>
            <a:normAutofit/>
          </a:bodyPr>
          <a:lstStyle/>
          <a:p>
            <a:pPr marL="0" indent="0" algn="r">
              <a:buNone/>
            </a:pPr>
            <a:r>
              <a:rPr lang="ar-IQ" sz="2400" dirty="0" smtClean="0">
                <a:latin typeface="Arial" panose="020B0604020202020204" pitchFamily="34" charset="0"/>
                <a:cs typeface="Arial" panose="020B0604020202020204" pitchFamily="34" charset="0"/>
              </a:rPr>
              <a:t>ثالثاً- عقود الفضائيات والاعلانات </a:t>
            </a:r>
          </a:p>
          <a:p>
            <a:pPr marL="0" indent="0" algn="r">
              <a:buNone/>
            </a:pPr>
            <a:r>
              <a:rPr lang="ar-IQ" sz="2400" dirty="0" smtClean="0">
                <a:latin typeface="Arial" panose="020B0604020202020204" pitchFamily="34" charset="0"/>
                <a:cs typeface="Arial" panose="020B0604020202020204" pitchFamily="34" charset="0"/>
              </a:rPr>
              <a:t>1-عقود الفضائيات </a:t>
            </a:r>
          </a:p>
          <a:p>
            <a:pPr marL="0" indent="0" algn="r">
              <a:buNone/>
            </a:pPr>
            <a:r>
              <a:rPr lang="ar-IQ" sz="2400" dirty="0" smtClean="0">
                <a:latin typeface="Arial" panose="020B0604020202020204" pitchFamily="34" charset="0"/>
                <a:cs typeface="Arial" panose="020B0604020202020204" pitchFamily="34" charset="0"/>
              </a:rPr>
              <a:t>2- عقود الاعلانات</a:t>
            </a:r>
          </a:p>
          <a:p>
            <a:pPr marL="0" indent="0" algn="r">
              <a:buNone/>
            </a:pPr>
            <a:r>
              <a:rPr lang="ar-IQ" sz="2400" dirty="0" smtClean="0">
                <a:latin typeface="Arial" panose="020B0604020202020204" pitchFamily="34" charset="0"/>
                <a:cs typeface="Arial" panose="020B0604020202020204" pitchFamily="34" charset="0"/>
              </a:rPr>
              <a:t>3-عقود التلفون النقال</a:t>
            </a:r>
          </a:p>
          <a:p>
            <a:pPr marL="0" indent="0" algn="r">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79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75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5014"/>
          </a:xfrm>
        </p:spPr>
        <p:txBody>
          <a:bodyPr>
            <a:normAutofit fontScale="90000"/>
          </a:bodyPr>
          <a:lstStyle/>
          <a:p>
            <a:r>
              <a:rPr lang="en-US" sz="4800" dirty="0" smtClean="0">
                <a:latin typeface="Copperplate Gothic Light" panose="020E0507020206020404" pitchFamily="34" charset="0"/>
              </a:rPr>
              <a:t>Electronic transaction </a:t>
            </a:r>
            <a:r>
              <a:rPr lang="ar-IQ" sz="4800" dirty="0" smtClean="0">
                <a:latin typeface="Copperplate Gothic Light" panose="020E0507020206020404" pitchFamily="34" charset="0"/>
              </a:rPr>
              <a:t/>
            </a:r>
            <a:br>
              <a:rPr lang="ar-IQ" sz="4800" dirty="0" smtClean="0">
                <a:latin typeface="Copperplate Gothic Light" panose="020E0507020206020404" pitchFamily="34" charset="0"/>
              </a:rPr>
            </a:br>
            <a:r>
              <a:rPr lang="ar-IQ" sz="4800" dirty="0" smtClean="0">
                <a:latin typeface="Copperplate Gothic Light" panose="020E0507020206020404" pitchFamily="34" charset="0"/>
              </a:rPr>
              <a:t>المعاملات الالكترونية            </a:t>
            </a:r>
            <a:endParaRPr lang="en-US" sz="4800" dirty="0">
              <a:latin typeface="Copperplate Gothic Light" panose="020E0507020206020404" pitchFamily="34" charset="0"/>
            </a:endParaRPr>
          </a:p>
        </p:txBody>
      </p:sp>
      <p:pic>
        <p:nvPicPr>
          <p:cNvPr id="3" name="Picture 2" descr="Download Ecommerce Free Png Image HQ PNG Image | FreePNGIm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131" y="1928192"/>
            <a:ext cx="8191738" cy="4929808"/>
          </a:xfrm>
          <a:prstGeom prst="rect">
            <a:avLst/>
          </a:prstGeom>
        </p:spPr>
      </p:pic>
    </p:spTree>
    <p:extLst>
      <p:ext uri="{BB962C8B-B14F-4D97-AF65-F5344CB8AC3E}">
        <p14:creationId xmlns:p14="http://schemas.microsoft.com/office/powerpoint/2010/main" val="108040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قانون تكنلوجيا المعلومات         </a:t>
            </a:r>
            <a:endParaRPr lang="en-US" dirty="0"/>
          </a:p>
        </p:txBody>
      </p:sp>
      <p:sp>
        <p:nvSpPr>
          <p:cNvPr id="3" name="Content Placeholder 2"/>
          <p:cNvSpPr>
            <a:spLocks noGrp="1"/>
          </p:cNvSpPr>
          <p:nvPr>
            <p:ph sz="half" idx="1"/>
          </p:nvPr>
        </p:nvSpPr>
        <p:spPr/>
        <p:txBody>
          <a:bodyPr/>
          <a:lstStyle/>
          <a:p>
            <a:pPr marL="0" indent="0">
              <a:buNone/>
            </a:pPr>
            <a:endParaRPr lang="ar-IQ" dirty="0" smtClean="0"/>
          </a:p>
          <a:p>
            <a:pPr marL="0" indent="0">
              <a:buNone/>
            </a:pPr>
            <a:r>
              <a:rPr lang="ar-IQ" dirty="0" smtClean="0"/>
              <a:t>2</a:t>
            </a:r>
            <a:r>
              <a:rPr lang="ar-IQ" sz="2800" dirty="0" smtClean="0"/>
              <a:t>- الاعتداء على اموال الافراد ومصالحهم وحقهم في الحفاظ على المعلومات ذات القيمة الاقتصادية (جرائم الكومبيوتر)               </a:t>
            </a:r>
          </a:p>
        </p:txBody>
      </p:sp>
      <p:sp>
        <p:nvSpPr>
          <p:cNvPr id="4" name="Content Placeholder 3"/>
          <p:cNvSpPr>
            <a:spLocks noGrp="1"/>
          </p:cNvSpPr>
          <p:nvPr>
            <p:ph sz="half" idx="2"/>
          </p:nvPr>
        </p:nvSpPr>
        <p:spPr/>
        <p:txBody>
          <a:bodyPr>
            <a:normAutofit/>
          </a:bodyPr>
          <a:lstStyle/>
          <a:p>
            <a:pPr marL="0" indent="0">
              <a:buNone/>
            </a:pPr>
            <a:r>
              <a:rPr lang="ar-IQ" sz="2800" dirty="0" smtClean="0"/>
              <a:t>قانون تكنلوجيا المعلومات يتكون من فرعين               </a:t>
            </a:r>
          </a:p>
          <a:p>
            <a:pPr marL="0" indent="0">
              <a:buNone/>
            </a:pPr>
            <a:r>
              <a:rPr lang="ar-IQ" sz="2800" dirty="0" smtClean="0"/>
              <a:t>1- اساءة استخدام البيانات الشخصية المخزونة في نظم الكومبيوتر والمساس بالاسرار والخصوصيات(الخصوصية الرقمية)           </a:t>
            </a:r>
            <a:endParaRPr lang="en-US" sz="2800" dirty="0"/>
          </a:p>
        </p:txBody>
      </p:sp>
    </p:spTree>
    <p:extLst>
      <p:ext uri="{BB962C8B-B14F-4D97-AF65-F5344CB8AC3E}">
        <p14:creationId xmlns:p14="http://schemas.microsoft.com/office/powerpoint/2010/main" val="1462766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قانون تكنلوجيا المعلومات       </a:t>
            </a:r>
            <a:endParaRPr lang="en-US" dirty="0"/>
          </a:p>
        </p:txBody>
      </p:sp>
      <p:sp>
        <p:nvSpPr>
          <p:cNvPr id="4" name="Content Placeholder 3"/>
          <p:cNvSpPr>
            <a:spLocks noGrp="1"/>
          </p:cNvSpPr>
          <p:nvPr>
            <p:ph sz="half" idx="1"/>
          </p:nvPr>
        </p:nvSpPr>
        <p:spPr>
          <a:xfrm>
            <a:off x="1490871" y="1845503"/>
            <a:ext cx="9332842" cy="4351338"/>
          </a:xfrm>
        </p:spPr>
        <p:txBody>
          <a:bodyPr>
            <a:normAutofit/>
          </a:bodyPr>
          <a:lstStyle/>
          <a:p>
            <a:pPr marL="914400" lvl="2" indent="0" algn="r">
              <a:buNone/>
            </a:pPr>
            <a:r>
              <a:rPr lang="ar-IQ" dirty="0" smtClean="0"/>
              <a:t>-</a:t>
            </a:r>
            <a:r>
              <a:rPr lang="ar-IQ" sz="3200" dirty="0" smtClean="0"/>
              <a:t>هو القانون الذي ينظم كل شيء متعلق بالكومبيوتر والانترنيت والفضاء الافتراضي وهو مصدر الاحكام المنظمة للتصرفات الافتراضية في اطار البيئة الافتراضية عن طريق قواعد قانونية.</a:t>
            </a:r>
          </a:p>
          <a:p>
            <a:pPr marL="914400" lvl="2" indent="0" algn="r">
              <a:buNone/>
            </a:pPr>
            <a:r>
              <a:rPr lang="ar-IQ" sz="3200" dirty="0" smtClean="0"/>
              <a:t>- هو ذلك الفرع من القانون الذي يعنى بالقواعد القانونية الناجمة عن استخدام الكومبيوتر بمفهومه الواسع وتتصل بالشبكة المعلوماتية (الانترنيت)وبأي تصرف او سلوك يتصل بالمعلومات ونظمها.</a:t>
            </a:r>
            <a:endParaRPr lang="en-US" sz="3200" dirty="0"/>
          </a:p>
        </p:txBody>
      </p:sp>
    </p:spTree>
    <p:extLst>
      <p:ext uri="{BB962C8B-B14F-4D97-AF65-F5344CB8AC3E}">
        <p14:creationId xmlns:p14="http://schemas.microsoft.com/office/powerpoint/2010/main" val="198914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mtClean="0"/>
              <a:t>استخدام التكنلوجيا وحماية خصوصية الانسان                       </a:t>
            </a:r>
            <a:endParaRPr lang="en-US"/>
          </a:p>
        </p:txBody>
      </p:sp>
      <p:sp>
        <p:nvSpPr>
          <p:cNvPr id="4" name="Content Placeholder 3"/>
          <p:cNvSpPr>
            <a:spLocks noGrp="1"/>
          </p:cNvSpPr>
          <p:nvPr>
            <p:ph sz="half" idx="1"/>
          </p:nvPr>
        </p:nvSpPr>
        <p:spPr>
          <a:xfrm>
            <a:off x="1172817" y="1925016"/>
            <a:ext cx="10366513" cy="4351338"/>
          </a:xfrm>
        </p:spPr>
        <p:txBody>
          <a:bodyPr>
            <a:normAutofit/>
          </a:bodyPr>
          <a:lstStyle/>
          <a:p>
            <a:pPr marL="0" indent="0" algn="r">
              <a:buNone/>
            </a:pPr>
            <a:r>
              <a:rPr lang="ar-IQ" sz="4000" dirty="0" smtClean="0">
                <a:latin typeface="Arial" panose="020B0604020202020204" pitchFamily="34" charset="0"/>
                <a:cs typeface="Arial" panose="020B0604020202020204" pitchFamily="34" charset="0"/>
              </a:rPr>
              <a:t>م / 19 من الاعلان العالمي لحقوق الانسان لسنة 1948</a:t>
            </a:r>
          </a:p>
          <a:p>
            <a:pPr marL="0" indent="0" algn="r">
              <a:buNone/>
            </a:pPr>
            <a:r>
              <a:rPr lang="ar-IQ" sz="4000" dirty="0" smtClean="0">
                <a:latin typeface="Arial" panose="020B0604020202020204" pitchFamily="34" charset="0"/>
                <a:cs typeface="Arial" panose="020B0604020202020204" pitchFamily="34" charset="0"/>
              </a:rPr>
              <a:t>لكل شخص الحق في حرية الرأي والتعبير، ويشمل هذا الحق حرية اعتناق الاراء دون اي تدخل، واستقاء الانباء والافكار وتلقيها بأية وسيلة كانت دون التقيد بالحدود الجغرافية </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289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المسؤولية المدنية           </a:t>
            </a:r>
            <a:endParaRPr lang="en-US" dirty="0"/>
          </a:p>
        </p:txBody>
      </p:sp>
      <p:sp>
        <p:nvSpPr>
          <p:cNvPr id="3" name="Content Placeholder 2"/>
          <p:cNvSpPr>
            <a:spLocks noGrp="1"/>
          </p:cNvSpPr>
          <p:nvPr>
            <p:ph sz="half" idx="1"/>
          </p:nvPr>
        </p:nvSpPr>
        <p:spPr/>
        <p:txBody>
          <a:bodyPr>
            <a:normAutofit/>
          </a:bodyPr>
          <a:lstStyle/>
          <a:p>
            <a:pPr marL="0" indent="0" algn="r">
              <a:buNone/>
            </a:pPr>
            <a:r>
              <a:rPr lang="ar-IQ" dirty="0" smtClean="0"/>
              <a:t>السؤولية التقصيرية</a:t>
            </a:r>
          </a:p>
          <a:p>
            <a:pPr marL="0" indent="0" algn="r">
              <a:buNone/>
            </a:pPr>
            <a:r>
              <a:rPr lang="ar-IQ" dirty="0" smtClean="0"/>
              <a:t>1- تنشأ عن القانون ولا يجوز الاتفاق على تعديل احكامها</a:t>
            </a:r>
          </a:p>
          <a:p>
            <a:pPr marL="0" indent="0" algn="r">
              <a:buNone/>
            </a:pPr>
            <a:r>
              <a:rPr lang="ar-IQ" dirty="0" smtClean="0"/>
              <a:t>2- التعويض يشمل الضرر المتوقع وغير المتوقع</a:t>
            </a:r>
            <a:endParaRPr lang="ar-IQ" dirty="0"/>
          </a:p>
          <a:p>
            <a:pPr marL="0" indent="0" algn="r">
              <a:buNone/>
            </a:pPr>
            <a:r>
              <a:rPr lang="ar-IQ" dirty="0" smtClean="0"/>
              <a:t>3- لا يشترط توافر الاهليةيكفي اهلية التمييز اي 7 سنين</a:t>
            </a:r>
          </a:p>
          <a:p>
            <a:pPr marL="0" indent="0" algn="r">
              <a:buNone/>
            </a:pPr>
            <a:r>
              <a:rPr lang="ar-IQ" dirty="0" smtClean="0"/>
              <a:t>4- القانون قرر التضامن</a:t>
            </a:r>
          </a:p>
          <a:p>
            <a:pPr marL="0" indent="0" algn="r">
              <a:buNone/>
            </a:pPr>
            <a:r>
              <a:rPr lang="ar-IQ" dirty="0" smtClean="0"/>
              <a:t>5-المدة 3 سنوات</a:t>
            </a:r>
          </a:p>
          <a:p>
            <a:pPr marL="0" indent="0" algn="r">
              <a:buNone/>
            </a:pPr>
            <a:r>
              <a:rPr lang="ar-IQ" dirty="0" smtClean="0"/>
              <a:t>6- قواعد الاسناد فيها تختلف عن العقد</a:t>
            </a:r>
          </a:p>
        </p:txBody>
      </p:sp>
      <p:sp>
        <p:nvSpPr>
          <p:cNvPr id="4" name="Content Placeholder 3"/>
          <p:cNvSpPr>
            <a:spLocks noGrp="1"/>
          </p:cNvSpPr>
          <p:nvPr>
            <p:ph sz="half" idx="2"/>
          </p:nvPr>
        </p:nvSpPr>
        <p:spPr/>
        <p:txBody>
          <a:bodyPr>
            <a:normAutofit/>
          </a:bodyPr>
          <a:lstStyle/>
          <a:p>
            <a:pPr marL="0" indent="0" algn="r">
              <a:buNone/>
            </a:pPr>
            <a:r>
              <a:rPr lang="ar-IQ" dirty="0" smtClean="0"/>
              <a:t>المسؤولية العقدية</a:t>
            </a:r>
          </a:p>
          <a:p>
            <a:pPr marL="0" indent="0" algn="r">
              <a:buNone/>
            </a:pPr>
            <a:r>
              <a:rPr lang="ar-IQ" dirty="0" smtClean="0"/>
              <a:t>1-وليدة الارادة ومصدرها العقد ويجوز تعديل احكامها</a:t>
            </a:r>
          </a:p>
          <a:p>
            <a:pPr marL="0" indent="0" algn="r">
              <a:buNone/>
            </a:pPr>
            <a:r>
              <a:rPr lang="ar-IQ" dirty="0" smtClean="0"/>
              <a:t>2- التعويض يشمل الضرر المتوقع</a:t>
            </a:r>
          </a:p>
          <a:p>
            <a:pPr marL="0" indent="0" algn="r">
              <a:buNone/>
            </a:pPr>
            <a:r>
              <a:rPr lang="ar-IQ" dirty="0" smtClean="0"/>
              <a:t>3- يشترط توافر الاهلية</a:t>
            </a:r>
          </a:p>
          <a:p>
            <a:pPr marL="0" indent="0" algn="r">
              <a:buNone/>
            </a:pPr>
            <a:r>
              <a:rPr lang="ar-IQ" dirty="0" smtClean="0"/>
              <a:t>4- لا تضامن بين المدينين في العقد الا باتفاق</a:t>
            </a:r>
          </a:p>
          <a:p>
            <a:pPr marL="0" indent="0" algn="r">
              <a:buNone/>
            </a:pPr>
            <a:r>
              <a:rPr lang="ar-IQ" dirty="0" smtClean="0"/>
              <a:t>5-مدة التقادم 15 سنة</a:t>
            </a:r>
          </a:p>
          <a:p>
            <a:pPr marL="0" indent="0" algn="r">
              <a:buNone/>
            </a:pPr>
            <a:r>
              <a:rPr lang="ar-IQ" dirty="0" smtClean="0"/>
              <a:t>6- لها قواعد اسناد خاصة بها</a:t>
            </a:r>
            <a:endParaRPr lang="en-US" dirty="0"/>
          </a:p>
        </p:txBody>
      </p:sp>
    </p:spTree>
    <p:extLst>
      <p:ext uri="{BB962C8B-B14F-4D97-AF65-F5344CB8AC3E}">
        <p14:creationId xmlns:p14="http://schemas.microsoft.com/office/powerpoint/2010/main" val="596275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5">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صور من المعاملات الالكترونية   </a:t>
            </a:r>
            <a:endParaRPr lang="en-US" dirty="0"/>
          </a:p>
        </p:txBody>
      </p:sp>
      <p:sp>
        <p:nvSpPr>
          <p:cNvPr id="4" name="Content Placeholder 3"/>
          <p:cNvSpPr>
            <a:spLocks noGrp="1"/>
          </p:cNvSpPr>
          <p:nvPr>
            <p:ph sz="half" idx="1"/>
          </p:nvPr>
        </p:nvSpPr>
        <p:spPr>
          <a:xfrm>
            <a:off x="838200" y="1825625"/>
            <a:ext cx="10515600" cy="4351338"/>
          </a:xfrm>
        </p:spPr>
        <p:txBody>
          <a:bodyPr/>
          <a:lstStyle/>
          <a:p>
            <a:pPr marL="0" indent="0" algn="r">
              <a:buNone/>
            </a:pPr>
            <a:r>
              <a:rPr lang="ar-IQ" sz="4400" dirty="0" smtClean="0"/>
              <a:t>الاعلام الالكتروني</a:t>
            </a:r>
          </a:p>
          <a:p>
            <a:pPr marL="0" indent="0" algn="r">
              <a:buNone/>
            </a:pPr>
            <a:r>
              <a:rPr lang="ar-IQ" dirty="0" smtClean="0"/>
              <a:t>1- الصحافة الالكترونية</a:t>
            </a:r>
          </a:p>
          <a:p>
            <a:pPr marL="0" indent="0" algn="r">
              <a:buNone/>
            </a:pPr>
            <a:r>
              <a:rPr lang="ar-IQ" dirty="0" smtClean="0"/>
              <a:t>2- المواقع الالكترونية</a:t>
            </a:r>
          </a:p>
          <a:p>
            <a:pPr marL="0" indent="0" algn="r">
              <a:buNone/>
            </a:pPr>
            <a:r>
              <a:rPr lang="ar-IQ" sz="4000" dirty="0" smtClean="0"/>
              <a:t>التجارة الالكترونية</a:t>
            </a:r>
          </a:p>
          <a:p>
            <a:pPr marL="0" indent="0" algn="r">
              <a:buNone/>
            </a:pPr>
            <a:r>
              <a:rPr lang="ar-IQ" sz="4000" dirty="0" smtClean="0"/>
              <a:t>الادارة الالكترونية</a:t>
            </a:r>
            <a:endParaRPr lang="en-US" sz="4000" dirty="0"/>
          </a:p>
        </p:txBody>
      </p:sp>
    </p:spTree>
    <p:extLst>
      <p:ext uri="{BB962C8B-B14F-4D97-AF65-F5344CB8AC3E}">
        <p14:creationId xmlns:p14="http://schemas.microsoft.com/office/powerpoint/2010/main" val="1304400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2257425" y="605448"/>
            <a:ext cx="8911687" cy="1280890"/>
          </a:xfrm>
        </p:spPr>
        <p:txBody>
          <a:bodyPr/>
          <a:lstStyle/>
          <a:p>
            <a:pPr algn="r"/>
            <a:r>
              <a:rPr lang="ar-IQ" dirty="0" smtClean="0"/>
              <a:t>قانون اساءة استعمال اجهزة الاتصالات في اقليم كوردستان رقم 6 لسنة 2008</a:t>
            </a:r>
            <a:endParaRPr lang="ar-IQ" dirty="0"/>
          </a:p>
        </p:txBody>
      </p:sp>
      <p:sp>
        <p:nvSpPr>
          <p:cNvPr id="6" name="Platshållare för innehåll 2"/>
          <p:cNvSpPr>
            <a:spLocks noGrp="1"/>
          </p:cNvSpPr>
          <p:nvPr>
            <p:ph sz="half" idx="1"/>
          </p:nvPr>
        </p:nvSpPr>
        <p:spPr>
          <a:xfrm>
            <a:off x="2257425" y="2125663"/>
            <a:ext cx="9247188" cy="3778250"/>
          </a:xfrm>
        </p:spPr>
        <p:txBody>
          <a:bodyPr/>
          <a:lstStyle/>
          <a:p>
            <a:pPr marL="0" indent="0" algn="r">
              <a:buNone/>
            </a:pPr>
            <a:r>
              <a:rPr lang="ar-IQ" dirty="0" smtClean="0"/>
              <a:t>1-حالات اساءة استعمال الهاتف الخلوي او اية اجهزة اتصالات سلكية او لاسلكية او الانترنيت او البريد الالكتروني </a:t>
            </a:r>
          </a:p>
          <a:p>
            <a:pPr marL="0" indent="0" algn="r">
              <a:buNone/>
            </a:pPr>
            <a:r>
              <a:rPr lang="ar-IQ" dirty="0" smtClean="0"/>
              <a:t>2- التهديد او القذف او السب او نشر اخبار مختلفة تثير الرعب وتسريب محادثات او صور ثابتة او متحركة او الرسائل القصيرة المنافية للاخلاق والاداب العامة او التقاط صور بلا رخصة او اذن او اسناد امور خادشة للشرف او التحريض على ارتكاب الجرائم او افعال الفسوق والفجور او نشر معلومات تتصل باسرار الحياة الخاصة او العائلية للافراد والتي حصل عليها باية طريقة كانت ولو كانت صحيحة اذا كان من شأن نشرها وتسريبها وتوزيعها الاساءة اليهم او الحاق الضرر بهم</a:t>
            </a:r>
          </a:p>
          <a:p>
            <a:pPr marL="0" indent="0" algn="r">
              <a:buNone/>
            </a:pPr>
            <a:endParaRPr lang="ar-IQ" dirty="0"/>
          </a:p>
          <a:p>
            <a:pPr marL="0" indent="0" algn="r">
              <a:buNone/>
            </a:pPr>
            <a:r>
              <a:rPr lang="ar-IQ" dirty="0" smtClean="0"/>
              <a:t>م / 2 </a:t>
            </a:r>
            <a:endParaRPr lang="ar-IQ" dirty="0"/>
          </a:p>
        </p:txBody>
      </p:sp>
    </p:spTree>
    <p:extLst>
      <p:ext uri="{BB962C8B-B14F-4D97-AF65-F5344CB8AC3E}">
        <p14:creationId xmlns:p14="http://schemas.microsoft.com/office/powerpoint/2010/main" val="2335135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4">
                <a:lumMod val="5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r"/>
            <a:r>
              <a:rPr lang="ar-IQ" dirty="0" smtClean="0"/>
              <a:t>قانون التوقيع الالكتروني والمعاملات الالكترونية  رقم 78 لسنة 2012 </a:t>
            </a:r>
            <a:endParaRPr lang="ar-IQ" dirty="0"/>
          </a:p>
        </p:txBody>
      </p:sp>
      <p:sp>
        <p:nvSpPr>
          <p:cNvPr id="4" name="Platshållare för innehåll 3"/>
          <p:cNvSpPr>
            <a:spLocks noGrp="1"/>
          </p:cNvSpPr>
          <p:nvPr>
            <p:ph sz="half" idx="1"/>
          </p:nvPr>
        </p:nvSpPr>
        <p:spPr>
          <a:xfrm>
            <a:off x="1101012" y="2126222"/>
            <a:ext cx="10403599" cy="3777622"/>
          </a:xfrm>
        </p:spPr>
        <p:txBody>
          <a:bodyPr/>
          <a:lstStyle/>
          <a:p>
            <a:pPr marL="0" indent="0" algn="r">
              <a:buNone/>
            </a:pPr>
            <a:r>
              <a:rPr lang="ar-IQ" dirty="0" smtClean="0"/>
              <a:t>اهداف القانون </a:t>
            </a:r>
          </a:p>
          <a:p>
            <a:pPr marL="0" indent="0" algn="r">
              <a:buNone/>
            </a:pPr>
            <a:r>
              <a:rPr lang="ar-IQ" dirty="0" smtClean="0"/>
              <a:t>توفير الاطار القانوني لاستعمال الوسائل الالكترونية فب اجراء المعاملات الالكترونية</a:t>
            </a:r>
          </a:p>
          <a:p>
            <a:pPr marL="0" indent="0" algn="r">
              <a:buNone/>
            </a:pPr>
            <a:r>
              <a:rPr lang="ar-IQ" dirty="0" smtClean="0"/>
              <a:t>منح الحجية القانونية للمعاملات الالكترونية وتنظيم احكامها</a:t>
            </a:r>
          </a:p>
          <a:p>
            <a:pPr marL="0" indent="0" algn="r">
              <a:buNone/>
            </a:pPr>
            <a:r>
              <a:rPr lang="ar-IQ" dirty="0" smtClean="0"/>
              <a:t>تعزيز الثقة في صحة </a:t>
            </a:r>
            <a:r>
              <a:rPr lang="ar-IQ" smtClean="0"/>
              <a:t>المعاملات الالكترونية وسلامتها</a:t>
            </a:r>
            <a:endParaRPr lang="ar-IQ" dirty="0"/>
          </a:p>
        </p:txBody>
      </p:sp>
    </p:spTree>
    <p:extLst>
      <p:ext uri="{BB962C8B-B14F-4D97-AF65-F5344CB8AC3E}">
        <p14:creationId xmlns:p14="http://schemas.microsoft.com/office/powerpoint/2010/main" val="345258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238</TotalTime>
  <Words>698</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Copperplate Gothic Light</vt:lpstr>
      <vt:lpstr>Times New Roman</vt:lpstr>
      <vt:lpstr>Wingdings 3</vt:lpstr>
      <vt:lpstr>Wisp</vt:lpstr>
      <vt:lpstr>القانون الواجب التطبيق على المسؤولية المدنية في               المعاملات الالكترونية  </vt:lpstr>
      <vt:lpstr>Electronic transaction  المعاملات الالكترونية            </vt:lpstr>
      <vt:lpstr>قانون تكنلوجيا المعلومات         </vt:lpstr>
      <vt:lpstr>تعريف قانون تكنلوجيا المعلومات       </vt:lpstr>
      <vt:lpstr>استخدام التكنلوجيا وحماية خصوصية الانسان                       </vt:lpstr>
      <vt:lpstr>المسؤولية المدنية           </vt:lpstr>
      <vt:lpstr>صور من المعاملات الالكترونية   </vt:lpstr>
      <vt:lpstr>قانون اساءة استعمال اجهزة الاتصالات في اقليم كوردستان رقم 6 لسنة 2008</vt:lpstr>
      <vt:lpstr>قانون التوقيع الالكتروني والمعاملات الالكترونية  رقم 78 لسنة 2012 </vt:lpstr>
      <vt:lpstr>Electronic contract   العقد الالكتروني  </vt:lpstr>
      <vt:lpstr>التعاقد عن بعد يمكن ان يكون                                  تعاقد بين غائبين حقيقة وحاضرين حكم (وحدة مجلس العقد)                     </vt:lpstr>
      <vt:lpstr>خصائص العقد الالكتروني              </vt:lpstr>
      <vt:lpstr>اهم انواع العقود الالكترونية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Stereotypes</dc:title>
  <dc:creator>Maher</dc:creator>
  <cp:lastModifiedBy>Maher</cp:lastModifiedBy>
  <cp:revision>28</cp:revision>
  <dcterms:created xsi:type="dcterms:W3CDTF">2023-10-12T15:52:00Z</dcterms:created>
  <dcterms:modified xsi:type="dcterms:W3CDTF">2023-10-29T06:34:42Z</dcterms:modified>
</cp:coreProperties>
</file>