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er" initials="MF" lastIdx="1" clrIdx="0">
    <p:extLst>
      <p:ext uri="{19B8F6BF-5375-455C-9EA6-DF929625EA0E}">
        <p15:presenceInfo xmlns:p15="http://schemas.microsoft.com/office/powerpoint/2012/main" userId="Ma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2T19:23:11.298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03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8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25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5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5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2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2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4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CF482-1CD0-4417-B391-143386A46AC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CBD470-4755-446F-8FA8-DD9EEA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5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244009"/>
            <a:ext cx="9144000" cy="1861509"/>
          </a:xfrm>
        </p:spPr>
        <p:txBody>
          <a:bodyPr>
            <a:noAutofit/>
          </a:bodyPr>
          <a:lstStyle/>
          <a:p>
            <a:r>
              <a:rPr lang="ar-IQ" b="1" dirty="0" smtClean="0">
                <a:latin typeface="Copperplate Gothic Light" panose="020E0507020206020404" pitchFamily="34" charset="0"/>
              </a:rPr>
              <a:t>القانون الواجب التطبيق</a:t>
            </a:r>
            <a:br>
              <a:rPr lang="ar-IQ" b="1" dirty="0" smtClean="0">
                <a:latin typeface="Copperplate Gothic Light" panose="020E0507020206020404" pitchFamily="34" charset="0"/>
              </a:rPr>
            </a:br>
            <a:r>
              <a:rPr lang="ar-IQ" b="1" dirty="0" smtClean="0">
                <a:latin typeface="Copperplate Gothic Light" panose="020E0507020206020404" pitchFamily="34" charset="0"/>
              </a:rPr>
              <a:t>على المسؤولية المدنية </a:t>
            </a:r>
            <a:r>
              <a:rPr lang="ar-IQ" b="1" dirty="0" smtClean="0">
                <a:latin typeface="Copperplate Gothic Light" panose="020E0507020206020404" pitchFamily="34" charset="0"/>
              </a:rPr>
              <a:t>في              </a:t>
            </a:r>
            <a:r>
              <a:rPr lang="ar-IQ" b="1" dirty="0" smtClean="0">
                <a:latin typeface="Copperplate Gothic Light" panose="020E0507020206020404" pitchFamily="34" charset="0"/>
              </a:rPr>
              <a:t/>
            </a:r>
            <a:br>
              <a:rPr lang="ar-IQ" b="1" dirty="0" smtClean="0">
                <a:latin typeface="Copperplate Gothic Light" panose="020E0507020206020404" pitchFamily="34" charset="0"/>
              </a:rPr>
            </a:br>
            <a:r>
              <a:rPr lang="ar-IQ" b="1" dirty="0" smtClean="0">
                <a:latin typeface="Copperplate Gothic Light" panose="020E0507020206020404" pitchFamily="34" charset="0"/>
              </a:rPr>
              <a:t>المعاملات الالكترونية</a:t>
            </a:r>
            <a:br>
              <a:rPr lang="ar-IQ" b="1" dirty="0" smtClean="0">
                <a:latin typeface="Copperplate Gothic Light" panose="020E0507020206020404" pitchFamily="34" charset="0"/>
              </a:rPr>
            </a:br>
            <a:r>
              <a:rPr lang="ar-IQ" b="1" dirty="0" smtClean="0">
                <a:latin typeface="Copperplate Gothic Light" panose="020E0507020206020404" pitchFamily="34" charset="0"/>
              </a:rPr>
              <a:t> </a:t>
            </a:r>
            <a:endParaRPr lang="en-US" b="1" dirty="0">
              <a:latin typeface="Copperplate Gothic Light" panose="020E05070202060204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09799" y="1143001"/>
            <a:ext cx="9144000" cy="90446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القانون الدولي الخاص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588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5014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Copperplate Gothic Light" panose="020E0507020206020404" pitchFamily="34" charset="0"/>
              </a:rPr>
              <a:t>Electronic transaction </a:t>
            </a:r>
            <a:r>
              <a:rPr lang="ar-IQ" sz="4800" dirty="0" smtClean="0">
                <a:latin typeface="Copperplate Gothic Light" panose="020E0507020206020404" pitchFamily="34" charset="0"/>
              </a:rPr>
              <a:t/>
            </a:r>
            <a:br>
              <a:rPr lang="ar-IQ" sz="4800" dirty="0" smtClean="0">
                <a:latin typeface="Copperplate Gothic Light" panose="020E0507020206020404" pitchFamily="34" charset="0"/>
              </a:rPr>
            </a:br>
            <a:r>
              <a:rPr lang="ar-IQ" sz="4800" dirty="0" smtClean="0">
                <a:latin typeface="Copperplate Gothic Light" panose="020E0507020206020404" pitchFamily="34" charset="0"/>
              </a:rPr>
              <a:t>المعاملات الالكترونية            </a:t>
            </a:r>
            <a:endParaRPr lang="en-US" sz="4800" dirty="0">
              <a:latin typeface="Copperplate Gothic Light" panose="020E0507020206020404" pitchFamily="34" charset="0"/>
            </a:endParaRPr>
          </a:p>
        </p:txBody>
      </p:sp>
      <p:pic>
        <p:nvPicPr>
          <p:cNvPr id="3" name="Picture 2" descr="Download Ecommerce Free Png Image HQ PNG Image | FreePNGIm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131" y="1928192"/>
            <a:ext cx="8191738" cy="492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0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قانون تكنلوجيا المعلومات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2</a:t>
            </a:r>
            <a:r>
              <a:rPr lang="ar-IQ" sz="2800" dirty="0" smtClean="0"/>
              <a:t>- الاعتداء على اموال الافراد ومصالحهم وحقهم في الحفاظ على المعلومات ذات القيمة الاقتصادية (جرائم الكومبيوتر)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قانون تكنلوجيا المعلومات يتكون من فرعين               </a:t>
            </a:r>
          </a:p>
          <a:p>
            <a:pPr marL="0" indent="0">
              <a:buNone/>
            </a:pPr>
            <a:r>
              <a:rPr lang="ar-IQ" sz="2800" dirty="0" smtClean="0"/>
              <a:t>1- اساءة استخدام البيانات الشخصية المخزونة في نظم الكومبيوتر والمساس بالاسرار والخصوصيات(الخصوصية الرقمية)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27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قانون </a:t>
            </a:r>
            <a:r>
              <a:rPr lang="ar-IQ" dirty="0" smtClean="0"/>
              <a:t>تكنلوجيا المعلومات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90871" y="1845503"/>
            <a:ext cx="9332842" cy="4351338"/>
          </a:xfrm>
        </p:spPr>
        <p:txBody>
          <a:bodyPr>
            <a:normAutofit lnSpcReduction="10000"/>
          </a:bodyPr>
          <a:lstStyle/>
          <a:p>
            <a:pPr marL="914400" lvl="2" indent="0" algn="r">
              <a:buNone/>
            </a:pPr>
            <a:r>
              <a:rPr lang="ar-IQ" dirty="0" smtClean="0"/>
              <a:t>-</a:t>
            </a:r>
            <a:r>
              <a:rPr lang="ar-IQ" sz="3200" dirty="0" smtClean="0"/>
              <a:t>هو القانون الذي ينظم كل شيء متعلق بالكومبيوتر والانترنيت والفضاء الافتراضي وهو مصدر الاحكام المنظمة للتصرفات الافتراضية في اطار البيئة الافتراضية عن طريق قواعد قانونية.</a:t>
            </a:r>
          </a:p>
          <a:p>
            <a:pPr marL="914400" lvl="2" indent="0" algn="r">
              <a:buNone/>
            </a:pPr>
            <a:r>
              <a:rPr lang="ar-IQ" sz="3200" dirty="0" smtClean="0"/>
              <a:t>- هو ذلك الفرع من القانون الذي يعنى بالقواعد القانونية الناجمة عن استخدام الكومبيوتر بمفهومه الواسع وتتصل بالشبكة المعلوماتية (الانترنيت)وبأي تصرف او سلوك يتصل بالمعلومات ونظمها.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91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mtClean="0"/>
              <a:t>استخدام التكنلوجيا وحماية خصوصية الانسان                      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72817" y="1925016"/>
            <a:ext cx="10366513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م / 19 من الاعلان العالمي لحقوق الانسان لسنة 1948</a:t>
            </a:r>
          </a:p>
          <a:p>
            <a:pPr marL="0" indent="0" algn="r">
              <a:buNone/>
            </a:pP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لكل شخص الحق في حرية الرأي والتعبير، ويشمل هذا الحق حرية اعتناق الاراء دون اي تدخل، واستقاء الانباء والافكار وتلقيها بأية وسيلة كانت دون التقيد بالحدود الجغرافية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المسؤولية المدنية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dirty="0" smtClean="0"/>
              <a:t>السؤولية التقصيرية</a:t>
            </a:r>
          </a:p>
          <a:p>
            <a:pPr marL="0" indent="0" algn="r">
              <a:buNone/>
            </a:pPr>
            <a:r>
              <a:rPr lang="ar-IQ" dirty="0" smtClean="0"/>
              <a:t>1- تنشأ عن القانون ولا يجوز الاتفاق على تعديل احكامها</a:t>
            </a:r>
          </a:p>
          <a:p>
            <a:pPr marL="0" indent="0" algn="r">
              <a:buNone/>
            </a:pPr>
            <a:r>
              <a:rPr lang="ar-IQ" dirty="0" smtClean="0"/>
              <a:t>2- التعويض يشمل الضرر المتوقع وغير المتوقع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3- لا يشترط توافر الاهليةيكفي اهلية التمييز اي 7 سنين</a:t>
            </a:r>
          </a:p>
          <a:p>
            <a:pPr marL="0" indent="0" algn="r">
              <a:buNone/>
            </a:pPr>
            <a:r>
              <a:rPr lang="ar-IQ" dirty="0" smtClean="0"/>
              <a:t>4- القانون قرر التضامن</a:t>
            </a:r>
          </a:p>
          <a:p>
            <a:pPr marL="0" indent="0" algn="r">
              <a:buNone/>
            </a:pPr>
            <a:r>
              <a:rPr lang="ar-IQ" dirty="0" smtClean="0"/>
              <a:t>5-المدة 3 سنوات</a:t>
            </a:r>
          </a:p>
          <a:p>
            <a:pPr marL="0" indent="0" algn="r">
              <a:buNone/>
            </a:pPr>
            <a:r>
              <a:rPr lang="ar-IQ" dirty="0" smtClean="0"/>
              <a:t>6- قواعد الاسناد فيها تختلف عن العقد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dirty="0" smtClean="0"/>
              <a:t>المسؤولية العقدية</a:t>
            </a:r>
          </a:p>
          <a:p>
            <a:pPr marL="0" indent="0" algn="r">
              <a:buNone/>
            </a:pPr>
            <a:r>
              <a:rPr lang="ar-IQ" dirty="0" smtClean="0"/>
              <a:t>1-وليدة الارادة ومصدرها العقد ويجوز تعديل احكامها</a:t>
            </a:r>
          </a:p>
          <a:p>
            <a:pPr marL="0" indent="0" algn="r">
              <a:buNone/>
            </a:pPr>
            <a:r>
              <a:rPr lang="ar-IQ" dirty="0" smtClean="0"/>
              <a:t>2- التعويض يشمل الضرر المتوقع</a:t>
            </a:r>
          </a:p>
          <a:p>
            <a:pPr marL="0" indent="0" algn="r">
              <a:buNone/>
            </a:pPr>
            <a:r>
              <a:rPr lang="ar-IQ" dirty="0" smtClean="0"/>
              <a:t>3- يشترط توافر الاهلية</a:t>
            </a:r>
          </a:p>
          <a:p>
            <a:pPr marL="0" indent="0" algn="r">
              <a:buNone/>
            </a:pPr>
            <a:r>
              <a:rPr lang="ar-IQ" dirty="0" smtClean="0"/>
              <a:t>4- لا تضامن بين المدينين في العقد الا باتفاق</a:t>
            </a:r>
          </a:p>
          <a:p>
            <a:pPr marL="0" indent="0" algn="r">
              <a:buNone/>
            </a:pPr>
            <a:r>
              <a:rPr lang="ar-IQ" dirty="0" smtClean="0"/>
              <a:t>5-مدة التقادم 15 سنة</a:t>
            </a:r>
          </a:p>
          <a:p>
            <a:pPr marL="0" indent="0" algn="r">
              <a:buNone/>
            </a:pPr>
            <a:r>
              <a:rPr lang="ar-IQ" dirty="0" smtClean="0"/>
              <a:t>6- لها قواعد اسناد خاصة بها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 من المعاملات الالكترونية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IQ" sz="4400" dirty="0" smtClean="0"/>
              <a:t>الاعلام الالكتروني</a:t>
            </a:r>
          </a:p>
          <a:p>
            <a:pPr marL="0" indent="0" algn="r">
              <a:buNone/>
            </a:pPr>
            <a:r>
              <a:rPr lang="ar-IQ" dirty="0" smtClean="0"/>
              <a:t>1- الصحافة الالكترونية</a:t>
            </a:r>
          </a:p>
          <a:p>
            <a:pPr marL="0" indent="0" algn="r">
              <a:buNone/>
            </a:pPr>
            <a:r>
              <a:rPr lang="ar-IQ" dirty="0" smtClean="0"/>
              <a:t>2- المواقع الالكترونية</a:t>
            </a:r>
          </a:p>
          <a:p>
            <a:pPr marL="0" indent="0" algn="r">
              <a:buNone/>
            </a:pPr>
            <a:r>
              <a:rPr lang="ar-IQ" sz="4000" dirty="0" smtClean="0"/>
              <a:t>التجارة الالكترونية</a:t>
            </a:r>
          </a:p>
          <a:p>
            <a:pPr marL="0" indent="0" algn="r">
              <a:buNone/>
            </a:pPr>
            <a:r>
              <a:rPr lang="ar-IQ" sz="4000" dirty="0" smtClean="0"/>
              <a:t>الادارة الالكترونية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44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250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Copperplate Gothic Light</vt:lpstr>
      <vt:lpstr>Tahoma</vt:lpstr>
      <vt:lpstr>Wingdings 3</vt:lpstr>
      <vt:lpstr>Wisp</vt:lpstr>
      <vt:lpstr>القانون الواجب التطبيق على المسؤولية المدنية في               المعاملات الالكترونية  </vt:lpstr>
      <vt:lpstr>Electronic transaction  المعاملات الالكترونية            </vt:lpstr>
      <vt:lpstr>قانون تكنلوجيا المعلومات         </vt:lpstr>
      <vt:lpstr>تعريف قانون تكنلوجيا المعلومات       </vt:lpstr>
      <vt:lpstr>استخدام التكنلوجيا وحماية خصوصية الانسان                       </vt:lpstr>
      <vt:lpstr>المسؤولية المدنية           </vt:lpstr>
      <vt:lpstr>صور من المعاملات الالكترونية  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</dc:title>
  <dc:creator>Maher</dc:creator>
  <cp:lastModifiedBy>Maher</cp:lastModifiedBy>
  <cp:revision>14</cp:revision>
  <dcterms:created xsi:type="dcterms:W3CDTF">2023-10-12T15:52:00Z</dcterms:created>
  <dcterms:modified xsi:type="dcterms:W3CDTF">2023-10-22T06:18:49Z</dcterms:modified>
</cp:coreProperties>
</file>