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313" r:id="rId4"/>
    <p:sldId id="314" r:id="rId5"/>
    <p:sldId id="315" r:id="rId6"/>
    <p:sldId id="316" r:id="rId7"/>
    <p:sldId id="317" r:id="rId8"/>
    <p:sldId id="318" r:id="rId9"/>
    <p:sldId id="258" r:id="rId10"/>
    <p:sldId id="259" r:id="rId11"/>
    <p:sldId id="260" r:id="rId12"/>
    <p:sldId id="261" r:id="rId13"/>
    <p:sldId id="262" r:id="rId14"/>
    <p:sldId id="312" r:id="rId15"/>
    <p:sldId id="311" r:id="rId16"/>
    <p:sldId id="263" r:id="rId17"/>
    <p:sldId id="275" r:id="rId18"/>
    <p:sldId id="296" r:id="rId19"/>
    <p:sldId id="305" r:id="rId20"/>
    <p:sldId id="306" r:id="rId21"/>
    <p:sldId id="30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er" initials="MF" lastIdx="1" clrIdx="0">
    <p:extLst>
      <p:ext uri="{19B8F6BF-5375-455C-9EA6-DF929625EA0E}">
        <p15:presenceInfo xmlns:p15="http://schemas.microsoft.com/office/powerpoint/2012/main" userId="Ma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2448" autoAdjust="0"/>
  </p:normalViewPr>
  <p:slideViewPr>
    <p:cSldViewPr snapToGrid="0">
      <p:cViewPr varScale="1">
        <p:scale>
          <a:sx n="74" d="100"/>
          <a:sy n="74" d="100"/>
        </p:scale>
        <p:origin x="364" y="60"/>
      </p:cViewPr>
      <p:guideLst/>
    </p:cSldViewPr>
  </p:slideViewPr>
  <p:outlineViewPr>
    <p:cViewPr>
      <p:scale>
        <a:sx n="33" d="100"/>
        <a:sy n="33" d="100"/>
      </p:scale>
      <p:origin x="0" y="-9024"/>
    </p:cViewPr>
  </p:outlineViewPr>
  <p:notesTextViewPr>
    <p:cViewPr>
      <p:scale>
        <a:sx n="1" d="1"/>
        <a:sy n="1" d="1"/>
      </p:scale>
      <p:origin x="0" y="0"/>
    </p:cViewPr>
  </p:notesTextViewPr>
  <p:sorterViewPr>
    <p:cViewPr>
      <p:scale>
        <a:sx n="100" d="100"/>
        <a:sy n="100" d="100"/>
      </p:scale>
      <p:origin x="0" y="-741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12T19:23:11.298"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5527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638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221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098668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8112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691493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675791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67285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2319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1439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90429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DCF482-1CD0-4417-B391-143386A46AC0}"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51706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DCF482-1CD0-4417-B391-143386A46AC0}"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93299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CF482-1CD0-4417-B391-143386A46AC0}"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33354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7077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18177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DCF482-1CD0-4417-B391-143386A46AC0}" type="datetimeFigureOut">
              <a:rPr lang="en-US" smtClean="0"/>
              <a:t>3/4/2024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CBD470-4755-446F-8FA8-DD9EEA94B53C}" type="slidenum">
              <a:rPr lang="en-US" smtClean="0"/>
              <a:t>‹#›</a:t>
            </a:fld>
            <a:endParaRPr lang="en-US"/>
          </a:p>
        </p:txBody>
      </p:sp>
    </p:spTree>
    <p:extLst>
      <p:ext uri="{BB962C8B-B14F-4D97-AF65-F5344CB8AC3E}">
        <p14:creationId xmlns:p14="http://schemas.microsoft.com/office/powerpoint/2010/main" val="366376100"/>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pngall.com/pollution-png/"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comments" Target="../comments/comment1.xml"/><Relationship Id="rId4" Type="http://schemas.openxmlformats.org/officeDocument/2006/relationships/hyperlink" Target="https://creativecommons.org/licenses/by-nc/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colegiomanuelrodriguez.cl/mr/exelearning/7IngU5/environmental_issues.html"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s://pixabay.com/en/garbage-environment-beach-pollution-2369821/" TargetMode="External"/><Relationship Id="rId5" Type="http://schemas.openxmlformats.org/officeDocument/2006/relationships/image" Target="../media/image3.jpg"/><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244009"/>
            <a:ext cx="9144000" cy="1861509"/>
          </a:xfrm>
        </p:spPr>
        <p:txBody>
          <a:bodyPr>
            <a:noAutofit/>
          </a:bodyPr>
          <a:lstStyle/>
          <a:p>
            <a:r>
              <a:rPr lang="ar-IQ" b="1" dirty="0">
                <a:latin typeface="Copperplate Gothic Light" panose="020E0507020206020404" pitchFamily="34" charset="0"/>
              </a:rPr>
              <a:t>القانون الواجب التطبيق</a:t>
            </a:r>
            <a:br>
              <a:rPr lang="ar-IQ" b="1" dirty="0">
                <a:latin typeface="Copperplate Gothic Light" panose="020E0507020206020404" pitchFamily="34" charset="0"/>
              </a:rPr>
            </a:br>
            <a:r>
              <a:rPr lang="ar-IQ" b="1" dirty="0">
                <a:latin typeface="Copperplate Gothic Light" panose="020E0507020206020404" pitchFamily="34" charset="0"/>
              </a:rPr>
              <a:t>على المسؤولية المدنية في              </a:t>
            </a:r>
            <a:br>
              <a:rPr lang="ar-IQ" b="1" dirty="0">
                <a:latin typeface="Copperplate Gothic Light" panose="020E0507020206020404" pitchFamily="34" charset="0"/>
              </a:rPr>
            </a:br>
            <a:r>
              <a:rPr lang="ar-DZ" b="1" dirty="0">
                <a:latin typeface="Copperplate Gothic Light" panose="020E0507020206020404" pitchFamily="34" charset="0"/>
              </a:rPr>
              <a:t>قضايا التلوث البيئي</a:t>
            </a:r>
            <a:br>
              <a:rPr lang="ar-IQ" b="1" dirty="0">
                <a:latin typeface="Copperplate Gothic Light" panose="020E0507020206020404" pitchFamily="34" charset="0"/>
              </a:rPr>
            </a:br>
            <a:r>
              <a:rPr lang="ar-IQ" b="1" dirty="0">
                <a:latin typeface="Copperplate Gothic Light" panose="020E0507020206020404" pitchFamily="34" charset="0"/>
              </a:rPr>
              <a:t> </a:t>
            </a:r>
            <a:endParaRPr lang="en-US" b="1" dirty="0">
              <a:latin typeface="Copperplate Gothic Light" panose="020E0507020206020404" pitchFamily="34" charset="0"/>
            </a:endParaRPr>
          </a:p>
        </p:txBody>
      </p:sp>
      <p:sp>
        <p:nvSpPr>
          <p:cNvPr id="4" name="Subtitle 3"/>
          <p:cNvSpPr>
            <a:spLocks noGrp="1"/>
          </p:cNvSpPr>
          <p:nvPr>
            <p:ph type="subTitle" idx="1"/>
          </p:nvPr>
        </p:nvSpPr>
        <p:spPr>
          <a:xfrm>
            <a:off x="2209799" y="1143001"/>
            <a:ext cx="9144000" cy="904460"/>
          </a:xfrm>
        </p:spPr>
        <p:txBody>
          <a:bodyPr>
            <a:normAutofit fontScale="85000" lnSpcReduction="20000"/>
          </a:bodyPr>
          <a:lstStyle/>
          <a:p>
            <a:r>
              <a:rPr lang="ar-IQ" sz="3200" dirty="0"/>
              <a:t>القانون الدولي الخاص</a:t>
            </a:r>
            <a:endParaRPr lang="ar-DZ" sz="3200" dirty="0"/>
          </a:p>
          <a:p>
            <a:r>
              <a:rPr lang="ar-DZ" sz="3200" dirty="0"/>
              <a:t>أ.م.د.سناريا محمد نهاد </a:t>
            </a:r>
            <a:endParaRPr lang="en-US" sz="3200" dirty="0"/>
          </a:p>
        </p:txBody>
      </p:sp>
    </p:spTree>
    <p:extLst>
      <p:ext uri="{BB962C8B-B14F-4D97-AF65-F5344CB8AC3E}">
        <p14:creationId xmlns:p14="http://schemas.microsoft.com/office/powerpoint/2010/main" val="795883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تعريف </a:t>
            </a:r>
            <a:r>
              <a:rPr lang="ar-DZ" dirty="0"/>
              <a:t>ال</a:t>
            </a:r>
            <a:r>
              <a:rPr lang="ar-IQ" dirty="0"/>
              <a:t>قانون</a:t>
            </a:r>
            <a:r>
              <a:rPr lang="ar-DZ" dirty="0"/>
              <a:t> الدولي للبيئة          </a:t>
            </a:r>
            <a:r>
              <a:rPr lang="ar-IQ" dirty="0"/>
              <a:t>        </a:t>
            </a:r>
            <a:endParaRPr lang="en-US" dirty="0"/>
          </a:p>
        </p:txBody>
      </p:sp>
      <p:sp>
        <p:nvSpPr>
          <p:cNvPr id="5" name="Content Placeholder 4">
            <a:extLst>
              <a:ext uri="{FF2B5EF4-FFF2-40B4-BE49-F238E27FC236}">
                <a16:creationId xmlns:a16="http://schemas.microsoft.com/office/drawing/2014/main" id="{2164501D-BA90-DDB6-0D81-86F2700BE0A7}"/>
              </a:ext>
            </a:extLst>
          </p:cNvPr>
          <p:cNvSpPr>
            <a:spLocks noGrp="1"/>
          </p:cNvSpPr>
          <p:nvPr>
            <p:ph sz="half" idx="1"/>
          </p:nvPr>
        </p:nvSpPr>
        <p:spPr>
          <a:xfrm>
            <a:off x="2589212" y="2133600"/>
            <a:ext cx="8426720" cy="3777622"/>
          </a:xfrm>
        </p:spPr>
        <p:txBody>
          <a:bodyPr/>
          <a:lstStyle/>
          <a:p>
            <a:r>
              <a:rPr lang="ar-DZ" sz="2800" dirty="0"/>
              <a:t>م</a:t>
            </a:r>
            <a:r>
              <a:rPr lang="ar-DZ" sz="2800"/>
              <a:t>جموعة </a:t>
            </a:r>
            <a:r>
              <a:rPr lang="ar-DZ" sz="2800" dirty="0"/>
              <a:t>قواعد قانونية دولية عرفية واتفاقية يتفق عليها الدول للمحافظة على البيئة من التلوث</a:t>
            </a:r>
            <a:endParaRPr lang="en-SE" sz="2800" dirty="0"/>
          </a:p>
        </p:txBody>
      </p:sp>
    </p:spTree>
    <p:extLst>
      <p:ext uri="{BB962C8B-B14F-4D97-AF65-F5344CB8AC3E}">
        <p14:creationId xmlns:p14="http://schemas.microsoft.com/office/powerpoint/2010/main" val="198914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bg1"/>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t> حماية</a:t>
            </a:r>
            <a:r>
              <a:rPr lang="ar-DZ" dirty="0"/>
              <a:t> ح</a:t>
            </a:r>
            <a:r>
              <a:rPr lang="ar-IQ" dirty="0"/>
              <a:t>ق الانسان في البيئة                       </a:t>
            </a:r>
            <a:endParaRPr lang="en-US" dirty="0"/>
          </a:p>
        </p:txBody>
      </p:sp>
      <p:sp>
        <p:nvSpPr>
          <p:cNvPr id="5" name="Content Placeholder 4">
            <a:extLst>
              <a:ext uri="{FF2B5EF4-FFF2-40B4-BE49-F238E27FC236}">
                <a16:creationId xmlns:a16="http://schemas.microsoft.com/office/drawing/2014/main" id="{986C181D-3F0F-6D5D-106C-B833D4568067}"/>
              </a:ext>
            </a:extLst>
          </p:cNvPr>
          <p:cNvSpPr>
            <a:spLocks noGrp="1"/>
          </p:cNvSpPr>
          <p:nvPr>
            <p:ph sz="half" idx="1"/>
          </p:nvPr>
        </p:nvSpPr>
        <p:spPr>
          <a:xfrm>
            <a:off x="2018581" y="2073215"/>
            <a:ext cx="7765718" cy="3777622"/>
          </a:xfrm>
        </p:spPr>
        <p:txBody>
          <a:bodyPr>
            <a:normAutofit/>
          </a:bodyPr>
          <a:lstStyle/>
          <a:p>
            <a:pPr algn="r"/>
            <a:r>
              <a:rPr lang="ar-IQ" sz="2400" dirty="0"/>
              <a:t>اكدت الاتفاقيات الدولية وقمة المناخ المنعقد بشكل دوري والقرارات الصادرة من الجمعية العامة للامم المتحدة على حق الانسان في العيش في وسط حيوي وبيئي متوازن وسليموالتمتع والانتفاع بالموارد الطبيعية على نحو يكفل له حياة لائقة وتنمية متكاملة لشخصيته.</a:t>
            </a:r>
            <a:endParaRPr lang="en-SE" sz="2400" dirty="0"/>
          </a:p>
        </p:txBody>
      </p:sp>
    </p:spTree>
    <p:extLst>
      <p:ext uri="{BB962C8B-B14F-4D97-AF65-F5344CB8AC3E}">
        <p14:creationId xmlns:p14="http://schemas.microsoft.com/office/powerpoint/2010/main" val="171728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المسؤولية المدنية           </a:t>
            </a:r>
            <a:endParaRPr lang="en-US" dirty="0"/>
          </a:p>
        </p:txBody>
      </p:sp>
      <p:sp>
        <p:nvSpPr>
          <p:cNvPr id="3" name="Content Placeholder 2"/>
          <p:cNvSpPr>
            <a:spLocks noGrp="1"/>
          </p:cNvSpPr>
          <p:nvPr>
            <p:ph sz="half" idx="1"/>
          </p:nvPr>
        </p:nvSpPr>
        <p:spPr/>
        <p:txBody>
          <a:bodyPr>
            <a:normAutofit/>
          </a:bodyPr>
          <a:lstStyle/>
          <a:p>
            <a:pPr marL="0" indent="0" algn="r">
              <a:buNone/>
            </a:pPr>
            <a:r>
              <a:rPr lang="ar-IQ" dirty="0"/>
              <a:t>السؤولية التقصيرية</a:t>
            </a:r>
          </a:p>
          <a:p>
            <a:pPr marL="0" indent="0" algn="r">
              <a:buNone/>
            </a:pPr>
            <a:r>
              <a:rPr lang="ar-IQ" dirty="0"/>
              <a:t>1- تنشأ عن القانون ولا يجوز الاتفاق على تعديل احكامها</a:t>
            </a:r>
          </a:p>
          <a:p>
            <a:pPr marL="0" indent="0" algn="r">
              <a:buNone/>
            </a:pPr>
            <a:r>
              <a:rPr lang="ar-IQ" dirty="0"/>
              <a:t>2- التعويض يشمل الضرر المتوقع وغير المتوقع</a:t>
            </a:r>
          </a:p>
          <a:p>
            <a:pPr marL="0" indent="0" algn="r">
              <a:buNone/>
            </a:pPr>
            <a:r>
              <a:rPr lang="ar-IQ" dirty="0"/>
              <a:t>3- لا يشترط توافر الاهليةيكفي اهلية التمييز اي 7 سنين</a:t>
            </a:r>
          </a:p>
          <a:p>
            <a:pPr marL="0" indent="0" algn="r">
              <a:buNone/>
            </a:pPr>
            <a:r>
              <a:rPr lang="ar-IQ" dirty="0"/>
              <a:t>4- القانون قرر التضامن</a:t>
            </a:r>
          </a:p>
          <a:p>
            <a:pPr marL="0" indent="0" algn="r">
              <a:buNone/>
            </a:pPr>
            <a:r>
              <a:rPr lang="ar-IQ" dirty="0"/>
              <a:t>5-المدة 3 سنوات</a:t>
            </a:r>
          </a:p>
          <a:p>
            <a:pPr marL="0" indent="0" algn="r">
              <a:buNone/>
            </a:pPr>
            <a:r>
              <a:rPr lang="ar-IQ" dirty="0"/>
              <a:t>6- قواعد الاسناد فيها تختلف عن العقد</a:t>
            </a:r>
          </a:p>
        </p:txBody>
      </p:sp>
      <p:sp>
        <p:nvSpPr>
          <p:cNvPr id="4" name="Content Placeholder 3"/>
          <p:cNvSpPr>
            <a:spLocks noGrp="1"/>
          </p:cNvSpPr>
          <p:nvPr>
            <p:ph sz="half" idx="2"/>
          </p:nvPr>
        </p:nvSpPr>
        <p:spPr/>
        <p:txBody>
          <a:bodyPr>
            <a:normAutofit/>
          </a:bodyPr>
          <a:lstStyle/>
          <a:p>
            <a:pPr marL="0" indent="0" algn="r">
              <a:buNone/>
            </a:pPr>
            <a:r>
              <a:rPr lang="ar-IQ" dirty="0"/>
              <a:t>المسؤولية العقدية</a:t>
            </a:r>
          </a:p>
          <a:p>
            <a:pPr marL="0" indent="0" algn="r">
              <a:buNone/>
            </a:pPr>
            <a:r>
              <a:rPr lang="ar-IQ" dirty="0"/>
              <a:t>1-وليدة الارادة ومصدرها العقد ويجوز تعديل احكامها</a:t>
            </a:r>
          </a:p>
          <a:p>
            <a:pPr marL="0" indent="0" algn="r">
              <a:buNone/>
            </a:pPr>
            <a:r>
              <a:rPr lang="ar-IQ" dirty="0"/>
              <a:t>2- التعويض يشمل الضرر المتوقع</a:t>
            </a:r>
          </a:p>
          <a:p>
            <a:pPr marL="0" indent="0" algn="r">
              <a:buNone/>
            </a:pPr>
            <a:r>
              <a:rPr lang="ar-IQ" dirty="0"/>
              <a:t>3- يشترط توافر الاهلية</a:t>
            </a:r>
          </a:p>
          <a:p>
            <a:pPr marL="0" indent="0" algn="r">
              <a:buNone/>
            </a:pPr>
            <a:r>
              <a:rPr lang="ar-IQ" dirty="0"/>
              <a:t>4- لا تضامن بين المدينين في العقد الا باتفاق</a:t>
            </a:r>
          </a:p>
          <a:p>
            <a:pPr marL="0" indent="0" algn="r">
              <a:buNone/>
            </a:pPr>
            <a:r>
              <a:rPr lang="ar-IQ" dirty="0"/>
              <a:t>5-مدة التقادم 15 سنة</a:t>
            </a:r>
          </a:p>
          <a:p>
            <a:pPr marL="0" indent="0" algn="r">
              <a:buNone/>
            </a:pPr>
            <a:r>
              <a:rPr lang="ar-IQ" dirty="0"/>
              <a:t>6- لها قواعد اسناد خاصة بها</a:t>
            </a:r>
            <a:endParaRPr lang="en-US" dirty="0"/>
          </a:p>
        </p:txBody>
      </p:sp>
    </p:spTree>
    <p:extLst>
      <p:ext uri="{BB962C8B-B14F-4D97-AF65-F5344CB8AC3E}">
        <p14:creationId xmlns:p14="http://schemas.microsoft.com/office/powerpoint/2010/main" val="59627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5">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اسباب ال</a:t>
            </a:r>
            <a:r>
              <a:rPr lang="ar-DZ" dirty="0"/>
              <a:t>تلوث البيئي                                 </a:t>
            </a:r>
            <a:r>
              <a:rPr lang="ar-IQ" dirty="0"/>
              <a:t>   </a:t>
            </a:r>
            <a:endParaRPr lang="en-US" dirty="0"/>
          </a:p>
        </p:txBody>
      </p:sp>
      <p:sp>
        <p:nvSpPr>
          <p:cNvPr id="6" name="Content Placeholder 5"/>
          <p:cNvSpPr>
            <a:spLocks noGrp="1"/>
          </p:cNvSpPr>
          <p:nvPr>
            <p:ph sz="half" idx="1"/>
          </p:nvPr>
        </p:nvSpPr>
        <p:spPr>
          <a:xfrm>
            <a:off x="1580322" y="1905000"/>
            <a:ext cx="9338163" cy="3777622"/>
          </a:xfrm>
        </p:spPr>
        <p:txBody>
          <a:bodyPr/>
          <a:lstStyle/>
          <a:p>
            <a:pPr algn="r"/>
            <a:r>
              <a:rPr lang="ar-IQ" dirty="0"/>
              <a:t>1</a:t>
            </a:r>
            <a:r>
              <a:rPr lang="ar-IQ" sz="2400" dirty="0"/>
              <a:t>- زيادة عدد السكان</a:t>
            </a:r>
          </a:p>
          <a:p>
            <a:pPr algn="r"/>
            <a:r>
              <a:rPr lang="ar-IQ" sz="2400" dirty="0"/>
              <a:t>2-التطور الصناعي والتقدم التكنلوجي</a:t>
            </a:r>
          </a:p>
          <a:p>
            <a:pPr algn="r"/>
            <a:r>
              <a:rPr lang="ar-IQ" sz="2400" dirty="0"/>
              <a:t>3- الحروب وسباق التسلح</a:t>
            </a:r>
          </a:p>
          <a:p>
            <a:pPr algn="r"/>
            <a:r>
              <a:rPr lang="ar-IQ" sz="2400" dirty="0"/>
              <a:t>4-الكوارث الطبيعية</a:t>
            </a:r>
            <a:endParaRPr lang="en-US" sz="2400" dirty="0"/>
          </a:p>
        </p:txBody>
      </p:sp>
    </p:spTree>
    <p:extLst>
      <p:ext uri="{BB962C8B-B14F-4D97-AF65-F5344CB8AC3E}">
        <p14:creationId xmlns:p14="http://schemas.microsoft.com/office/powerpoint/2010/main" val="130440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t>انواع التلوث                                     </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91822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16DA-B932-A6EB-3AB0-89AC9662F750}"/>
              </a:ext>
            </a:extLst>
          </p:cNvPr>
          <p:cNvSpPr>
            <a:spLocks noGrp="1"/>
          </p:cNvSpPr>
          <p:nvPr>
            <p:ph type="title"/>
          </p:nvPr>
        </p:nvSpPr>
        <p:spPr/>
        <p:txBody>
          <a:bodyPr/>
          <a:lstStyle/>
          <a:p>
            <a:r>
              <a:rPr lang="ar-DZ" dirty="0"/>
              <a:t>صور الاضرار البيئية                                     </a:t>
            </a:r>
            <a:endParaRPr lang="en-SE" dirty="0"/>
          </a:p>
        </p:txBody>
      </p:sp>
      <p:sp>
        <p:nvSpPr>
          <p:cNvPr id="3" name="Content Placeholder 2">
            <a:extLst>
              <a:ext uri="{FF2B5EF4-FFF2-40B4-BE49-F238E27FC236}">
                <a16:creationId xmlns:a16="http://schemas.microsoft.com/office/drawing/2014/main" id="{6A6F0B09-E9FC-EA41-B690-D756E9ACE3A8}"/>
              </a:ext>
            </a:extLst>
          </p:cNvPr>
          <p:cNvSpPr>
            <a:spLocks noGrp="1"/>
          </p:cNvSpPr>
          <p:nvPr>
            <p:ph sz="half" idx="1"/>
          </p:nvPr>
        </p:nvSpPr>
        <p:spPr/>
        <p:txBody>
          <a:bodyPr/>
          <a:lstStyle/>
          <a:p>
            <a:pPr marL="0" indent="0" algn="r">
              <a:buNone/>
            </a:pPr>
            <a:r>
              <a:rPr lang="ar-DZ" sz="2400" dirty="0"/>
              <a:t>الاضرار المعنوية </a:t>
            </a:r>
          </a:p>
          <a:p>
            <a:pPr marL="0" indent="0" algn="r">
              <a:buNone/>
            </a:pPr>
            <a:r>
              <a:rPr lang="ar-DZ" sz="2400" dirty="0"/>
              <a:t>هو الضرر الدي يصيب مصلحة غير مالية ، فكل ضرر يصيب  الانسان في شرفه او اعتباره او مكانته الاجتماعية او كرامته</a:t>
            </a:r>
            <a:r>
              <a:rPr lang="ar-DZ" dirty="0"/>
              <a:t>.</a:t>
            </a:r>
            <a:endParaRPr lang="en-SE" dirty="0"/>
          </a:p>
        </p:txBody>
      </p:sp>
      <p:sp>
        <p:nvSpPr>
          <p:cNvPr id="4" name="Content Placeholder 3">
            <a:extLst>
              <a:ext uri="{FF2B5EF4-FFF2-40B4-BE49-F238E27FC236}">
                <a16:creationId xmlns:a16="http://schemas.microsoft.com/office/drawing/2014/main" id="{675ACB56-2DDE-3861-C4B7-95430EB6B442}"/>
              </a:ext>
            </a:extLst>
          </p:cNvPr>
          <p:cNvSpPr>
            <a:spLocks noGrp="1"/>
          </p:cNvSpPr>
          <p:nvPr>
            <p:ph sz="half" idx="2"/>
          </p:nvPr>
        </p:nvSpPr>
        <p:spPr/>
        <p:txBody>
          <a:bodyPr/>
          <a:lstStyle/>
          <a:p>
            <a:pPr marL="0" indent="0" algn="r">
              <a:buNone/>
            </a:pPr>
            <a:r>
              <a:rPr lang="ar-DZ" sz="2400" dirty="0"/>
              <a:t>الاضرار المادية   </a:t>
            </a:r>
          </a:p>
          <a:p>
            <a:pPr marL="0" indent="0" algn="r">
              <a:buNone/>
            </a:pPr>
            <a:r>
              <a:rPr lang="ar-DZ" sz="2400" dirty="0"/>
              <a:t>وهو الضرر الدي يصيب حقاً من حقوق المتضرر او مصلحة من مصالحه المالية          </a:t>
            </a:r>
            <a:r>
              <a:rPr lang="ar-DZ" dirty="0"/>
              <a:t>                         </a:t>
            </a:r>
            <a:endParaRPr lang="en-SE" dirty="0"/>
          </a:p>
        </p:txBody>
      </p:sp>
    </p:spTree>
    <p:extLst>
      <p:ext uri="{BB962C8B-B14F-4D97-AF65-F5344CB8AC3E}">
        <p14:creationId xmlns:p14="http://schemas.microsoft.com/office/powerpoint/2010/main" val="70948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2257425" y="605448"/>
            <a:ext cx="8911687" cy="1280890"/>
          </a:xfrm>
        </p:spPr>
        <p:txBody>
          <a:bodyPr/>
          <a:lstStyle/>
          <a:p>
            <a:pPr algn="r"/>
            <a:r>
              <a:rPr lang="ar-IQ" dirty="0"/>
              <a:t>قانون </a:t>
            </a:r>
            <a:r>
              <a:rPr lang="ar-DZ" dirty="0"/>
              <a:t>حماية وتحسين البيئة</a:t>
            </a:r>
            <a:r>
              <a:rPr lang="ar-IQ" dirty="0"/>
              <a:t> في اقليم كوردستان رقم </a:t>
            </a:r>
            <a:r>
              <a:rPr lang="ar-DZ" dirty="0"/>
              <a:t>8 </a:t>
            </a:r>
            <a:r>
              <a:rPr lang="ar-IQ" dirty="0"/>
              <a:t>لسنة 2008</a:t>
            </a:r>
          </a:p>
        </p:txBody>
      </p:sp>
      <p:sp>
        <p:nvSpPr>
          <p:cNvPr id="4" name="Content Placeholder 3">
            <a:extLst>
              <a:ext uri="{FF2B5EF4-FFF2-40B4-BE49-F238E27FC236}">
                <a16:creationId xmlns:a16="http://schemas.microsoft.com/office/drawing/2014/main" id="{7262686C-1F4A-1EF7-83C3-3CC134B5A396}"/>
              </a:ext>
            </a:extLst>
          </p:cNvPr>
          <p:cNvSpPr>
            <a:spLocks noGrp="1"/>
          </p:cNvSpPr>
          <p:nvPr>
            <p:ph sz="half" idx="1"/>
          </p:nvPr>
        </p:nvSpPr>
        <p:spPr/>
        <p:txBody>
          <a:bodyPr/>
          <a:lstStyle/>
          <a:p>
            <a:endParaRPr lang="en-SE"/>
          </a:p>
        </p:txBody>
      </p:sp>
    </p:spTree>
    <p:extLst>
      <p:ext uri="{BB962C8B-B14F-4D97-AF65-F5344CB8AC3E}">
        <p14:creationId xmlns:p14="http://schemas.microsoft.com/office/powerpoint/2010/main" val="233513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CBC3-D806-C3D0-4903-56C1C12465C8}"/>
              </a:ext>
            </a:extLst>
          </p:cNvPr>
          <p:cNvSpPr>
            <a:spLocks noGrp="1"/>
          </p:cNvSpPr>
          <p:nvPr>
            <p:ph type="title"/>
          </p:nvPr>
        </p:nvSpPr>
        <p:spPr/>
        <p:txBody>
          <a:bodyPr/>
          <a:lstStyle/>
          <a:p>
            <a:pPr algn="r"/>
            <a:r>
              <a:rPr lang="ar-DZ" dirty="0"/>
              <a:t>التكييف</a:t>
            </a:r>
            <a:endParaRPr lang="en-SE" dirty="0"/>
          </a:p>
        </p:txBody>
      </p:sp>
      <p:sp>
        <p:nvSpPr>
          <p:cNvPr id="4" name="Content Placeholder 3">
            <a:extLst>
              <a:ext uri="{FF2B5EF4-FFF2-40B4-BE49-F238E27FC236}">
                <a16:creationId xmlns:a16="http://schemas.microsoft.com/office/drawing/2014/main" id="{D7C13861-8F4D-81DE-4987-B2C1BEA91B2D}"/>
              </a:ext>
            </a:extLst>
          </p:cNvPr>
          <p:cNvSpPr>
            <a:spLocks noGrp="1"/>
          </p:cNvSpPr>
          <p:nvPr>
            <p:ph sz="half" idx="2"/>
          </p:nvPr>
        </p:nvSpPr>
        <p:spPr>
          <a:xfrm>
            <a:off x="2467155" y="2126222"/>
            <a:ext cx="9037456" cy="3777622"/>
          </a:xfrm>
        </p:spPr>
        <p:txBody>
          <a:bodyPr>
            <a:normAutofit/>
          </a:bodyPr>
          <a:lstStyle/>
          <a:p>
            <a:pPr marL="0" indent="0" algn="r">
              <a:buNone/>
            </a:pPr>
            <a:r>
              <a:rPr lang="ar-DZ" sz="2800" dirty="0">
                <a:latin typeface="يعدArial"/>
                <a:cs typeface="Arial" panose="020B0604020202020204" pitchFamily="34" charset="0"/>
              </a:rPr>
              <a:t>يعد التكييف امر ضروري في المعاملات الدولية لمعرفة قاعدة الاسناد المختصة.</a:t>
            </a:r>
          </a:p>
          <a:p>
            <a:pPr marL="0" indent="0" algn="r">
              <a:buNone/>
            </a:pPr>
            <a:r>
              <a:rPr lang="ar-DZ" sz="2800" dirty="0">
                <a:latin typeface="يعدArial"/>
                <a:cs typeface="Arial" panose="020B0604020202020204" pitchFamily="34" charset="0"/>
              </a:rPr>
              <a:t>و التكييف هو تحديد او بيان الطبيعة القانونية للعلاقات القانونية المشوبة بعنصر اجنبي او الوقائع المتنازع فيها لبيان القانون الواجب التطبيق </a:t>
            </a:r>
          </a:p>
          <a:p>
            <a:pPr marL="0" indent="0" algn="r">
              <a:buNone/>
            </a:pPr>
            <a:r>
              <a:rPr lang="ar-DZ" sz="2800" dirty="0">
                <a:latin typeface="يعدArial"/>
                <a:cs typeface="Arial" panose="020B0604020202020204" pitchFamily="34" charset="0"/>
              </a:rPr>
              <a:t>تكمن أهمية التكييف في محدودية قواعد الاسناد مقابل عدم محدودية وقائع الحياة</a:t>
            </a:r>
          </a:p>
          <a:p>
            <a:pPr marL="0" indent="0" algn="r">
              <a:buNone/>
            </a:pPr>
            <a:r>
              <a:rPr lang="ar-DZ" sz="2800" dirty="0">
                <a:latin typeface="يعدArial"/>
                <a:cs typeface="Arial" panose="020B0604020202020204" pitchFamily="34" charset="0"/>
              </a:rPr>
              <a:t>التكييف يكون وفق قانون دولة القاضي المرفوع امامه النزاع</a:t>
            </a:r>
            <a:endParaRPr lang="en-SE" sz="2800" dirty="0">
              <a:latin typeface="يعدArial"/>
              <a:cs typeface="Arial" panose="020B0604020202020204" pitchFamily="34" charset="0"/>
            </a:endParaRPr>
          </a:p>
        </p:txBody>
      </p:sp>
    </p:spTree>
    <p:extLst>
      <p:ext uri="{BB962C8B-B14F-4D97-AF65-F5344CB8AC3E}">
        <p14:creationId xmlns:p14="http://schemas.microsoft.com/office/powerpoint/2010/main" val="353151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64D1-97F6-A35B-EE64-A4D2346DD7F3}"/>
              </a:ext>
            </a:extLst>
          </p:cNvPr>
          <p:cNvSpPr>
            <a:spLocks noGrp="1"/>
          </p:cNvSpPr>
          <p:nvPr>
            <p:ph type="title"/>
          </p:nvPr>
        </p:nvSpPr>
        <p:spPr/>
        <p:txBody>
          <a:bodyPr/>
          <a:lstStyle/>
          <a:p>
            <a:r>
              <a:rPr lang="ar-DZ" dirty="0"/>
              <a:t>المسؤولية التقصيرية البيئية                            </a:t>
            </a:r>
            <a:endParaRPr lang="en-SE" dirty="0"/>
          </a:p>
        </p:txBody>
      </p:sp>
      <p:sp>
        <p:nvSpPr>
          <p:cNvPr id="4" name="Content Placeholder 3">
            <a:extLst>
              <a:ext uri="{FF2B5EF4-FFF2-40B4-BE49-F238E27FC236}">
                <a16:creationId xmlns:a16="http://schemas.microsoft.com/office/drawing/2014/main" id="{D8962779-5ADA-9439-62B0-3A4FBCE237E1}"/>
              </a:ext>
            </a:extLst>
          </p:cNvPr>
          <p:cNvSpPr>
            <a:spLocks noGrp="1"/>
          </p:cNvSpPr>
          <p:nvPr>
            <p:ph sz="half" idx="2"/>
          </p:nvPr>
        </p:nvSpPr>
        <p:spPr>
          <a:xfrm>
            <a:off x="2700068" y="2126222"/>
            <a:ext cx="8804543" cy="3777622"/>
          </a:xfrm>
        </p:spPr>
        <p:txBody>
          <a:bodyPr>
            <a:normAutofit/>
          </a:bodyPr>
          <a:lstStyle/>
          <a:p>
            <a:pPr marL="0" indent="0" algn="r">
              <a:buNone/>
            </a:pPr>
            <a:r>
              <a:rPr lang="ar-DZ" sz="2400" dirty="0">
                <a:latin typeface="Arial" panose="020B0604020202020204" pitchFamily="34" charset="0"/>
                <a:cs typeface="Arial" panose="020B0604020202020204" pitchFamily="34" charset="0"/>
              </a:rPr>
              <a:t>تنشأ عن الخطأ الالكتروني دعويان</a:t>
            </a:r>
          </a:p>
          <a:p>
            <a:pPr marL="0" indent="0" algn="r">
              <a:buNone/>
            </a:pPr>
            <a:r>
              <a:rPr lang="ar-DZ" sz="2400" dirty="0">
                <a:latin typeface="Arial" panose="020B0604020202020204" pitchFamily="34" charset="0"/>
                <a:cs typeface="Arial" panose="020B0604020202020204" pitchFamily="34" charset="0"/>
              </a:rPr>
              <a:t>الدعوى الجنائية </a:t>
            </a:r>
          </a:p>
          <a:p>
            <a:pPr marL="0" indent="0" algn="r">
              <a:buNone/>
            </a:pPr>
            <a:r>
              <a:rPr lang="ar-DZ" sz="2400" dirty="0">
                <a:latin typeface="Arial" panose="020B0604020202020204" pitchFamily="34" charset="0"/>
                <a:cs typeface="Arial" panose="020B0604020202020204" pitchFamily="34" charset="0"/>
              </a:rPr>
              <a:t>الدعوى المدنية</a:t>
            </a:r>
          </a:p>
          <a:p>
            <a:pPr marL="0" indent="0" algn="r">
              <a:buNone/>
            </a:pPr>
            <a:endParaRPr lang="ar-D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324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3CC4-1494-84D4-F813-0AFFE9C13552}"/>
              </a:ext>
            </a:extLst>
          </p:cNvPr>
          <p:cNvSpPr>
            <a:spLocks noGrp="1"/>
          </p:cNvSpPr>
          <p:nvPr>
            <p:ph type="title"/>
          </p:nvPr>
        </p:nvSpPr>
        <p:spPr/>
        <p:txBody>
          <a:bodyPr/>
          <a:lstStyle/>
          <a:p>
            <a:r>
              <a:rPr lang="ar-DZ" dirty="0"/>
              <a:t>الاختصاص القضائي الدولي في المنازعات البيئة  </a:t>
            </a:r>
            <a:endParaRPr lang="en-SE" dirty="0"/>
          </a:p>
        </p:txBody>
      </p:sp>
      <p:sp>
        <p:nvSpPr>
          <p:cNvPr id="4" name="Content Placeholder 3">
            <a:extLst>
              <a:ext uri="{FF2B5EF4-FFF2-40B4-BE49-F238E27FC236}">
                <a16:creationId xmlns:a16="http://schemas.microsoft.com/office/drawing/2014/main" id="{89CB1E90-B4FB-1AE2-9DBE-4C024F932A16}"/>
              </a:ext>
            </a:extLst>
          </p:cNvPr>
          <p:cNvSpPr>
            <a:spLocks noGrp="1"/>
          </p:cNvSpPr>
          <p:nvPr>
            <p:ph sz="half" idx="2"/>
          </p:nvPr>
        </p:nvSpPr>
        <p:spPr>
          <a:xfrm>
            <a:off x="2363638" y="2126222"/>
            <a:ext cx="9140973" cy="3777622"/>
          </a:xfrm>
        </p:spPr>
        <p:txBody>
          <a:bodyPr>
            <a:normAutofit lnSpcReduction="10000"/>
          </a:bodyPr>
          <a:lstStyle/>
          <a:p>
            <a:pPr marL="0" indent="0" algn="r">
              <a:buNone/>
            </a:pPr>
            <a:r>
              <a:rPr lang="ar-DZ" sz="2800" dirty="0">
                <a:latin typeface="Arial" panose="020B0604020202020204" pitchFamily="34" charset="0"/>
                <a:cs typeface="Arial" panose="020B0604020202020204" pitchFamily="34" charset="0"/>
              </a:rPr>
              <a:t>1 ـ اختصاص محكمة موطن او محل إقامة المدعى عليه { ضابط شخصي، ضابط قانوني ، ضابط عام}</a:t>
            </a:r>
          </a:p>
          <a:p>
            <a:pPr marL="0" indent="0" algn="r">
              <a:buNone/>
            </a:pPr>
            <a:r>
              <a:rPr lang="ar-DZ" sz="2800" dirty="0">
                <a:latin typeface="Arial" panose="020B0604020202020204" pitchFamily="34" charset="0"/>
                <a:cs typeface="Arial" panose="020B0604020202020204" pitchFamily="34" charset="0"/>
              </a:rPr>
              <a:t>2 ـ الخضوع الارادي </a:t>
            </a:r>
          </a:p>
          <a:p>
            <a:pPr marL="0" indent="0" algn="r">
              <a:buNone/>
            </a:pPr>
            <a:r>
              <a:rPr lang="ar-DZ" sz="2800" dirty="0">
                <a:latin typeface="Arial" panose="020B0604020202020204" pitchFamily="34" charset="0"/>
                <a:cs typeface="Arial" panose="020B0604020202020204" pitchFamily="34" charset="0"/>
              </a:rPr>
              <a:t> 3 ـ اختصاص محكمة محل ابرام العقد او تنفيده </a:t>
            </a:r>
          </a:p>
          <a:p>
            <a:pPr marL="0" indent="0" algn="r">
              <a:buNone/>
            </a:pPr>
            <a:r>
              <a:rPr lang="ar-DZ" sz="2800" dirty="0">
                <a:latin typeface="Arial" panose="020B0604020202020204" pitchFamily="34" charset="0"/>
                <a:cs typeface="Arial" panose="020B0604020202020204" pitchFamily="34" charset="0"/>
              </a:rPr>
              <a:t>يرى البعض ان في عقود الخدمات الالكترونية يمكن اعتماد قانون دولة المورد لان لا يمكن الطلب من المورد الحضور امام دولة أخرى خلاف لموقعه الجغرافي، لكن الغالبية مع ان الطرف المستهلك هو الأضعف ولا يمكن ان يكلف باحضور امام محكمة بعيدة عن دولته. </a:t>
            </a:r>
          </a:p>
          <a:p>
            <a:pPr marL="0" indent="0" algn="r">
              <a:buNone/>
            </a:pPr>
            <a:endParaRPr lang="en-S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5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52000">
              <a:schemeClr val="bg2">
                <a:tint val="90000"/>
                <a:satMod val="92000"/>
                <a:lumMod val="120000"/>
              </a:schemeClr>
            </a:gs>
            <a:gs pos="100000">
              <a:schemeClr val="accent4">
                <a:lumMod val="75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5014"/>
          </a:xfrm>
        </p:spPr>
        <p:txBody>
          <a:bodyPr>
            <a:normAutofit/>
          </a:bodyPr>
          <a:lstStyle/>
          <a:p>
            <a:r>
              <a:rPr lang="en-GB" sz="4800" dirty="0">
                <a:latin typeface="Copperplate Gothic Light" panose="020E0507020206020404" pitchFamily="34" charset="0"/>
              </a:rPr>
              <a:t>Pollution </a:t>
            </a:r>
            <a:endParaRPr lang="en-US" sz="4800" dirty="0">
              <a:latin typeface="Copperplate Gothic Light" panose="020E0507020206020404" pitchFamily="34" charset="0"/>
            </a:endParaRPr>
          </a:p>
        </p:txBody>
      </p:sp>
      <p:pic>
        <p:nvPicPr>
          <p:cNvPr id="8" name="Picture 7">
            <a:extLst>
              <a:ext uri="{FF2B5EF4-FFF2-40B4-BE49-F238E27FC236}">
                <a16:creationId xmlns:a16="http://schemas.microsoft.com/office/drawing/2014/main" id="{AD18C91C-73D2-8E50-DDE9-21C94B75A7E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20839" y="1871931"/>
            <a:ext cx="6918474" cy="4290743"/>
          </a:xfrm>
          <a:prstGeom prst="rect">
            <a:avLst/>
          </a:prstGeom>
        </p:spPr>
      </p:pic>
      <p:sp>
        <p:nvSpPr>
          <p:cNvPr id="9" name="TextBox 8">
            <a:extLst>
              <a:ext uri="{FF2B5EF4-FFF2-40B4-BE49-F238E27FC236}">
                <a16:creationId xmlns:a16="http://schemas.microsoft.com/office/drawing/2014/main" id="{A60D280C-68A8-9B49-293D-7611A3F52AFC}"/>
              </a:ext>
            </a:extLst>
          </p:cNvPr>
          <p:cNvSpPr txBox="1"/>
          <p:nvPr/>
        </p:nvSpPr>
        <p:spPr>
          <a:xfrm>
            <a:off x="2820839" y="6162675"/>
            <a:ext cx="6918474" cy="230832"/>
          </a:xfrm>
          <a:prstGeom prst="rect">
            <a:avLst/>
          </a:prstGeom>
          <a:noFill/>
        </p:spPr>
        <p:txBody>
          <a:bodyPr wrap="square" rtlCol="0">
            <a:spAutoFit/>
          </a:bodyPr>
          <a:lstStyle/>
          <a:p>
            <a:r>
              <a:rPr lang="en-SE" sz="900">
                <a:hlinkClick r:id="rId3" tooltip="https://www.pngall.com/pollution-png/"/>
              </a:rPr>
              <a:t>This Photo</a:t>
            </a:r>
            <a:r>
              <a:rPr lang="en-SE" sz="900"/>
              <a:t> by Unknown Author is licensed under </a:t>
            </a:r>
            <a:r>
              <a:rPr lang="en-SE" sz="900">
                <a:hlinkClick r:id="rId4" tooltip="https://creativecommons.org/licenses/by-nc/3.0/"/>
              </a:rPr>
              <a:t>CC BY-NC</a:t>
            </a:r>
            <a:endParaRPr lang="en-SE" sz="900"/>
          </a:p>
        </p:txBody>
      </p:sp>
    </p:spTree>
    <p:extLst>
      <p:ext uri="{BB962C8B-B14F-4D97-AF65-F5344CB8AC3E}">
        <p14:creationId xmlns:p14="http://schemas.microsoft.com/office/powerpoint/2010/main" val="1080404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9EECA01-E36D-5A0C-66BA-618E5140F3F5}"/>
              </a:ext>
            </a:extLst>
          </p:cNvPr>
          <p:cNvSpPr>
            <a:spLocks noGrp="1"/>
          </p:cNvSpPr>
          <p:nvPr>
            <p:ph sz="half" idx="2"/>
          </p:nvPr>
        </p:nvSpPr>
        <p:spPr>
          <a:xfrm>
            <a:off x="2592924" y="2126222"/>
            <a:ext cx="8911687" cy="3777622"/>
          </a:xfrm>
        </p:spPr>
        <p:txBody>
          <a:bodyPr>
            <a:normAutofit/>
          </a:bodyPr>
          <a:lstStyle/>
          <a:p>
            <a:pPr marL="0" indent="0" algn="r">
              <a:buNone/>
            </a:pPr>
            <a:r>
              <a:rPr lang="ar-DZ" sz="2800" dirty="0">
                <a:latin typeface="Arial" panose="020B0604020202020204" pitchFamily="34" charset="0"/>
                <a:cs typeface="Arial" panose="020B0604020202020204" pitchFamily="34" charset="0"/>
              </a:rPr>
              <a:t>  ـ محكمة موطن المدعى عليه او محل اقامته</a:t>
            </a:r>
          </a:p>
          <a:p>
            <a:pPr marL="0" indent="0" algn="r">
              <a:buNone/>
            </a:pPr>
            <a:r>
              <a:rPr lang="ar-DZ" sz="2800" dirty="0">
                <a:latin typeface="Arial" panose="020B0604020202020204" pitchFamily="34" charset="0"/>
                <a:cs typeface="Arial" panose="020B0604020202020204" pitchFamily="34" charset="0"/>
              </a:rPr>
              <a:t> ـ محكمة مكان الفعل المنشيء للالتزام</a:t>
            </a:r>
          </a:p>
          <a:p>
            <a:pPr marL="0" indent="0" algn="r">
              <a:buNone/>
            </a:pPr>
            <a:r>
              <a:rPr lang="ar-DZ" sz="2800" dirty="0">
                <a:latin typeface="Arial" panose="020B0604020202020204" pitchFamily="34" charset="0"/>
                <a:cs typeface="Arial" panose="020B0604020202020204" pitchFamily="34" charset="0"/>
              </a:rPr>
              <a:t>   أـ محكمة محل حدوث الفعل الضار {دولة التحميل}</a:t>
            </a:r>
          </a:p>
          <a:p>
            <a:pPr marL="0" indent="0" algn="r">
              <a:buNone/>
            </a:pPr>
            <a:r>
              <a:rPr lang="ar-DZ" sz="2800" dirty="0">
                <a:latin typeface="Arial" panose="020B0604020202020204" pitchFamily="34" charset="0"/>
                <a:cs typeface="Arial" panose="020B0604020202020204" pitchFamily="34" charset="0"/>
              </a:rPr>
              <a:t> بـ ـ محكمة محل حدوث الضرر</a:t>
            </a:r>
          </a:p>
          <a:p>
            <a:pPr marL="0" indent="0" algn="r">
              <a:buNone/>
            </a:pPr>
            <a:r>
              <a:rPr lang="ar-DZ" sz="2800" dirty="0">
                <a:latin typeface="Arial" panose="020B0604020202020204" pitchFamily="34" charset="0"/>
                <a:cs typeface="Arial" panose="020B0604020202020204" pitchFamily="34" charset="0"/>
              </a:rPr>
              <a:t>  جـ ـ محمة موطن المتضرر او محل اقامته</a:t>
            </a:r>
            <a:endParaRPr lang="en-SE" sz="2800" dirty="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C96678CA-E564-A2DC-AAD3-556B207A168F}"/>
              </a:ext>
            </a:extLst>
          </p:cNvPr>
          <p:cNvSpPr>
            <a:spLocks noGrp="1"/>
          </p:cNvSpPr>
          <p:nvPr>
            <p:ph type="title"/>
          </p:nvPr>
        </p:nvSpPr>
        <p:spPr/>
        <p:txBody>
          <a:bodyPr/>
          <a:lstStyle/>
          <a:p>
            <a:endParaRPr lang="en-SE"/>
          </a:p>
        </p:txBody>
      </p:sp>
    </p:spTree>
    <p:extLst>
      <p:ext uri="{BB962C8B-B14F-4D97-AF65-F5344CB8AC3E}">
        <p14:creationId xmlns:p14="http://schemas.microsoft.com/office/powerpoint/2010/main" val="2852351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219F5-3409-8CC1-423F-2D51FFE2C2AD}"/>
              </a:ext>
            </a:extLst>
          </p:cNvPr>
          <p:cNvSpPr>
            <a:spLocks noGrp="1"/>
          </p:cNvSpPr>
          <p:nvPr>
            <p:ph type="title"/>
          </p:nvPr>
        </p:nvSpPr>
        <p:spPr/>
        <p:txBody>
          <a:bodyPr/>
          <a:lstStyle/>
          <a:p>
            <a:r>
              <a:rPr lang="ar-DZ" dirty="0"/>
              <a:t>القانون الواجب التطبيق على موضوع التحكيم</a:t>
            </a:r>
            <a:endParaRPr lang="en-SE" dirty="0"/>
          </a:p>
        </p:txBody>
      </p:sp>
      <p:sp>
        <p:nvSpPr>
          <p:cNvPr id="4" name="Content Placeholder 3">
            <a:extLst>
              <a:ext uri="{FF2B5EF4-FFF2-40B4-BE49-F238E27FC236}">
                <a16:creationId xmlns:a16="http://schemas.microsoft.com/office/drawing/2014/main" id="{18FAAEFD-E68B-F85B-17FD-4D00589833BC}"/>
              </a:ext>
            </a:extLst>
          </p:cNvPr>
          <p:cNvSpPr>
            <a:spLocks noGrp="1"/>
          </p:cNvSpPr>
          <p:nvPr>
            <p:ph sz="half" idx="2"/>
          </p:nvPr>
        </p:nvSpPr>
        <p:spPr>
          <a:xfrm>
            <a:off x="2674189" y="2126222"/>
            <a:ext cx="8830422" cy="3777622"/>
          </a:xfrm>
        </p:spPr>
        <p:txBody>
          <a:bodyPr>
            <a:normAutofit/>
          </a:bodyPr>
          <a:lstStyle/>
          <a:p>
            <a:pPr marL="0" indent="0" algn="r">
              <a:buNone/>
            </a:pPr>
            <a:r>
              <a:rPr lang="ar-DZ" sz="2800" dirty="0">
                <a:latin typeface="Arial" panose="020B0604020202020204" pitchFamily="34" charset="0"/>
                <a:cs typeface="Arial" panose="020B0604020202020204" pitchFamily="34" charset="0"/>
              </a:rPr>
              <a:t>يمكن للأطراف الاتفاق على القانون الواجب التطبيق من خلال الاتفاق على قانون معين له علاقة بالنزاع المطروح .{قانون الإرادة}، في الأحوال التي لا توجد فيه قانون الإرادة الصريحة او الضمنية فلهيئة التحكيم اختيار قانون له ارتباط بالنزاع المعروض وتطبيقه.</a:t>
            </a:r>
          </a:p>
          <a:p>
            <a:pPr marL="0" indent="0" algn="r">
              <a:buNone/>
            </a:pPr>
            <a:r>
              <a:rPr lang="ar-DZ" sz="2800" dirty="0">
                <a:latin typeface="Arial" panose="020B0604020202020204" pitchFamily="34" charset="0"/>
                <a:cs typeface="Arial" panose="020B0604020202020204" pitchFamily="34" charset="0"/>
              </a:rPr>
              <a:t>ملاحظة/</a:t>
            </a:r>
          </a:p>
          <a:p>
            <a:pPr marL="0" indent="0" algn="r">
              <a:buNone/>
            </a:pPr>
            <a:r>
              <a:rPr lang="ar-DZ" sz="2800" dirty="0">
                <a:latin typeface="Arial" panose="020B0604020202020204" pitchFamily="34" charset="0"/>
                <a:cs typeface="Arial" panose="020B0604020202020204" pitchFamily="34" charset="0"/>
              </a:rPr>
              <a:t>لا تختص المحاكم في النظر في الدعاوى الجنائية</a:t>
            </a:r>
          </a:p>
          <a:p>
            <a:pPr marL="0" indent="0" algn="r">
              <a:buNone/>
            </a:pPr>
            <a:r>
              <a:rPr lang="ar-DZ" sz="2800" dirty="0">
                <a:latin typeface="Arial" panose="020B0604020202020204" pitchFamily="34" charset="0"/>
                <a:cs typeface="Arial" panose="020B0604020202020204" pitchFamily="34" charset="0"/>
              </a:rPr>
              <a:t>يجب ان لا يخالف القانون المختار النظام العام لدولة التنفيد</a:t>
            </a:r>
            <a:r>
              <a:rPr lang="sv-SE" sz="2800" dirty="0">
                <a:latin typeface="Arial" panose="020B0604020202020204" pitchFamily="34" charset="0"/>
                <a:cs typeface="Arial" panose="020B0604020202020204" pitchFamily="34" charset="0"/>
              </a:rPr>
              <a:t> </a:t>
            </a:r>
            <a:r>
              <a:rPr lang="ar-DZ" sz="2800" dirty="0">
                <a:latin typeface="Arial" panose="020B0604020202020204" pitchFamily="34" charset="0"/>
                <a:cs typeface="Arial" panose="020B0604020202020204" pitchFamily="34" charset="0"/>
              </a:rPr>
              <a:t> </a:t>
            </a:r>
            <a:endParaRPr lang="en-S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4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3DB2-FBB9-B7D9-DAC7-2821972A3596}"/>
              </a:ext>
            </a:extLst>
          </p:cNvPr>
          <p:cNvSpPr>
            <a:spLocks noGrp="1"/>
          </p:cNvSpPr>
          <p:nvPr>
            <p:ph type="title"/>
          </p:nvPr>
        </p:nvSpPr>
        <p:spPr>
          <a:xfrm>
            <a:off x="2592924" y="624109"/>
            <a:ext cx="8911687" cy="5034819"/>
          </a:xfrm>
        </p:spPr>
        <p:txBody>
          <a:bodyPr>
            <a:normAutofit/>
          </a:bodyPr>
          <a:lstStyle/>
          <a:p>
            <a:pPr algn="r"/>
            <a:r>
              <a:rPr lang="ar-DZ" dirty="0"/>
              <a:t>تعريف البيئة</a:t>
            </a:r>
            <a:br>
              <a:rPr lang="ar-DZ" dirty="0"/>
            </a:br>
            <a:r>
              <a:rPr lang="ar-DZ" dirty="0"/>
              <a:t>التعريف التشريعي والفقهي للبيئة</a:t>
            </a:r>
            <a:br>
              <a:rPr lang="ar-DZ" dirty="0"/>
            </a:br>
            <a:r>
              <a:rPr lang="ar-DZ" dirty="0"/>
              <a:t>البيئة هي المحيط المادي ال</a:t>
            </a:r>
            <a:r>
              <a:rPr lang="ku-Arab-IQ" dirty="0"/>
              <a:t>ذ</a:t>
            </a:r>
            <a:r>
              <a:rPr lang="ar-DZ" dirty="0"/>
              <a:t>ي يعيش فيه الانسان بما يشمل الهواء والماء  والفضاء والتربة والكائنات الحيةغير الحية من منشأت أقامها الانسان لاشباع حاجته. </a:t>
            </a:r>
            <a:br>
              <a:rPr lang="ar-DZ" dirty="0"/>
            </a:br>
            <a:r>
              <a:rPr lang="ar-DZ" dirty="0"/>
              <a:t>                                             </a:t>
            </a:r>
            <a:endParaRPr lang="en-SE" dirty="0"/>
          </a:p>
        </p:txBody>
      </p:sp>
    </p:spTree>
    <p:extLst>
      <p:ext uri="{BB962C8B-B14F-4D97-AF65-F5344CB8AC3E}">
        <p14:creationId xmlns:p14="http://schemas.microsoft.com/office/powerpoint/2010/main" val="388813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8B37-2148-1133-B8EC-24DFA236AD0B}"/>
              </a:ext>
            </a:extLst>
          </p:cNvPr>
          <p:cNvSpPr>
            <a:spLocks noGrp="1"/>
          </p:cNvSpPr>
          <p:nvPr>
            <p:ph type="title"/>
          </p:nvPr>
        </p:nvSpPr>
        <p:spPr>
          <a:xfrm>
            <a:off x="2592924" y="624110"/>
            <a:ext cx="8911687" cy="3576954"/>
          </a:xfrm>
        </p:spPr>
        <p:txBody>
          <a:bodyPr>
            <a:normAutofit fontScale="90000"/>
          </a:bodyPr>
          <a:lstStyle/>
          <a:p>
            <a:pPr algn="r"/>
            <a:r>
              <a:rPr lang="ar-DZ" dirty="0"/>
              <a:t>عناصر البيئة </a:t>
            </a:r>
            <a:br>
              <a:rPr lang="ar-DZ" dirty="0"/>
            </a:br>
            <a:br>
              <a:rPr lang="ar-DZ" dirty="0"/>
            </a:br>
            <a:r>
              <a:rPr lang="ar-DZ" dirty="0"/>
              <a:t>1ـالعناصر الطبيعية</a:t>
            </a:r>
            <a:br>
              <a:rPr lang="ar-DZ" dirty="0"/>
            </a:br>
            <a:r>
              <a:rPr lang="ar-DZ" dirty="0"/>
              <a:t>2ـالعناصر الاصطناعية</a:t>
            </a:r>
            <a:br>
              <a:rPr lang="ar-DZ" dirty="0"/>
            </a:br>
            <a:br>
              <a:rPr lang="ar-DZ" dirty="0"/>
            </a:br>
            <a:br>
              <a:rPr lang="ar-DZ" dirty="0"/>
            </a:br>
            <a:r>
              <a:rPr lang="ar-DZ" dirty="0"/>
              <a:t>                         </a:t>
            </a:r>
            <a:endParaRPr lang="en-SE" dirty="0"/>
          </a:p>
        </p:txBody>
      </p:sp>
    </p:spTree>
    <p:extLst>
      <p:ext uri="{BB962C8B-B14F-4D97-AF65-F5344CB8AC3E}">
        <p14:creationId xmlns:p14="http://schemas.microsoft.com/office/powerpoint/2010/main" val="338578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BCD23-7B9A-F38C-F19F-2D2049A46F9C}"/>
              </a:ext>
            </a:extLst>
          </p:cNvPr>
          <p:cNvSpPr>
            <a:spLocks noGrp="1"/>
          </p:cNvSpPr>
          <p:nvPr>
            <p:ph type="title"/>
          </p:nvPr>
        </p:nvSpPr>
        <p:spPr>
          <a:xfrm>
            <a:off x="2592924" y="624110"/>
            <a:ext cx="8911687" cy="4698388"/>
          </a:xfrm>
        </p:spPr>
        <p:txBody>
          <a:bodyPr>
            <a:normAutofit fontScale="90000"/>
          </a:bodyPr>
          <a:lstStyle/>
          <a:p>
            <a:pPr algn="r"/>
            <a:r>
              <a:rPr lang="ar-DZ" dirty="0"/>
              <a:t>التلوث                                 </a:t>
            </a:r>
            <a:br>
              <a:rPr lang="ar-DZ" dirty="0"/>
            </a:br>
            <a:r>
              <a:rPr lang="ar-DZ" dirty="0"/>
              <a:t>التلوث هو كل تغيير متعمد او غير متعمد يحدثه الانسان في البيئة</a:t>
            </a:r>
            <a:br>
              <a:rPr lang="ar-DZ" dirty="0"/>
            </a:br>
            <a:r>
              <a:rPr lang="ar-DZ" dirty="0"/>
              <a:t>او تغيير من غير فعل الانسان يؤدي الى احداث ضرر بالبيئة يؤدي الى اخلال التوازن البيئي . </a:t>
            </a:r>
            <a:br>
              <a:rPr lang="ar-DZ" dirty="0"/>
            </a:br>
            <a:r>
              <a:rPr lang="ar-DZ" dirty="0"/>
              <a:t>عىفت المادة 8 من قانون تحسين وحماية البيئة العراقي التلوث بأنه :وجود أي من الملوثات المؤثرة قي البيئة بكمية او تركيز او صفة غير طبيعية تؤدي بطريق مباشر او غير مباشر الى الاضرار بالإنسان او الكائنات الحية الأخرى او المكونات اللاحياتية التي توجد فيها                                            </a:t>
            </a:r>
            <a:endParaRPr lang="en-SE" dirty="0"/>
          </a:p>
        </p:txBody>
      </p:sp>
    </p:spTree>
    <p:extLst>
      <p:ext uri="{BB962C8B-B14F-4D97-AF65-F5344CB8AC3E}">
        <p14:creationId xmlns:p14="http://schemas.microsoft.com/office/powerpoint/2010/main" val="4172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25495-509B-2DEF-2FEF-6F11CE97E066}"/>
              </a:ext>
            </a:extLst>
          </p:cNvPr>
          <p:cNvSpPr>
            <a:spLocks noGrp="1"/>
          </p:cNvSpPr>
          <p:nvPr>
            <p:ph type="title"/>
          </p:nvPr>
        </p:nvSpPr>
        <p:spPr>
          <a:xfrm>
            <a:off x="2592924" y="624110"/>
            <a:ext cx="8911687" cy="3637339"/>
          </a:xfrm>
        </p:spPr>
        <p:txBody>
          <a:bodyPr>
            <a:normAutofit fontScale="90000"/>
          </a:bodyPr>
          <a:lstStyle/>
          <a:p>
            <a:r>
              <a:rPr lang="ar-DZ" dirty="0"/>
              <a:t>أنواع التلوث</a:t>
            </a:r>
            <a:br>
              <a:rPr lang="sv-SE" dirty="0"/>
            </a:br>
            <a:r>
              <a:rPr lang="ar-DZ" dirty="0"/>
              <a:t>                                                       </a:t>
            </a:r>
            <a:br>
              <a:rPr lang="ar-DZ" dirty="0"/>
            </a:br>
            <a:r>
              <a:rPr lang="ar-DZ" dirty="0"/>
              <a:t>التلوث المادي                                                                   </a:t>
            </a:r>
            <a:br>
              <a:rPr lang="sv-SE" dirty="0"/>
            </a:br>
            <a:br>
              <a:rPr lang="sv-SE" dirty="0"/>
            </a:br>
            <a:br>
              <a:rPr lang="ar-DZ" dirty="0"/>
            </a:br>
            <a:r>
              <a:rPr lang="ar-DZ" dirty="0"/>
              <a:t>التلوث الغير المادي                                                          </a:t>
            </a:r>
            <a:endParaRPr lang="en-SE" dirty="0"/>
          </a:p>
        </p:txBody>
      </p:sp>
    </p:spTree>
    <p:extLst>
      <p:ext uri="{BB962C8B-B14F-4D97-AF65-F5344CB8AC3E}">
        <p14:creationId xmlns:p14="http://schemas.microsoft.com/office/powerpoint/2010/main" val="14640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AEF-0D7F-6C36-AF37-FE473E70D0EB}"/>
              </a:ext>
            </a:extLst>
          </p:cNvPr>
          <p:cNvSpPr>
            <a:spLocks noGrp="1"/>
          </p:cNvSpPr>
          <p:nvPr>
            <p:ph type="title"/>
          </p:nvPr>
        </p:nvSpPr>
        <p:spPr>
          <a:xfrm>
            <a:off x="1640156" y="598230"/>
            <a:ext cx="8911687" cy="5000313"/>
          </a:xfrm>
        </p:spPr>
        <p:txBody>
          <a:bodyPr>
            <a:normAutofit/>
          </a:bodyPr>
          <a:lstStyle/>
          <a:p>
            <a:pPr algn="r"/>
            <a:r>
              <a:rPr lang="ar-DZ" dirty="0"/>
              <a:t>م / 33 من الدستور العراقي تنص على     </a:t>
            </a:r>
            <a:br>
              <a:rPr lang="ar-DZ" dirty="0"/>
            </a:br>
            <a:r>
              <a:rPr lang="ar-DZ" dirty="0"/>
              <a:t> ـ لكل فرد حق العيش في ظروف بيئية سليمة</a:t>
            </a:r>
            <a:br>
              <a:rPr lang="ar-DZ" dirty="0"/>
            </a:br>
            <a:r>
              <a:rPr lang="ar-DZ" dirty="0"/>
              <a:t>ـ تكفل الدولة حماية البيئة والتنوع الاحيائي والجفاظ عليهما  </a:t>
            </a:r>
            <a:endParaRPr lang="en-SE" dirty="0"/>
          </a:p>
        </p:txBody>
      </p:sp>
    </p:spTree>
    <p:extLst>
      <p:ext uri="{BB962C8B-B14F-4D97-AF65-F5344CB8AC3E}">
        <p14:creationId xmlns:p14="http://schemas.microsoft.com/office/powerpoint/2010/main" val="233392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A33E-F492-A1C6-BAB2-4D2D6CF6D3FC}"/>
              </a:ext>
            </a:extLst>
          </p:cNvPr>
          <p:cNvSpPr>
            <a:spLocks noGrp="1"/>
          </p:cNvSpPr>
          <p:nvPr>
            <p:ph type="title"/>
          </p:nvPr>
        </p:nvSpPr>
        <p:spPr>
          <a:xfrm>
            <a:off x="2592924" y="624110"/>
            <a:ext cx="8911687" cy="4655256"/>
          </a:xfrm>
        </p:spPr>
        <p:txBody>
          <a:bodyPr>
            <a:normAutofit/>
          </a:bodyPr>
          <a:lstStyle/>
          <a:p>
            <a:pPr algn="r"/>
            <a:r>
              <a:rPr lang="ar-DZ" dirty="0"/>
              <a:t>القانون الدولي الخاص / تنازع القوانين</a:t>
            </a:r>
            <a:br>
              <a:rPr lang="ar-DZ" dirty="0"/>
            </a:br>
            <a:br>
              <a:rPr lang="ar-DZ" dirty="0"/>
            </a:br>
            <a:r>
              <a:rPr lang="ar-DZ" dirty="0"/>
              <a:t>مجموعة القواعد القانونيةالتي تنظم العلاقات المشوبة بعنصر اجنبي.                   </a:t>
            </a:r>
            <a:br>
              <a:rPr lang="ar-DZ" dirty="0"/>
            </a:br>
            <a:br>
              <a:rPr lang="ar-DZ" dirty="0"/>
            </a:br>
            <a:endParaRPr lang="en-SE" dirty="0"/>
          </a:p>
        </p:txBody>
      </p:sp>
    </p:spTree>
    <p:extLst>
      <p:ext uri="{BB962C8B-B14F-4D97-AF65-F5344CB8AC3E}">
        <p14:creationId xmlns:p14="http://schemas.microsoft.com/office/powerpoint/2010/main" val="395986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6800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dirty="0"/>
              <a:t>التلوث العابر للحدود                         </a:t>
            </a:r>
            <a:endParaRPr lang="en-US" dirty="0"/>
          </a:p>
        </p:txBody>
      </p:sp>
      <p:pic>
        <p:nvPicPr>
          <p:cNvPr id="10" name="Content Placeholder 9">
            <a:extLst>
              <a:ext uri="{FF2B5EF4-FFF2-40B4-BE49-F238E27FC236}">
                <a16:creationId xmlns:a16="http://schemas.microsoft.com/office/drawing/2014/main" id="{89146153-76D4-6159-04C5-9D891D4C862D}"/>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91375" y="2580370"/>
            <a:ext cx="4313238" cy="2868835"/>
          </a:xfrm>
        </p:spPr>
      </p:pic>
      <p:sp>
        <p:nvSpPr>
          <p:cNvPr id="11" name="TextBox 10">
            <a:extLst>
              <a:ext uri="{FF2B5EF4-FFF2-40B4-BE49-F238E27FC236}">
                <a16:creationId xmlns:a16="http://schemas.microsoft.com/office/drawing/2014/main" id="{1AF6457A-D1D2-7ABF-8942-13DB00B2A2C1}"/>
              </a:ext>
            </a:extLst>
          </p:cNvPr>
          <p:cNvSpPr txBox="1"/>
          <p:nvPr/>
        </p:nvSpPr>
        <p:spPr>
          <a:xfrm>
            <a:off x="7191375" y="5449205"/>
            <a:ext cx="4313238" cy="230832"/>
          </a:xfrm>
          <a:prstGeom prst="rect">
            <a:avLst/>
          </a:prstGeom>
          <a:noFill/>
        </p:spPr>
        <p:txBody>
          <a:bodyPr wrap="square" rtlCol="0">
            <a:spAutoFit/>
          </a:bodyPr>
          <a:lstStyle/>
          <a:p>
            <a:r>
              <a:rPr lang="en-SE" sz="900">
                <a:hlinkClick r:id="rId3" tooltip="https://colegiomanuelrodriguez.cl/mr/exelearning/7IngU5/environmental_issues.html"/>
              </a:rPr>
              <a:t>This Photo</a:t>
            </a:r>
            <a:r>
              <a:rPr lang="en-SE" sz="900"/>
              <a:t> by Unknown Author is licensed under </a:t>
            </a:r>
            <a:r>
              <a:rPr lang="en-SE" sz="900">
                <a:hlinkClick r:id="rId4" tooltip="https://creativecommons.org/licenses/by-sa/3.0/"/>
              </a:rPr>
              <a:t>CC BY-SA</a:t>
            </a:r>
            <a:endParaRPr lang="en-SE" sz="900"/>
          </a:p>
        </p:txBody>
      </p:sp>
      <p:pic>
        <p:nvPicPr>
          <p:cNvPr id="18" name="Content Placeholder 17">
            <a:extLst>
              <a:ext uri="{FF2B5EF4-FFF2-40B4-BE49-F238E27FC236}">
                <a16:creationId xmlns:a16="http://schemas.microsoft.com/office/drawing/2014/main" id="{8582DE51-3F04-89A5-0621-6D98E6559AB4}"/>
              </a:ext>
            </a:extLst>
          </p:cNvPr>
          <p:cNvPicPr>
            <a:picLocks noGrp="1" noChangeAspect="1"/>
          </p:cNvPicPr>
          <p:nvPr>
            <p:ph sz="half" idx="1"/>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589213" y="2584979"/>
            <a:ext cx="4313237" cy="2875491"/>
          </a:xfrm>
        </p:spPr>
      </p:pic>
    </p:spTree>
    <p:extLst>
      <p:ext uri="{BB962C8B-B14F-4D97-AF65-F5344CB8AC3E}">
        <p14:creationId xmlns:p14="http://schemas.microsoft.com/office/powerpoint/2010/main" val="14627660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5482</TotalTime>
  <Words>721</Words>
  <Application>Microsoft Office PowerPoint</Application>
  <PresentationFormat>Widescreen</PresentationFormat>
  <Paragraphs>68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Copperplate Gothic Light</vt:lpstr>
      <vt:lpstr>Wingdings 3</vt:lpstr>
      <vt:lpstr>يعدArial</vt:lpstr>
      <vt:lpstr>Wisp</vt:lpstr>
      <vt:lpstr>القانون الواجب التطبيق على المسؤولية المدنية في               قضايا التلوث البيئي  </vt:lpstr>
      <vt:lpstr>Pollution </vt:lpstr>
      <vt:lpstr>تعريف البيئة التعريف التشريعي والفقهي للبيئة البيئة هي المحيط المادي الذي يعيش فيه الانسان بما يشمل الهواء والماء  والفضاء والتربة والكائنات الحيةغير الحية من منشأت أقامها الانسان لاشباع حاجته.                                               </vt:lpstr>
      <vt:lpstr>عناصر البيئة   1ـالعناصر الطبيعية 2ـالعناصر الاصطناعية                            </vt:lpstr>
      <vt:lpstr>التلوث                                  التلوث هو كل تغيير متعمد او غير متعمد يحدثه الانسان في البيئة او تغيير من غير فعل الانسان يؤدي الى احداث ضرر بالبيئة يؤدي الى اخلال التوازن البيئي .  عىفت المادة 8 من قانون تحسين وحماية البيئة العراقي التلوث بأنه :وجود أي من الملوثات المؤثرة قي البيئة بكمية او تركيز او صفة غير طبيعية تؤدي بطريق مباشر او غير مباشر الى الاضرار بالإنسان او الكائنات الحية الأخرى او المكونات اللاحياتية التي توجد فيها                                            </vt:lpstr>
      <vt:lpstr>أنواع التلوث                                                         التلوث المادي                                                                      التلوث الغير المادي                                                          </vt:lpstr>
      <vt:lpstr>م / 33 من الدستور العراقي تنص على       ـ لكل فرد حق العيش في ظروف بيئية سليمة ـ تكفل الدولة حماية البيئة والتنوع الاحيائي والجفاظ عليهما  </vt:lpstr>
      <vt:lpstr>القانون الدولي الخاص / تنازع القوانين  مجموعة القواعد القانونيةالتي تنظم العلاقات المشوبة بعنصر اجنبي.                     </vt:lpstr>
      <vt:lpstr>التلوث العابر للحدود                         </vt:lpstr>
      <vt:lpstr>تعريف القانون الدولي للبيئة                  </vt:lpstr>
      <vt:lpstr> حماية حق الانسان في البيئة                       </vt:lpstr>
      <vt:lpstr>المسؤولية المدنية           </vt:lpstr>
      <vt:lpstr>اسباب التلوث البيئي                                    </vt:lpstr>
      <vt:lpstr>انواع التلوث                                     </vt:lpstr>
      <vt:lpstr>صور الاضرار البيئية                                     </vt:lpstr>
      <vt:lpstr>قانون حماية وتحسين البيئة في اقليم كوردستان رقم 8 لسنة 2008</vt:lpstr>
      <vt:lpstr>التكييف</vt:lpstr>
      <vt:lpstr>المسؤولية التقصيرية البيئية                            </vt:lpstr>
      <vt:lpstr>الاختصاص القضائي الدولي في المنازعات البيئة  </vt:lpstr>
      <vt:lpstr>PowerPoint Presentation</vt:lpstr>
      <vt:lpstr>القانون الواجب التطبيق على موضوع التحكيم</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Stereotypes</dc:title>
  <dc:creator>Maher</dc:creator>
  <cp:lastModifiedBy>Pshtiwan Mada</cp:lastModifiedBy>
  <cp:revision>67</cp:revision>
  <dcterms:created xsi:type="dcterms:W3CDTF">2023-10-12T15:52:00Z</dcterms:created>
  <dcterms:modified xsi:type="dcterms:W3CDTF">2024-03-04T09:08:02Z</dcterms:modified>
</cp:coreProperties>
</file>