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67" r:id="rId4"/>
    <p:sldId id="266" r:id="rId5"/>
    <p:sldId id="268" r:id="rId6"/>
    <p:sldId id="261" r:id="rId7"/>
    <p:sldId id="262" r:id="rId8"/>
    <p:sldId id="265"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05C65E-55E1-48F8-BBBB-AAA75B80BB95}" type="datetimeFigureOut">
              <a:rPr lang="en-GB" smtClean="0"/>
              <a:t>30/09/2023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A82B96-46A7-4410-9CAC-42B01ED51830}" type="slidenum">
              <a:rPr lang="en-GB" smtClean="0"/>
              <a:t>‹#›</a:t>
            </a:fld>
            <a:endParaRPr lang="en-GB"/>
          </a:p>
        </p:txBody>
      </p:sp>
    </p:spTree>
    <p:extLst>
      <p:ext uri="{BB962C8B-B14F-4D97-AF65-F5344CB8AC3E}">
        <p14:creationId xmlns:p14="http://schemas.microsoft.com/office/powerpoint/2010/main" val="1059567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D4141-B4E6-445E-934C-0B6915550D11}" type="datetimeFigureOut">
              <a:rPr lang="en-GB" smtClean="0"/>
              <a:t>30/09/2023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5536F-253B-4C72-9E29-8C7D3D0FA7FB}" type="slidenum">
              <a:rPr lang="en-GB" smtClean="0"/>
              <a:t>‹#›</a:t>
            </a:fld>
            <a:endParaRPr lang="en-GB"/>
          </a:p>
        </p:txBody>
      </p:sp>
    </p:spTree>
    <p:extLst>
      <p:ext uri="{BB962C8B-B14F-4D97-AF65-F5344CB8AC3E}">
        <p14:creationId xmlns:p14="http://schemas.microsoft.com/office/powerpoint/2010/main" val="406708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日期占位符 3"/>
          <p:cNvSpPr>
            <a:spLocks noGrp="1"/>
          </p:cNvSpPr>
          <p:nvPr>
            <p:ph type="dt" sz="half" idx="10"/>
          </p:nvPr>
        </p:nvSpPr>
        <p:spPr/>
        <p:txBody>
          <a:bodyPr/>
          <a:lstStyle/>
          <a:p>
            <a:fld id="{87E64089-146B-46BB-9D05-BC79C2E6A340}" type="datetime1">
              <a:rPr lang="zh-CN" altLang="en-US" smtClean="0"/>
              <a:t>2023/9/30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p>
            <a:fld id="{C2CB606C-DA3F-44BA-A921-AB964812BADF}" type="datetime1">
              <a:rPr lang="zh-CN" altLang="en-US" smtClean="0"/>
              <a:t>2023/9/30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p>
            <a:fld id="{01068598-747C-49E4-9F9D-21A05DEF7808}" type="datetime1">
              <a:rPr lang="zh-CN" altLang="en-US" smtClean="0"/>
              <a:t>2023/9/30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p>
            <a:fld id="{4E211A17-37AF-4246-A15E-A3A3B5A7D0EA}" type="datetime1">
              <a:rPr lang="zh-CN" altLang="en-US" smtClean="0"/>
              <a:t>2023/9/30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日期占位符 3"/>
          <p:cNvSpPr>
            <a:spLocks noGrp="1"/>
          </p:cNvSpPr>
          <p:nvPr>
            <p:ph type="dt" sz="half" idx="10"/>
          </p:nvPr>
        </p:nvSpPr>
        <p:spPr/>
        <p:txBody>
          <a:bodyPr/>
          <a:lstStyle/>
          <a:p>
            <a:fld id="{C16011A4-3CAD-43E0-8159-1D44225C8731}" type="datetime1">
              <a:rPr lang="zh-CN" altLang="en-US" smtClean="0"/>
              <a:t>2023/9/30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日期占位符 4"/>
          <p:cNvSpPr>
            <a:spLocks noGrp="1"/>
          </p:cNvSpPr>
          <p:nvPr>
            <p:ph type="dt" sz="half" idx="10"/>
          </p:nvPr>
        </p:nvSpPr>
        <p:spPr/>
        <p:txBody>
          <a:bodyPr/>
          <a:lstStyle/>
          <a:p>
            <a:fld id="{EC127575-CAAB-4AFF-8AA0-AA121A85652F}" type="datetime1">
              <a:rPr lang="zh-CN" altLang="en-US" smtClean="0"/>
              <a:t>2023/9/30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日期占位符 6"/>
          <p:cNvSpPr>
            <a:spLocks noGrp="1"/>
          </p:cNvSpPr>
          <p:nvPr>
            <p:ph type="dt" sz="half" idx="10"/>
          </p:nvPr>
        </p:nvSpPr>
        <p:spPr/>
        <p:txBody>
          <a:bodyPr/>
          <a:lstStyle/>
          <a:p>
            <a:fld id="{C48B7549-7D3F-4421-8BA7-55042B4C1128}" type="datetime1">
              <a:rPr lang="zh-CN" altLang="en-US" smtClean="0"/>
              <a:t>2023/9/30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日期占位符 2"/>
          <p:cNvSpPr>
            <a:spLocks noGrp="1"/>
          </p:cNvSpPr>
          <p:nvPr>
            <p:ph type="dt" sz="half" idx="10"/>
          </p:nvPr>
        </p:nvSpPr>
        <p:spPr/>
        <p:txBody>
          <a:bodyPr/>
          <a:lstStyle/>
          <a:p>
            <a:fld id="{736C2E44-714A-4D02-8E7D-10DB77D9D450}" type="datetime1">
              <a:rPr lang="zh-CN" altLang="en-US" smtClean="0"/>
              <a:t>2023/9/30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570956-C6CD-45BB-8D30-1F9AB3D68007}" type="datetime1">
              <a:rPr lang="zh-CN" altLang="en-US" smtClean="0"/>
              <a:t>2023/9/30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p>
            <a:fld id="{AA261061-AAA0-43A4-93E7-545205601095}" type="datetime1">
              <a:rPr lang="zh-CN" altLang="en-US" smtClean="0"/>
              <a:t>2023/9/30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p>
            <a:fld id="{07BD1055-FD60-4947-ACA9-01A5F03E024D}" type="datetime1">
              <a:rPr lang="zh-CN" altLang="en-US" smtClean="0"/>
              <a:t>2023/9/30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0128C-0190-4BEC-BCE0-A386FA06765A}" type="datetime1">
              <a:rPr lang="zh-CN" altLang="en-US" smtClean="0"/>
              <a:t>2023/9/30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3FD53-F50B-445E-A7F3-A832EE8BD6B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764704"/>
            <a:ext cx="8280920" cy="2376264"/>
          </a:xfrm>
        </p:spPr>
        <p:txBody>
          <a:bodyPr>
            <a:normAutofit/>
          </a:bodyPr>
          <a:lstStyle/>
          <a:p>
            <a:pPr>
              <a:lnSpc>
                <a:spcPct val="200000"/>
              </a:lnSpc>
            </a:pPr>
            <a:r>
              <a:rPr lang="en-GB" altLang="zh-CN" sz="3600" b="1" dirty="0" smtClean="0">
                <a:latin typeface="Times New Roman" pitchFamily="18" charset="0"/>
                <a:ea typeface="Arial Unicode MS" pitchFamily="34" charset="-122"/>
                <a:cs typeface="Times New Roman" pitchFamily="18" charset="0"/>
              </a:rPr>
              <a:t>Conditional sentences </a:t>
            </a:r>
            <a:endParaRPr lang="zh-CN" altLang="en-US" sz="36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1</a:t>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lnSpc>
                <a:spcPct val="150000"/>
              </a:lnSpc>
            </a:pPr>
            <a:r>
              <a:rPr lang="en-GB" sz="2800" dirty="0">
                <a:latin typeface="Times New Roman" pitchFamily="18" charset="0"/>
                <a:cs typeface="Times New Roman" pitchFamily="18" charset="0"/>
              </a:rPr>
              <a:t>Conditional sentences, also known as "if-then" sentences, are used to express a condition and its possible result. There are several types of conditional sentences in English, which are categorized based on the likelihood or certainty of the condition and its result.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The </a:t>
            </a:r>
            <a:r>
              <a:rPr lang="en-GB" sz="2800" dirty="0">
                <a:latin typeface="Times New Roman" pitchFamily="18" charset="0"/>
                <a:cs typeface="Times New Roman" pitchFamily="18" charset="0"/>
              </a:rPr>
              <a:t>main types of conditional sentences are:</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a:r>
            <a:br>
              <a:rPr lang="en-GB" sz="2800" dirty="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zh-CN" altLang="en-US" sz="28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2</a:t>
            </a:fld>
            <a:endParaRPr lang="zh-CN" altLang="en-US"/>
          </a:p>
        </p:txBody>
      </p:sp>
    </p:spTree>
    <p:extLst>
      <p:ext uri="{BB962C8B-B14F-4D97-AF65-F5344CB8AC3E}">
        <p14:creationId xmlns:p14="http://schemas.microsoft.com/office/powerpoint/2010/main" val="132165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lnSpc>
                <a:spcPct val="150000"/>
              </a:lnSpc>
            </a:pPr>
            <a:r>
              <a:rPr lang="en-GB" sz="2800" b="1" dirty="0">
                <a:latin typeface="Times New Roman" pitchFamily="18" charset="0"/>
                <a:cs typeface="Times New Roman" pitchFamily="18" charset="0"/>
              </a:rPr>
              <a:t>1-</a:t>
            </a:r>
            <a:r>
              <a:rPr lang="en-GB" sz="2800" dirty="0">
                <a:latin typeface="Times New Roman" pitchFamily="18" charset="0"/>
                <a:cs typeface="Times New Roman" pitchFamily="18" charset="0"/>
              </a:rPr>
              <a:t> Zero Conditional:</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The structure: If + present simple, present simple.</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Usage: Used to express general truths and facts.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Example: If you heat water to 100 degrees Celsius, it boils.</a:t>
            </a:r>
            <a:br>
              <a:rPr lang="en-GB" sz="2800" dirty="0">
                <a:latin typeface="Times New Roman" pitchFamily="18" charset="0"/>
                <a:cs typeface="Times New Roman" pitchFamily="18" charset="0"/>
              </a:rPr>
            </a:br>
            <a:r>
              <a:rPr lang="en-GB" sz="2800" dirty="0" smtClean="0">
                <a:latin typeface="Times New Roman" pitchFamily="18" charset="0"/>
                <a:cs typeface="Times New Roman" pitchFamily="18" charset="0"/>
              </a:rPr>
              <a:t>Example</a:t>
            </a:r>
            <a:r>
              <a:rPr lang="en-GB" sz="2800" dirty="0">
                <a:latin typeface="Times New Roman" pitchFamily="18" charset="0"/>
                <a:cs typeface="Times New Roman" pitchFamily="18" charset="0"/>
              </a:rPr>
              <a:t>: </a:t>
            </a:r>
            <a:r>
              <a:rPr lang="en-GB" sz="2800" dirty="0">
                <a:latin typeface="Times New Roman" pitchFamily="18" charset="0"/>
                <a:cs typeface="Times New Roman" pitchFamily="18" charset="0"/>
              </a:rPr>
              <a:t>If the sun sets, it gets dark.</a:t>
            </a:r>
            <a:r>
              <a:rPr lang="en-GB" sz="2800" dirty="0">
                <a:latin typeface="Times New Roman" pitchFamily="18" charset="0"/>
                <a:cs typeface="Times New Roman" pitchFamily="18" charset="0"/>
              </a:rPr>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Example: </a:t>
            </a:r>
            <a:r>
              <a:rPr lang="en-GB" sz="2800" dirty="0">
                <a:latin typeface="Times New Roman" pitchFamily="18" charset="0"/>
                <a:cs typeface="Times New Roman" pitchFamily="18" charset="0"/>
              </a:rPr>
              <a:t>If you drop an object, it falls to the ground.</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a:r>
            <a:br>
              <a:rPr lang="en-GB" sz="2800" dirty="0">
                <a:latin typeface="Times New Roman" pitchFamily="18" charset="0"/>
                <a:cs typeface="Times New Roman" pitchFamily="18" charset="0"/>
              </a:rPr>
            </a:br>
            <a:endParaRPr lang="zh-CN" altLang="en-US" sz="2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3</a:t>
            </a:fld>
            <a:endParaRPr lang="zh-CN" altLang="en-US"/>
          </a:p>
        </p:txBody>
      </p:sp>
    </p:spTree>
    <p:extLst>
      <p:ext uri="{BB962C8B-B14F-4D97-AF65-F5344CB8AC3E}">
        <p14:creationId xmlns:p14="http://schemas.microsoft.com/office/powerpoint/2010/main" val="326714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lnSpc>
                <a:spcPct val="150000"/>
              </a:lnSpc>
            </a:pPr>
            <a:r>
              <a:rPr lang="en-GB" altLang="zh-CN" sz="2800" b="1" dirty="0" smtClean="0">
                <a:latin typeface="Times New Roman" pitchFamily="18" charset="0"/>
                <a:ea typeface="Arial Unicode MS" pitchFamily="34" charset="-122"/>
                <a:cs typeface="Times New Roman" pitchFamily="18" charset="0"/>
              </a:rPr>
              <a:t>2-</a:t>
            </a:r>
            <a:r>
              <a:rPr lang="en-GB" altLang="zh-CN" sz="2800" dirty="0" smtClean="0">
                <a:latin typeface="Times New Roman" pitchFamily="18" charset="0"/>
                <a:ea typeface="Arial Unicode MS" pitchFamily="34" charset="-122"/>
                <a:cs typeface="Times New Roman" pitchFamily="18" charset="0"/>
              </a:rPr>
              <a:t> First Conditional </a:t>
            </a:r>
            <a:r>
              <a:rPr lang="en-GB" altLang="zh-CN" sz="2800" dirty="0" smtClean="0">
                <a:latin typeface="Times New Roman" pitchFamily="18" charset="0"/>
                <a:ea typeface="Arial Unicode MS" pitchFamily="34" charset="-122"/>
                <a:cs typeface="Times New Roman" pitchFamily="18" charset="0"/>
              </a:rPr>
              <a:t>Sentence</a:t>
            </a:r>
            <a:r>
              <a:rPr lang="en-GB" altLang="zh-CN" sz="2800" dirty="0" smtClean="0">
                <a:latin typeface="Times New Roman" pitchFamily="18" charset="0"/>
                <a:ea typeface="Arial Unicode MS" pitchFamily="34" charset="-122"/>
                <a:cs typeface="Times New Roman" pitchFamily="18" charset="0"/>
              </a:rPr>
              <a:t>:</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 When you expect that something will happen (in the future), use this structure:</a:t>
            </a:r>
            <a:br>
              <a:rPr lang="en-GB" altLang="zh-CN" sz="2800" dirty="0" smtClean="0">
                <a:latin typeface="Times New Roman" pitchFamily="18" charset="0"/>
                <a:ea typeface="Arial Unicode MS" pitchFamily="34" charset="-122"/>
                <a:cs typeface="Times New Roman" pitchFamily="18" charset="0"/>
              </a:rPr>
            </a:br>
            <a:r>
              <a:rPr lang="en-GB" altLang="zh-CN" sz="2800" b="1" dirty="0" smtClean="0">
                <a:latin typeface="Times New Roman" pitchFamily="18" charset="0"/>
                <a:ea typeface="Arial Unicode MS" pitchFamily="34" charset="-122"/>
                <a:cs typeface="Times New Roman" pitchFamily="18" charset="0"/>
              </a:rPr>
              <a:t>If + sub + m. verb (Present simple), sub + will + main verb. </a:t>
            </a:r>
            <a:r>
              <a:rPr lang="en-GB" altLang="zh-CN" sz="2800" dirty="0" smtClean="0">
                <a:latin typeface="Times New Roman" pitchFamily="18" charset="0"/>
                <a:ea typeface="Arial Unicode MS" pitchFamily="34" charset="-122"/>
                <a:cs typeface="Times New Roman" pitchFamily="18" charset="0"/>
              </a:rPr>
              <a:t/>
            </a:r>
            <a:br>
              <a:rPr lang="en-GB" altLang="zh-CN" sz="2800" dirty="0" smtClean="0">
                <a:latin typeface="Times New Roman" pitchFamily="18" charset="0"/>
                <a:ea typeface="Arial Unicode MS" pitchFamily="34" charset="-122"/>
                <a:cs typeface="Times New Roman" pitchFamily="18" charset="0"/>
              </a:rPr>
            </a:br>
            <a:r>
              <a:rPr lang="en-GB" altLang="zh-CN" sz="2800" dirty="0" err="1" smtClean="0">
                <a:latin typeface="Times New Roman" pitchFamily="18" charset="0"/>
                <a:ea typeface="Arial Unicode MS" pitchFamily="34" charset="-122"/>
                <a:cs typeface="Times New Roman" pitchFamily="18" charset="0"/>
              </a:rPr>
              <a:t>Eg</a:t>
            </a:r>
            <a:r>
              <a:rPr lang="en-GB" altLang="zh-CN" sz="2800" dirty="0" smtClean="0">
                <a:latin typeface="Times New Roman" pitchFamily="18" charset="0"/>
                <a:ea typeface="Arial Unicode MS" pitchFamily="34" charset="-122"/>
                <a:cs typeface="Times New Roman" pitchFamily="18" charset="0"/>
              </a:rPr>
              <a:t>) If we take the bus, it will be cheaper. </a:t>
            </a:r>
            <a:br>
              <a:rPr lang="en-GB" altLang="zh-CN" sz="2800" dirty="0" smtClean="0">
                <a:latin typeface="Times New Roman" pitchFamily="18" charset="0"/>
                <a:ea typeface="Arial Unicode MS" pitchFamily="34" charset="-122"/>
                <a:cs typeface="Times New Roman" pitchFamily="18" charset="0"/>
              </a:rPr>
            </a:br>
            <a:r>
              <a:rPr lang="en-GB" altLang="zh-CN" sz="2800" dirty="0">
                <a:latin typeface="Times New Roman" pitchFamily="18" charset="0"/>
                <a:ea typeface="Arial Unicode MS" pitchFamily="34" charset="-122"/>
                <a:cs typeface="Times New Roman" pitchFamily="18" charset="0"/>
              </a:rPr>
              <a:t/>
            </a:r>
            <a:br>
              <a:rPr lang="en-GB" altLang="zh-CN" sz="2800" dirty="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
            </a:r>
            <a:br>
              <a:rPr lang="en-GB" altLang="zh-CN" sz="2800" dirty="0" smtClean="0">
                <a:latin typeface="Times New Roman" pitchFamily="18" charset="0"/>
                <a:ea typeface="Arial Unicode MS" pitchFamily="34" charset="-122"/>
                <a:cs typeface="Times New Roman" pitchFamily="18" charset="0"/>
              </a:rPr>
            </a:br>
            <a:r>
              <a:rPr lang="en-GB" altLang="zh-CN" sz="2800" dirty="0">
                <a:latin typeface="Times New Roman" pitchFamily="18" charset="0"/>
                <a:ea typeface="Arial Unicode MS" pitchFamily="34" charset="-122"/>
                <a:cs typeface="Times New Roman" pitchFamily="18" charset="0"/>
              </a:rPr>
              <a:t/>
            </a:r>
            <a:br>
              <a:rPr lang="en-GB" altLang="zh-CN" sz="2800" dirty="0">
                <a:latin typeface="Times New Roman" pitchFamily="18" charset="0"/>
                <a:ea typeface="Arial Unicode MS" pitchFamily="34" charset="-122"/>
                <a:cs typeface="Times New Roman" pitchFamily="18" charset="0"/>
              </a:rPr>
            </a:br>
            <a:endParaRPr lang="zh-CN" altLang="en-US" sz="28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4</a:t>
            </a:fld>
            <a:endParaRPr lang="zh-CN" altLang="en-US"/>
          </a:p>
        </p:txBody>
      </p:sp>
    </p:spTree>
    <p:extLst>
      <p:ext uri="{BB962C8B-B14F-4D97-AF65-F5344CB8AC3E}">
        <p14:creationId xmlns:p14="http://schemas.microsoft.com/office/powerpoint/2010/main" val="112137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lnSpc>
                <a:spcPct val="150000"/>
              </a:lnSpc>
            </a:pPr>
            <a:r>
              <a:rPr lang="en-GB" altLang="zh-CN" sz="2600" b="1" dirty="0">
                <a:latin typeface="Times New Roman" pitchFamily="18" charset="0"/>
                <a:ea typeface="Arial Unicode MS" pitchFamily="34" charset="-122"/>
                <a:cs typeface="Times New Roman" pitchFamily="18" charset="0"/>
              </a:rPr>
              <a:t>3-</a:t>
            </a:r>
            <a:r>
              <a:rPr lang="en-GB" altLang="zh-CN" sz="2600" dirty="0">
                <a:latin typeface="Times New Roman" pitchFamily="18" charset="0"/>
                <a:ea typeface="Arial Unicode MS" pitchFamily="34" charset="-122"/>
                <a:cs typeface="Times New Roman" pitchFamily="18" charset="0"/>
              </a:rPr>
              <a:t> Second </a:t>
            </a:r>
            <a:r>
              <a:rPr lang="en-GB" altLang="zh-CN" sz="2600" dirty="0" smtClean="0">
                <a:latin typeface="Times New Roman" pitchFamily="18" charset="0"/>
                <a:ea typeface="Arial Unicode MS" pitchFamily="34" charset="-122"/>
                <a:cs typeface="Times New Roman" pitchFamily="18" charset="0"/>
              </a:rPr>
              <a:t>Conditional Sentence</a:t>
            </a:r>
            <a:r>
              <a:rPr lang="en-GB" altLang="zh-CN" sz="2600" dirty="0">
                <a:latin typeface="Times New Roman" pitchFamily="18" charset="0"/>
                <a:ea typeface="Arial Unicode MS" pitchFamily="34" charset="-122"/>
                <a:cs typeface="Times New Roman" pitchFamily="18" charset="0"/>
              </a:rPr>
              <a:t>: </a:t>
            </a:r>
            <a:br>
              <a:rPr lang="en-GB" altLang="zh-CN" sz="2600" dirty="0">
                <a:latin typeface="Times New Roman" pitchFamily="18" charset="0"/>
                <a:ea typeface="Arial Unicode MS" pitchFamily="34" charset="-122"/>
                <a:cs typeface="Times New Roman" pitchFamily="18" charset="0"/>
              </a:rPr>
            </a:br>
            <a:r>
              <a:rPr lang="en-GB" altLang="zh-CN" sz="2600" dirty="0">
                <a:latin typeface="Times New Roman" pitchFamily="18" charset="0"/>
                <a:ea typeface="Arial Unicode MS" pitchFamily="34" charset="-122"/>
                <a:cs typeface="Times New Roman" pitchFamily="18" charset="0"/>
              </a:rPr>
              <a:t>When you expect that something does not </a:t>
            </a:r>
            <a:r>
              <a:rPr lang="en-GB" altLang="zh-CN" sz="2600" dirty="0" smtClean="0">
                <a:latin typeface="Times New Roman" pitchFamily="18" charset="0"/>
                <a:ea typeface="Arial Unicode MS" pitchFamily="34" charset="-122"/>
                <a:cs typeface="Times New Roman" pitchFamily="18" charset="0"/>
              </a:rPr>
              <a:t>happen (in the present or future. </a:t>
            </a:r>
            <a:r>
              <a:rPr lang="en-GB" sz="2600" dirty="0">
                <a:latin typeface="Times New Roman" pitchFamily="18" charset="0"/>
                <a:cs typeface="Times New Roman" pitchFamily="18" charset="0"/>
              </a:rPr>
              <a:t>the meaning is present, not past</a:t>
            </a:r>
            <a:r>
              <a:rPr lang="en-GB" altLang="zh-CN" sz="2600" dirty="0" smtClean="0">
                <a:latin typeface="Times New Roman" pitchFamily="18" charset="0"/>
                <a:ea typeface="Arial Unicode MS" pitchFamily="34" charset="-122"/>
                <a:cs typeface="Times New Roman" pitchFamily="18" charset="0"/>
              </a:rPr>
              <a:t>), </a:t>
            </a:r>
            <a:r>
              <a:rPr lang="en-GB" altLang="zh-CN" sz="2600" dirty="0">
                <a:latin typeface="Times New Roman" pitchFamily="18" charset="0"/>
                <a:ea typeface="Arial Unicode MS" pitchFamily="34" charset="-122"/>
                <a:cs typeface="Times New Roman" pitchFamily="18" charset="0"/>
              </a:rPr>
              <a:t>use this structure:</a:t>
            </a:r>
            <a:br>
              <a:rPr lang="en-GB" altLang="zh-CN" sz="2600" dirty="0">
                <a:latin typeface="Times New Roman" pitchFamily="18" charset="0"/>
                <a:ea typeface="Arial Unicode MS" pitchFamily="34" charset="-122"/>
                <a:cs typeface="Times New Roman" pitchFamily="18" charset="0"/>
              </a:rPr>
            </a:br>
            <a:r>
              <a:rPr lang="en-GB" altLang="zh-CN" sz="2600" b="1" dirty="0">
                <a:latin typeface="Times New Roman" pitchFamily="18" charset="0"/>
                <a:ea typeface="Arial Unicode MS" pitchFamily="34" charset="-122"/>
                <a:cs typeface="Times New Roman" pitchFamily="18" charset="0"/>
              </a:rPr>
              <a:t>If + sub + past verb, sub + would + main verb</a:t>
            </a:r>
            <a:r>
              <a:rPr lang="en-GB" altLang="zh-CN" sz="2600" dirty="0">
                <a:latin typeface="Times New Roman" pitchFamily="18" charset="0"/>
                <a:ea typeface="Arial Unicode MS" pitchFamily="34" charset="-122"/>
                <a:cs typeface="Times New Roman" pitchFamily="18" charset="0"/>
              </a:rPr>
              <a:t>. </a:t>
            </a:r>
            <a:br>
              <a:rPr lang="en-GB" altLang="zh-CN" sz="2600" dirty="0">
                <a:latin typeface="Times New Roman" pitchFamily="18" charset="0"/>
                <a:ea typeface="Arial Unicode MS" pitchFamily="34" charset="-122"/>
                <a:cs typeface="Times New Roman" pitchFamily="18" charset="0"/>
              </a:rPr>
            </a:br>
            <a:r>
              <a:rPr lang="en-GB" altLang="zh-CN" sz="2600" dirty="0" err="1">
                <a:latin typeface="Times New Roman" pitchFamily="18" charset="0"/>
                <a:ea typeface="Arial Unicode MS" pitchFamily="34" charset="-122"/>
                <a:cs typeface="Times New Roman" pitchFamily="18" charset="0"/>
              </a:rPr>
              <a:t>Eg</a:t>
            </a:r>
            <a:r>
              <a:rPr lang="en-GB" altLang="zh-CN" sz="2600" dirty="0">
                <a:latin typeface="Times New Roman" pitchFamily="18" charset="0"/>
                <a:ea typeface="Arial Unicode MS" pitchFamily="34" charset="-122"/>
                <a:cs typeface="Times New Roman" pitchFamily="18" charset="0"/>
              </a:rPr>
              <a:t>) What would you do if you won a lot of money? </a:t>
            </a:r>
            <a:br>
              <a:rPr lang="en-GB" altLang="zh-CN" sz="2600" dirty="0">
                <a:latin typeface="Times New Roman" pitchFamily="18" charset="0"/>
                <a:ea typeface="Arial Unicode MS" pitchFamily="34" charset="-122"/>
                <a:cs typeface="Times New Roman" pitchFamily="18" charset="0"/>
              </a:rPr>
            </a:br>
            <a:r>
              <a:rPr lang="en-GB" altLang="zh-CN" sz="2600" dirty="0" err="1">
                <a:latin typeface="Times New Roman" pitchFamily="18" charset="0"/>
                <a:ea typeface="Arial Unicode MS" pitchFamily="34" charset="-122"/>
                <a:cs typeface="Times New Roman" pitchFamily="18" charset="0"/>
              </a:rPr>
              <a:t>Eg</a:t>
            </a:r>
            <a:r>
              <a:rPr lang="en-GB" altLang="zh-CN" sz="2600" dirty="0">
                <a:latin typeface="Times New Roman" pitchFamily="18" charset="0"/>
                <a:ea typeface="Arial Unicode MS" pitchFamily="34" charset="-122"/>
                <a:cs typeface="Times New Roman" pitchFamily="18" charset="0"/>
              </a:rPr>
              <a:t>) If there was an election tomorrow, who would you vote for? </a:t>
            </a:r>
            <a:br>
              <a:rPr lang="en-GB" altLang="zh-CN" sz="2600" dirty="0">
                <a:latin typeface="Times New Roman" pitchFamily="18" charset="0"/>
                <a:ea typeface="Arial Unicode MS" pitchFamily="34" charset="-122"/>
                <a:cs typeface="Times New Roman" pitchFamily="18" charset="0"/>
              </a:rPr>
            </a:br>
            <a:r>
              <a:rPr lang="en-GB" altLang="zh-CN" sz="2600" dirty="0" err="1">
                <a:latin typeface="Times New Roman" pitchFamily="18" charset="0"/>
                <a:ea typeface="Arial Unicode MS" pitchFamily="34" charset="-122"/>
                <a:cs typeface="Times New Roman" pitchFamily="18" charset="0"/>
              </a:rPr>
              <a:t>Eg</a:t>
            </a:r>
            <a:r>
              <a:rPr lang="en-GB" altLang="zh-CN" sz="2600" dirty="0">
                <a:latin typeface="Times New Roman" pitchFamily="18" charset="0"/>
                <a:ea typeface="Arial Unicode MS" pitchFamily="34" charset="-122"/>
                <a:cs typeface="Times New Roman" pitchFamily="18" charset="0"/>
              </a:rPr>
              <a:t>) If they did not come to the party, I’d be surprised. </a:t>
            </a:r>
            <a:br>
              <a:rPr lang="en-GB" altLang="zh-CN" sz="2600" dirty="0">
                <a:latin typeface="Times New Roman" pitchFamily="18" charset="0"/>
                <a:ea typeface="Arial Unicode MS" pitchFamily="34" charset="-122"/>
                <a:cs typeface="Times New Roman" pitchFamily="18" charset="0"/>
              </a:rPr>
            </a:br>
            <a:r>
              <a:rPr lang="en-GB" altLang="zh-CN" sz="2600" dirty="0" smtClean="0">
                <a:latin typeface="Times New Roman" pitchFamily="18" charset="0"/>
                <a:ea typeface="Arial Unicode MS" pitchFamily="34" charset="-122"/>
                <a:cs typeface="Times New Roman" pitchFamily="18" charset="0"/>
              </a:rPr>
              <a:t/>
            </a:r>
            <a:br>
              <a:rPr lang="en-GB" altLang="zh-CN" sz="2600" dirty="0" smtClean="0">
                <a:latin typeface="Times New Roman" pitchFamily="18" charset="0"/>
                <a:ea typeface="Arial Unicode MS" pitchFamily="34" charset="-122"/>
                <a:cs typeface="Times New Roman" pitchFamily="18" charset="0"/>
              </a:rPr>
            </a:br>
            <a:endParaRPr lang="zh-CN" altLang="en-US" sz="26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5</a:t>
            </a:fld>
            <a:endParaRPr lang="zh-CN" altLang="en-US"/>
          </a:p>
        </p:txBody>
      </p:sp>
    </p:spTree>
    <p:extLst>
      <p:ext uri="{BB962C8B-B14F-4D97-AF65-F5344CB8AC3E}">
        <p14:creationId xmlns:p14="http://schemas.microsoft.com/office/powerpoint/2010/main" val="188178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lnSpc>
                <a:spcPct val="150000"/>
              </a:lnSpc>
            </a:pPr>
            <a:r>
              <a:rPr lang="en-GB" altLang="zh-CN" sz="2700" b="1" dirty="0" smtClean="0">
                <a:latin typeface="Times New Roman" pitchFamily="18" charset="0"/>
                <a:ea typeface="Arial Unicode MS" pitchFamily="34" charset="-122"/>
                <a:cs typeface="Times New Roman" pitchFamily="18" charset="0"/>
              </a:rPr>
              <a:t>Notes: </a:t>
            </a:r>
            <a:r>
              <a:rPr lang="en-GB" altLang="zh-CN" sz="2700" dirty="0" smtClean="0">
                <a:latin typeface="Times New Roman" pitchFamily="18" charset="0"/>
                <a:ea typeface="Arial Unicode MS" pitchFamily="34" charset="-122"/>
                <a:cs typeface="Times New Roman" pitchFamily="18" charset="0"/>
              </a:rPr>
              <a:t/>
            </a:r>
            <a:br>
              <a:rPr lang="en-GB" altLang="zh-CN" sz="2700" dirty="0" smtClean="0">
                <a:latin typeface="Times New Roman" pitchFamily="18" charset="0"/>
                <a:ea typeface="Arial Unicode MS" pitchFamily="34" charset="-122"/>
                <a:cs typeface="Times New Roman" pitchFamily="18" charset="0"/>
              </a:rPr>
            </a:br>
            <a:r>
              <a:rPr lang="en-GB" altLang="zh-CN" sz="2700" dirty="0" smtClean="0">
                <a:latin typeface="Times New Roman" pitchFamily="18" charset="0"/>
                <a:ea typeface="Arial Unicode MS" pitchFamily="34" charset="-122"/>
                <a:cs typeface="Times New Roman" pitchFamily="18" charset="0"/>
              </a:rPr>
              <a:t>1- We do not use </a:t>
            </a:r>
            <a:r>
              <a:rPr lang="en-GB" altLang="zh-CN" sz="2700" b="1" i="1" dirty="0" smtClean="0">
                <a:latin typeface="Times New Roman" pitchFamily="18" charset="0"/>
                <a:ea typeface="Arial Unicode MS" pitchFamily="34" charset="-122"/>
                <a:cs typeface="Times New Roman" pitchFamily="18" charset="0"/>
              </a:rPr>
              <a:t>would</a:t>
            </a:r>
            <a:r>
              <a:rPr lang="en-GB" altLang="zh-CN" sz="2700" dirty="0" smtClean="0">
                <a:latin typeface="Times New Roman" pitchFamily="18" charset="0"/>
                <a:ea typeface="Arial Unicode MS" pitchFamily="34" charset="-122"/>
                <a:cs typeface="Times New Roman" pitchFamily="18" charset="0"/>
              </a:rPr>
              <a:t> in the if-part of the sentence. </a:t>
            </a:r>
            <a:br>
              <a:rPr lang="en-GB" altLang="zh-CN" sz="2700" dirty="0" smtClean="0">
                <a:latin typeface="Times New Roman" pitchFamily="18" charset="0"/>
                <a:ea typeface="Arial Unicode MS" pitchFamily="34" charset="-122"/>
                <a:cs typeface="Times New Roman" pitchFamily="18" charset="0"/>
              </a:rPr>
            </a:br>
            <a:r>
              <a:rPr lang="en-GB" altLang="zh-CN" sz="2700" dirty="0" err="1" smtClean="0">
                <a:latin typeface="Times New Roman" pitchFamily="18" charset="0"/>
                <a:ea typeface="Arial Unicode MS" pitchFamily="34" charset="-122"/>
                <a:cs typeface="Times New Roman" pitchFamily="18" charset="0"/>
              </a:rPr>
              <a:t>Eg</a:t>
            </a:r>
            <a:r>
              <a:rPr lang="en-GB" altLang="zh-CN" sz="2700" dirty="0" smtClean="0">
                <a:latin typeface="Times New Roman" pitchFamily="18" charset="0"/>
                <a:ea typeface="Arial Unicode MS" pitchFamily="34" charset="-122"/>
                <a:cs typeface="Times New Roman" pitchFamily="18" charset="0"/>
              </a:rPr>
              <a:t>) If we went by bus, it would be cheaper. (</a:t>
            </a:r>
            <a:r>
              <a:rPr lang="en-GB" altLang="zh-CN" sz="2700" i="1" dirty="0" smtClean="0">
                <a:latin typeface="Times New Roman" pitchFamily="18" charset="0"/>
                <a:ea typeface="Arial Unicode MS" pitchFamily="34" charset="-122"/>
                <a:cs typeface="Times New Roman" pitchFamily="18" charset="0"/>
              </a:rPr>
              <a:t>not</a:t>
            </a:r>
            <a:r>
              <a:rPr lang="en-GB" altLang="zh-CN" sz="2700" dirty="0" smtClean="0">
                <a:latin typeface="Times New Roman" pitchFamily="18" charset="0"/>
                <a:ea typeface="Arial Unicode MS" pitchFamily="34" charset="-122"/>
                <a:cs typeface="Times New Roman" pitchFamily="18" charset="0"/>
              </a:rPr>
              <a:t> if we would go).</a:t>
            </a:r>
            <a:br>
              <a:rPr lang="en-GB" altLang="zh-CN" sz="2700" dirty="0" smtClean="0">
                <a:latin typeface="Times New Roman" pitchFamily="18" charset="0"/>
                <a:ea typeface="Arial Unicode MS" pitchFamily="34" charset="-122"/>
                <a:cs typeface="Times New Roman" pitchFamily="18" charset="0"/>
              </a:rPr>
            </a:br>
            <a:r>
              <a:rPr lang="en-GB" altLang="zh-CN" sz="2700" dirty="0" smtClean="0">
                <a:latin typeface="Times New Roman" pitchFamily="18" charset="0"/>
                <a:ea typeface="Arial Unicode MS" pitchFamily="34" charset="-122"/>
                <a:cs typeface="Times New Roman" pitchFamily="18" charset="0"/>
              </a:rPr>
              <a:t>2- </a:t>
            </a:r>
            <a:r>
              <a:rPr lang="en-GB" altLang="zh-CN" sz="2700" b="1" i="1" dirty="0" smtClean="0">
                <a:latin typeface="Times New Roman" pitchFamily="18" charset="0"/>
                <a:ea typeface="Arial Unicode MS" pitchFamily="34" charset="-122"/>
                <a:cs typeface="Times New Roman" pitchFamily="18" charset="0"/>
              </a:rPr>
              <a:t>Could</a:t>
            </a:r>
            <a:r>
              <a:rPr lang="en-GB" altLang="zh-CN" sz="2700" dirty="0" smtClean="0">
                <a:latin typeface="Times New Roman" pitchFamily="18" charset="0"/>
                <a:ea typeface="Arial Unicode MS" pitchFamily="34" charset="-122"/>
                <a:cs typeface="Times New Roman" pitchFamily="18" charset="0"/>
              </a:rPr>
              <a:t> and </a:t>
            </a:r>
            <a:r>
              <a:rPr lang="en-GB" altLang="zh-CN" sz="2700" b="1" i="1" dirty="0" smtClean="0">
                <a:latin typeface="Times New Roman" pitchFamily="18" charset="0"/>
                <a:ea typeface="Arial Unicode MS" pitchFamily="34" charset="-122"/>
                <a:cs typeface="Times New Roman" pitchFamily="18" charset="0"/>
              </a:rPr>
              <a:t>might</a:t>
            </a:r>
            <a:r>
              <a:rPr lang="en-GB" altLang="zh-CN" sz="2700" dirty="0" smtClean="0">
                <a:latin typeface="Times New Roman" pitchFamily="18" charset="0"/>
                <a:ea typeface="Arial Unicode MS" pitchFamily="34" charset="-122"/>
                <a:cs typeface="Times New Roman" pitchFamily="18" charset="0"/>
              </a:rPr>
              <a:t> are also possible: </a:t>
            </a:r>
            <a:br>
              <a:rPr lang="en-GB" altLang="zh-CN" sz="2700" dirty="0" smtClean="0">
                <a:latin typeface="Times New Roman" pitchFamily="18" charset="0"/>
                <a:ea typeface="Arial Unicode MS" pitchFamily="34" charset="-122"/>
                <a:cs typeface="Times New Roman" pitchFamily="18" charset="0"/>
              </a:rPr>
            </a:br>
            <a:r>
              <a:rPr lang="en-GB" altLang="zh-CN" sz="2700" dirty="0" err="1" smtClean="0">
                <a:latin typeface="Times New Roman" pitchFamily="18" charset="0"/>
                <a:ea typeface="Arial Unicode MS" pitchFamily="34" charset="-122"/>
                <a:cs typeface="Times New Roman" pitchFamily="18" charset="0"/>
              </a:rPr>
              <a:t>Eg</a:t>
            </a:r>
            <a:r>
              <a:rPr lang="en-GB" altLang="zh-CN" sz="2700" dirty="0" smtClean="0">
                <a:latin typeface="Times New Roman" pitchFamily="18" charset="0"/>
                <a:ea typeface="Arial Unicode MS" pitchFamily="34" charset="-122"/>
                <a:cs typeface="Times New Roman" pitchFamily="18" charset="0"/>
              </a:rPr>
              <a:t>) If I won a lot of money, I might buy a house. (= it is possible that I would buy a house.)</a:t>
            </a:r>
            <a:r>
              <a:rPr lang="en-GB" altLang="zh-CN" sz="2700" dirty="0">
                <a:latin typeface="Times New Roman" pitchFamily="18" charset="0"/>
                <a:ea typeface="Arial Unicode MS" pitchFamily="34" charset="-122"/>
                <a:cs typeface="Times New Roman" pitchFamily="18" charset="0"/>
              </a:rPr>
              <a:t/>
            </a:r>
            <a:br>
              <a:rPr lang="en-GB" altLang="zh-CN" sz="2700" dirty="0">
                <a:latin typeface="Times New Roman" pitchFamily="18" charset="0"/>
                <a:ea typeface="Arial Unicode MS" pitchFamily="34" charset="-122"/>
                <a:cs typeface="Times New Roman" pitchFamily="18" charset="0"/>
              </a:rPr>
            </a:br>
            <a:r>
              <a:rPr lang="en-GB" altLang="zh-CN" sz="2700" dirty="0" err="1" smtClean="0">
                <a:latin typeface="Times New Roman" pitchFamily="18" charset="0"/>
                <a:ea typeface="Arial Unicode MS" pitchFamily="34" charset="-122"/>
                <a:cs typeface="Times New Roman" pitchFamily="18" charset="0"/>
              </a:rPr>
              <a:t>Eg</a:t>
            </a:r>
            <a:r>
              <a:rPr lang="en-GB" altLang="zh-CN" sz="2700" dirty="0" smtClean="0">
                <a:latin typeface="Times New Roman" pitchFamily="18" charset="0"/>
                <a:ea typeface="Arial Unicode MS" pitchFamily="34" charset="-122"/>
                <a:cs typeface="Times New Roman" pitchFamily="18" charset="0"/>
              </a:rPr>
              <a:t>) If it stopped raining, we could go out. (= we would be able to go out.) </a:t>
            </a:r>
            <a:endParaRPr lang="zh-CN" altLang="en-US" sz="27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6</a:t>
            </a:fld>
            <a:endParaRPr lang="zh-CN" altLang="en-US"/>
          </a:p>
        </p:txBody>
      </p:sp>
    </p:spTree>
    <p:extLst>
      <p:ext uri="{BB962C8B-B14F-4D97-AF65-F5344CB8AC3E}">
        <p14:creationId xmlns:p14="http://schemas.microsoft.com/office/powerpoint/2010/main" val="225064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lnSpc>
                <a:spcPct val="150000"/>
              </a:lnSpc>
            </a:pPr>
            <a:r>
              <a:rPr lang="en-GB" altLang="zh-CN" sz="2800" dirty="0" smtClean="0">
                <a:latin typeface="Times New Roman" pitchFamily="18" charset="0"/>
                <a:ea typeface="Arial Unicode MS" pitchFamily="34" charset="-122"/>
                <a:cs typeface="Times New Roman" pitchFamily="18" charset="0"/>
              </a:rPr>
              <a:t>Notes:</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1- In first conditional sentences, it is possible that the action will happen.</a:t>
            </a:r>
            <a:br>
              <a:rPr lang="en-GB" altLang="zh-CN" sz="2800" dirty="0" smtClean="0">
                <a:latin typeface="Times New Roman" pitchFamily="18" charset="0"/>
                <a:ea typeface="Arial Unicode MS" pitchFamily="34" charset="-122"/>
                <a:cs typeface="Times New Roman" pitchFamily="18" charset="0"/>
              </a:rPr>
            </a:br>
            <a:r>
              <a:rPr lang="en-GB" altLang="zh-CN" sz="2800" dirty="0" err="1" smtClean="0">
                <a:latin typeface="Times New Roman" pitchFamily="18" charset="0"/>
                <a:ea typeface="Arial Unicode MS" pitchFamily="34" charset="-122"/>
                <a:cs typeface="Times New Roman" pitchFamily="18" charset="0"/>
              </a:rPr>
              <a:t>Eg</a:t>
            </a:r>
            <a:r>
              <a:rPr lang="en-GB" altLang="zh-CN" sz="2800" dirty="0" smtClean="0">
                <a:latin typeface="Times New Roman" pitchFamily="18" charset="0"/>
                <a:ea typeface="Arial Unicode MS" pitchFamily="34" charset="-122"/>
                <a:cs typeface="Times New Roman" pitchFamily="18" charset="0"/>
              </a:rPr>
              <a:t>) If I see the teacher, I will tell him that you are sick. </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2- In the second conditional sentences, it is impossible that the action happens. Therefore, it is called hypothetical conditional sentences. (Imaginary). </a:t>
            </a:r>
            <a:br>
              <a:rPr lang="en-GB" altLang="zh-CN" sz="2800" dirty="0" smtClean="0">
                <a:latin typeface="Times New Roman" pitchFamily="18" charset="0"/>
                <a:ea typeface="Arial Unicode MS" pitchFamily="34" charset="-122"/>
                <a:cs typeface="Times New Roman" pitchFamily="18" charset="0"/>
              </a:rPr>
            </a:br>
            <a:r>
              <a:rPr lang="en-GB" altLang="zh-CN" sz="2800" dirty="0" err="1" smtClean="0">
                <a:latin typeface="Times New Roman" pitchFamily="18" charset="0"/>
                <a:ea typeface="Arial Unicode MS" pitchFamily="34" charset="-122"/>
                <a:cs typeface="Times New Roman" pitchFamily="18" charset="0"/>
              </a:rPr>
              <a:t>Eg</a:t>
            </a:r>
            <a:r>
              <a:rPr lang="en-GB" altLang="zh-CN" sz="2800" dirty="0" smtClean="0">
                <a:latin typeface="Times New Roman" pitchFamily="18" charset="0"/>
                <a:ea typeface="Arial Unicode MS" pitchFamily="34" charset="-122"/>
                <a:cs typeface="Times New Roman" pitchFamily="18" charset="0"/>
              </a:rPr>
              <a:t>) If I was a woman, I would let my hair grow. </a:t>
            </a:r>
            <a:endParaRPr lang="zh-CN" altLang="en-US" sz="28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7</a:t>
            </a:fld>
            <a:endParaRPr lang="zh-CN" altLang="en-US"/>
          </a:p>
        </p:txBody>
      </p:sp>
    </p:spTree>
    <p:extLst>
      <p:ext uri="{BB962C8B-B14F-4D97-AF65-F5344CB8AC3E}">
        <p14:creationId xmlns:p14="http://schemas.microsoft.com/office/powerpoint/2010/main" val="2216377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6858000"/>
          </a:xfrm>
        </p:spPr>
        <p:txBody>
          <a:bodyPr>
            <a:noAutofit/>
          </a:bodyPr>
          <a:lstStyle/>
          <a:p>
            <a:pPr algn="l"/>
            <a:r>
              <a:rPr lang="en-GB" altLang="zh-CN" sz="2800" b="1" dirty="0" smtClean="0">
                <a:latin typeface="Times New Roman" pitchFamily="18" charset="0"/>
                <a:ea typeface="Arial Unicode MS" pitchFamily="34" charset="-122"/>
                <a:cs typeface="Times New Roman" pitchFamily="18" charset="0"/>
              </a:rPr>
              <a:t>Just for your information:</a:t>
            </a:r>
            <a:br>
              <a:rPr lang="en-GB" altLang="zh-CN" sz="2800" b="1"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1- Zero conditional sentence: </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If + present simple, present simple.</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2- First conditional sentence:</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If present simple, will + infinitive.</a:t>
            </a:r>
            <a:br>
              <a:rPr lang="en-GB" altLang="zh-CN" sz="2800" dirty="0" smtClean="0">
                <a:latin typeface="Times New Roman" pitchFamily="18" charset="0"/>
                <a:ea typeface="Arial Unicode MS" pitchFamily="34" charset="-122"/>
                <a:cs typeface="Times New Roman" pitchFamily="18" charset="0"/>
              </a:rPr>
            </a:br>
            <a:r>
              <a:rPr lang="en-GB" altLang="zh-CN" sz="2800" dirty="0">
                <a:latin typeface="Times New Roman" pitchFamily="18" charset="0"/>
                <a:ea typeface="Arial Unicode MS" pitchFamily="34" charset="-122"/>
                <a:cs typeface="Times New Roman" pitchFamily="18" charset="0"/>
              </a:rPr>
              <a:t/>
            </a:r>
            <a:br>
              <a:rPr lang="en-GB" altLang="zh-CN" sz="2800" dirty="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3- Second conditional sentence:</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If + past simple, would + infinitive. </a:t>
            </a:r>
            <a:br>
              <a:rPr lang="en-GB" altLang="zh-CN" sz="2800" dirty="0" smtClean="0">
                <a:latin typeface="Times New Roman" pitchFamily="18" charset="0"/>
                <a:ea typeface="Arial Unicode MS" pitchFamily="34" charset="-122"/>
                <a:cs typeface="Times New Roman" pitchFamily="18" charset="0"/>
              </a:rPr>
            </a:br>
            <a:r>
              <a:rPr lang="en-GB" altLang="zh-CN" sz="2800" dirty="0">
                <a:latin typeface="Times New Roman" pitchFamily="18" charset="0"/>
                <a:ea typeface="Arial Unicode MS" pitchFamily="34" charset="-122"/>
                <a:cs typeface="Times New Roman" pitchFamily="18" charset="0"/>
              </a:rPr>
              <a:t/>
            </a:r>
            <a:br>
              <a:rPr lang="en-GB" altLang="zh-CN" sz="2800" dirty="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4- Third conditional sentence:</a:t>
            </a:r>
            <a:br>
              <a:rPr lang="en-GB" altLang="zh-CN" sz="2800" dirty="0" smtClean="0">
                <a:latin typeface="Times New Roman" pitchFamily="18" charset="0"/>
                <a:ea typeface="Arial Unicode MS" pitchFamily="34" charset="-122"/>
                <a:cs typeface="Times New Roman" pitchFamily="18" charset="0"/>
              </a:rPr>
            </a:br>
            <a:r>
              <a:rPr lang="en-GB" altLang="zh-CN" sz="2800" dirty="0" smtClean="0">
                <a:latin typeface="Times New Roman" pitchFamily="18" charset="0"/>
                <a:ea typeface="Arial Unicode MS" pitchFamily="34" charset="-122"/>
                <a:cs typeface="Times New Roman" pitchFamily="18" charset="0"/>
              </a:rPr>
              <a:t>If + past perfect + would have + past </a:t>
            </a:r>
            <a:r>
              <a:rPr lang="en-GB" altLang="zh-CN" sz="2800" dirty="0">
                <a:latin typeface="Times New Roman" pitchFamily="18" charset="0"/>
                <a:ea typeface="Arial Unicode MS" pitchFamily="34" charset="-122"/>
                <a:cs typeface="Times New Roman" pitchFamily="18" charset="0"/>
              </a:rPr>
              <a:t>participle.</a:t>
            </a:r>
            <a:br>
              <a:rPr lang="en-GB" altLang="zh-CN" sz="2800" dirty="0">
                <a:latin typeface="Times New Roman" pitchFamily="18" charset="0"/>
                <a:ea typeface="Arial Unicode MS" pitchFamily="34" charset="-122"/>
                <a:cs typeface="Times New Roman" pitchFamily="18" charset="0"/>
              </a:rPr>
            </a:br>
            <a:r>
              <a:rPr lang="en-GB" altLang="zh-CN" sz="2800" dirty="0" err="1" smtClean="0">
                <a:latin typeface="Times New Roman" pitchFamily="18" charset="0"/>
                <a:ea typeface="Arial Unicode MS" pitchFamily="34" charset="-122"/>
                <a:cs typeface="Times New Roman" pitchFamily="18" charset="0"/>
              </a:rPr>
              <a:t>Eg</a:t>
            </a:r>
            <a:r>
              <a:rPr lang="en-GB" altLang="zh-CN" sz="2800" dirty="0" smtClean="0">
                <a:latin typeface="Times New Roman" pitchFamily="18" charset="0"/>
                <a:ea typeface="Arial Unicode MS" pitchFamily="34" charset="-122"/>
                <a:cs typeface="Times New Roman" pitchFamily="18" charset="0"/>
              </a:rPr>
              <a:t>) </a:t>
            </a:r>
            <a:r>
              <a:rPr lang="en-GB" sz="2800" dirty="0" smtClean="0">
                <a:latin typeface="Times New Roman" pitchFamily="18" charset="0"/>
                <a:ea typeface="Arial Unicode MS" pitchFamily="34" charset="-122"/>
                <a:cs typeface="Times New Roman" pitchFamily="18" charset="0"/>
              </a:rPr>
              <a:t>If </a:t>
            </a:r>
            <a:r>
              <a:rPr lang="en-GB" sz="2800" dirty="0">
                <a:latin typeface="Times New Roman" pitchFamily="18" charset="0"/>
                <a:ea typeface="Arial Unicode MS" pitchFamily="34" charset="-122"/>
                <a:cs typeface="Times New Roman" pitchFamily="18" charset="0"/>
              </a:rPr>
              <a:t>he had studied harder, he would have passed the exam</a:t>
            </a:r>
            <a:r>
              <a:rPr lang="en-GB" sz="2800" dirty="0" smtClean="0">
                <a:latin typeface="Times New Roman" pitchFamily="18" charset="0"/>
                <a:ea typeface="Arial Unicode MS" pitchFamily="34" charset="-122"/>
                <a:cs typeface="Times New Roman" pitchFamily="18" charset="0"/>
              </a:rPr>
              <a:t>.</a:t>
            </a:r>
            <a:endParaRPr lang="zh-CN" altLang="en-US" sz="2800" dirty="0">
              <a:latin typeface="Times New Roman" pitchFamily="18" charset="0"/>
              <a:ea typeface="Arial Unicode MS" pitchFamily="34" charset="-122"/>
              <a:cs typeface="Times New Roman" pitchFamily="18" charset="0"/>
            </a:endParaRPr>
          </a:p>
        </p:txBody>
      </p:sp>
      <p:sp>
        <p:nvSpPr>
          <p:cNvPr id="3" name="Slide Number Placeholder 2"/>
          <p:cNvSpPr>
            <a:spLocks noGrp="1"/>
          </p:cNvSpPr>
          <p:nvPr>
            <p:ph type="sldNum" sz="quarter" idx="12"/>
          </p:nvPr>
        </p:nvSpPr>
        <p:spPr/>
        <p:txBody>
          <a:bodyPr/>
          <a:lstStyle/>
          <a:p>
            <a:fld id="{D383FD53-F50B-445E-A7F3-A832EE8BD6B7}" type="slidenum">
              <a:rPr lang="zh-CN" altLang="en-US" smtClean="0"/>
              <a:t>8</a:t>
            </a:fld>
            <a:endParaRPr lang="zh-CN" altLang="en-US"/>
          </a:p>
        </p:txBody>
      </p:sp>
    </p:spTree>
    <p:extLst>
      <p:ext uri="{BB962C8B-B14F-4D97-AF65-F5344CB8AC3E}">
        <p14:creationId xmlns:p14="http://schemas.microsoft.com/office/powerpoint/2010/main" val="881258994"/>
      </p:ext>
    </p:extLst>
  </p:cSld>
  <p:clrMapOvr>
    <a:masterClrMapping/>
  </p:clrMapOvr>
</p:sld>
</file>

<file path=ppt/theme/theme1.xml><?xml version="1.0" encoding="utf-8"?>
<a:theme xmlns:a="http://schemas.openxmlformats.org/drawingml/2006/main" name="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Template>
  <TotalTime>220</TotalTime>
  <Words>81</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04</vt:lpstr>
      <vt:lpstr>Conditional sentences </vt:lpstr>
      <vt:lpstr>Conditional sentences, also known as "if-then" sentences, are used to express a condition and its possible result. There are several types of conditional sentences in English, which are categorized based on the likelihood or certainty of the condition and its result.  The main types of conditional sentences are:   </vt:lpstr>
      <vt:lpstr>1- Zero Conditional: The structure: If + present simple, present simple. Usage: Used to express general truths and facts.  Example: If you heat water to 100 degrees Celsius, it boils. Example: If the sun sets, it gets dark. Example: If you drop an object, it falls to the ground.  </vt:lpstr>
      <vt:lpstr>2- First Conditional Sentence:  When you expect that something will happen (in the future), use this structure: If + sub + m. verb (Present simple), sub + will + main verb.  Eg) If we take the bus, it will be cheaper.     </vt:lpstr>
      <vt:lpstr>3- Second Conditional Sentence:  When you expect that something does not happen (in the present or future. the meaning is present, not past), use this structure: If + sub + past verb, sub + would + main verb.  Eg) What would you do if you won a lot of money?  Eg) If there was an election tomorrow, who would you vote for?  Eg) If they did not come to the party, I’d be surprised.   </vt:lpstr>
      <vt:lpstr>Notes:  1- We do not use would in the if-part of the sentence.  Eg) If we went by bus, it would be cheaper. (not if we would go). 2- Could and might are also possible:  Eg) If I won a lot of money, I might buy a house. (= it is possible that I would buy a house.) Eg) If it stopped raining, we could go out. (= we would be able to go out.) </vt:lpstr>
      <vt:lpstr>Notes: 1- In first conditional sentences, it is possible that the action will happen. Eg) If I see the teacher, I will tell him that you are sick.   2- In the second conditional sentences, it is impossible that the action happens. Therefore, it is called hypothetical conditional sentences. (Imaginary).  Eg) If I was a woman, I would let my hair grow. </vt:lpstr>
      <vt:lpstr>Just for your information:  1- Zero conditional sentence:  If + present simple, present simple.  2- First conditional sentence: If present simple, will + infinitive.  3- Second conditional sentence: If + past simple, would + infinitive.   4- Third conditional sentence: If + past perfect + would have + past participle. Eg) If he had studied harder, he would have passed the exam.</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Education</dc:subject>
  <dc:creator>Senger</dc:creator>
  <cp:keywords>free, PowerPoint template, download, PPT template, PowerPoint templates, slideshow template, POT, POTX, Power Point template, slide show template, festival, Education, Education PowerPoint template</cp:keywords>
  <dc:description>Made by Moyea Software. To find more free PowerPoint templates, please visit http://www.dvd-ppt-slideshow.com/powerpoint-knowledge/powerpoint-templates.html</dc:description>
  <cp:lastModifiedBy>Senger</cp:lastModifiedBy>
  <cp:revision>52</cp:revision>
  <cp:lastPrinted>2023-09-30T17:57:32Z</cp:lastPrinted>
  <dcterms:created xsi:type="dcterms:W3CDTF">2021-10-30T11:29:52Z</dcterms:created>
  <dcterms:modified xsi:type="dcterms:W3CDTF">2023-09-30T18:00:28Z</dcterms:modified>
  <cp:category>PowerPoint template, Education</cp:category>
</cp:coreProperties>
</file>