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2932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256605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98357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42036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84928-09D3-44A7-B4A9-EC76CC6D32E2}" type="datetimeFigureOut">
              <a:rPr lang="en-GB" smtClean="0"/>
              <a:t>07/10/2023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230793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D84928-09D3-44A7-B4A9-EC76CC6D32E2}" type="datetimeFigureOut">
              <a:rPr lang="en-GB" smtClean="0"/>
              <a:t>07/10/2023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50397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D84928-09D3-44A7-B4A9-EC76CC6D32E2}" type="datetimeFigureOut">
              <a:rPr lang="en-GB" smtClean="0"/>
              <a:t>07/10/2023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70939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D84928-09D3-44A7-B4A9-EC76CC6D32E2}" type="datetimeFigureOut">
              <a:rPr lang="en-GB" smtClean="0"/>
              <a:t>07/10/2023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74100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84928-09D3-44A7-B4A9-EC76CC6D32E2}" type="datetimeFigureOut">
              <a:rPr lang="en-GB" smtClean="0"/>
              <a:t>07/10/2023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376020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84928-09D3-44A7-B4A9-EC76CC6D32E2}" type="datetimeFigureOut">
              <a:rPr lang="en-GB" smtClean="0"/>
              <a:t>07/10/2023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85455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84928-09D3-44A7-B4A9-EC76CC6D32E2}" type="datetimeFigureOut">
              <a:rPr lang="en-GB" smtClean="0"/>
              <a:t>07/10/2023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41698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84928-09D3-44A7-B4A9-EC76CC6D32E2}" type="datetimeFigureOut">
              <a:rPr lang="en-GB" smtClean="0"/>
              <a:t>07/10/2023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7D50-0FAD-49B4-A62A-08BB64AD1833}" type="slidenum">
              <a:rPr lang="en-GB" smtClean="0"/>
              <a:t>‹#›</a:t>
            </a:fld>
            <a:endParaRPr lang="en-GB"/>
          </a:p>
        </p:txBody>
      </p:sp>
    </p:spTree>
    <p:extLst>
      <p:ext uri="{BB962C8B-B14F-4D97-AF65-F5344CB8AC3E}">
        <p14:creationId xmlns:p14="http://schemas.microsoft.com/office/powerpoint/2010/main" val="213054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normAutofit/>
          </a:bodyPr>
          <a:lstStyle/>
          <a:p>
            <a:r>
              <a:rPr lang="en-GB" sz="3200" dirty="0">
                <a:latin typeface="Times New Roman" pitchFamily="18" charset="0"/>
                <a:cs typeface="Times New Roman" pitchFamily="18" charset="0"/>
              </a:rPr>
              <a:t>The importance of grammar: </a:t>
            </a:r>
          </a:p>
        </p:txBody>
      </p:sp>
      <p:sp>
        <p:nvSpPr>
          <p:cNvPr id="3" name="Subtitle 2"/>
          <p:cNvSpPr>
            <a:spLocks noGrp="1"/>
          </p:cNvSpPr>
          <p:nvPr>
            <p:ph type="subTitle" idx="1"/>
          </p:nvPr>
        </p:nvSpPr>
        <p:spPr>
          <a:xfrm>
            <a:off x="395536" y="1916832"/>
            <a:ext cx="8280920" cy="3744416"/>
          </a:xfrm>
        </p:spPr>
        <p:txBody>
          <a:bodyPr>
            <a:normAutofit/>
          </a:bodyPr>
          <a:lstStyle/>
          <a:p>
            <a:pPr algn="just">
              <a:lnSpc>
                <a:spcPct val="150000"/>
              </a:lnSpc>
            </a:pPr>
            <a:r>
              <a:rPr lang="en-GB" dirty="0">
                <a:solidFill>
                  <a:schemeClr val="tx1"/>
                </a:solidFill>
                <a:latin typeface="Times New Roman" pitchFamily="18" charset="0"/>
                <a:cs typeface="Times New Roman" pitchFamily="18" charset="0"/>
              </a:rPr>
              <a:t>The importance of grammar in language cannot be overstated. Grammar plays a crucial role in communication, both written and spoken.</a:t>
            </a:r>
          </a:p>
        </p:txBody>
      </p:sp>
    </p:spTree>
    <p:extLst>
      <p:ext uri="{BB962C8B-B14F-4D97-AF65-F5344CB8AC3E}">
        <p14:creationId xmlns:p14="http://schemas.microsoft.com/office/powerpoint/2010/main" val="388010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just">
              <a:lnSpc>
                <a:spcPct val="150000"/>
              </a:lnSpc>
            </a:pPr>
            <a:r>
              <a:rPr lang="en-GB" sz="2800" dirty="0">
                <a:latin typeface="Times New Roman" pitchFamily="18" charset="0"/>
                <a:cs typeface="Times New Roman" pitchFamily="18" charset="0"/>
              </a:rPr>
              <a:t>1- Clarity of Communication: Proper grammar helps convey your message clearly and precisely. When sentences are structured correctly, it is easier for the reader or listener to understand the intended meaning. Misplaced words, incorrect word forms, or faulty sentence structure can lead to confusion or misinterpretation</a:t>
            </a:r>
            <a:r>
              <a:rPr lang="en-GB" sz="2800" dirty="0" smtClean="0">
                <a:latin typeface="Times New Roman" pitchFamily="18" charset="0"/>
                <a:cs typeface="Times New Roman" pitchFamily="18" charset="0"/>
              </a:rPr>
              <a:t>.</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59886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just">
              <a:lnSpc>
                <a:spcPct val="150000"/>
              </a:lnSpc>
            </a:pPr>
            <a:r>
              <a:rPr lang="en-GB" sz="2900" dirty="0">
                <a:latin typeface="Times New Roman" pitchFamily="18" charset="0"/>
                <a:cs typeface="Times New Roman" pitchFamily="18" charset="0"/>
              </a:rPr>
              <a:t>2- Effective Writing: Whether you are writing essays, reports, emails, or creative works, proper grammar is essential for effective writing. It helps you organize your thoughts </a:t>
            </a:r>
            <a:r>
              <a:rPr lang="en-GB" sz="2900" dirty="0" smtClean="0">
                <a:latin typeface="Times New Roman" pitchFamily="18" charset="0"/>
                <a:cs typeface="Times New Roman" pitchFamily="18" charset="0"/>
              </a:rPr>
              <a:t>logically. </a:t>
            </a:r>
            <a:r>
              <a:rPr lang="en-GB" sz="2900" dirty="0">
                <a:latin typeface="Times New Roman" pitchFamily="18" charset="0"/>
                <a:cs typeface="Times New Roman" pitchFamily="18" charset="0"/>
              </a:rPr>
              <a:t>Without proper grammar, your writing can be difficult to follow and less persuasive</a:t>
            </a:r>
            <a:r>
              <a:rPr lang="en-GB" sz="2900" dirty="0" smtClean="0">
                <a:latin typeface="Times New Roman" pitchFamily="18" charset="0"/>
                <a:cs typeface="Times New Roman" pitchFamily="18" charset="0"/>
              </a:rPr>
              <a:t>.</a:t>
            </a:r>
            <a:br>
              <a:rPr lang="en-GB" sz="2900" dirty="0" smtClean="0">
                <a:latin typeface="Times New Roman" pitchFamily="18" charset="0"/>
                <a:cs typeface="Times New Roman" pitchFamily="18" charset="0"/>
              </a:rPr>
            </a:br>
            <a:r>
              <a:rPr lang="en-GB" sz="2900" dirty="0">
                <a:latin typeface="Times New Roman" pitchFamily="18" charset="0"/>
                <a:cs typeface="Times New Roman" pitchFamily="18" charset="0"/>
              </a:rPr>
              <a:t/>
            </a:r>
            <a:br>
              <a:rPr lang="en-GB" sz="2900" dirty="0">
                <a:latin typeface="Times New Roman" pitchFamily="18" charset="0"/>
                <a:cs typeface="Times New Roman" pitchFamily="18" charset="0"/>
              </a:rPr>
            </a:br>
            <a:endParaRPr lang="en-GB" sz="2900" dirty="0">
              <a:latin typeface="Times New Roman" pitchFamily="18" charset="0"/>
              <a:cs typeface="Times New Roman" pitchFamily="18" charset="0"/>
            </a:endParaRPr>
          </a:p>
        </p:txBody>
      </p:sp>
    </p:spTree>
    <p:extLst>
      <p:ext uri="{BB962C8B-B14F-4D97-AF65-F5344CB8AC3E}">
        <p14:creationId xmlns:p14="http://schemas.microsoft.com/office/powerpoint/2010/main" val="336958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lnSpc>
                <a:spcPct val="150000"/>
              </a:lnSpc>
            </a:pPr>
            <a:r>
              <a:rPr lang="en-GB" sz="2700" dirty="0">
                <a:latin typeface="Times New Roman" pitchFamily="18" charset="0"/>
                <a:cs typeface="Times New Roman" pitchFamily="18" charset="0"/>
              </a:rPr>
              <a:t>3- Preserving Meaning: Grammar ensures that the intended meaning of a sentence is preserved. </a:t>
            </a:r>
            <a:r>
              <a:rPr lang="en-GB" sz="2700" dirty="0" smtClean="0">
                <a:latin typeface="Times New Roman" pitchFamily="18" charset="0"/>
                <a:cs typeface="Times New Roman" pitchFamily="18" charset="0"/>
              </a:rPr>
              <a:t>Even simple </a:t>
            </a:r>
            <a:r>
              <a:rPr lang="en-GB" sz="2700" dirty="0">
                <a:latin typeface="Times New Roman" pitchFamily="18" charset="0"/>
                <a:cs typeface="Times New Roman" pitchFamily="18" charset="0"/>
              </a:rPr>
              <a:t>changes in word order or grammatical structure can alter the meaning of a sentence entirely. Accurate grammar prevents misunderstandings and ensures your message is conveyed as intended</a:t>
            </a:r>
            <a:r>
              <a:rPr lang="en-GB" sz="2700" dirty="0" smtClean="0">
                <a:latin typeface="Times New Roman" pitchFamily="18" charset="0"/>
                <a:cs typeface="Times New Roman" pitchFamily="18" charset="0"/>
              </a:rPr>
              <a:t>.</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r>
            <a:br>
              <a:rPr lang="en-GB" sz="2700" dirty="0" smtClean="0">
                <a:latin typeface="Times New Roman" pitchFamily="18" charset="0"/>
                <a:cs typeface="Times New Roman" pitchFamily="18" charset="0"/>
              </a:rPr>
            </a:br>
            <a:r>
              <a:rPr lang="en-GB" sz="2700" dirty="0">
                <a:latin typeface="Times New Roman" pitchFamily="18" charset="0"/>
                <a:cs typeface="Times New Roman" pitchFamily="18" charset="0"/>
              </a:rPr>
              <a:t>4- Language Learning: For </a:t>
            </a:r>
            <a:r>
              <a:rPr lang="en-GB" sz="2700" dirty="0" smtClean="0">
                <a:latin typeface="Times New Roman" pitchFamily="18" charset="0"/>
                <a:cs typeface="Times New Roman" pitchFamily="18" charset="0"/>
              </a:rPr>
              <a:t>learning </a:t>
            </a:r>
            <a:r>
              <a:rPr lang="en-GB" sz="2700" dirty="0">
                <a:latin typeface="Times New Roman" pitchFamily="18" charset="0"/>
                <a:cs typeface="Times New Roman" pitchFamily="18" charset="0"/>
              </a:rPr>
              <a:t>a new </a:t>
            </a:r>
            <a:r>
              <a:rPr lang="en-GB" sz="2700" dirty="0" smtClean="0">
                <a:latin typeface="Times New Roman" pitchFamily="18" charset="0"/>
                <a:cs typeface="Times New Roman" pitchFamily="18" charset="0"/>
              </a:rPr>
              <a:t>language, understanding </a:t>
            </a:r>
            <a:r>
              <a:rPr lang="en-GB" sz="2700" dirty="0">
                <a:latin typeface="Times New Roman" pitchFamily="18" charset="0"/>
                <a:cs typeface="Times New Roman" pitchFamily="18" charset="0"/>
              </a:rPr>
              <a:t>its grammar is fundamental.</a:t>
            </a:r>
            <a:br>
              <a:rPr lang="en-GB" sz="2700" dirty="0">
                <a:latin typeface="Times New Roman" pitchFamily="18" charset="0"/>
                <a:cs typeface="Times New Roman" pitchFamily="18" charset="0"/>
              </a:rPr>
            </a:br>
            <a:r>
              <a:rPr lang="en-GB" sz="2700" dirty="0">
                <a:latin typeface="Times New Roman" pitchFamily="18" charset="0"/>
                <a:cs typeface="Times New Roman" pitchFamily="18" charset="0"/>
              </a:rPr>
              <a:t/>
            </a:r>
            <a:br>
              <a:rPr lang="en-GB" sz="2700" dirty="0">
                <a:latin typeface="Times New Roman" pitchFamily="18" charset="0"/>
                <a:cs typeface="Times New Roman" pitchFamily="18" charset="0"/>
              </a:rPr>
            </a:br>
            <a:endParaRPr lang="en-GB" sz="2700" dirty="0">
              <a:latin typeface="Times New Roman" pitchFamily="18" charset="0"/>
              <a:cs typeface="Times New Roman" pitchFamily="18" charset="0"/>
            </a:endParaRPr>
          </a:p>
        </p:txBody>
      </p:sp>
    </p:spTree>
    <p:extLst>
      <p:ext uri="{BB962C8B-B14F-4D97-AF65-F5344CB8AC3E}">
        <p14:creationId xmlns:p14="http://schemas.microsoft.com/office/powerpoint/2010/main" val="42080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177</Words>
  <Application>Microsoft Office PowerPoint</Application>
  <PresentationFormat>On-screen Show (4:3)</PresentationFormat>
  <Paragraphs>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importance of grammar: </vt:lpstr>
      <vt:lpstr>1- Clarity of Communication: Proper grammar helps convey your message clearly and precisely. When sentences are structured correctly, it is easier for the reader or listener to understand the intended meaning. Misplaced words, incorrect word forms, or faulty sentence structure can lead to confusion or misinterpretation.</vt:lpstr>
      <vt:lpstr>2- Effective Writing: Whether you are writing essays, reports, emails, or creative works, proper grammar is essential for effective writing. It helps you organize your thoughts logically. Without proper grammar, your writing can be difficult to follow and less persuasive.  </vt:lpstr>
      <vt:lpstr>3- Preserving Meaning: Grammar ensures that the intended meaning of a sentence is preserved. Even simple changes in word order or grammatical structure can alter the meaning of a sentence entirely. Accurate grammar prevents misunderstandings and ensures your message is conveyed as intended.  4- Language Learning: For learning a new language, understanding its grammar is fundamental.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grammar?</dc:title>
  <dc:creator>Senger</dc:creator>
  <cp:lastModifiedBy>Senger</cp:lastModifiedBy>
  <cp:revision>7</cp:revision>
  <dcterms:created xsi:type="dcterms:W3CDTF">2023-09-09T10:36:03Z</dcterms:created>
  <dcterms:modified xsi:type="dcterms:W3CDTF">2023-10-07T17:44:02Z</dcterms:modified>
</cp:coreProperties>
</file>