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29329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2566055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98357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D84928-09D3-44A7-B4A9-EC76CC6D32E2}" type="datetimeFigureOut">
              <a:rPr lang="en-GB" smtClean="0"/>
              <a:t>09/09/2023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42036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D84928-09D3-44A7-B4A9-EC76CC6D32E2}" type="datetimeFigureOut">
              <a:rPr lang="en-GB" smtClean="0"/>
              <a:t>09/09/2023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2307936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D84928-09D3-44A7-B4A9-EC76CC6D32E2}" type="datetimeFigureOut">
              <a:rPr lang="en-GB" smtClean="0"/>
              <a:t>09/09/2023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50397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D84928-09D3-44A7-B4A9-EC76CC6D32E2}" type="datetimeFigureOut">
              <a:rPr lang="en-GB" smtClean="0"/>
              <a:t>09/09/2023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70939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D84928-09D3-44A7-B4A9-EC76CC6D32E2}" type="datetimeFigureOut">
              <a:rPr lang="en-GB" smtClean="0"/>
              <a:t>09/09/2023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741009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D84928-09D3-44A7-B4A9-EC76CC6D32E2}" type="datetimeFigureOut">
              <a:rPr lang="en-GB" smtClean="0"/>
              <a:t>09/09/2023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376020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84928-09D3-44A7-B4A9-EC76CC6D32E2}" type="datetimeFigureOut">
              <a:rPr lang="en-GB" smtClean="0"/>
              <a:t>09/09/2023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85455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D84928-09D3-44A7-B4A9-EC76CC6D32E2}" type="datetimeFigureOut">
              <a:rPr lang="en-GB" smtClean="0"/>
              <a:t>09/09/2023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67D50-0FAD-49B4-A62A-08BB64AD1833}" type="slidenum">
              <a:rPr lang="en-GB" smtClean="0"/>
              <a:t>‹#›</a:t>
            </a:fld>
            <a:endParaRPr lang="en-GB"/>
          </a:p>
        </p:txBody>
      </p:sp>
    </p:spTree>
    <p:extLst>
      <p:ext uri="{BB962C8B-B14F-4D97-AF65-F5344CB8AC3E}">
        <p14:creationId xmlns:p14="http://schemas.microsoft.com/office/powerpoint/2010/main" val="1416980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84928-09D3-44A7-B4A9-EC76CC6D32E2}" type="datetimeFigureOut">
              <a:rPr lang="en-GB" smtClean="0"/>
              <a:t>09/09/2023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7D50-0FAD-49B4-A62A-08BB64AD1833}" type="slidenum">
              <a:rPr lang="en-GB" smtClean="0"/>
              <a:t>‹#›</a:t>
            </a:fld>
            <a:endParaRPr lang="en-GB"/>
          </a:p>
        </p:txBody>
      </p:sp>
    </p:spTree>
    <p:extLst>
      <p:ext uri="{BB962C8B-B14F-4D97-AF65-F5344CB8AC3E}">
        <p14:creationId xmlns:p14="http://schemas.microsoft.com/office/powerpoint/2010/main" val="2130543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Times New Roman" pitchFamily="18" charset="0"/>
                <a:cs typeface="Times New Roman" pitchFamily="18" charset="0"/>
              </a:rPr>
              <a:t>What is grammar?</a:t>
            </a:r>
            <a:endParaRPr lang="en-GB"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GB" dirty="0" smtClean="0">
                <a:solidFill>
                  <a:schemeClr val="tx1"/>
                </a:solidFill>
                <a:latin typeface="Times New Roman" pitchFamily="18" charset="0"/>
                <a:cs typeface="Times New Roman" pitchFamily="18" charset="0"/>
              </a:rPr>
              <a:t>Sangar O. Ibrahim. </a:t>
            </a:r>
            <a:endParaRPr lang="en-GB"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880108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just">
              <a:lnSpc>
                <a:spcPct val="150000"/>
              </a:lnSpc>
            </a:pPr>
            <a:r>
              <a:rPr lang="en-GB" sz="3200" dirty="0">
                <a:latin typeface="Times New Roman" pitchFamily="18" charset="0"/>
                <a:cs typeface="Times New Roman" pitchFamily="18" charset="0"/>
              </a:rPr>
              <a:t>Grammar refers to the set of rules and principles that govern the structure and use of language. It encompasses the way words are organized into sentences, phrases, and clauses to convey meaning and communicate effectively. Grammar includes rules for things like word order, tense, agreement, punctuation, and syntax. It plays a crucial role in helping people understand and produce language correctly</a:t>
            </a:r>
            <a:r>
              <a:rPr lang="en-GB" sz="3200" dirty="0" smtClean="0">
                <a:latin typeface="Times New Roman" pitchFamily="18" charset="0"/>
                <a:cs typeface="Times New Roman" pitchFamily="18" charset="0"/>
              </a:rPr>
              <a:t>.</a:t>
            </a:r>
            <a:endParaRPr lang="en-GB" sz="3200" dirty="0">
              <a:latin typeface="Times New Roman" pitchFamily="18" charset="0"/>
              <a:cs typeface="Times New Roman" pitchFamily="18" charset="0"/>
            </a:endParaRPr>
          </a:p>
        </p:txBody>
      </p:sp>
    </p:spTree>
    <p:extLst>
      <p:ext uri="{BB962C8B-B14F-4D97-AF65-F5344CB8AC3E}">
        <p14:creationId xmlns:p14="http://schemas.microsoft.com/office/powerpoint/2010/main" val="59886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lnSpc>
                <a:spcPct val="150000"/>
              </a:lnSpc>
            </a:pPr>
            <a:r>
              <a:rPr lang="en-GB" sz="3000" dirty="0">
                <a:latin typeface="Times New Roman" pitchFamily="18" charset="0"/>
                <a:cs typeface="Times New Roman" pitchFamily="18" charset="0"/>
              </a:rPr>
              <a:t>Grammar can vary from one language to another, and even within the same language, there may be different grammar rules or variations in different dialects. Studying and understanding grammar is important for effective communication, as it helps people construct clear and coherent sentences and prevents misunderstandings.</a:t>
            </a:r>
            <a:br>
              <a:rPr lang="en-GB" sz="3000" dirty="0">
                <a:latin typeface="Times New Roman" pitchFamily="18" charset="0"/>
                <a:cs typeface="Times New Roman" pitchFamily="18" charset="0"/>
              </a:rPr>
            </a:br>
            <a:endParaRPr lang="en-GB" sz="3000" dirty="0">
              <a:latin typeface="Times New Roman" pitchFamily="18" charset="0"/>
              <a:cs typeface="Times New Roman" pitchFamily="18" charset="0"/>
            </a:endParaRPr>
          </a:p>
        </p:txBody>
      </p:sp>
    </p:spTree>
    <p:extLst>
      <p:ext uri="{BB962C8B-B14F-4D97-AF65-F5344CB8AC3E}">
        <p14:creationId xmlns:p14="http://schemas.microsoft.com/office/powerpoint/2010/main" val="336958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just">
              <a:lnSpc>
                <a:spcPct val="150000"/>
              </a:lnSpc>
            </a:pPr>
            <a:r>
              <a:rPr lang="en-GB" sz="3000" b="1" dirty="0">
                <a:solidFill>
                  <a:srgbClr val="FF0000"/>
                </a:solidFill>
                <a:latin typeface="Times New Roman" pitchFamily="18" charset="0"/>
                <a:cs typeface="Times New Roman" pitchFamily="18" charset="0"/>
              </a:rPr>
              <a:t>There are two main aspects of grammar:</a:t>
            </a:r>
            <a:br>
              <a:rPr lang="en-GB" sz="3000" b="1" dirty="0">
                <a:solidFill>
                  <a:srgbClr val="FF0000"/>
                </a:solidFill>
                <a:latin typeface="Times New Roman" pitchFamily="18" charset="0"/>
                <a:cs typeface="Times New Roman" pitchFamily="18" charset="0"/>
              </a:rPr>
            </a:br>
            <a:r>
              <a:rPr lang="en-GB" sz="3000" dirty="0">
                <a:latin typeface="Times New Roman" pitchFamily="18" charset="0"/>
                <a:cs typeface="Times New Roman" pitchFamily="18" charset="0"/>
              </a:rPr>
              <a:t>1- Descriptive Grammar: This aspect focuses on describing how a language is actually used by its speakers. Descriptive grammar aims to understand the patterns and structures that exist in a language without passing judgment on whether they are correct or incorrect. Linguists often employ descriptive grammar to </a:t>
            </a:r>
            <a:r>
              <a:rPr lang="en-GB" sz="3000" dirty="0" err="1">
                <a:latin typeface="Times New Roman" pitchFamily="18" charset="0"/>
                <a:cs typeface="Times New Roman" pitchFamily="18" charset="0"/>
              </a:rPr>
              <a:t>analyze</a:t>
            </a:r>
            <a:r>
              <a:rPr lang="en-GB" sz="3000" dirty="0">
                <a:latin typeface="Times New Roman" pitchFamily="18" charset="0"/>
                <a:cs typeface="Times New Roman" pitchFamily="18" charset="0"/>
              </a:rPr>
              <a:t> and document languages</a:t>
            </a:r>
            <a:r>
              <a:rPr lang="en-GB" sz="3000" dirty="0" smtClean="0">
                <a:latin typeface="Times New Roman" pitchFamily="18" charset="0"/>
                <a:cs typeface="Times New Roman" pitchFamily="18" charset="0"/>
              </a:rPr>
              <a:t>.</a:t>
            </a:r>
            <a:endParaRPr lang="en-GB" sz="3000" dirty="0">
              <a:latin typeface="Times New Roman" pitchFamily="18" charset="0"/>
              <a:cs typeface="Times New Roman" pitchFamily="18" charset="0"/>
            </a:endParaRPr>
          </a:p>
        </p:txBody>
      </p:sp>
    </p:spTree>
    <p:extLst>
      <p:ext uri="{BB962C8B-B14F-4D97-AF65-F5344CB8AC3E}">
        <p14:creationId xmlns:p14="http://schemas.microsoft.com/office/powerpoint/2010/main" val="4208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ormAutofit/>
          </a:bodyPr>
          <a:lstStyle/>
          <a:p>
            <a:pPr algn="l">
              <a:lnSpc>
                <a:spcPct val="150000"/>
              </a:lnSpc>
            </a:pPr>
            <a:r>
              <a:rPr lang="en-GB" sz="2900" dirty="0" smtClean="0">
                <a:latin typeface="Times New Roman" pitchFamily="18" charset="0"/>
                <a:cs typeface="Times New Roman" pitchFamily="18" charset="0"/>
              </a:rPr>
              <a:t>2- Prescriptive </a:t>
            </a:r>
            <a:r>
              <a:rPr lang="en-GB" sz="2900" dirty="0">
                <a:latin typeface="Times New Roman" pitchFamily="18" charset="0"/>
                <a:cs typeface="Times New Roman" pitchFamily="18" charset="0"/>
              </a:rPr>
              <a:t>Grammar: This aspect prescribes rules and standards for how a language should be used. It often includes guidelines for proper grammar, punctuation, and usage. Prescriptive grammar is typically found in style </a:t>
            </a:r>
            <a:r>
              <a:rPr lang="en-GB" sz="2900" dirty="0" smtClean="0">
                <a:latin typeface="Times New Roman" pitchFamily="18" charset="0"/>
                <a:cs typeface="Times New Roman" pitchFamily="18" charset="0"/>
              </a:rPr>
              <a:t>guides and </a:t>
            </a:r>
            <a:r>
              <a:rPr lang="en-GB" sz="2900" dirty="0">
                <a:latin typeface="Times New Roman" pitchFamily="18" charset="0"/>
                <a:cs typeface="Times New Roman" pitchFamily="18" charset="0"/>
              </a:rPr>
              <a:t>grammar </a:t>
            </a:r>
            <a:r>
              <a:rPr lang="en-GB" sz="2900" dirty="0" smtClean="0">
                <a:latin typeface="Times New Roman" pitchFamily="18" charset="0"/>
                <a:cs typeface="Times New Roman" pitchFamily="18" charset="0"/>
              </a:rPr>
              <a:t>textbooks. </a:t>
            </a:r>
            <a:r>
              <a:rPr lang="en-GB" sz="2900" dirty="0">
                <a:latin typeface="Times New Roman" pitchFamily="18" charset="0"/>
                <a:cs typeface="Times New Roman" pitchFamily="18" charset="0"/>
              </a:rPr>
              <a:t>While it can be a valuable tool for maintaining clarity and consistency in written and formal communication, it can also be a subject of debate and evolve over time.</a:t>
            </a:r>
            <a:br>
              <a:rPr lang="en-GB" sz="2900" dirty="0">
                <a:latin typeface="Times New Roman" pitchFamily="18" charset="0"/>
                <a:cs typeface="Times New Roman" pitchFamily="18" charset="0"/>
              </a:rPr>
            </a:br>
            <a:endParaRPr lang="en-GB" sz="2900" dirty="0">
              <a:latin typeface="Times New Roman" pitchFamily="18" charset="0"/>
              <a:cs typeface="Times New Roman" pitchFamily="18" charset="0"/>
            </a:endParaRPr>
          </a:p>
        </p:txBody>
      </p:sp>
    </p:spTree>
    <p:extLst>
      <p:ext uri="{BB962C8B-B14F-4D97-AF65-F5344CB8AC3E}">
        <p14:creationId xmlns:p14="http://schemas.microsoft.com/office/powerpoint/2010/main" val="42080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213</Words>
  <Application>Microsoft Office PowerPoint</Application>
  <PresentationFormat>On-screen Show (4:3)</PresentationFormat>
  <Paragraphs>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 is grammar?</vt:lpstr>
      <vt:lpstr>Grammar refers to the set of rules and principles that govern the structure and use of language. It encompasses the way words are organized into sentences, phrases, and clauses to convey meaning and communicate effectively. Grammar includes rules for things like word order, tense, agreement, punctuation, and syntax. It plays a crucial role in helping people understand and produce language correctly.</vt:lpstr>
      <vt:lpstr>Grammar can vary from one language to another, and even within the same language, there may be different grammar rules or variations in different dialects. Studying and understanding grammar is important for effective communication, as it helps people construct clear and coherent sentences and prevents misunderstandings. </vt:lpstr>
      <vt:lpstr>There are two main aspects of grammar: 1- Descriptive Grammar: This aspect focuses on describing how a language is actually used by its speakers. Descriptive grammar aims to understand the patterns and structures that exist in a language without passing judgment on whether they are correct or incorrect. Linguists often employ descriptive grammar to analyze and document languages.</vt:lpstr>
      <vt:lpstr>2- Prescriptive Grammar: This aspect prescribes rules and standards for how a language should be used. It often includes guidelines for proper grammar, punctuation, and usage. Prescriptive grammar is typically found in style guides and grammar textbooks. While it can be a valuable tool for maintaining clarity and consistency in written and formal communication, it can also be a subject of debate and evolve over time. </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grammar?</dc:title>
  <dc:creator>Senger</dc:creator>
  <cp:lastModifiedBy>Senger</cp:lastModifiedBy>
  <cp:revision>3</cp:revision>
  <dcterms:created xsi:type="dcterms:W3CDTF">2023-09-09T10:36:03Z</dcterms:created>
  <dcterms:modified xsi:type="dcterms:W3CDTF">2023-09-09T11:34:11Z</dcterms:modified>
</cp:coreProperties>
</file>