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2" r:id="rId3"/>
    <p:sldId id="279" r:id="rId4"/>
    <p:sldId id="286" r:id="rId5"/>
    <p:sldId id="287" r:id="rId6"/>
    <p:sldId id="280" r:id="rId7"/>
    <p:sldId id="281" r:id="rId8"/>
    <p:sldId id="282" r:id="rId9"/>
    <p:sldId id="283" r:id="rId10"/>
    <p:sldId id="288" r:id="rId11"/>
    <p:sldId id="28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00672-9853-48F8-8175-6D8411D572CD}" type="datetimeFigureOut">
              <a:rPr lang="zh-CN" altLang="en-US" smtClean="0"/>
              <a:t>2024/2/11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Verb + -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Sangar O. Ibrahim.</a:t>
            </a:r>
          </a:p>
          <a:p>
            <a:pPr algn="ctr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Second Semester.</a:t>
            </a:r>
          </a:p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Year Students.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8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12968" cy="2448272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</a:pPr>
            <a:r>
              <a:rPr lang="en-GB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Gerunds as the Subject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Complement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Gerunds that function as the subject complement.</a:t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Example: The exam was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frustrating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3645024"/>
            <a:ext cx="8712968" cy="295232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26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1268760"/>
            <a:ext cx="8712968" cy="1080120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Gerunds can also be used in various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phrases.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5" y="2276872"/>
            <a:ext cx="8712968" cy="295232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u="sng" dirty="0">
                <a:latin typeface="Times New Roman" pitchFamily="18" charset="0"/>
                <a:cs typeface="Times New Roman" pitchFamily="18" charset="0"/>
              </a:rPr>
              <a:t>Playing the guitar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requires practice.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u="sng" dirty="0">
                <a:latin typeface="Times New Roman" pitchFamily="18" charset="0"/>
                <a:cs typeface="Times New Roman" pitchFamily="18" charset="0"/>
              </a:rPr>
              <a:t>Eating healthy food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is important for your well-being.</a:t>
            </a:r>
          </a:p>
        </p:txBody>
      </p:sp>
    </p:spTree>
    <p:extLst>
      <p:ext uri="{BB962C8B-B14F-4D97-AF65-F5344CB8AC3E}">
        <p14:creationId xmlns:p14="http://schemas.microsoft.com/office/powerpoint/2010/main" val="88698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640960" cy="1282154"/>
          </a:xfrm>
        </p:spPr>
        <p:txBody>
          <a:bodyPr>
            <a:noAutofit/>
          </a:bodyPr>
          <a:lstStyle/>
          <a:p>
            <a:r>
              <a:rPr lang="en-GB" altLang="zh-CN" sz="2800" b="1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Some verbs are followed by another verb with -</a:t>
            </a:r>
            <a:r>
              <a:rPr lang="en-GB" altLang="zh-CN" sz="2800" b="1" dirty="0" err="1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ing</a:t>
            </a:r>
            <a:endParaRPr lang="zh-CN" altLang="en-US" sz="2800" b="1" dirty="0"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132856"/>
            <a:ext cx="8712968" cy="388843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They verbs are </a:t>
            </a:r>
            <a:r>
              <a:rPr lang="en-GB" sz="2600" i="1" dirty="0" smtClean="0">
                <a:latin typeface="Times New Roman" pitchFamily="18" charset="0"/>
                <a:cs typeface="Times New Roman" pitchFamily="18" charset="0"/>
              </a:rPr>
              <a:t>enjoy, mind, suggest, stop, recommend, admit, avoid, imagine, finish, consider, deny, risk, fancy, give up, put off, go on, carry on, keep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GB" sz="2600" i="1" dirty="0" smtClean="0">
                <a:latin typeface="Times New Roman" pitchFamily="18" charset="0"/>
                <a:cs typeface="Times New Roman" pitchFamily="18" charset="0"/>
              </a:rPr>
              <a:t>keep on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785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864096"/>
          </a:xfrm>
        </p:spPr>
        <p:txBody>
          <a:bodyPr>
            <a:normAutofit/>
          </a:bodyPr>
          <a:lstStyle/>
          <a:p>
            <a:r>
              <a:rPr lang="en-GB" altLang="zh-CN" sz="2700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Some examples</a:t>
            </a:r>
            <a:endParaRPr lang="zh-CN" altLang="en-US" sz="2700" dirty="0"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1- I enjoy reading.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2- Would you mind opening the window?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3- He suggested going to a big park.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4- I do not give up buying newspapers.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Note: The negative form is 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An Example: When I am on holiday, I enjoy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having to get up early. </a:t>
            </a:r>
          </a:p>
        </p:txBody>
      </p:sp>
    </p:spTree>
    <p:extLst>
      <p:ext uri="{BB962C8B-B14F-4D97-AF65-F5344CB8AC3E}">
        <p14:creationId xmlns:p14="http://schemas.microsoft.com/office/powerpoint/2010/main" val="15675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1282154"/>
          </a:xfrm>
        </p:spPr>
        <p:txBody>
          <a:bodyPr>
            <a:normAutofit/>
          </a:bodyPr>
          <a:lstStyle/>
          <a:p>
            <a:r>
              <a:rPr lang="en-GB" altLang="zh-CN" sz="3000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Note</a:t>
            </a:r>
            <a:r>
              <a:rPr lang="en-GB" altLang="zh-CN" sz="3000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: we can use this structure verb + </a:t>
            </a:r>
            <a:r>
              <a:rPr lang="en-GB" altLang="zh-CN" sz="3000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somebody</a:t>
            </a:r>
            <a:r>
              <a:rPr lang="en-GB" altLang="zh-CN" sz="3000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+ -</a:t>
            </a:r>
            <a:r>
              <a:rPr lang="en-GB" altLang="zh-CN" sz="3000" dirty="0" err="1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ing</a:t>
            </a:r>
            <a:endParaRPr lang="zh-CN" altLang="en-US" sz="3000" dirty="0"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1- You can stop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talking about everything.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2- Sorry to keep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waiting so long. </a:t>
            </a:r>
          </a:p>
        </p:txBody>
      </p:sp>
    </p:spTree>
    <p:extLst>
      <p:ext uri="{BB962C8B-B14F-4D97-AF65-F5344CB8AC3E}">
        <p14:creationId xmlns:p14="http://schemas.microsoft.com/office/powerpoint/2010/main" val="3432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73616" cy="1282154"/>
          </a:xfrm>
        </p:spPr>
        <p:txBody>
          <a:bodyPr>
            <a:normAutofit/>
          </a:bodyPr>
          <a:lstStyle/>
          <a:p>
            <a:r>
              <a:rPr lang="en-GB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When you talk about </a:t>
            </a:r>
            <a:r>
              <a:rPr lang="en-GB" sz="3000" u="sng" dirty="0" smtClean="0">
                <a:latin typeface="Times New Roman" pitchFamily="18" charset="0"/>
                <a:cs typeface="Times New Roman" pitchFamily="18" charset="0"/>
              </a:rPr>
              <a:t>finished actions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, you can say </a:t>
            </a:r>
            <a:r>
              <a:rPr lang="en-GB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having + PP.</a:t>
            </a:r>
            <a:endParaRPr lang="zh-CN" altLang="en-US" sz="3000" dirty="0">
              <a:solidFill>
                <a:srgbClr val="FF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An example: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GB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admitted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having stolen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 money.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But, it is not necessary to use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having + PP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 now regret saying that.  Or I now regret having said that.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17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512168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Note: Other structures are possible with:</a:t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admit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deny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suggest</a:t>
            </a:r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recommend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388843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Examples: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1- They denied (that) they had done anything wrong.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They denied doing anything wrong.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2- He suggested (that) we go to the cinema.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He suggested going to the cinema.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4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17632" cy="1296144"/>
          </a:xfrm>
        </p:spPr>
        <p:txBody>
          <a:bodyPr>
            <a:normAutofit fontScale="90000"/>
          </a:bodyPr>
          <a:lstStyle/>
          <a:p>
            <a:pPr marL="0" lvl="0" indent="0"/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Q/ Some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verbs in English are followed by another verb with </a:t>
            </a:r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What is this type of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verb with -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called?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916832"/>
            <a:ext cx="8712968" cy="460851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This type of verb is called gerund.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Q/ what is gerund in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English? 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what are types of gerund?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A/ a gerund is a verbal noun that is formed by adding the suffix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to a verb base. Gerunds are used to express actions or states as objects of verbs or prepositions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0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12968" cy="792088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gerunds include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060848"/>
            <a:ext cx="8712968" cy="460851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There are some types of gerund. But, some of them are: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Subject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Gerunds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Gerunds that function as the subject of a sentence or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clause.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An Example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Running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is good for your health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75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712968" cy="1872208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</a:pPr>
            <a:r>
              <a:rPr lang="en-GB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 Gerunds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Gerunds that function as the direct object of a verb.</a:t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An Example: She enjoys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3645024"/>
            <a:ext cx="8712968" cy="295232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 of Preposition Gerunds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Gerunds that function as the object of a preposition.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An Example: He is interested in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</Template>
  <TotalTime>840</TotalTime>
  <Words>480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04</vt:lpstr>
      <vt:lpstr>Verb + - ing</vt:lpstr>
      <vt:lpstr>Some verbs are followed by another verb with -ing</vt:lpstr>
      <vt:lpstr>Some examples</vt:lpstr>
      <vt:lpstr>Note: we can use this structure verb + somebody + -ing</vt:lpstr>
      <vt:lpstr>Note: When you talk about finished actions, you can say having + PP.</vt:lpstr>
      <vt:lpstr>Note: Other structures are possible with: admit, deny, suggest and recommend. </vt:lpstr>
      <vt:lpstr>Q/ Some verbs in English are followed by another verb with -ing. What is this type of verb with -ing called?</vt:lpstr>
      <vt:lpstr>Types of gerunds include:</vt:lpstr>
      <vt:lpstr>2- Object Gerunds: Gerunds that function as the direct object of a verb. An Example: She enjoys reading.</vt:lpstr>
      <vt:lpstr>4- Gerunds as the Subject Complement: Gerunds that function as the subject complement. An Example: The exam was frustrating.</vt:lpstr>
      <vt:lpstr>Gerunds can also be used in various phrases. 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difference between Written English and Spoken English?</dc:title>
  <dc:subject>Education</dc:subject>
  <dc:creator>Senger</dc:creator>
  <cp:keywords>free, PowerPoint template, download, PPT template, PowerPoint templates, slideshow template, POT, POTX, Power Point template, slide show template, festival, Education, Education PowerPoint template</cp:keywords>
  <dc:description>Made by Moyea Software. To find more free PowerPoint templates, please visit http://www.dvd-ppt-slideshow.com/powerpoint-knowledge/powerpoint-templates.html</dc:description>
  <cp:lastModifiedBy>Senger</cp:lastModifiedBy>
  <cp:revision>167</cp:revision>
  <dcterms:created xsi:type="dcterms:W3CDTF">2018-11-18T23:00:26Z</dcterms:created>
  <dcterms:modified xsi:type="dcterms:W3CDTF">2024-02-11T18:15:46Z</dcterms:modified>
  <cp:category>PowerPoint template, Education</cp:category>
</cp:coreProperties>
</file>