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2" r:id="rId3"/>
    <p:sldId id="279" r:id="rId4"/>
    <p:sldId id="286" r:id="rId5"/>
    <p:sldId id="287" r:id="rId6"/>
    <p:sldId id="280" r:id="rId7"/>
    <p:sldId id="281" r:id="rId8"/>
    <p:sldId id="289" r:id="rId9"/>
    <p:sldId id="282" r:id="rId10"/>
    <p:sldId id="283" r:id="rId11"/>
    <p:sldId id="288"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日期占位符 3"/>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日期占位符 3"/>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日期占位符 4"/>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日期占位符 6"/>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日期占位符 2"/>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4"/>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4"/>
          <p:cNvSpPr>
            <a:spLocks noGrp="1"/>
          </p:cNvSpPr>
          <p:nvPr>
            <p:ph type="dt" sz="half" idx="10"/>
          </p:nvPr>
        </p:nvSpPr>
        <p:spPr/>
        <p:txBody>
          <a:bodyPr/>
          <a:lstStyle/>
          <a:p>
            <a:fld id="{3DD00672-9853-48F8-8175-6D8411D572CD}" type="datetimeFigureOut">
              <a:rPr lang="zh-CN" altLang="en-US" smtClean="0"/>
              <a:t>2024/2/11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83FD53-F50B-445E-A7F3-A832EE8BD6B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00672-9853-48F8-8175-6D8411D572CD}" type="datetimeFigureOut">
              <a:rPr lang="zh-CN" altLang="en-US" smtClean="0"/>
              <a:t>2024/2/11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3FD53-F50B-445E-A7F3-A832EE8BD6B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Times New Roman" pitchFamily="18" charset="0"/>
                <a:cs typeface="Times New Roman" pitchFamily="18" charset="0"/>
              </a:rPr>
              <a:t>Verb + to</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r>
              <a:rPr lang="en-GB" dirty="0" smtClean="0">
                <a:latin typeface="Times New Roman" pitchFamily="18" charset="0"/>
                <a:cs typeface="Times New Roman" pitchFamily="18" charset="0"/>
              </a:rPr>
              <a:t>By</a:t>
            </a:r>
          </a:p>
          <a:p>
            <a:pPr algn="ctr"/>
            <a:r>
              <a:rPr lang="en-GB" dirty="0" smtClean="0">
                <a:latin typeface="Times New Roman" pitchFamily="18" charset="0"/>
                <a:cs typeface="Times New Roman" pitchFamily="18" charset="0"/>
              </a:rPr>
              <a:t>Sangar O. Ibrahim.</a:t>
            </a:r>
          </a:p>
          <a:p>
            <a:pPr algn="ctr"/>
            <a:endParaRPr lang="en-GB" dirty="0">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Second Semester.</a:t>
            </a:r>
          </a:p>
          <a:p>
            <a:pPr algn="ctr"/>
            <a:r>
              <a:rPr lang="en-GB" dirty="0" smtClean="0">
                <a:latin typeface="Times New Roman" pitchFamily="18" charset="0"/>
                <a:cs typeface="Times New Roman" pitchFamily="18" charset="0"/>
              </a:rPr>
              <a:t>2</a:t>
            </a:r>
            <a:r>
              <a:rPr lang="en-GB" baseline="30000" dirty="0" smtClean="0">
                <a:latin typeface="Times New Roman" pitchFamily="18" charset="0"/>
                <a:cs typeface="Times New Roman" pitchFamily="18" charset="0"/>
              </a:rPr>
              <a:t>nd</a:t>
            </a:r>
            <a:r>
              <a:rPr lang="en-GB" dirty="0" smtClean="0">
                <a:latin typeface="Times New Roman" pitchFamily="18" charset="0"/>
                <a:cs typeface="Times New Roman" pitchFamily="18" charset="0"/>
              </a:rPr>
              <a:t> Year Students.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4089846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512" y="764704"/>
            <a:ext cx="8712968" cy="936104"/>
          </a:xfrm>
        </p:spPr>
        <p:txBody>
          <a:bodyPr>
            <a:noAutofit/>
          </a:bodyPr>
          <a:lstStyle/>
          <a:p>
            <a:pPr marL="0" indent="0" algn="l">
              <a:lnSpc>
                <a:spcPct val="150000"/>
              </a:lnSpc>
            </a:pPr>
            <a:r>
              <a:rPr lang="en-GB" sz="3000" dirty="0">
                <a:latin typeface="Times New Roman" pitchFamily="18" charset="0"/>
                <a:cs typeface="Times New Roman" pitchFamily="18" charset="0"/>
              </a:rPr>
              <a:t>What are continuous infinitive and perfect infinitive?</a:t>
            </a:r>
          </a:p>
        </p:txBody>
      </p:sp>
      <p:sp>
        <p:nvSpPr>
          <p:cNvPr id="3" name="内容占位符 2"/>
          <p:cNvSpPr>
            <a:spLocks noGrp="1"/>
          </p:cNvSpPr>
          <p:nvPr>
            <p:ph idx="1"/>
          </p:nvPr>
        </p:nvSpPr>
        <p:spPr>
          <a:xfrm>
            <a:off x="179512" y="1772816"/>
            <a:ext cx="8712968" cy="4176464"/>
          </a:xfrm>
        </p:spPr>
        <p:txBody>
          <a:bodyPr>
            <a:noAutofit/>
          </a:bodyPr>
          <a:lstStyle/>
          <a:p>
            <a:pPr marL="0" indent="0">
              <a:lnSpc>
                <a:spcPct val="150000"/>
              </a:lnSpc>
              <a:buNone/>
            </a:pPr>
            <a:r>
              <a:rPr lang="en-GB" sz="2900" dirty="0" smtClean="0">
                <a:latin typeface="Times New Roman" pitchFamily="18" charset="0"/>
                <a:cs typeface="Times New Roman" pitchFamily="18" charset="0"/>
              </a:rPr>
              <a:t>1- </a:t>
            </a:r>
            <a:r>
              <a:rPr lang="en-GB" sz="2900" dirty="0" smtClean="0">
                <a:solidFill>
                  <a:srgbClr val="FF0000"/>
                </a:solidFill>
                <a:latin typeface="Times New Roman" pitchFamily="18" charset="0"/>
                <a:cs typeface="Times New Roman" pitchFamily="18" charset="0"/>
              </a:rPr>
              <a:t>Continuous </a:t>
            </a:r>
            <a:r>
              <a:rPr lang="en-GB" sz="2900" dirty="0">
                <a:solidFill>
                  <a:srgbClr val="FF0000"/>
                </a:solidFill>
                <a:latin typeface="Times New Roman" pitchFamily="18" charset="0"/>
                <a:cs typeface="Times New Roman" pitchFamily="18" charset="0"/>
              </a:rPr>
              <a:t>Infinitive:</a:t>
            </a:r>
          </a:p>
          <a:p>
            <a:pPr marL="0" indent="0">
              <a:lnSpc>
                <a:spcPct val="150000"/>
              </a:lnSpc>
              <a:buNone/>
            </a:pPr>
            <a:r>
              <a:rPr lang="en-GB" sz="2900" dirty="0">
                <a:latin typeface="Times New Roman" pitchFamily="18" charset="0"/>
                <a:cs typeface="Times New Roman" pitchFamily="18" charset="0"/>
              </a:rPr>
              <a:t>The continuous infinitive is formed by adding the present participle (-</a:t>
            </a:r>
            <a:r>
              <a:rPr lang="en-GB" sz="2900" dirty="0" err="1">
                <a:latin typeface="Times New Roman" pitchFamily="18" charset="0"/>
                <a:cs typeface="Times New Roman" pitchFamily="18" charset="0"/>
              </a:rPr>
              <a:t>ing</a:t>
            </a:r>
            <a:r>
              <a:rPr lang="en-GB" sz="2900" dirty="0">
                <a:latin typeface="Times New Roman" pitchFamily="18" charset="0"/>
                <a:cs typeface="Times New Roman" pitchFamily="18" charset="0"/>
              </a:rPr>
              <a:t>) to the base form of the verb. It is used to express actions that are ongoing or continuous. </a:t>
            </a:r>
            <a:endParaRPr lang="en-GB" sz="2900" dirty="0" smtClean="0">
              <a:latin typeface="Times New Roman" pitchFamily="18" charset="0"/>
              <a:cs typeface="Times New Roman" pitchFamily="18" charset="0"/>
            </a:endParaRPr>
          </a:p>
          <a:p>
            <a:pPr marL="0" indent="0">
              <a:lnSpc>
                <a:spcPct val="150000"/>
              </a:lnSpc>
              <a:buNone/>
            </a:pPr>
            <a:r>
              <a:rPr lang="en-GB" sz="2900" dirty="0" smtClean="0">
                <a:latin typeface="Times New Roman" pitchFamily="18" charset="0"/>
                <a:cs typeface="Times New Roman" pitchFamily="18" charset="0"/>
              </a:rPr>
              <a:t>For </a:t>
            </a:r>
            <a:r>
              <a:rPr lang="en-GB" sz="2900" dirty="0">
                <a:latin typeface="Times New Roman" pitchFamily="18" charset="0"/>
                <a:cs typeface="Times New Roman" pitchFamily="18" charset="0"/>
              </a:rPr>
              <a:t>example</a:t>
            </a:r>
            <a:r>
              <a:rPr lang="en-GB" sz="2900" dirty="0" smtClean="0">
                <a:latin typeface="Times New Roman" pitchFamily="18" charset="0"/>
                <a:cs typeface="Times New Roman" pitchFamily="18" charset="0"/>
              </a:rPr>
              <a:t>: I pretended to be reading the newspaper. </a:t>
            </a:r>
          </a:p>
          <a:p>
            <a:pPr marL="0" indent="0">
              <a:lnSpc>
                <a:spcPct val="150000"/>
              </a:lnSpc>
              <a:buNone/>
            </a:pPr>
            <a:r>
              <a:rPr lang="en-GB" sz="2900" dirty="0" smtClean="0">
                <a:latin typeface="Times New Roman" pitchFamily="18" charset="0"/>
                <a:cs typeface="Times New Roman" pitchFamily="18" charset="0"/>
              </a:rPr>
              <a:t>(= I pretended that I was reading the newspaper). </a:t>
            </a:r>
            <a:endParaRPr lang="en-GB" sz="2900" dirty="0">
              <a:latin typeface="Times New Roman" pitchFamily="18" charset="0"/>
              <a:cs typeface="Times New Roman" pitchFamily="18" charset="0"/>
            </a:endParaRPr>
          </a:p>
        </p:txBody>
      </p:sp>
    </p:spTree>
    <p:extLst>
      <p:ext uri="{BB962C8B-B14F-4D97-AF65-F5344CB8AC3E}">
        <p14:creationId xmlns:p14="http://schemas.microsoft.com/office/powerpoint/2010/main" val="2658098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2000"/>
                                        <p:tgtEl>
                                          <p:spTgt spid="3">
                                            <p:txEl>
                                              <p:pRg st="3" end="3"/>
                                            </p:txEl>
                                          </p:spTgt>
                                        </p:tgtEl>
                                      </p:cBhvr>
                                    </p:animEffect>
                                    <p:anim calcmode="lin" valueType="num">
                                      <p:cBhvr>
                                        <p:cTn id="37"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512" y="692696"/>
            <a:ext cx="8712968" cy="5904656"/>
          </a:xfrm>
        </p:spPr>
        <p:txBody>
          <a:bodyPr>
            <a:noAutofit/>
          </a:bodyPr>
          <a:lstStyle/>
          <a:p>
            <a:pPr marL="0" indent="0" algn="l">
              <a:lnSpc>
                <a:spcPct val="150000"/>
              </a:lnSpc>
            </a:pPr>
            <a:r>
              <a:rPr lang="en-GB" sz="3000" dirty="0">
                <a:latin typeface="Times New Roman" pitchFamily="18" charset="0"/>
                <a:cs typeface="Times New Roman" pitchFamily="18" charset="0"/>
              </a:rPr>
              <a:t>2- </a:t>
            </a:r>
            <a:r>
              <a:rPr lang="en-GB" sz="3000" dirty="0">
                <a:solidFill>
                  <a:srgbClr val="FF0000"/>
                </a:solidFill>
                <a:latin typeface="Times New Roman" pitchFamily="18" charset="0"/>
                <a:cs typeface="Times New Roman" pitchFamily="18" charset="0"/>
              </a:rPr>
              <a:t>Perfect Infinitive</a:t>
            </a:r>
            <a:r>
              <a:rPr lang="en-GB" sz="3000" dirty="0" smtClean="0">
                <a:solidFill>
                  <a:srgbClr val="FF0000"/>
                </a:solidFill>
                <a:latin typeface="Times New Roman" pitchFamily="18" charset="0"/>
                <a:cs typeface="Times New Roman" pitchFamily="18" charset="0"/>
              </a:rPr>
              <a:t>:</a:t>
            </a:r>
            <a:r>
              <a:rPr lang="en-GB" sz="3000" dirty="0" smtClean="0">
                <a:latin typeface="Times New Roman" pitchFamily="18" charset="0"/>
                <a:cs typeface="Times New Roman" pitchFamily="18" charset="0"/>
              </a:rPr>
              <a:t/>
            </a:r>
            <a:br>
              <a:rPr lang="en-GB" sz="3000" dirty="0" smtClean="0">
                <a:latin typeface="Times New Roman" pitchFamily="18" charset="0"/>
                <a:cs typeface="Times New Roman" pitchFamily="18" charset="0"/>
              </a:rPr>
            </a:br>
            <a:r>
              <a:rPr lang="en-GB" sz="3000" dirty="0" smtClean="0">
                <a:latin typeface="Times New Roman" pitchFamily="18" charset="0"/>
                <a:cs typeface="Times New Roman" pitchFamily="18" charset="0"/>
              </a:rPr>
              <a:t>The perfect infinitive is formed by using the auxiliary verb </a:t>
            </a:r>
            <a:r>
              <a:rPr lang="en-GB" sz="3000" i="1" dirty="0" smtClean="0">
                <a:solidFill>
                  <a:srgbClr val="FF0000"/>
                </a:solidFill>
                <a:latin typeface="Times New Roman" pitchFamily="18" charset="0"/>
                <a:cs typeface="Times New Roman" pitchFamily="18" charset="0"/>
              </a:rPr>
              <a:t>to have </a:t>
            </a:r>
            <a:r>
              <a:rPr lang="en-GB" sz="3000" dirty="0" smtClean="0">
                <a:latin typeface="Times New Roman" pitchFamily="18" charset="0"/>
                <a:cs typeface="Times New Roman" pitchFamily="18" charset="0"/>
              </a:rPr>
              <a:t>followed by the past participle of the main verb. It is used to express actions that were completed before another action or a certain point in time. </a:t>
            </a:r>
            <a:br>
              <a:rPr lang="en-GB" sz="3000" dirty="0" smtClean="0">
                <a:latin typeface="Times New Roman" pitchFamily="18" charset="0"/>
                <a:cs typeface="Times New Roman" pitchFamily="18" charset="0"/>
              </a:rPr>
            </a:br>
            <a:r>
              <a:rPr lang="en-GB" sz="3000" dirty="0" smtClean="0">
                <a:latin typeface="Times New Roman" pitchFamily="18" charset="0"/>
                <a:cs typeface="Times New Roman" pitchFamily="18" charset="0"/>
              </a:rPr>
              <a:t>For example: She claimed not </a:t>
            </a:r>
            <a:r>
              <a:rPr lang="en-GB" sz="3000" dirty="0" smtClean="0">
                <a:solidFill>
                  <a:srgbClr val="FF0000"/>
                </a:solidFill>
                <a:latin typeface="Times New Roman" pitchFamily="18" charset="0"/>
                <a:cs typeface="Times New Roman" pitchFamily="18" charset="0"/>
              </a:rPr>
              <a:t>to have</a:t>
            </a:r>
            <a:r>
              <a:rPr lang="en-GB" sz="3000" dirty="0" smtClean="0">
                <a:latin typeface="Times New Roman" pitchFamily="18" charset="0"/>
                <a:cs typeface="Times New Roman" pitchFamily="18" charset="0"/>
              </a:rPr>
              <a:t> </a:t>
            </a:r>
            <a:r>
              <a:rPr lang="en-GB" sz="3000" dirty="0" smtClean="0">
                <a:solidFill>
                  <a:srgbClr val="FF0000"/>
                </a:solidFill>
                <a:latin typeface="Times New Roman" pitchFamily="18" charset="0"/>
                <a:cs typeface="Times New Roman" pitchFamily="18" charset="0"/>
              </a:rPr>
              <a:t>seen</a:t>
            </a:r>
            <a:r>
              <a:rPr lang="en-GB" sz="3000" dirty="0" smtClean="0">
                <a:latin typeface="Times New Roman" pitchFamily="18" charset="0"/>
                <a:cs typeface="Times New Roman" pitchFamily="18" charset="0"/>
              </a:rPr>
              <a:t> me.</a:t>
            </a:r>
            <a:br>
              <a:rPr lang="en-GB" sz="3000" dirty="0" smtClean="0">
                <a:latin typeface="Times New Roman" pitchFamily="18" charset="0"/>
                <a:cs typeface="Times New Roman" pitchFamily="18" charset="0"/>
              </a:rPr>
            </a:br>
            <a:r>
              <a:rPr lang="en-GB" sz="3000" dirty="0" smtClean="0">
                <a:latin typeface="Times New Roman" pitchFamily="18" charset="0"/>
                <a:cs typeface="Times New Roman" pitchFamily="18" charset="0"/>
              </a:rPr>
              <a:t>(= she claimed that she hadn’t seen me). </a:t>
            </a:r>
            <a:br>
              <a:rPr lang="en-GB" sz="3000" dirty="0" smtClean="0">
                <a:latin typeface="Times New Roman" pitchFamily="18" charset="0"/>
                <a:cs typeface="Times New Roman" pitchFamily="18" charset="0"/>
              </a:rPr>
            </a:br>
            <a:endParaRPr lang="en-GB" sz="3000" dirty="0">
              <a:latin typeface="Times New Roman" pitchFamily="18" charset="0"/>
              <a:cs typeface="Times New Roman" pitchFamily="18" charset="0"/>
            </a:endParaRPr>
          </a:p>
        </p:txBody>
      </p:sp>
    </p:spTree>
    <p:extLst>
      <p:ext uri="{BB962C8B-B14F-4D97-AF65-F5344CB8AC3E}">
        <p14:creationId xmlns:p14="http://schemas.microsoft.com/office/powerpoint/2010/main" val="24512637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512" y="908720"/>
            <a:ext cx="8640960" cy="1282154"/>
          </a:xfrm>
        </p:spPr>
        <p:txBody>
          <a:bodyPr>
            <a:noAutofit/>
          </a:bodyPr>
          <a:lstStyle/>
          <a:p>
            <a:r>
              <a:rPr lang="en-GB" altLang="zh-CN" sz="3200" b="1" dirty="0" smtClean="0">
                <a:latin typeface="Times New Roman" pitchFamily="18" charset="0"/>
                <a:ea typeface="Arial Unicode MS" pitchFamily="34" charset="-122"/>
                <a:cs typeface="Times New Roman" pitchFamily="18" charset="0"/>
              </a:rPr>
              <a:t>Some verbs are followed by </a:t>
            </a:r>
            <a:r>
              <a:rPr lang="en-GB" altLang="zh-CN" sz="3200" b="1" i="1" dirty="0" smtClean="0">
                <a:solidFill>
                  <a:srgbClr val="FF0000"/>
                </a:solidFill>
                <a:latin typeface="Times New Roman" pitchFamily="18" charset="0"/>
                <a:ea typeface="Arial Unicode MS" pitchFamily="34" charset="-122"/>
                <a:cs typeface="Times New Roman" pitchFamily="18" charset="0"/>
              </a:rPr>
              <a:t>to</a:t>
            </a:r>
            <a:endParaRPr lang="zh-CN" altLang="en-US" sz="3200" b="1" dirty="0">
              <a:solidFill>
                <a:srgbClr val="FF0000"/>
              </a:solidFill>
              <a:latin typeface="Times New Roman" pitchFamily="18" charset="0"/>
              <a:ea typeface="Arial Unicode MS" pitchFamily="34" charset="-122"/>
              <a:cs typeface="Times New Roman" pitchFamily="18" charset="0"/>
            </a:endParaRPr>
          </a:p>
        </p:txBody>
      </p:sp>
      <p:sp>
        <p:nvSpPr>
          <p:cNvPr id="3" name="内容占位符 2"/>
          <p:cNvSpPr>
            <a:spLocks noGrp="1"/>
          </p:cNvSpPr>
          <p:nvPr>
            <p:ph idx="1"/>
          </p:nvPr>
        </p:nvSpPr>
        <p:spPr>
          <a:xfrm>
            <a:off x="179512" y="2132856"/>
            <a:ext cx="8712968" cy="3888432"/>
          </a:xfrm>
        </p:spPr>
        <p:txBody>
          <a:bodyPr>
            <a:noAutofit/>
          </a:bodyPr>
          <a:lstStyle/>
          <a:p>
            <a:pPr marL="0" indent="0" algn="just">
              <a:lnSpc>
                <a:spcPct val="150000"/>
              </a:lnSpc>
              <a:buNone/>
            </a:pPr>
            <a:r>
              <a:rPr lang="en-GB" i="1" dirty="0" smtClean="0">
                <a:latin typeface="Times New Roman" pitchFamily="18" charset="0"/>
                <a:cs typeface="Times New Roman" pitchFamily="18" charset="0"/>
              </a:rPr>
              <a:t>Offer, plan, manage, deserve, agree, arrange, fail, afford</a:t>
            </a:r>
            <a:r>
              <a:rPr lang="en-GB" dirty="0" smtClean="0">
                <a:latin typeface="Times New Roman" pitchFamily="18" charset="0"/>
                <a:cs typeface="Times New Roman" pitchFamily="18" charset="0"/>
              </a:rPr>
              <a:t>, etc.</a:t>
            </a:r>
          </a:p>
        </p:txBody>
      </p:sp>
    </p:spTree>
    <p:extLst>
      <p:ext uri="{BB962C8B-B14F-4D97-AF65-F5344CB8AC3E}">
        <p14:creationId xmlns:p14="http://schemas.microsoft.com/office/powerpoint/2010/main" val="13878525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51520" y="620688"/>
            <a:ext cx="8568952" cy="864096"/>
          </a:xfrm>
        </p:spPr>
        <p:txBody>
          <a:bodyPr>
            <a:normAutofit/>
          </a:bodyPr>
          <a:lstStyle/>
          <a:p>
            <a:r>
              <a:rPr lang="en-GB" altLang="zh-CN" sz="3200" b="1" dirty="0" smtClean="0">
                <a:latin typeface="Times New Roman" pitchFamily="18" charset="0"/>
                <a:ea typeface="Arial Unicode MS" pitchFamily="34" charset="-122"/>
                <a:cs typeface="Times New Roman" pitchFamily="18" charset="0"/>
              </a:rPr>
              <a:t>What is to-infinitive verb?</a:t>
            </a:r>
            <a:endParaRPr lang="zh-CN" altLang="en-US" sz="3200" b="1" dirty="0">
              <a:latin typeface="Times New Roman" pitchFamily="18" charset="0"/>
              <a:ea typeface="Arial Unicode MS" pitchFamily="34" charset="-122"/>
              <a:cs typeface="Times New Roman" pitchFamily="18" charset="0"/>
            </a:endParaRPr>
          </a:p>
        </p:txBody>
      </p:sp>
      <p:sp>
        <p:nvSpPr>
          <p:cNvPr id="3" name="内容占位符 2"/>
          <p:cNvSpPr>
            <a:spLocks noGrp="1"/>
          </p:cNvSpPr>
          <p:nvPr>
            <p:ph idx="1"/>
          </p:nvPr>
        </p:nvSpPr>
        <p:spPr>
          <a:xfrm>
            <a:off x="0" y="1628800"/>
            <a:ext cx="9144000" cy="4824536"/>
          </a:xfrm>
        </p:spPr>
        <p:txBody>
          <a:bodyPr>
            <a:noAutofit/>
          </a:bodyPr>
          <a:lstStyle/>
          <a:p>
            <a:pPr marL="0" indent="0">
              <a:lnSpc>
                <a:spcPct val="150000"/>
              </a:lnSpc>
              <a:buNone/>
            </a:pPr>
            <a:r>
              <a:rPr lang="en-GB" sz="2800" dirty="0">
                <a:latin typeface="Times New Roman" pitchFamily="18" charset="0"/>
                <a:cs typeface="Times New Roman" pitchFamily="18" charset="0"/>
              </a:rPr>
              <a:t>Verbs that are followed by </a:t>
            </a:r>
            <a:r>
              <a:rPr lang="en-GB" sz="2800" b="1" i="1" dirty="0" smtClean="0">
                <a:solidFill>
                  <a:srgbClr val="FF0000"/>
                </a:solidFill>
                <a:latin typeface="Times New Roman" pitchFamily="18" charset="0"/>
                <a:cs typeface="Times New Roman" pitchFamily="18" charset="0"/>
              </a:rPr>
              <a:t>to</a:t>
            </a:r>
            <a:r>
              <a:rPr lang="en-GB" sz="2800" dirty="0" smtClean="0">
                <a:latin typeface="Times New Roman" pitchFamily="18" charset="0"/>
                <a:cs typeface="Times New Roman" pitchFamily="18" charset="0"/>
              </a:rPr>
              <a:t> </a:t>
            </a:r>
            <a:r>
              <a:rPr lang="en-GB" sz="2800" dirty="0">
                <a:latin typeface="Times New Roman" pitchFamily="18" charset="0"/>
                <a:cs typeface="Times New Roman" pitchFamily="18" charset="0"/>
              </a:rPr>
              <a:t>are often called </a:t>
            </a:r>
            <a:r>
              <a:rPr lang="en-GB" sz="2800" b="1" i="1" u="sng" dirty="0" smtClean="0">
                <a:latin typeface="Times New Roman" pitchFamily="18" charset="0"/>
                <a:cs typeface="Times New Roman" pitchFamily="18" charset="0"/>
              </a:rPr>
              <a:t>to-infinitive </a:t>
            </a:r>
            <a:r>
              <a:rPr lang="en-GB" sz="2800" b="1" i="1" u="sng" dirty="0">
                <a:latin typeface="Times New Roman" pitchFamily="18" charset="0"/>
                <a:cs typeface="Times New Roman" pitchFamily="18" charset="0"/>
              </a:rPr>
              <a:t>verbs</a:t>
            </a:r>
            <a:r>
              <a:rPr lang="en-GB" sz="2800" dirty="0" smtClean="0">
                <a:latin typeface="Times New Roman" pitchFamily="18" charset="0"/>
                <a:cs typeface="Times New Roman" pitchFamily="18" charset="0"/>
              </a:rPr>
              <a:t>. It </a:t>
            </a:r>
            <a:r>
              <a:rPr lang="en-GB" sz="2800" dirty="0">
                <a:latin typeface="Times New Roman" pitchFamily="18" charset="0"/>
                <a:cs typeface="Times New Roman" pitchFamily="18" charset="0"/>
              </a:rPr>
              <a:t>indicates that the verb is in its base form and is usually followed by the base form of another verb (the infinitive form). Verbs followed by </a:t>
            </a:r>
            <a:r>
              <a:rPr lang="en-GB" sz="2800" b="1" i="1" dirty="0" smtClean="0">
                <a:solidFill>
                  <a:srgbClr val="FF0000"/>
                </a:solidFill>
                <a:latin typeface="Times New Roman" pitchFamily="18" charset="0"/>
                <a:cs typeface="Times New Roman" pitchFamily="18" charset="0"/>
              </a:rPr>
              <a:t>to</a:t>
            </a:r>
            <a:r>
              <a:rPr lang="en-GB" sz="2800" dirty="0" smtClean="0">
                <a:latin typeface="Times New Roman" pitchFamily="18" charset="0"/>
                <a:cs typeface="Times New Roman" pitchFamily="18" charset="0"/>
              </a:rPr>
              <a:t> </a:t>
            </a:r>
            <a:r>
              <a:rPr lang="en-GB" sz="2800" dirty="0">
                <a:latin typeface="Times New Roman" pitchFamily="18" charset="0"/>
                <a:cs typeface="Times New Roman" pitchFamily="18" charset="0"/>
              </a:rPr>
              <a:t>can serve various functions in a sentence, such as expressing intention, purpose, obligation, permission, or desire</a:t>
            </a:r>
            <a:r>
              <a:rPr lang="en-GB" sz="2800" dirty="0" smtClean="0">
                <a:latin typeface="Times New Roman" pitchFamily="18" charset="0"/>
                <a:cs typeface="Times New Roman" pitchFamily="18" charset="0"/>
              </a:rPr>
              <a:t>.</a:t>
            </a:r>
          </a:p>
          <a:p>
            <a:pPr marL="0" indent="0">
              <a:lnSpc>
                <a:spcPct val="150000"/>
              </a:lnSpc>
              <a:buNone/>
            </a:pPr>
            <a:r>
              <a:rPr lang="en-GB" sz="2800" dirty="0" err="1" smtClean="0">
                <a:latin typeface="Times New Roman" pitchFamily="18" charset="0"/>
                <a:cs typeface="Times New Roman" pitchFamily="18" charset="0"/>
              </a:rPr>
              <a:t>Eg</a:t>
            </a:r>
            <a:r>
              <a:rPr lang="en-GB" sz="2800" dirty="0" smtClean="0">
                <a:latin typeface="Times New Roman" pitchFamily="18" charset="0"/>
                <a:cs typeface="Times New Roman" pitchFamily="18" charset="0"/>
              </a:rPr>
              <a:t>: I waved to Karen, but </a:t>
            </a:r>
            <a:r>
              <a:rPr lang="en-GB" sz="2800" dirty="0" smtClean="0">
                <a:solidFill>
                  <a:srgbClr val="FF0000"/>
                </a:solidFill>
                <a:latin typeface="Times New Roman" pitchFamily="18" charset="0"/>
                <a:cs typeface="Times New Roman" pitchFamily="18" charset="0"/>
              </a:rPr>
              <a:t>failed to attract</a:t>
            </a:r>
            <a:r>
              <a:rPr lang="en-GB" sz="2800" dirty="0" smtClean="0">
                <a:latin typeface="Times New Roman" pitchFamily="18" charset="0"/>
                <a:cs typeface="Times New Roman" pitchFamily="18" charset="0"/>
              </a:rPr>
              <a:t> her. </a:t>
            </a:r>
          </a:p>
        </p:txBody>
      </p:sp>
    </p:spTree>
    <p:extLst>
      <p:ext uri="{BB962C8B-B14F-4D97-AF65-F5344CB8AC3E}">
        <p14:creationId xmlns:p14="http://schemas.microsoft.com/office/powerpoint/2010/main" val="15675656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51520" y="620688"/>
            <a:ext cx="8640960" cy="1282154"/>
          </a:xfrm>
        </p:spPr>
        <p:txBody>
          <a:bodyPr>
            <a:normAutofit/>
          </a:bodyPr>
          <a:lstStyle/>
          <a:p>
            <a:r>
              <a:rPr lang="en-GB" altLang="zh-CN" sz="3200" dirty="0" smtClean="0">
                <a:latin typeface="Times New Roman" pitchFamily="18" charset="0"/>
                <a:ea typeface="Arial Unicode MS" pitchFamily="34" charset="-122"/>
                <a:cs typeface="Times New Roman" pitchFamily="18" charset="0"/>
              </a:rPr>
              <a:t>The negative form is </a:t>
            </a:r>
            <a:r>
              <a:rPr lang="en-GB" altLang="zh-CN" sz="3200" b="1" i="1" dirty="0" smtClean="0">
                <a:solidFill>
                  <a:srgbClr val="FF0000"/>
                </a:solidFill>
                <a:latin typeface="Times New Roman" pitchFamily="18" charset="0"/>
                <a:ea typeface="Arial Unicode MS" pitchFamily="34" charset="-122"/>
                <a:cs typeface="Times New Roman" pitchFamily="18" charset="0"/>
              </a:rPr>
              <a:t>not to</a:t>
            </a:r>
            <a:r>
              <a:rPr lang="en-GB" altLang="zh-CN" sz="3200" b="1" dirty="0" smtClean="0">
                <a:solidFill>
                  <a:srgbClr val="FF0000"/>
                </a:solidFill>
                <a:latin typeface="Times New Roman" pitchFamily="18" charset="0"/>
                <a:ea typeface="Arial Unicode MS" pitchFamily="34" charset="-122"/>
                <a:cs typeface="Times New Roman" pitchFamily="18" charset="0"/>
              </a:rPr>
              <a:t> </a:t>
            </a:r>
            <a:endParaRPr lang="zh-CN" altLang="en-US" sz="3200" b="1" dirty="0">
              <a:latin typeface="Times New Roman" pitchFamily="18" charset="0"/>
              <a:ea typeface="Arial Unicode MS" pitchFamily="34" charset="-122"/>
              <a:cs typeface="Times New Roman" pitchFamily="18" charset="0"/>
            </a:endParaRPr>
          </a:p>
        </p:txBody>
      </p:sp>
      <p:sp>
        <p:nvSpPr>
          <p:cNvPr id="3" name="内容占位符 2"/>
          <p:cNvSpPr>
            <a:spLocks noGrp="1"/>
          </p:cNvSpPr>
          <p:nvPr>
            <p:ph idx="1"/>
          </p:nvPr>
        </p:nvSpPr>
        <p:spPr>
          <a:xfrm>
            <a:off x="179512" y="1844824"/>
            <a:ext cx="8712968" cy="4824536"/>
          </a:xfrm>
        </p:spPr>
        <p:txBody>
          <a:bodyPr>
            <a:noAutofit/>
          </a:bodyPr>
          <a:lstStyle/>
          <a:p>
            <a:pPr marL="0" indent="0">
              <a:lnSpc>
                <a:spcPct val="150000"/>
              </a:lnSpc>
              <a:buNone/>
            </a:pPr>
            <a:r>
              <a:rPr lang="en-GB" dirty="0" smtClean="0">
                <a:latin typeface="Times New Roman" pitchFamily="18" charset="0"/>
                <a:cs typeface="Times New Roman" pitchFamily="18" charset="0"/>
              </a:rPr>
              <a:t>Examples:</a:t>
            </a:r>
          </a:p>
          <a:p>
            <a:pPr marL="0" indent="0">
              <a:lnSpc>
                <a:spcPct val="150000"/>
              </a:lnSpc>
              <a:buNone/>
            </a:pPr>
            <a:r>
              <a:rPr lang="en-GB" dirty="0" smtClean="0">
                <a:latin typeface="Times New Roman" pitchFamily="18" charset="0"/>
                <a:cs typeface="Times New Roman" pitchFamily="18" charset="0"/>
              </a:rPr>
              <a:t>1- We decided </a:t>
            </a:r>
            <a:r>
              <a:rPr lang="en-GB" dirty="0" smtClean="0">
                <a:solidFill>
                  <a:srgbClr val="FF0000"/>
                </a:solidFill>
                <a:latin typeface="Times New Roman" pitchFamily="18" charset="0"/>
                <a:cs typeface="Times New Roman" pitchFamily="18" charset="0"/>
              </a:rPr>
              <a:t>not to </a:t>
            </a:r>
            <a:r>
              <a:rPr lang="en-GB" dirty="0" smtClean="0">
                <a:latin typeface="Times New Roman" pitchFamily="18" charset="0"/>
                <a:cs typeface="Times New Roman" pitchFamily="18" charset="0"/>
              </a:rPr>
              <a:t>go out. </a:t>
            </a:r>
          </a:p>
          <a:p>
            <a:pPr marL="0" indent="0">
              <a:lnSpc>
                <a:spcPct val="150000"/>
              </a:lnSpc>
              <a:buNone/>
            </a:pPr>
            <a:r>
              <a:rPr lang="en-GB" dirty="0" smtClean="0">
                <a:latin typeface="Times New Roman" pitchFamily="18" charset="0"/>
                <a:cs typeface="Times New Roman" pitchFamily="18" charset="0"/>
              </a:rPr>
              <a:t>2- I promised </a:t>
            </a:r>
            <a:r>
              <a:rPr lang="en-GB" dirty="0" smtClean="0">
                <a:solidFill>
                  <a:srgbClr val="FF0000"/>
                </a:solidFill>
                <a:latin typeface="Times New Roman" pitchFamily="18" charset="0"/>
                <a:cs typeface="Times New Roman" pitchFamily="18" charset="0"/>
              </a:rPr>
              <a:t>not to</a:t>
            </a:r>
            <a:r>
              <a:rPr lang="en-GB" dirty="0" smtClean="0">
                <a:latin typeface="Times New Roman" pitchFamily="18" charset="0"/>
                <a:cs typeface="Times New Roman" pitchFamily="18" charset="0"/>
              </a:rPr>
              <a:t> be late. </a:t>
            </a:r>
          </a:p>
        </p:txBody>
      </p:sp>
    </p:spTree>
    <p:extLst>
      <p:ext uri="{BB962C8B-B14F-4D97-AF65-F5344CB8AC3E}">
        <p14:creationId xmlns:p14="http://schemas.microsoft.com/office/powerpoint/2010/main" val="3432097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323528" y="620688"/>
            <a:ext cx="8373616" cy="1282154"/>
          </a:xfrm>
        </p:spPr>
        <p:txBody>
          <a:bodyPr>
            <a:normAutofit/>
          </a:bodyPr>
          <a:lstStyle/>
          <a:p>
            <a:r>
              <a:rPr lang="en-GB" altLang="zh-CN" sz="3200" dirty="0" smtClean="0">
                <a:latin typeface="Times New Roman" pitchFamily="18" charset="0"/>
                <a:ea typeface="Arial Unicode MS" pitchFamily="34" charset="-122"/>
                <a:cs typeface="Times New Roman" pitchFamily="18" charset="0"/>
              </a:rPr>
              <a:t>Which sentence is correct? </a:t>
            </a:r>
            <a:endParaRPr lang="zh-CN" altLang="en-US" sz="3200" dirty="0">
              <a:latin typeface="Times New Roman" pitchFamily="18" charset="0"/>
              <a:ea typeface="Arial Unicode MS" pitchFamily="34" charset="-122"/>
              <a:cs typeface="Times New Roman" pitchFamily="18" charset="0"/>
            </a:endParaRPr>
          </a:p>
        </p:txBody>
      </p:sp>
      <p:sp>
        <p:nvSpPr>
          <p:cNvPr id="3" name="内容占位符 2"/>
          <p:cNvSpPr>
            <a:spLocks noGrp="1"/>
          </p:cNvSpPr>
          <p:nvPr>
            <p:ph idx="1"/>
          </p:nvPr>
        </p:nvSpPr>
        <p:spPr>
          <a:xfrm>
            <a:off x="179512" y="1844824"/>
            <a:ext cx="8712968" cy="4824536"/>
          </a:xfrm>
        </p:spPr>
        <p:txBody>
          <a:bodyPr>
            <a:noAutofit/>
          </a:bodyPr>
          <a:lstStyle/>
          <a:p>
            <a:pPr marL="0" indent="0">
              <a:lnSpc>
                <a:spcPct val="150000"/>
              </a:lnSpc>
              <a:buNone/>
            </a:pPr>
            <a:r>
              <a:rPr lang="en-GB" dirty="0" smtClean="0">
                <a:latin typeface="Times New Roman" pitchFamily="18" charset="0"/>
                <a:cs typeface="Times New Roman" pitchFamily="18" charset="0"/>
              </a:rPr>
              <a:t>1- We didn’t decide to go out tonight.</a:t>
            </a:r>
          </a:p>
          <a:p>
            <a:pPr marL="0" indent="0">
              <a:lnSpc>
                <a:spcPct val="150000"/>
              </a:lnSpc>
              <a:buNone/>
            </a:pPr>
            <a:r>
              <a:rPr lang="en-GB" dirty="0" smtClean="0">
                <a:latin typeface="Times New Roman" pitchFamily="18" charset="0"/>
                <a:cs typeface="Times New Roman" pitchFamily="18" charset="0"/>
              </a:rPr>
              <a:t>2- We decided not to go out tonight.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4891799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67544" y="692696"/>
            <a:ext cx="8229600" cy="1440160"/>
          </a:xfrm>
        </p:spPr>
        <p:txBody>
          <a:bodyPr>
            <a:noAutofit/>
          </a:bodyPr>
          <a:lstStyle/>
          <a:p>
            <a:pPr algn="l"/>
            <a:r>
              <a:rPr lang="en-GB" sz="3000" dirty="0" smtClean="0">
                <a:solidFill>
                  <a:srgbClr val="FF0000"/>
                </a:solidFill>
                <a:latin typeface="Times New Roman" pitchFamily="18" charset="0"/>
                <a:cs typeface="Times New Roman" pitchFamily="18" charset="0"/>
              </a:rPr>
              <a:t>The answer is: </a:t>
            </a:r>
            <a:r>
              <a:rPr lang="en-GB" sz="3000" dirty="0">
                <a:latin typeface="Times New Roman" pitchFamily="18" charset="0"/>
                <a:cs typeface="Times New Roman" pitchFamily="18" charset="0"/>
              </a:rPr>
              <a:t>Both sentences are grammatically correct, but they convey slightly different meanings: </a:t>
            </a:r>
          </a:p>
        </p:txBody>
      </p:sp>
      <p:sp>
        <p:nvSpPr>
          <p:cNvPr id="3" name="内容占位符 2"/>
          <p:cNvSpPr>
            <a:spLocks noGrp="1"/>
          </p:cNvSpPr>
          <p:nvPr>
            <p:ph idx="1"/>
          </p:nvPr>
        </p:nvSpPr>
        <p:spPr>
          <a:xfrm>
            <a:off x="179512" y="2348880"/>
            <a:ext cx="8712968" cy="3240360"/>
          </a:xfrm>
        </p:spPr>
        <p:txBody>
          <a:bodyPr>
            <a:noAutofit/>
          </a:bodyPr>
          <a:lstStyle/>
          <a:p>
            <a:pPr marL="0" indent="0">
              <a:buNone/>
            </a:pPr>
            <a:r>
              <a:rPr lang="en-GB" sz="2800" dirty="0" smtClean="0">
                <a:solidFill>
                  <a:srgbClr val="0D0D0D"/>
                </a:solidFill>
                <a:latin typeface="Times New Roman" pitchFamily="18" charset="0"/>
                <a:cs typeface="Times New Roman" pitchFamily="18" charset="0"/>
              </a:rPr>
              <a:t>1- </a:t>
            </a:r>
            <a:r>
              <a:rPr lang="en-GB" sz="2800" dirty="0" smtClean="0">
                <a:solidFill>
                  <a:srgbClr val="FF0000"/>
                </a:solidFill>
                <a:latin typeface="Times New Roman" pitchFamily="18" charset="0"/>
                <a:cs typeface="Times New Roman" pitchFamily="18" charset="0"/>
              </a:rPr>
              <a:t>We </a:t>
            </a:r>
            <a:r>
              <a:rPr lang="en-GB" sz="2800" dirty="0">
                <a:solidFill>
                  <a:srgbClr val="FF0000"/>
                </a:solidFill>
                <a:latin typeface="Times New Roman" pitchFamily="18" charset="0"/>
                <a:cs typeface="Times New Roman" pitchFamily="18" charset="0"/>
              </a:rPr>
              <a:t>did not decide to go out</a:t>
            </a:r>
            <a:r>
              <a:rPr lang="en-GB" sz="2800" dirty="0" smtClean="0">
                <a:solidFill>
                  <a:srgbClr val="0D0D0D"/>
                </a:solidFill>
                <a:latin typeface="Times New Roman" pitchFamily="18" charset="0"/>
                <a:cs typeface="Times New Roman" pitchFamily="18" charset="0"/>
              </a:rPr>
              <a:t>. This </a:t>
            </a:r>
            <a:r>
              <a:rPr lang="en-GB" sz="2800" dirty="0">
                <a:solidFill>
                  <a:srgbClr val="0D0D0D"/>
                </a:solidFill>
                <a:latin typeface="Times New Roman" pitchFamily="18" charset="0"/>
                <a:cs typeface="Times New Roman" pitchFamily="18" charset="0"/>
              </a:rPr>
              <a:t>sentence implies that the decision to go out was not made. It's emphasizing the lack of a decision regarding going out.</a:t>
            </a:r>
          </a:p>
          <a:p>
            <a:pPr marL="0" indent="0">
              <a:buNone/>
            </a:pPr>
            <a:r>
              <a:rPr lang="en-GB" sz="2800" dirty="0" smtClean="0">
                <a:solidFill>
                  <a:srgbClr val="0D0D0D"/>
                </a:solidFill>
                <a:latin typeface="Times New Roman" pitchFamily="18" charset="0"/>
                <a:cs typeface="Times New Roman" pitchFamily="18" charset="0"/>
              </a:rPr>
              <a:t>2- </a:t>
            </a:r>
            <a:r>
              <a:rPr lang="en-GB" sz="2800" dirty="0" smtClean="0">
                <a:solidFill>
                  <a:srgbClr val="FF0000"/>
                </a:solidFill>
                <a:latin typeface="Times New Roman" pitchFamily="18" charset="0"/>
                <a:cs typeface="Times New Roman" pitchFamily="18" charset="0"/>
              </a:rPr>
              <a:t>We </a:t>
            </a:r>
            <a:r>
              <a:rPr lang="en-GB" sz="2800" dirty="0">
                <a:solidFill>
                  <a:srgbClr val="FF0000"/>
                </a:solidFill>
                <a:latin typeface="Times New Roman" pitchFamily="18" charset="0"/>
                <a:cs typeface="Times New Roman" pitchFamily="18" charset="0"/>
              </a:rPr>
              <a:t>decided not to go out</a:t>
            </a:r>
            <a:r>
              <a:rPr lang="en-GB" sz="2800" dirty="0" smtClean="0">
                <a:solidFill>
                  <a:srgbClr val="0D0D0D"/>
                </a:solidFill>
                <a:latin typeface="Times New Roman" pitchFamily="18" charset="0"/>
                <a:cs typeface="Times New Roman" pitchFamily="18" charset="0"/>
              </a:rPr>
              <a:t>. </a:t>
            </a:r>
            <a:r>
              <a:rPr lang="en-GB" sz="2800" dirty="0">
                <a:solidFill>
                  <a:srgbClr val="0D0D0D"/>
                </a:solidFill>
                <a:latin typeface="Times New Roman" pitchFamily="18" charset="0"/>
                <a:cs typeface="Times New Roman" pitchFamily="18" charset="0"/>
              </a:rPr>
              <a:t> </a:t>
            </a:r>
            <a:r>
              <a:rPr lang="en-GB" sz="2800" dirty="0" smtClean="0">
                <a:solidFill>
                  <a:srgbClr val="0D0D0D"/>
                </a:solidFill>
                <a:latin typeface="Times New Roman" pitchFamily="18" charset="0"/>
                <a:cs typeface="Times New Roman" pitchFamily="18" charset="0"/>
              </a:rPr>
              <a:t>This </a:t>
            </a:r>
            <a:r>
              <a:rPr lang="en-GB" sz="2800" dirty="0">
                <a:solidFill>
                  <a:srgbClr val="0D0D0D"/>
                </a:solidFill>
                <a:latin typeface="Times New Roman" pitchFamily="18" charset="0"/>
                <a:cs typeface="Times New Roman" pitchFamily="18" charset="0"/>
              </a:rPr>
              <a:t>sentence implies that a decision was made, and the decision was not to go out. It's emphasizing the choice to stay in rather than go out</a:t>
            </a:r>
            <a:r>
              <a:rPr lang="en-GB" sz="2800" dirty="0" smtClean="0">
                <a:solidFill>
                  <a:srgbClr val="0D0D0D"/>
                </a:solidFill>
                <a:latin typeface="Times New Roman" pitchFamily="18" charset="0"/>
                <a:cs typeface="Times New Roman" pitchFamily="18" charset="0"/>
              </a:rPr>
              <a:t>.</a:t>
            </a:r>
            <a:endParaRPr lang="en-GB" sz="2800" dirty="0">
              <a:solidFill>
                <a:srgbClr val="0D0D0D"/>
              </a:solidFill>
              <a:latin typeface="Times New Roman" pitchFamily="18" charset="0"/>
              <a:cs typeface="Times New Roman" pitchFamily="18" charset="0"/>
            </a:endParaRPr>
          </a:p>
        </p:txBody>
      </p:sp>
    </p:spTree>
    <p:extLst>
      <p:ext uri="{BB962C8B-B14F-4D97-AF65-F5344CB8AC3E}">
        <p14:creationId xmlns:p14="http://schemas.microsoft.com/office/powerpoint/2010/main" val="229414016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512" y="548680"/>
            <a:ext cx="8517632" cy="1296144"/>
          </a:xfrm>
        </p:spPr>
        <p:txBody>
          <a:bodyPr>
            <a:normAutofit/>
          </a:bodyPr>
          <a:lstStyle/>
          <a:p>
            <a:pPr marL="0" lvl="0" indent="0"/>
            <a:r>
              <a:rPr lang="en-GB" sz="3200" dirty="0" smtClean="0">
                <a:latin typeface="Times New Roman" pitchFamily="18" charset="0"/>
                <a:cs typeface="Times New Roman" pitchFamily="18" charset="0"/>
              </a:rPr>
              <a:t>After the verb </a:t>
            </a:r>
            <a:r>
              <a:rPr lang="en-GB" sz="3200" b="1" i="1" dirty="0" smtClean="0">
                <a:solidFill>
                  <a:srgbClr val="FF0000"/>
                </a:solidFill>
                <a:latin typeface="Times New Roman" pitchFamily="18" charset="0"/>
                <a:cs typeface="Times New Roman" pitchFamily="18" charset="0"/>
              </a:rPr>
              <a:t>dare</a:t>
            </a:r>
            <a:r>
              <a:rPr lang="en-GB" sz="3200" i="1" dirty="0" smtClean="0">
                <a:solidFill>
                  <a:srgbClr val="FF0000"/>
                </a:solidFill>
                <a:latin typeface="Times New Roman" pitchFamily="18" charset="0"/>
                <a:cs typeface="Times New Roman" pitchFamily="18" charset="0"/>
              </a:rPr>
              <a:t> </a:t>
            </a:r>
            <a:r>
              <a:rPr lang="en-GB" sz="3200" dirty="0" smtClean="0">
                <a:latin typeface="Times New Roman" pitchFamily="18" charset="0"/>
                <a:cs typeface="Times New Roman" pitchFamily="18" charset="0"/>
              </a:rPr>
              <a:t>you can use the infinitive with or without </a:t>
            </a:r>
            <a:r>
              <a:rPr lang="en-GB" sz="3200" b="1" i="1" dirty="0" smtClean="0">
                <a:solidFill>
                  <a:srgbClr val="FF0000"/>
                </a:solidFill>
                <a:latin typeface="Times New Roman" pitchFamily="18" charset="0"/>
                <a:cs typeface="Times New Roman" pitchFamily="18" charset="0"/>
              </a:rPr>
              <a:t>to</a:t>
            </a:r>
            <a:r>
              <a:rPr lang="en-GB" sz="3200" dirty="0" smtClean="0">
                <a:latin typeface="Times New Roman" pitchFamily="18" charset="0"/>
                <a:cs typeface="Times New Roman" pitchFamily="18" charset="0"/>
              </a:rPr>
              <a:t>. </a:t>
            </a:r>
            <a:endParaRPr lang="en-GB" sz="3200" i="1" dirty="0">
              <a:solidFill>
                <a:srgbClr val="FF0000"/>
              </a:solidFill>
              <a:latin typeface="Times New Roman" pitchFamily="18" charset="0"/>
              <a:cs typeface="Times New Roman" pitchFamily="18" charset="0"/>
            </a:endParaRPr>
          </a:p>
        </p:txBody>
      </p:sp>
      <p:sp>
        <p:nvSpPr>
          <p:cNvPr id="3" name="内容占位符 2"/>
          <p:cNvSpPr>
            <a:spLocks noGrp="1"/>
          </p:cNvSpPr>
          <p:nvPr>
            <p:ph idx="1"/>
          </p:nvPr>
        </p:nvSpPr>
        <p:spPr>
          <a:xfrm>
            <a:off x="107504" y="1916832"/>
            <a:ext cx="8712968" cy="4608512"/>
          </a:xfrm>
        </p:spPr>
        <p:txBody>
          <a:bodyPr>
            <a:noAutofit/>
          </a:bodyPr>
          <a:lstStyle/>
          <a:p>
            <a:pPr marL="0" indent="0">
              <a:lnSpc>
                <a:spcPct val="150000"/>
              </a:lnSpc>
              <a:buNone/>
            </a:pPr>
            <a:r>
              <a:rPr lang="en-GB" dirty="0" smtClean="0">
                <a:latin typeface="Times New Roman" pitchFamily="18" charset="0"/>
                <a:cs typeface="Times New Roman" pitchFamily="18" charset="0"/>
              </a:rPr>
              <a:t>Examples: </a:t>
            </a:r>
          </a:p>
          <a:p>
            <a:pPr marL="0" indent="0">
              <a:lnSpc>
                <a:spcPct val="150000"/>
              </a:lnSpc>
              <a:buNone/>
            </a:pPr>
            <a:r>
              <a:rPr lang="en-GB" dirty="0" smtClean="0">
                <a:latin typeface="Times New Roman" pitchFamily="18" charset="0"/>
                <a:cs typeface="Times New Roman" pitchFamily="18" charset="0"/>
              </a:rPr>
              <a:t>1- I didn’t dare </a:t>
            </a:r>
            <a:r>
              <a:rPr lang="en-GB" dirty="0" smtClean="0">
                <a:solidFill>
                  <a:srgbClr val="FF0000"/>
                </a:solidFill>
                <a:latin typeface="Times New Roman" pitchFamily="18" charset="0"/>
                <a:cs typeface="Times New Roman" pitchFamily="18" charset="0"/>
              </a:rPr>
              <a:t>to</a:t>
            </a:r>
            <a:r>
              <a:rPr lang="en-GB" dirty="0" smtClean="0">
                <a:latin typeface="Times New Roman" pitchFamily="18" charset="0"/>
                <a:cs typeface="Times New Roman" pitchFamily="18" charset="0"/>
              </a:rPr>
              <a:t> tell him.</a:t>
            </a:r>
          </a:p>
          <a:p>
            <a:pPr marL="0" indent="0">
              <a:lnSpc>
                <a:spcPct val="150000"/>
              </a:lnSpc>
              <a:buNone/>
            </a:pPr>
            <a:r>
              <a:rPr lang="en-GB" dirty="0" smtClean="0">
                <a:latin typeface="Times New Roman" pitchFamily="18" charset="0"/>
                <a:cs typeface="Times New Roman" pitchFamily="18" charset="0"/>
              </a:rPr>
              <a:t>2- I didn’t dare tell him.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1917069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512" y="548680"/>
            <a:ext cx="8517632" cy="1296144"/>
          </a:xfrm>
        </p:spPr>
        <p:txBody>
          <a:bodyPr>
            <a:normAutofit/>
          </a:bodyPr>
          <a:lstStyle/>
          <a:p>
            <a:pPr marL="0" lvl="0" indent="0"/>
            <a:r>
              <a:rPr lang="en-GB" sz="3200" dirty="0" smtClean="0">
                <a:latin typeface="Times New Roman" pitchFamily="18" charset="0"/>
                <a:cs typeface="Times New Roman" pitchFamily="18" charset="0"/>
              </a:rPr>
              <a:t>But with </a:t>
            </a:r>
            <a:r>
              <a:rPr lang="en-GB" sz="3200" i="1" dirty="0" smtClean="0">
                <a:solidFill>
                  <a:srgbClr val="FF0000"/>
                </a:solidFill>
                <a:latin typeface="Times New Roman" pitchFamily="18" charset="0"/>
                <a:cs typeface="Times New Roman" pitchFamily="18" charset="0"/>
              </a:rPr>
              <a:t>dare </a:t>
            </a:r>
            <a:r>
              <a:rPr lang="en-GB" sz="3200" dirty="0" smtClean="0">
                <a:solidFill>
                  <a:srgbClr val="FF0000"/>
                </a:solidFill>
                <a:latin typeface="Times New Roman" pitchFamily="18" charset="0"/>
                <a:cs typeface="Times New Roman" pitchFamily="18" charset="0"/>
              </a:rPr>
              <a:t>+ </a:t>
            </a:r>
            <a:r>
              <a:rPr lang="en-GB" sz="3200" i="1" dirty="0" smtClean="0">
                <a:solidFill>
                  <a:srgbClr val="FF0000"/>
                </a:solidFill>
                <a:latin typeface="Times New Roman" pitchFamily="18" charset="0"/>
                <a:cs typeface="Times New Roman" pitchFamily="18" charset="0"/>
              </a:rPr>
              <a:t>not</a:t>
            </a:r>
            <a:r>
              <a:rPr lang="en-GB" sz="3200" dirty="0" smtClean="0">
                <a:solidFill>
                  <a:srgbClr val="FF0000"/>
                </a:solidFill>
                <a:latin typeface="Times New Roman" pitchFamily="18" charset="0"/>
                <a:cs typeface="Times New Roman" pitchFamily="18" charset="0"/>
              </a:rPr>
              <a:t> </a:t>
            </a:r>
            <a:endParaRPr lang="en-GB" sz="3200" i="1" dirty="0">
              <a:solidFill>
                <a:srgbClr val="FF0000"/>
              </a:solidFill>
              <a:latin typeface="Times New Roman" pitchFamily="18" charset="0"/>
              <a:cs typeface="Times New Roman" pitchFamily="18" charset="0"/>
            </a:endParaRPr>
          </a:p>
        </p:txBody>
      </p:sp>
      <p:sp>
        <p:nvSpPr>
          <p:cNvPr id="3" name="内容占位符 2"/>
          <p:cNvSpPr>
            <a:spLocks noGrp="1"/>
          </p:cNvSpPr>
          <p:nvPr>
            <p:ph idx="1"/>
          </p:nvPr>
        </p:nvSpPr>
        <p:spPr>
          <a:xfrm>
            <a:off x="107504" y="1916832"/>
            <a:ext cx="8712968" cy="4608512"/>
          </a:xfrm>
        </p:spPr>
        <p:txBody>
          <a:bodyPr>
            <a:noAutofit/>
          </a:bodyPr>
          <a:lstStyle/>
          <a:p>
            <a:pPr marL="0" indent="0">
              <a:lnSpc>
                <a:spcPct val="150000"/>
              </a:lnSpc>
              <a:buNone/>
            </a:pPr>
            <a:r>
              <a:rPr lang="en-GB" dirty="0" smtClean="0">
                <a:latin typeface="Times New Roman" pitchFamily="18" charset="0"/>
                <a:cs typeface="Times New Roman" pitchFamily="18" charset="0"/>
              </a:rPr>
              <a:t>After daren’t ( dare not), we do not use </a:t>
            </a:r>
            <a:r>
              <a:rPr lang="en-GB" i="1" dirty="0" smtClean="0">
                <a:latin typeface="Times New Roman" pitchFamily="18" charset="0"/>
                <a:cs typeface="Times New Roman" pitchFamily="18" charset="0"/>
              </a:rPr>
              <a:t>to</a:t>
            </a:r>
            <a:r>
              <a:rPr lang="en-GB" dirty="0" smtClean="0">
                <a:latin typeface="Times New Roman" pitchFamily="18" charset="0"/>
                <a:cs typeface="Times New Roman" pitchFamily="18" charset="0"/>
              </a:rPr>
              <a:t>. </a:t>
            </a:r>
          </a:p>
          <a:p>
            <a:pPr marL="0" indent="0">
              <a:lnSpc>
                <a:spcPct val="150000"/>
              </a:lnSpc>
              <a:buNone/>
            </a:pPr>
            <a:r>
              <a:rPr lang="en-GB" dirty="0" smtClean="0">
                <a:latin typeface="Times New Roman" pitchFamily="18" charset="0"/>
                <a:cs typeface="Times New Roman" pitchFamily="18" charset="0"/>
              </a:rPr>
              <a:t>Example: </a:t>
            </a:r>
            <a:endParaRPr lang="en-GB" dirty="0" smtClean="0">
              <a:latin typeface="Times New Roman" pitchFamily="18" charset="0"/>
              <a:cs typeface="Times New Roman" pitchFamily="18" charset="0"/>
            </a:endParaRPr>
          </a:p>
          <a:p>
            <a:pPr marL="0" indent="0">
              <a:lnSpc>
                <a:spcPct val="150000"/>
              </a:lnSpc>
              <a:buNone/>
            </a:pPr>
            <a:r>
              <a:rPr lang="en-GB" dirty="0" smtClean="0">
                <a:latin typeface="Times New Roman" pitchFamily="18" charset="0"/>
                <a:cs typeface="Times New Roman" pitchFamily="18" charset="0"/>
              </a:rPr>
              <a:t>1- I </a:t>
            </a:r>
            <a:r>
              <a:rPr lang="en-GB" dirty="0" smtClean="0">
                <a:latin typeface="Times New Roman" pitchFamily="18" charset="0"/>
                <a:cs typeface="Times New Roman" pitchFamily="18" charset="0"/>
              </a:rPr>
              <a:t>daren’t tell him </a:t>
            </a:r>
            <a:r>
              <a:rPr lang="en-GB" smtClean="0">
                <a:latin typeface="Times New Roman" pitchFamily="18" charset="0"/>
                <a:cs typeface="Times New Roman" pitchFamily="18" charset="0"/>
              </a:rPr>
              <a:t>what happened. </a:t>
            </a:r>
            <a:endParaRPr lang="en-GB"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7882676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512" y="836712"/>
            <a:ext cx="8712968" cy="1224136"/>
          </a:xfrm>
        </p:spPr>
        <p:txBody>
          <a:bodyPr>
            <a:noAutofit/>
          </a:bodyPr>
          <a:lstStyle/>
          <a:p>
            <a:pPr marL="0" lvl="0" indent="0">
              <a:lnSpc>
                <a:spcPct val="150000"/>
              </a:lnSpc>
            </a:pPr>
            <a:r>
              <a:rPr lang="en-GB" sz="3200" dirty="0" smtClean="0">
                <a:latin typeface="Times New Roman" pitchFamily="18" charset="0"/>
                <a:cs typeface="Times New Roman" pitchFamily="18" charset="0"/>
              </a:rPr>
              <a:t>We also use </a:t>
            </a:r>
            <a:r>
              <a:rPr lang="en-GB" sz="3200" b="1" i="1" dirty="0" smtClean="0">
                <a:solidFill>
                  <a:srgbClr val="FF0000"/>
                </a:solidFill>
                <a:latin typeface="Times New Roman" pitchFamily="18" charset="0"/>
                <a:cs typeface="Times New Roman" pitchFamily="18" charset="0"/>
              </a:rPr>
              <a:t>to</a:t>
            </a:r>
            <a:r>
              <a:rPr lang="en-GB" sz="3200" i="1" dirty="0" smtClean="0">
                <a:latin typeface="Times New Roman" pitchFamily="18" charset="0"/>
                <a:cs typeface="Times New Roman" pitchFamily="18" charset="0"/>
              </a:rPr>
              <a:t> </a:t>
            </a:r>
            <a:r>
              <a:rPr lang="en-GB" sz="3200" dirty="0" smtClean="0">
                <a:latin typeface="Times New Roman" pitchFamily="18" charset="0"/>
                <a:cs typeface="Times New Roman" pitchFamily="18" charset="0"/>
              </a:rPr>
              <a:t>after </a:t>
            </a:r>
            <a:r>
              <a:rPr lang="en-GB" sz="3200" b="1" i="1" dirty="0" smtClean="0">
                <a:solidFill>
                  <a:srgbClr val="FF0000"/>
                </a:solidFill>
                <a:latin typeface="Times New Roman" pitchFamily="18" charset="0"/>
                <a:cs typeface="Times New Roman" pitchFamily="18" charset="0"/>
              </a:rPr>
              <a:t>seem, appear, pretend</a:t>
            </a:r>
            <a:r>
              <a:rPr lang="en-GB" sz="3200" b="1" dirty="0" smtClean="0">
                <a:solidFill>
                  <a:srgbClr val="FF0000"/>
                </a:solidFill>
                <a:latin typeface="Times New Roman" pitchFamily="18" charset="0"/>
                <a:cs typeface="Times New Roman" pitchFamily="18" charset="0"/>
              </a:rPr>
              <a:t> </a:t>
            </a:r>
            <a:r>
              <a:rPr lang="en-GB" sz="3200" dirty="0" smtClean="0">
                <a:latin typeface="Times New Roman" pitchFamily="18" charset="0"/>
                <a:cs typeface="Times New Roman" pitchFamily="18" charset="0"/>
              </a:rPr>
              <a:t>and </a:t>
            </a:r>
            <a:r>
              <a:rPr lang="en-GB" sz="3200" b="1" i="1" dirty="0" smtClean="0">
                <a:solidFill>
                  <a:srgbClr val="FF0000"/>
                </a:solidFill>
                <a:latin typeface="Times New Roman" pitchFamily="18" charset="0"/>
                <a:cs typeface="Times New Roman" pitchFamily="18" charset="0"/>
              </a:rPr>
              <a:t>claim</a:t>
            </a:r>
            <a:r>
              <a:rPr lang="en-GB" sz="3200" i="1" dirty="0" smtClean="0">
                <a:latin typeface="Times New Roman" pitchFamily="18" charset="0"/>
                <a:cs typeface="Times New Roman" pitchFamily="18" charset="0"/>
              </a:rPr>
              <a:t>.</a:t>
            </a:r>
            <a:endParaRPr lang="en-GB" sz="3200" dirty="0">
              <a:latin typeface="Times New Roman" pitchFamily="18" charset="0"/>
              <a:cs typeface="Times New Roman" pitchFamily="18" charset="0"/>
            </a:endParaRPr>
          </a:p>
        </p:txBody>
      </p:sp>
      <p:sp>
        <p:nvSpPr>
          <p:cNvPr id="3" name="内容占位符 2"/>
          <p:cNvSpPr>
            <a:spLocks noGrp="1"/>
          </p:cNvSpPr>
          <p:nvPr>
            <p:ph idx="1"/>
          </p:nvPr>
        </p:nvSpPr>
        <p:spPr>
          <a:xfrm>
            <a:off x="179512" y="2060848"/>
            <a:ext cx="8712968" cy="4608512"/>
          </a:xfrm>
        </p:spPr>
        <p:txBody>
          <a:bodyPr>
            <a:noAutofit/>
          </a:bodyPr>
          <a:lstStyle/>
          <a:p>
            <a:pPr marL="0" indent="0">
              <a:lnSpc>
                <a:spcPct val="150000"/>
              </a:lnSpc>
              <a:buNone/>
            </a:pPr>
            <a:r>
              <a:rPr lang="en-GB" dirty="0" smtClean="0">
                <a:latin typeface="Times New Roman" pitchFamily="18" charset="0"/>
                <a:cs typeface="Times New Roman" pitchFamily="18" charset="0"/>
              </a:rPr>
              <a:t>1- They </a:t>
            </a:r>
            <a:r>
              <a:rPr lang="en-GB" dirty="0" smtClean="0">
                <a:solidFill>
                  <a:srgbClr val="FF0000"/>
                </a:solidFill>
                <a:latin typeface="Times New Roman" pitchFamily="18" charset="0"/>
                <a:cs typeface="Times New Roman" pitchFamily="18" charset="0"/>
              </a:rPr>
              <a:t>seem to have </a:t>
            </a:r>
            <a:r>
              <a:rPr lang="en-GB" dirty="0" smtClean="0">
                <a:latin typeface="Times New Roman" pitchFamily="18" charset="0"/>
                <a:cs typeface="Times New Roman" pitchFamily="18" charset="0"/>
              </a:rPr>
              <a:t>plenty of money. </a:t>
            </a:r>
          </a:p>
          <a:p>
            <a:pPr marL="0" indent="0">
              <a:lnSpc>
                <a:spcPct val="150000"/>
              </a:lnSpc>
              <a:buNone/>
            </a:pPr>
            <a:r>
              <a:rPr lang="en-GB" dirty="0" smtClean="0">
                <a:latin typeface="Times New Roman" pitchFamily="18" charset="0"/>
                <a:cs typeface="Times New Roman" pitchFamily="18" charset="0"/>
              </a:rPr>
              <a:t>2- Ann </a:t>
            </a:r>
            <a:r>
              <a:rPr lang="en-GB" dirty="0" smtClean="0">
                <a:solidFill>
                  <a:srgbClr val="FF0000"/>
                </a:solidFill>
                <a:latin typeface="Times New Roman" pitchFamily="18" charset="0"/>
                <a:cs typeface="Times New Roman" pitchFamily="18" charset="0"/>
              </a:rPr>
              <a:t>pretended not to see</a:t>
            </a:r>
            <a:r>
              <a:rPr lang="en-GB" dirty="0" smtClean="0">
                <a:latin typeface="Times New Roman" pitchFamily="18" charset="0"/>
                <a:cs typeface="Times New Roman" pitchFamily="18" charset="0"/>
              </a:rPr>
              <a:t> me when she passed me in the street.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7227571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04</Template>
  <TotalTime>893</TotalTime>
  <Words>422</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04</vt:lpstr>
      <vt:lpstr>Verb + to</vt:lpstr>
      <vt:lpstr>Some verbs are followed by to</vt:lpstr>
      <vt:lpstr>What is to-infinitive verb?</vt:lpstr>
      <vt:lpstr>The negative form is not to </vt:lpstr>
      <vt:lpstr>Which sentence is correct? </vt:lpstr>
      <vt:lpstr>The answer is: Both sentences are grammatically correct, but they convey slightly different meanings: </vt:lpstr>
      <vt:lpstr>After the verb dare you can use the infinitive with or without to. </vt:lpstr>
      <vt:lpstr>But with dare + not </vt:lpstr>
      <vt:lpstr>We also use to after seem, appear, pretend and claim.</vt:lpstr>
      <vt:lpstr>What are continuous infinitive and perfect infinitive?</vt:lpstr>
      <vt:lpstr>2- Perfect Infinitive: The perfect infinitive is formed by using the auxiliary verb to have followed by the past participle of the main verb. It is used to express actions that were completed before another action or a certain point in time.  For example: She claimed not to have seen me. (= she claimed that she hadn’t seen me).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difference between Written English and Spoken English?</dc:title>
  <dc:subject>Education</dc:subject>
  <dc:creator>Senger</dc:creator>
  <cp:keywords>free, PowerPoint template, download, PPT template, PowerPoint templates, slideshow template, POT, POTX, Power Point template, slide show template, festival, Education, Education PowerPoint template</cp:keywords>
  <dc:description>Made by Moyea Software. To find more free PowerPoint templates, please visit http://www.dvd-ppt-slideshow.com/powerpoint-knowledge/powerpoint-templates.html</dc:description>
  <cp:lastModifiedBy>Senger</cp:lastModifiedBy>
  <cp:revision>195</cp:revision>
  <dcterms:created xsi:type="dcterms:W3CDTF">2018-11-18T23:00:26Z</dcterms:created>
  <dcterms:modified xsi:type="dcterms:W3CDTF">2024-02-11T17:18:35Z</dcterms:modified>
  <cp:category>PowerPoint template, Education</cp:category>
</cp:coreProperties>
</file>