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62" r:id="rId3"/>
    <p:sldId id="279" r:id="rId4"/>
    <p:sldId id="286" r:id="rId5"/>
    <p:sldId id="287" r:id="rId6"/>
    <p:sldId id="280" r:id="rId7"/>
    <p:sldId id="281" r:id="rId8"/>
    <p:sldId id="282" r:id="rId9"/>
    <p:sldId id="283" r:id="rId10"/>
    <p:sldId id="288" r:id="rId11"/>
    <p:sldId id="289" r:id="rId12"/>
    <p:sldId id="290" r:id="rId13"/>
    <p:sldId id="291" r:id="rId14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51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CN" smtClean="0"/>
              <a:t>Click to edit Master subtitle style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00672-9853-48F8-8175-6D8411D572CD}" type="datetimeFigureOut">
              <a:rPr lang="zh-CN" altLang="en-US" smtClean="0"/>
              <a:t>2024/2/12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3FD53-F50B-445E-A7F3-A832EE8BD6B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00672-9853-48F8-8175-6D8411D572CD}" type="datetimeFigureOut">
              <a:rPr lang="zh-CN" altLang="en-US" smtClean="0"/>
              <a:t>2024/2/12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3FD53-F50B-445E-A7F3-A832EE8BD6B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00672-9853-48F8-8175-6D8411D572CD}" type="datetimeFigureOut">
              <a:rPr lang="zh-CN" altLang="en-US" smtClean="0"/>
              <a:t>2024/2/12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3FD53-F50B-445E-A7F3-A832EE8BD6B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00672-9853-48F8-8175-6D8411D572CD}" type="datetimeFigureOut">
              <a:rPr lang="zh-CN" altLang="en-US" smtClean="0"/>
              <a:t>2024/2/12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3FD53-F50B-445E-A7F3-A832EE8BD6B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00672-9853-48F8-8175-6D8411D572CD}" type="datetimeFigureOut">
              <a:rPr lang="zh-CN" altLang="en-US" smtClean="0"/>
              <a:t>2024/2/12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3FD53-F50B-445E-A7F3-A832EE8BD6B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00672-9853-48F8-8175-6D8411D572CD}" type="datetimeFigureOut">
              <a:rPr lang="zh-CN" altLang="en-US" smtClean="0"/>
              <a:t>2024/2/12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3FD53-F50B-445E-A7F3-A832EE8BD6B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00672-9853-48F8-8175-6D8411D572CD}" type="datetimeFigureOut">
              <a:rPr lang="zh-CN" altLang="en-US" smtClean="0"/>
              <a:t>2024/2/12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3FD53-F50B-445E-A7F3-A832EE8BD6B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00672-9853-48F8-8175-6D8411D572CD}" type="datetimeFigureOut">
              <a:rPr lang="zh-CN" altLang="en-US" smtClean="0"/>
              <a:t>2024/2/12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3FD53-F50B-445E-A7F3-A832EE8BD6B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00672-9853-48F8-8175-6D8411D572CD}" type="datetimeFigureOut">
              <a:rPr lang="zh-CN" altLang="en-US" smtClean="0"/>
              <a:t>2024/2/12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3FD53-F50B-445E-A7F3-A832EE8BD6B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00672-9853-48F8-8175-6D8411D572CD}" type="datetimeFigureOut">
              <a:rPr lang="zh-CN" altLang="en-US" smtClean="0"/>
              <a:t>2024/2/12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3FD53-F50B-445E-A7F3-A832EE8BD6B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zh-CN" smtClean="0"/>
              <a:t>Click icon to add picture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00672-9853-48F8-8175-6D8411D572CD}" type="datetimeFigureOut">
              <a:rPr lang="zh-CN" altLang="en-US" smtClean="0"/>
              <a:t>2024/2/12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3FD53-F50B-445E-A7F3-A832EE8BD6B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D00672-9853-48F8-8175-6D8411D572CD}" type="datetimeFigureOut">
              <a:rPr lang="zh-CN" altLang="en-US" smtClean="0"/>
              <a:t>2024/2/12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83FD53-F50B-445E-A7F3-A832EE8BD6B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latin typeface="Times New Roman" pitchFamily="18" charset="0"/>
                <a:cs typeface="Times New Roman" pitchFamily="18" charset="0"/>
              </a:rPr>
              <a:t>Preposition </a:t>
            </a:r>
            <a:r>
              <a:rPr lang="en-GB" b="1" dirty="0" smtClean="0">
                <a:latin typeface="Times New Roman" pitchFamily="18" charset="0"/>
                <a:cs typeface="Times New Roman" pitchFamily="18" charset="0"/>
              </a:rPr>
              <a:t>+ - </a:t>
            </a:r>
            <a:r>
              <a:rPr lang="en-GB" b="1" dirty="0" err="1" smtClean="0">
                <a:latin typeface="Times New Roman" pitchFamily="18" charset="0"/>
                <a:cs typeface="Times New Roman" pitchFamily="18" charset="0"/>
              </a:rPr>
              <a:t>ing</a:t>
            </a:r>
            <a:endParaRPr lang="en-GB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By</a:t>
            </a:r>
          </a:p>
          <a:p>
            <a:pPr algn="ctr"/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Sangar O. Ibrahim.</a:t>
            </a:r>
          </a:p>
          <a:p>
            <a:pPr algn="ctr"/>
            <a:endParaRPr lang="en-GB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Second Semester.</a:t>
            </a:r>
          </a:p>
          <a:p>
            <a:pPr algn="ctr"/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GB" baseline="30000" dirty="0" smtClean="0">
                <a:latin typeface="Times New Roman" pitchFamily="18" charset="0"/>
                <a:cs typeface="Times New Roman" pitchFamily="18" charset="0"/>
              </a:rPr>
              <a:t>nd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Year Students. </a:t>
            </a:r>
            <a:endParaRPr lang="en-GB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9846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512" y="836712"/>
            <a:ext cx="8712968" cy="2448272"/>
          </a:xfrm>
        </p:spPr>
        <p:txBody>
          <a:bodyPr>
            <a:noAutofit/>
          </a:bodyPr>
          <a:lstStyle/>
          <a:p>
            <a:pPr marL="0" indent="0" algn="l">
              <a:lnSpc>
                <a:spcPct val="150000"/>
              </a:lnSpc>
            </a:pPr>
            <a:r>
              <a:rPr lang="en-GB" sz="3000" dirty="0">
                <a:latin typeface="Times New Roman" pitchFamily="18" charset="0"/>
                <a:cs typeface="Times New Roman" pitchFamily="18" charset="0"/>
              </a:rPr>
              <a:t>Without:</a:t>
            </a:r>
            <a:br>
              <a:rPr lang="en-GB" sz="3000" dirty="0">
                <a:latin typeface="Times New Roman" pitchFamily="18" charset="0"/>
                <a:cs typeface="Times New Roman" pitchFamily="18" charset="0"/>
              </a:rPr>
            </a:br>
            <a:r>
              <a:rPr lang="en-GB" sz="3000" dirty="0">
                <a:latin typeface="Times New Roman" pitchFamily="18" charset="0"/>
                <a:cs typeface="Times New Roman" pitchFamily="18" charset="0"/>
              </a:rPr>
              <a:t>She couldn't imagine life </a:t>
            </a:r>
            <a:r>
              <a:rPr lang="en-GB" sz="3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without traveling</a:t>
            </a:r>
            <a:r>
              <a:rPr lang="en-GB" sz="30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GB" sz="3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GB" sz="3000" dirty="0">
                <a:latin typeface="Times New Roman" pitchFamily="18" charset="0"/>
                <a:cs typeface="Times New Roman" pitchFamily="18" charset="0"/>
              </a:rPr>
            </a:br>
            <a:r>
              <a:rPr lang="en-GB" sz="3000" dirty="0">
                <a:latin typeface="Times New Roman" pitchFamily="18" charset="0"/>
                <a:cs typeface="Times New Roman" pitchFamily="18" charset="0"/>
              </a:rPr>
              <a:t>He left the house </a:t>
            </a:r>
            <a:r>
              <a:rPr lang="en-GB" sz="3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without his wallet</a:t>
            </a:r>
            <a:r>
              <a:rPr lang="en-GB" sz="30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79512" y="3645024"/>
            <a:ext cx="8712968" cy="2952328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On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GB" sz="28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She insisted </a:t>
            </a:r>
            <a:r>
              <a:rPr lang="en-GB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on going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to the concert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GB" sz="28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They're planning to move </a:t>
            </a:r>
            <a:r>
              <a:rPr lang="en-GB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on Monday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51263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512" y="908720"/>
            <a:ext cx="8712968" cy="1800200"/>
          </a:xfrm>
        </p:spPr>
        <p:txBody>
          <a:bodyPr>
            <a:noAutofit/>
          </a:bodyPr>
          <a:lstStyle/>
          <a:p>
            <a:pPr marL="0" indent="0" algn="l">
              <a:lnSpc>
                <a:spcPct val="150000"/>
              </a:lnSpc>
            </a:pP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GB" sz="2800" dirty="0">
                <a:latin typeface="Times New Roman" pitchFamily="18" charset="0"/>
                <a:cs typeface="Times New Roman" pitchFamily="18" charset="0"/>
              </a:rPr>
            </a:b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He succeeded </a:t>
            </a:r>
            <a:r>
              <a:rPr lang="en-GB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 completing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the project on time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GB" sz="2800" dirty="0">
                <a:latin typeface="Times New Roman" pitchFamily="18" charset="0"/>
                <a:cs typeface="Times New Roman" pitchFamily="18" charset="0"/>
              </a:rPr>
            </a:b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She 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went to London </a:t>
            </a:r>
            <a:r>
              <a:rPr lang="en-GB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 April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GB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7504" y="3212976"/>
            <a:ext cx="8712968" cy="2952328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By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GB" sz="28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She improved her skills </a:t>
            </a:r>
            <a:r>
              <a:rPr lang="en-GB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by practicing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every day. </a:t>
            </a:r>
            <a:endParaRPr lang="en-GB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He'll 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finish the report </a:t>
            </a:r>
            <a:r>
              <a:rPr lang="en-GB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by Friday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86988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512" y="908720"/>
            <a:ext cx="8712968" cy="1944216"/>
          </a:xfrm>
        </p:spPr>
        <p:txBody>
          <a:bodyPr>
            <a:noAutofit/>
          </a:bodyPr>
          <a:lstStyle/>
          <a:p>
            <a:pPr marL="0" indent="0" algn="l">
              <a:lnSpc>
                <a:spcPct val="150000"/>
              </a:lnSpc>
            </a:pP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With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GB" sz="2800" dirty="0">
                <a:latin typeface="Times New Roman" pitchFamily="18" charset="0"/>
                <a:cs typeface="Times New Roman" pitchFamily="18" charset="0"/>
              </a:rPr>
            </a:b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He coped </a:t>
            </a:r>
            <a:r>
              <a:rPr lang="en-GB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with losing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his job by staying positive. 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GB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She 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went to the party </a:t>
            </a:r>
            <a:r>
              <a:rPr lang="en-GB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with her sister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7504" y="3212976"/>
            <a:ext cx="8712968" cy="2952328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About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GB" sz="28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She's excited </a:t>
            </a:r>
            <a:r>
              <a:rPr lang="en-GB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about traveling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to Europe.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He wrote a book </a:t>
            </a:r>
            <a:r>
              <a:rPr lang="en-GB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about his adventures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825351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512" y="908720"/>
            <a:ext cx="8712968" cy="1944216"/>
          </a:xfrm>
        </p:spPr>
        <p:txBody>
          <a:bodyPr>
            <a:noAutofit/>
          </a:bodyPr>
          <a:lstStyle/>
          <a:p>
            <a:pPr marL="0" indent="0" algn="l">
              <a:lnSpc>
                <a:spcPct val="150000"/>
              </a:lnSpc>
            </a:pP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Instead of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GB" sz="2800" dirty="0">
                <a:latin typeface="Times New Roman" pitchFamily="18" charset="0"/>
                <a:cs typeface="Times New Roman" pitchFamily="18" charset="0"/>
              </a:rPr>
            </a:b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She decided to stay home </a:t>
            </a:r>
            <a:r>
              <a:rPr lang="en-GB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instead of going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out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GB" sz="2800" dirty="0">
                <a:latin typeface="Times New Roman" pitchFamily="18" charset="0"/>
                <a:cs typeface="Times New Roman" pitchFamily="18" charset="0"/>
              </a:rPr>
            </a:b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He chose tea </a:t>
            </a:r>
            <a:r>
              <a:rPr lang="en-GB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instead of 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coffee.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7504" y="3212976"/>
            <a:ext cx="8712968" cy="2952328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In spite of: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Amy wen to work </a:t>
            </a:r>
            <a:r>
              <a:rPr lang="en-GB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 spite of feeling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ill. </a:t>
            </a:r>
            <a:endParaRPr lang="en-GB" sz="28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He continued his studies </a:t>
            </a:r>
            <a:r>
              <a:rPr lang="en-GB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 spite of the difficulties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959774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512" y="908720"/>
            <a:ext cx="8640960" cy="1282154"/>
          </a:xfrm>
        </p:spPr>
        <p:txBody>
          <a:bodyPr>
            <a:noAutofit/>
          </a:bodyPr>
          <a:lstStyle/>
          <a:p>
            <a:r>
              <a:rPr lang="en-GB" altLang="zh-CN" sz="3200" dirty="0" smtClean="0">
                <a:latin typeface="Times New Roman" pitchFamily="18" charset="0"/>
                <a:ea typeface="Arial Unicode MS" pitchFamily="34" charset="-122"/>
                <a:cs typeface="Times New Roman" pitchFamily="18" charset="0"/>
              </a:rPr>
              <a:t>If a preposition is followed by a verb, the verb ends in </a:t>
            </a:r>
            <a:r>
              <a:rPr lang="en-GB" altLang="zh-CN" sz="3200" b="1" dirty="0" smtClean="0">
                <a:solidFill>
                  <a:srgbClr val="FF0000"/>
                </a:solidFill>
                <a:latin typeface="Times New Roman" pitchFamily="18" charset="0"/>
                <a:ea typeface="Arial Unicode MS" pitchFamily="34" charset="-122"/>
                <a:cs typeface="Times New Roman" pitchFamily="18" charset="0"/>
              </a:rPr>
              <a:t>-</a:t>
            </a:r>
            <a:r>
              <a:rPr lang="en-GB" altLang="zh-CN" sz="3200" b="1" dirty="0" err="1" smtClean="0">
                <a:solidFill>
                  <a:srgbClr val="FF0000"/>
                </a:solidFill>
                <a:latin typeface="Times New Roman" pitchFamily="18" charset="0"/>
                <a:ea typeface="Arial Unicode MS" pitchFamily="34" charset="-122"/>
                <a:cs typeface="Times New Roman" pitchFamily="18" charset="0"/>
              </a:rPr>
              <a:t>ing</a:t>
            </a:r>
            <a:endParaRPr lang="zh-CN" altLang="en-US" sz="3200" b="1" dirty="0">
              <a:solidFill>
                <a:srgbClr val="FF0000"/>
              </a:solidFill>
              <a:latin typeface="Times New Roman" pitchFamily="18" charset="0"/>
              <a:ea typeface="Arial Unicode MS" pitchFamily="34" charset="-122"/>
              <a:cs typeface="Times New Roman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67544" y="2276872"/>
            <a:ext cx="8229600" cy="4021907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Prepositions such as:</a:t>
            </a:r>
          </a:p>
          <a:p>
            <a:pPr marL="0" indent="0">
              <a:buNone/>
            </a:pP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In, at, with, of, for, about, instead of, in spite of. Etc. </a:t>
            </a:r>
          </a:p>
          <a:p>
            <a:pPr marL="0" indent="0">
              <a:buNone/>
            </a:pPr>
            <a:endParaRPr lang="en-GB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7852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51520" y="620688"/>
            <a:ext cx="8568952" cy="864096"/>
          </a:xfrm>
        </p:spPr>
        <p:txBody>
          <a:bodyPr>
            <a:normAutofit/>
          </a:bodyPr>
          <a:lstStyle/>
          <a:p>
            <a:r>
              <a:rPr lang="en-GB" altLang="zh-CN" sz="3200" dirty="0" smtClean="0">
                <a:latin typeface="Times New Roman" pitchFamily="18" charset="0"/>
                <a:ea typeface="Arial Unicode MS" pitchFamily="34" charset="-122"/>
                <a:cs typeface="Times New Roman" pitchFamily="18" charset="0"/>
              </a:rPr>
              <a:t>Some examples</a:t>
            </a:r>
            <a:endParaRPr lang="zh-CN" altLang="en-US" sz="3200" dirty="0">
              <a:latin typeface="Times New Roman" pitchFamily="18" charset="0"/>
              <a:ea typeface="Arial Unicode MS" pitchFamily="34" charset="-122"/>
              <a:cs typeface="Times New Roman" pitchFamily="18" charset="0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1628800"/>
            <a:ext cx="9144000" cy="4824536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1- Are you interested in working for us?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2- Amy went to work in spite of feeling ill.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3- Thanks very much for inviting me to your party. </a:t>
            </a:r>
          </a:p>
        </p:txBody>
      </p:sp>
    </p:spTree>
    <p:extLst>
      <p:ext uri="{BB962C8B-B14F-4D97-AF65-F5344CB8AC3E}">
        <p14:creationId xmlns:p14="http://schemas.microsoft.com/office/powerpoint/2010/main" val="15675656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51520" y="620688"/>
            <a:ext cx="8640960" cy="1282154"/>
          </a:xfrm>
        </p:spPr>
        <p:txBody>
          <a:bodyPr>
            <a:normAutofit/>
          </a:bodyPr>
          <a:lstStyle/>
          <a:p>
            <a:r>
              <a:rPr lang="en-GB" altLang="zh-CN" sz="3000" dirty="0" smtClean="0">
                <a:solidFill>
                  <a:srgbClr val="FF0000"/>
                </a:solidFill>
                <a:latin typeface="Times New Roman" pitchFamily="18" charset="0"/>
                <a:ea typeface="Arial Unicode MS" pitchFamily="34" charset="-122"/>
                <a:cs typeface="Times New Roman" pitchFamily="18" charset="0"/>
              </a:rPr>
              <a:t>Note</a:t>
            </a:r>
            <a:r>
              <a:rPr lang="en-GB" altLang="zh-CN" sz="3000" dirty="0" smtClean="0">
                <a:latin typeface="Times New Roman" pitchFamily="18" charset="0"/>
                <a:ea typeface="Arial Unicode MS" pitchFamily="34" charset="-122"/>
                <a:cs typeface="Times New Roman" pitchFamily="18" charset="0"/>
              </a:rPr>
              <a:t>: When </a:t>
            </a:r>
            <a:r>
              <a:rPr lang="en-GB" altLang="zh-CN" sz="3000" i="1" u="sng" dirty="0" smtClean="0">
                <a:latin typeface="Times New Roman" pitchFamily="18" charset="0"/>
                <a:ea typeface="Arial Unicode MS" pitchFamily="34" charset="-122"/>
                <a:cs typeface="Times New Roman" pitchFamily="18" charset="0"/>
              </a:rPr>
              <a:t>after</a:t>
            </a:r>
            <a:r>
              <a:rPr lang="en-GB" altLang="zh-CN" sz="3000" i="1" dirty="0" smtClean="0">
                <a:latin typeface="Times New Roman" pitchFamily="18" charset="0"/>
                <a:ea typeface="Arial Unicode MS" pitchFamily="34" charset="-122"/>
                <a:cs typeface="Times New Roman" pitchFamily="18" charset="0"/>
              </a:rPr>
              <a:t> </a:t>
            </a:r>
            <a:r>
              <a:rPr lang="en-GB" altLang="zh-CN" sz="3000" dirty="0" smtClean="0">
                <a:latin typeface="Times New Roman" pitchFamily="18" charset="0"/>
                <a:ea typeface="Arial Unicode MS" pitchFamily="34" charset="-122"/>
                <a:cs typeface="Times New Roman" pitchFamily="18" charset="0"/>
              </a:rPr>
              <a:t> and </a:t>
            </a:r>
            <a:r>
              <a:rPr lang="en-GB" altLang="zh-CN" sz="3000" i="1" u="sng" dirty="0" smtClean="0">
                <a:latin typeface="Times New Roman" pitchFamily="18" charset="0"/>
                <a:ea typeface="Arial Unicode MS" pitchFamily="34" charset="-122"/>
                <a:cs typeface="Times New Roman" pitchFamily="18" charset="0"/>
              </a:rPr>
              <a:t>before</a:t>
            </a:r>
            <a:r>
              <a:rPr lang="en-GB" altLang="zh-CN" sz="3000" dirty="0" smtClean="0">
                <a:latin typeface="Times New Roman" pitchFamily="18" charset="0"/>
                <a:ea typeface="Arial Unicode MS" pitchFamily="34" charset="-122"/>
                <a:cs typeface="Times New Roman" pitchFamily="18" charset="0"/>
              </a:rPr>
              <a:t> are followed by a verb, the verb ends in </a:t>
            </a:r>
            <a:r>
              <a:rPr lang="en-GB" altLang="zh-CN" sz="3000" i="1" dirty="0" smtClean="0">
                <a:solidFill>
                  <a:srgbClr val="FF0000"/>
                </a:solidFill>
                <a:latin typeface="Times New Roman" pitchFamily="18" charset="0"/>
                <a:ea typeface="Arial Unicode MS" pitchFamily="34" charset="-122"/>
                <a:cs typeface="Times New Roman" pitchFamily="18" charset="0"/>
              </a:rPr>
              <a:t>-</a:t>
            </a:r>
            <a:r>
              <a:rPr lang="en-GB" altLang="zh-CN" sz="3000" i="1" dirty="0" err="1" smtClean="0">
                <a:solidFill>
                  <a:srgbClr val="FF0000"/>
                </a:solidFill>
                <a:latin typeface="Times New Roman" pitchFamily="18" charset="0"/>
                <a:ea typeface="Arial Unicode MS" pitchFamily="34" charset="-122"/>
                <a:cs typeface="Times New Roman" pitchFamily="18" charset="0"/>
              </a:rPr>
              <a:t>ing</a:t>
            </a:r>
            <a:endParaRPr lang="zh-CN" altLang="en-US" sz="3000" i="1" dirty="0">
              <a:solidFill>
                <a:srgbClr val="FF0000"/>
              </a:solidFill>
              <a:latin typeface="Times New Roman" pitchFamily="18" charset="0"/>
              <a:ea typeface="Arial Unicode MS" pitchFamily="34" charset="-122"/>
              <a:cs typeface="Times New Roman" pitchFamily="18" charset="0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79512" y="1844824"/>
            <a:ext cx="8712968" cy="4824536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Examples: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1- Before going out, I phoned Sarah.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2- After leaving university, I started working. </a:t>
            </a:r>
          </a:p>
        </p:txBody>
      </p:sp>
    </p:spTree>
    <p:extLst>
      <p:ext uri="{BB962C8B-B14F-4D97-AF65-F5344CB8AC3E}">
        <p14:creationId xmlns:p14="http://schemas.microsoft.com/office/powerpoint/2010/main" val="3432097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23528" y="620688"/>
            <a:ext cx="8373616" cy="1282154"/>
          </a:xfrm>
        </p:spPr>
        <p:txBody>
          <a:bodyPr>
            <a:normAutofit/>
          </a:bodyPr>
          <a:lstStyle/>
          <a:p>
            <a:r>
              <a:rPr lang="en-GB" sz="3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Note: </a:t>
            </a:r>
            <a:r>
              <a:rPr lang="en-GB" sz="3000" i="1" u="sng" dirty="0" smtClean="0">
                <a:latin typeface="Times New Roman" pitchFamily="18" charset="0"/>
                <a:cs typeface="Times New Roman" pitchFamily="18" charset="0"/>
              </a:rPr>
              <a:t>By + -</a:t>
            </a:r>
            <a:r>
              <a:rPr lang="en-GB" sz="3000" i="1" u="sng" dirty="0" err="1" smtClean="0">
                <a:latin typeface="Times New Roman" pitchFamily="18" charset="0"/>
                <a:cs typeface="Times New Roman" pitchFamily="18" charset="0"/>
              </a:rPr>
              <a:t>ing</a:t>
            </a:r>
            <a:r>
              <a:rPr lang="en-GB" sz="3000" dirty="0" smtClean="0">
                <a:latin typeface="Times New Roman" pitchFamily="18" charset="0"/>
                <a:cs typeface="Times New Roman" pitchFamily="18" charset="0"/>
              </a:rPr>
              <a:t>, and </a:t>
            </a:r>
            <a:r>
              <a:rPr lang="en-GB" sz="3000" i="1" u="sng" dirty="0" smtClean="0">
                <a:latin typeface="Times New Roman" pitchFamily="18" charset="0"/>
                <a:cs typeface="Times New Roman" pitchFamily="18" charset="0"/>
              </a:rPr>
              <a:t>without + -</a:t>
            </a:r>
            <a:r>
              <a:rPr lang="en-GB" sz="3000" i="1" u="sng" dirty="0" err="1" smtClean="0">
                <a:latin typeface="Times New Roman" pitchFamily="18" charset="0"/>
                <a:cs typeface="Times New Roman" pitchFamily="18" charset="0"/>
              </a:rPr>
              <a:t>ing</a:t>
            </a:r>
            <a:r>
              <a:rPr lang="en-GB" sz="3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zh-CN" altLang="en-US" sz="3000" dirty="0">
              <a:solidFill>
                <a:srgbClr val="FF0000"/>
              </a:solidFill>
              <a:latin typeface="Times New Roman" pitchFamily="18" charset="0"/>
              <a:ea typeface="Arial Unicode MS" pitchFamily="34" charset="-122"/>
              <a:cs typeface="Times New Roman" pitchFamily="18" charset="0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79512" y="1844824"/>
            <a:ext cx="8712968" cy="4824536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Examples: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1- You can improve your English </a:t>
            </a:r>
            <a:r>
              <a:rPr lang="en-GB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by reading 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more.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2- It was a stupid thing to say. I said it </a:t>
            </a:r>
            <a:r>
              <a:rPr lang="en-GB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without thinking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en-GB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9179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8229600" cy="1512168"/>
          </a:xfrm>
        </p:spPr>
        <p:txBody>
          <a:bodyPr>
            <a:noAutofit/>
          </a:bodyPr>
          <a:lstStyle/>
          <a:p>
            <a:pPr algn="l"/>
            <a:r>
              <a:rPr lang="en-GB" sz="3200" dirty="0" smtClean="0">
                <a:latin typeface="Times New Roman" pitchFamily="18" charset="0"/>
                <a:cs typeface="Times New Roman" pitchFamily="18" charset="0"/>
              </a:rPr>
              <a:t>Note: to + -</a:t>
            </a:r>
            <a:r>
              <a:rPr lang="en-GB" sz="3200" dirty="0" err="1" smtClean="0">
                <a:latin typeface="Times New Roman" pitchFamily="18" charset="0"/>
                <a:cs typeface="Times New Roman" pitchFamily="18" charset="0"/>
              </a:rPr>
              <a:t>ing</a:t>
            </a:r>
            <a:r>
              <a:rPr lang="en-GB" sz="3200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GB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en-GB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GB" sz="3200" dirty="0" smtClean="0">
                <a:latin typeface="Times New Roman" pitchFamily="18" charset="0"/>
                <a:cs typeface="Times New Roman" pitchFamily="18" charset="0"/>
              </a:rPr>
              <a:t>when we have a phrase </a:t>
            </a:r>
            <a:r>
              <a:rPr lang="en-GB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look forward</a:t>
            </a:r>
            <a:r>
              <a:rPr lang="en-GB" sz="32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en-GB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79512" y="2276872"/>
            <a:ext cx="8712968" cy="3888432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An example: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We </a:t>
            </a:r>
            <a:r>
              <a:rPr lang="en-GB" sz="2800" u="sng" dirty="0" smtClean="0">
                <a:latin typeface="Times New Roman" pitchFamily="18" charset="0"/>
                <a:cs typeface="Times New Roman" pitchFamily="18" charset="0"/>
              </a:rPr>
              <a:t>look forward </a:t>
            </a:r>
            <a:r>
              <a:rPr lang="en-GB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to hearing 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from you every week.</a:t>
            </a:r>
          </a:p>
        </p:txBody>
      </p:sp>
    </p:spTree>
    <p:extLst>
      <p:ext uri="{BB962C8B-B14F-4D97-AF65-F5344CB8AC3E}">
        <p14:creationId xmlns:p14="http://schemas.microsoft.com/office/powerpoint/2010/main" val="22941401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512" y="548680"/>
            <a:ext cx="8517632" cy="1296144"/>
          </a:xfrm>
        </p:spPr>
        <p:txBody>
          <a:bodyPr>
            <a:normAutofit/>
          </a:bodyPr>
          <a:lstStyle/>
          <a:p>
            <a:pPr marL="0" lvl="0" indent="0"/>
            <a:r>
              <a:rPr lang="en-GB" sz="3200" dirty="0" smtClean="0">
                <a:latin typeface="Times New Roman" pitchFamily="18" charset="0"/>
                <a:cs typeface="Times New Roman" pitchFamily="18" charset="0"/>
              </a:rPr>
              <a:t>But, look at these examples carefully: </a:t>
            </a:r>
            <a:endParaRPr lang="en-GB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7504" y="1916832"/>
            <a:ext cx="8712968" cy="4608512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1- I went from Paris to London.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2- Are you looking forward to the weekend? </a:t>
            </a:r>
            <a:endParaRPr lang="en-GB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1706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512" y="836712"/>
            <a:ext cx="8712968" cy="1440160"/>
          </a:xfrm>
        </p:spPr>
        <p:txBody>
          <a:bodyPr>
            <a:noAutofit/>
          </a:bodyPr>
          <a:lstStyle/>
          <a:p>
            <a:pPr algn="just"/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Use these prepositions when they are followed by verbs and nouns 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(before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, after, for, without, on, in, by, with, about, instead of, in spite 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of). </a:t>
            </a:r>
            <a:endParaRPr lang="en-GB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79512" y="2780928"/>
            <a:ext cx="8712968" cy="3888432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Before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GB" sz="28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GB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Before leaving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, she said goodbye to everyone. </a:t>
            </a:r>
            <a:endParaRPr lang="en-GB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They 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arrived just </a:t>
            </a:r>
            <a:r>
              <a:rPr lang="en-GB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before the storm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7227571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512" y="692696"/>
            <a:ext cx="8712968" cy="1872208"/>
          </a:xfrm>
        </p:spPr>
        <p:txBody>
          <a:bodyPr>
            <a:noAutofit/>
          </a:bodyPr>
          <a:lstStyle/>
          <a:p>
            <a:pPr marL="0" indent="0" algn="l">
              <a:lnSpc>
                <a:spcPct val="150000"/>
              </a:lnSpc>
            </a:pP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After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GB" sz="2800" dirty="0">
                <a:latin typeface="Times New Roman" pitchFamily="18" charset="0"/>
                <a:cs typeface="Times New Roman" pitchFamily="18" charset="0"/>
              </a:rPr>
            </a:br>
            <a:r>
              <a:rPr lang="en-GB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After finishing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her 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assignment, 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she went out to play. </a:t>
            </a:r>
            <a:br>
              <a:rPr lang="en-GB" sz="2800" dirty="0">
                <a:latin typeface="Times New Roman" pitchFamily="18" charset="0"/>
                <a:cs typeface="Times New Roman" pitchFamily="18" charset="0"/>
              </a:rPr>
            </a:b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He went for a run </a:t>
            </a:r>
            <a:r>
              <a:rPr lang="en-GB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after work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79512" y="3140968"/>
            <a:ext cx="8712968" cy="2952328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For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GB" sz="28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She apologized </a:t>
            </a:r>
            <a:r>
              <a:rPr lang="en-GB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for forgetting 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their anniversary. </a:t>
            </a:r>
            <a:endParaRPr lang="en-GB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He 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bought chocolates </a:t>
            </a:r>
            <a:r>
              <a:rPr lang="en-GB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for his girlfriend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58098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04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04</Template>
  <TotalTime>891</TotalTime>
  <Words>372</Words>
  <Application>Microsoft Office PowerPoint</Application>
  <PresentationFormat>On-screen Show (4:3)</PresentationFormat>
  <Paragraphs>51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04</vt:lpstr>
      <vt:lpstr>Preposition + - ing</vt:lpstr>
      <vt:lpstr>If a preposition is followed by a verb, the verb ends in -ing</vt:lpstr>
      <vt:lpstr>Some examples</vt:lpstr>
      <vt:lpstr>Note: When after  and before are followed by a verb, the verb ends in -ing</vt:lpstr>
      <vt:lpstr>Note: By + -ing, and without + -ing.</vt:lpstr>
      <vt:lpstr>Note: to + -ing.  when we have a phrase look forward. </vt:lpstr>
      <vt:lpstr>But, look at these examples carefully: </vt:lpstr>
      <vt:lpstr>Use these prepositions when they are followed by verbs and nouns (before, after, for, without, on, in, by, with, about, instead of, in spite of). </vt:lpstr>
      <vt:lpstr>After: After finishing her assignment, she went out to play.  He went for a run after work.</vt:lpstr>
      <vt:lpstr>Without: She couldn't imagine life without traveling. He left the house without his wallet.</vt:lpstr>
      <vt:lpstr>In: He succeeded in completing the project on time. She went to London in April.</vt:lpstr>
      <vt:lpstr>With: He coped with losing his job by staying positive.  She went to the party with her sister. </vt:lpstr>
      <vt:lpstr>Instead of: She decided to stay home instead of going out. He chose tea instead of coffee.</vt:lpstr>
    </vt:vector>
  </TitlesOfParts>
  <Company>فراس الصعيو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the difference between Written English and Spoken English?</dc:title>
  <dc:subject>Education</dc:subject>
  <dc:creator>Senger</dc:creator>
  <cp:keywords>free, PowerPoint template, download, PPT template, PowerPoint templates, slideshow template, POT, POTX, Power Point template, slide show template, festival, Education, Education PowerPoint template</cp:keywords>
  <dc:description>Made by Moyea Software. To find more free PowerPoint templates, please visit http://www.dvd-ppt-slideshow.com/powerpoint-knowledge/powerpoint-templates.html</dc:description>
  <cp:lastModifiedBy>Senger</cp:lastModifiedBy>
  <cp:revision>190</cp:revision>
  <dcterms:created xsi:type="dcterms:W3CDTF">2018-11-18T23:00:26Z</dcterms:created>
  <dcterms:modified xsi:type="dcterms:W3CDTF">2024-02-12T05:38:15Z</dcterms:modified>
  <cp:category>PowerPoint template, Education</cp:category>
</cp:coreProperties>
</file>