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25" r:id="rId2"/>
  </p:sldMasterIdLst>
  <p:notesMasterIdLst>
    <p:notesMasterId r:id="rId34"/>
  </p:notesMasterIdLst>
  <p:sldIdLst>
    <p:sldId id="262" r:id="rId3"/>
    <p:sldId id="264" r:id="rId4"/>
    <p:sldId id="263" r:id="rId5"/>
    <p:sldId id="320" r:id="rId6"/>
    <p:sldId id="293" r:id="rId7"/>
    <p:sldId id="294" r:id="rId8"/>
    <p:sldId id="265" r:id="rId9"/>
    <p:sldId id="327" r:id="rId10"/>
    <p:sldId id="296" r:id="rId11"/>
    <p:sldId id="295" r:id="rId12"/>
    <p:sldId id="297" r:id="rId13"/>
    <p:sldId id="268" r:id="rId14"/>
    <p:sldId id="298" r:id="rId15"/>
    <p:sldId id="300" r:id="rId16"/>
    <p:sldId id="321" r:id="rId17"/>
    <p:sldId id="299" r:id="rId18"/>
    <p:sldId id="322" r:id="rId19"/>
    <p:sldId id="301" r:id="rId20"/>
    <p:sldId id="302" r:id="rId21"/>
    <p:sldId id="303" r:id="rId22"/>
    <p:sldId id="323" r:id="rId23"/>
    <p:sldId id="324" r:id="rId24"/>
    <p:sldId id="325" r:id="rId25"/>
    <p:sldId id="304" r:id="rId26"/>
    <p:sldId id="305" r:id="rId27"/>
    <p:sldId id="306" r:id="rId28"/>
    <p:sldId id="307" r:id="rId29"/>
    <p:sldId id="308" r:id="rId30"/>
    <p:sldId id="309" r:id="rId31"/>
    <p:sldId id="326" r:id="rId32"/>
    <p:sldId id="31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36" autoAdjust="0"/>
  </p:normalViewPr>
  <p:slideViewPr>
    <p:cSldViewPr>
      <p:cViewPr varScale="1">
        <p:scale>
          <a:sx n="83" d="100"/>
          <a:sy n="83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A214E-A5BA-460E-A7E7-4BCFC58089E7}" type="datetimeFigureOut">
              <a:rPr lang="en-US" smtClean="0"/>
              <a:pPr/>
              <a:t>2/24/2019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F04DA-7F1D-44F6-9C1E-C6A9D467AD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28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FPS stand for frames per second, a measurement for how many unique consecutive images a camera can handle each second. It depends on the place you want to capture</a:t>
            </a:r>
            <a:r>
              <a:rPr lang="en-US" baseline="0" dirty="0" smtClean="0"/>
              <a:t> the image if you want to capture picture on the high-way you can have 25 fps but if you are walking on the big garden or field during two minutes you can have 1 fps because it is a good quality image and during two minutes you can have 120 frames and avoid the unnecessary frames.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F04DA-7F1D-44F6-9C1E-C6A9D467ADA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390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F04DA-7F1D-44F6-9C1E-C6A9D467ADA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499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 smtClean="0"/>
              <a:t>Zig</a:t>
            </a:r>
            <a:r>
              <a:rPr lang="en-US" b="1" dirty="0" smtClean="0"/>
              <a:t> </a:t>
            </a:r>
            <a:r>
              <a:rPr lang="en-US" b="1" dirty="0" err="1" smtClean="0"/>
              <a:t>zag</a:t>
            </a:r>
            <a:r>
              <a:rPr lang="en-US" b="1" dirty="0" smtClean="0"/>
              <a:t> scanning</a:t>
            </a:r>
            <a:r>
              <a:rPr lang="en-US" dirty="0" smtClean="0"/>
              <a:t> is used in image and video coding to reduce the number of coded zero transform coefficients, typically coded by a lossless encoder. ... </a:t>
            </a:r>
            <a:r>
              <a:rPr lang="en-US" b="1" dirty="0" err="1" smtClean="0"/>
              <a:t>Zig</a:t>
            </a:r>
            <a:r>
              <a:rPr lang="en-US" b="1" dirty="0" smtClean="0"/>
              <a:t> </a:t>
            </a:r>
            <a:r>
              <a:rPr lang="en-US" b="1" dirty="0" err="1" smtClean="0"/>
              <a:t>zag</a:t>
            </a:r>
            <a:r>
              <a:rPr lang="en-US" b="1" dirty="0" smtClean="0"/>
              <a:t> scanning</a:t>
            </a:r>
            <a:r>
              <a:rPr lang="en-US" dirty="0" smtClean="0"/>
              <a:t> allows you to find the zero coefficients much faster and increase coding efficiency.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F04DA-7F1D-44F6-9C1E-C6A9D467ADA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653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F04DA-7F1D-44F6-9C1E-C6A9D467ADA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91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2900" y="1181100"/>
            <a:ext cx="7391400" cy="53467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6450" y="76200"/>
            <a:ext cx="1847850" cy="645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2900" y="76200"/>
            <a:ext cx="5391150" cy="6451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900" y="76200"/>
            <a:ext cx="7391400" cy="846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612900" y="1181100"/>
            <a:ext cx="7391400" cy="53467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B2028-661F-40E6-B7FA-EE8FF4BF531B}" type="datetime1">
              <a:rPr lang="en-US" smtClean="0"/>
              <a:t>2/24/2019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4B35-6E6C-4440-9705-85DAB9F9FFB4}" type="datetime1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96F9-F99A-40FF-9D68-A3DE072DDEB4}" type="datetime1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3FCB-6803-4855-B84E-C5337F393F5F}" type="datetime1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6459-789E-42A9-AABD-B7E5B514ABA0}" type="datetime1">
              <a:rPr lang="en-US" smtClean="0"/>
              <a:t>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EC5F-E3D9-49E0-AF5A-117149F85ECD}" type="datetime1">
              <a:rPr lang="en-US" smtClean="0"/>
              <a:t>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38F5-40C4-4ABF-A13D-0AE7A5E9F0F5}" type="datetime1">
              <a:rPr lang="en-US" smtClean="0"/>
              <a:t>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2900" y="1181100"/>
            <a:ext cx="7391400" cy="5346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4F36-9ED3-4052-A3EC-7B118D47090D}" type="datetime1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3B68-C938-4E88-9204-2C3590924FF4}" type="datetime1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BB7E9D-C08E-4B8B-89E4-CEDE8A36067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E8E1-76A8-4F19-B54F-08A9DEB324EC}" type="datetime1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93AC-7798-4642-952D-741E77AC218A}" type="datetime1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2900" y="1181100"/>
            <a:ext cx="3619500" cy="5346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84800" y="1181100"/>
            <a:ext cx="3619500" cy="5346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Recycled paper"/>
          <p:cNvSpPr>
            <a:spLocks noGrp="1" noChangeArrowheads="1"/>
          </p:cNvSpPr>
          <p:nvPr>
            <p:ph type="title"/>
          </p:nvPr>
        </p:nvSpPr>
        <p:spPr bwMode="auto">
          <a:xfrm>
            <a:off x="1612900" y="76200"/>
            <a:ext cx="7391400" cy="846138"/>
          </a:xfrm>
          <a:prstGeom prst="rect">
            <a:avLst/>
          </a:prstGeom>
          <a:blipFill dpi="0" rotWithShape="1">
            <a:blip r:embed="rId14"/>
            <a:srcRect/>
            <a:tile tx="0" ty="0" sx="100000" sy="100000" flip="none" algn="tl"/>
          </a:blip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963613"/>
            <a:ext cx="9144000" cy="1365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588" y="0"/>
            <a:ext cx="1524000" cy="6858000"/>
          </a:xfrm>
          <a:prstGeom prst="rect">
            <a:avLst/>
          </a:prstGeom>
          <a:gradFill rotWithShape="1">
            <a:gsLst>
              <a:gs pos="0">
                <a:srgbClr val="008080"/>
              </a:gs>
              <a:gs pos="50000">
                <a:srgbClr val="009999"/>
              </a:gs>
              <a:gs pos="100000">
                <a:srgbClr val="00808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525588" y="963613"/>
            <a:ext cx="7620000" cy="1365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rgbClr val="00808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-6350" y="963613"/>
            <a:ext cx="1766888" cy="136525"/>
          </a:xfrm>
          <a:prstGeom prst="rect">
            <a:avLst/>
          </a:prstGeom>
          <a:gradFill rotWithShape="1">
            <a:gsLst>
              <a:gs pos="0">
                <a:srgbClr val="00808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-42863" y="87313"/>
            <a:ext cx="1643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en-US" b="1" dirty="0">
                <a:solidFill>
                  <a:schemeClr val="bg1"/>
                </a:solidFill>
                <a:cs typeface="+mn-cs"/>
              </a:rPr>
              <a:t>WINDOWS XP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>
            <a:off x="-9525" y="6159500"/>
            <a:ext cx="1549400" cy="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-9525" y="5607050"/>
            <a:ext cx="1549400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12700" y="5648325"/>
            <a:ext cx="485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Arial Narrow" pitchFamily="34" charset="0"/>
                <a:cs typeface="+mn-cs"/>
                <a:hlinkClick r:id="" action="ppaction://hlinkshowjump?jump=previousslide"/>
              </a:rPr>
              <a:t>BACK</a:t>
            </a:r>
            <a:endParaRPr lang="en-US" sz="1000" b="1" dirty="0">
              <a:solidFill>
                <a:schemeClr val="bg1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488950" y="5648325"/>
            <a:ext cx="485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Arial Narrow" pitchFamily="34" charset="0"/>
                <a:cs typeface="+mn-cs"/>
                <a:hlinkClick r:id="" action="ppaction://hlinkshowjump?jump=nextslide"/>
              </a:rPr>
              <a:t>NEXT</a:t>
            </a:r>
            <a:endParaRPr lang="en-US" sz="1000" b="1" dirty="0">
              <a:solidFill>
                <a:schemeClr val="bg1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050" name="Text Box 26"/>
          <p:cNvSpPr txBox="1">
            <a:spLocks noChangeArrowheads="1"/>
          </p:cNvSpPr>
          <p:nvPr/>
        </p:nvSpPr>
        <p:spPr bwMode="auto">
          <a:xfrm>
            <a:off x="946150" y="5648325"/>
            <a:ext cx="409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Arial Narrow" pitchFamily="34" charset="0"/>
                <a:cs typeface="+mn-cs"/>
                <a:hlinkClick r:id="" action="ppaction://hlinkshowjump?jump=endshow"/>
              </a:rPr>
              <a:t>END</a:t>
            </a:r>
            <a:endParaRPr lang="en-US" sz="1000" b="1" dirty="0">
              <a:solidFill>
                <a:schemeClr val="bg1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042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20700" y="5829300"/>
            <a:ext cx="406400" cy="254000"/>
          </a:xfrm>
          <a:prstGeom prst="actionButtonForwardNex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43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flipH="1">
            <a:off x="44450" y="5829300"/>
            <a:ext cx="406400" cy="254000"/>
          </a:xfrm>
          <a:prstGeom prst="actionButtonForwardNex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44" name="AutoShape 20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958850" y="5829300"/>
            <a:ext cx="406400" cy="254000"/>
          </a:xfrm>
          <a:prstGeom prst="actionButtonE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52" name="Text Box 28"/>
          <p:cNvSpPr txBox="1">
            <a:spLocks noChangeArrowheads="1"/>
          </p:cNvSpPr>
          <p:nvPr/>
        </p:nvSpPr>
        <p:spPr bwMode="auto">
          <a:xfrm>
            <a:off x="492125" y="6170613"/>
            <a:ext cx="488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cs typeface="+mn-cs"/>
              </a:rPr>
              <a:t>1-</a:t>
            </a:r>
            <a:fld id="{BBB6B2FD-3DE9-464D-B3EF-BEF5B8CF4077}" type="slidenum">
              <a:rPr lang="en-US" sz="1200">
                <a:solidFill>
                  <a:schemeClr val="bg1"/>
                </a:solidFill>
                <a:latin typeface="+mn-lt"/>
                <a:cs typeface="+mn-cs"/>
              </a:rPr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1600200" y="1143000"/>
            <a:ext cx="7391400" cy="5346700"/>
          </a:xfrm>
          <a:prstGeom prst="rect">
            <a:avLst/>
          </a:prstGeom>
          <a:blipFill dpi="0" rotWithShape="0">
            <a:blip r:embed="rId14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l" rtl="0" fontAlgn="auto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endParaRPr lang="en-CA" sz="320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8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8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8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8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80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5B3FB1-B461-40FF-A45F-E7AFA7D3CAB7}" type="datetime1">
              <a:rPr lang="en-US" smtClean="0"/>
              <a:t>2/24/2019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microsoft.com/office/2007/relationships/hdphoto" Target="../media/hdphoto6.wdp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Salahadden-Halwer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University			   Computer Department</a:t>
            </a:r>
            <a:b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College of Science                                                          Fourth Stage – CS &amp; IT 		</a:t>
            </a:r>
            <a:b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FontTx/>
              <a:buNone/>
              <a:defRPr/>
            </a:pPr>
            <a:r>
              <a:rPr lang="en-US" sz="3600" b="1" dirty="0">
                <a:solidFill>
                  <a:srgbClr val="C00000"/>
                </a:solidFill>
                <a:latin typeface="Arila"/>
              </a:rPr>
              <a:t>Image </a:t>
            </a:r>
            <a:r>
              <a:rPr lang="en-US" sz="3600" b="1" dirty="0" smtClean="0">
                <a:solidFill>
                  <a:srgbClr val="C00000"/>
                </a:solidFill>
                <a:latin typeface="Arila"/>
              </a:rPr>
              <a:t>Compression</a:t>
            </a:r>
          </a:p>
          <a:p>
            <a:pPr marL="0" indent="0" algn="ctr">
              <a:buFontTx/>
              <a:buNone/>
              <a:defRPr/>
            </a:pPr>
            <a:endParaRPr lang="en-US" sz="3200" b="1" dirty="0" smtClean="0">
              <a:solidFill>
                <a:srgbClr val="0000FF"/>
              </a:solidFill>
              <a:latin typeface="Arila"/>
            </a:endParaRPr>
          </a:p>
          <a:p>
            <a:pPr marL="0" indent="0" algn="ctr">
              <a:buFontTx/>
              <a:buNone/>
              <a:defRPr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Assist. Lecturer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en-US" sz="3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Sangar</a:t>
            </a:r>
            <a:r>
              <a:rPr lang="en-US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Hasan</a:t>
            </a:r>
            <a:r>
              <a:rPr lang="en-US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2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Email: </a:t>
            </a:r>
            <a:r>
              <a:rPr lang="en-US" sz="2400" b="1" u="sng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Sangar.Ismael@su.edu.krd</a:t>
            </a:r>
            <a:endParaRPr lang="en-US" sz="2400" b="1" u="sng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82296" indent="0" algn="ctr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82296" indent="0" algn="ctr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Academic Year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82296" indent="0" algn="ctr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Arila"/>
              </a:rPr>
              <a:t>2018 - 2019</a:t>
            </a:r>
            <a:endParaRPr lang="en-US" sz="2400" b="1" dirty="0">
              <a:solidFill>
                <a:srgbClr val="0000FF"/>
              </a:solidFill>
              <a:latin typeface="Aril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65166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400" b="1" dirty="0" smtClean="0">
                <a:solidFill>
                  <a:srgbClr val="002060"/>
                </a:solidFill>
                <a:latin typeface="Arila"/>
              </a:rPr>
              <a:t>Generic Image Compression</a:t>
            </a:r>
            <a:endParaRPr lang="en-US" sz="4400" b="1" dirty="0">
              <a:solidFill>
                <a:srgbClr val="002060"/>
              </a:solidFill>
              <a:latin typeface="Aril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Consist of 3 main blocks of operation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Clr>
                <a:srgbClr val="002060"/>
              </a:buClr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14600"/>
            <a:ext cx="7848599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2113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400" b="1" dirty="0" smtClean="0">
                <a:solidFill>
                  <a:srgbClr val="002060"/>
                </a:solidFill>
                <a:latin typeface="Arila"/>
              </a:rPr>
              <a:t>Image </a:t>
            </a:r>
            <a:r>
              <a:rPr lang="en-US" sz="4400" b="1" u="sng" dirty="0" smtClean="0">
                <a:solidFill>
                  <a:srgbClr val="C00000"/>
                </a:solidFill>
                <a:latin typeface="Arila"/>
              </a:rPr>
              <a:t>C</a:t>
            </a:r>
            <a:r>
              <a:rPr lang="en-US" sz="4400" b="1" dirty="0" smtClean="0">
                <a:solidFill>
                  <a:srgbClr val="002060"/>
                </a:solidFill>
                <a:latin typeface="Arila"/>
              </a:rPr>
              <a:t>O</a:t>
            </a:r>
            <a:r>
              <a:rPr lang="en-US" sz="4400" b="1" u="sng" dirty="0">
                <a:solidFill>
                  <a:srgbClr val="C00000"/>
                </a:solidFill>
                <a:latin typeface="Arila"/>
              </a:rPr>
              <a:t>DEC</a:t>
            </a:r>
            <a:r>
              <a:rPr lang="en-US" sz="4400" b="1" dirty="0" smtClean="0">
                <a:solidFill>
                  <a:srgbClr val="002060"/>
                </a:solidFill>
                <a:latin typeface="Arila"/>
              </a:rPr>
              <a:t> e.g. JPEG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17784"/>
            <a:ext cx="8229600" cy="382419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6861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Step1:Transform Coding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Image </a:t>
            </a:r>
            <a:r>
              <a:rPr lang="en-US" dirty="0">
                <a:latin typeface="Arial" pitchFamily="34" charset="0"/>
                <a:cs typeface="Arial" pitchFamily="34" charset="0"/>
              </a:rPr>
              <a:t>samples are transformed into another domain (representation) --represented by </a:t>
            </a:r>
            <a:r>
              <a:rPr lang="en-US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transform coefficients</a:t>
            </a:r>
            <a:endParaRPr lang="en-US" b="1" u="sng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Aim: </a:t>
            </a:r>
            <a:r>
              <a:rPr lang="en-US" dirty="0">
                <a:latin typeface="Arial" pitchFamily="34" charset="0"/>
                <a:cs typeface="Arial" pitchFamily="34" charset="0"/>
              </a:rPr>
              <a:t>Used to remove </a:t>
            </a:r>
            <a:r>
              <a:rPr lang="en-US" b="1" u="sng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spatial </a:t>
            </a:r>
            <a:r>
              <a:rPr lang="en-US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redundancies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ideally </a:t>
            </a:r>
            <a:r>
              <a:rPr lang="en-US" dirty="0">
                <a:latin typeface="Arial" pitchFamily="34" charset="0"/>
                <a:cs typeface="Arial" pitchFamily="34" charset="0"/>
              </a:rPr>
              <a:t>leaving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small number of visually significant transform coefficients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(important to the appearance of the original image)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b="1" u="sng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large number of insignificant transform coefficients </a:t>
            </a:r>
            <a:r>
              <a:rPr lang="en-US" dirty="0">
                <a:latin typeface="Arial" pitchFamily="34" charset="0"/>
                <a:cs typeface="Arial" pitchFamily="34" charset="0"/>
              </a:rPr>
              <a:t>(can be discarded without affecting image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visual quality</a:t>
            </a:r>
            <a:r>
              <a:rPr lang="en-US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67993486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Transform Coding(Cont.)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US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Note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* that the transform process in itself does not achieve compression, it is the next process that helps with removing the insignificant transform coefficients. 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Examples of transform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coding.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Fourier Transform (FT)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Discrete Cosine Transform (DCT) –popular !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Discrete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Wavelet Transform (DWT)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In JPEG image compression, </a:t>
            </a:r>
            <a:r>
              <a:rPr lang="en-US" sz="30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DCT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is the common form of transform coding used.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7644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Transform Coding - JPEG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In JPEG, a grey scale picture is divided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into  </a:t>
            </a:r>
            <a:r>
              <a:rPr lang="en-US" sz="3000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 x 8 pixel blocks </a:t>
            </a:r>
            <a:endParaRPr lang="en-US" b="1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971800"/>
            <a:ext cx="6836229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962538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Transform Coding – JPEG (Cont.)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The idea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is to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change the picture into a linear (vector) set of numbers to reveal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redundancies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 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Then the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redundancies can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removed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by using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one of the transform coding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methods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in this case...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DCT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en-US" b="1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8036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Discrete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Cosine Transform (DCT) in 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JPEG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Each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block of 64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pixels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goes through the DCT transformation.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The DCT is a relative of the Fourier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transform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also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gives a frequency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map with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8 x 8 components.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Thus</a:t>
            </a:r>
            <a:r>
              <a:rPr lang="en-US" dirty="0">
                <a:latin typeface="Arial" pitchFamily="34" charset="0"/>
                <a:cs typeface="Arial" pitchFamily="34" charset="0"/>
              </a:rPr>
              <a:t>, you now have numbers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representing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b="1" u="sng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average </a:t>
            </a:r>
            <a:r>
              <a:rPr lang="en-US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value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dirty="0">
                <a:latin typeface="Arial" pitchFamily="34" charset="0"/>
                <a:cs typeface="Arial" pitchFamily="34" charset="0"/>
              </a:rPr>
              <a:t>each block and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higher-frequency </a:t>
            </a:r>
            <a:r>
              <a:rPr lang="en-US" dirty="0">
                <a:latin typeface="Arial" pitchFamily="34" charset="0"/>
                <a:cs typeface="Arial" pitchFamily="34" charset="0"/>
              </a:rPr>
              <a:t>successively changes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with in the 8x8 pixel block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4348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DCT 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JPEG (Cont.)</a:t>
            </a:r>
            <a:endParaRPr lang="en-US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This changes to the 64 values (8 x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8 pixel block)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will reveal </a:t>
            </a:r>
            <a:r>
              <a:rPr lang="en-US" sz="2800" b="1" u="sng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 relationship </a:t>
            </a:r>
            <a:r>
              <a:rPr lang="en-US" sz="28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between pixels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(will be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kept)</a:t>
            </a:r>
            <a:r>
              <a:rPr lang="en-US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but </a:t>
            </a:r>
            <a:r>
              <a:rPr lang="en-US" sz="2800" b="1" u="sng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redundancies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(that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will be removed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) 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endParaRPr lang="en-US" sz="2800" b="1" u="sng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Therefore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you can now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remove high-frequency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information without affecting low-frequency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information.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58278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Example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Uniform Grey Scale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 A block of uniform grey scale; value of each pixel is 20.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When transformed, we get a non-zero value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 the 1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element and rest of the pixels have a </a:t>
            </a:r>
            <a:r>
              <a:rPr lang="en-US" dirty="0">
                <a:latin typeface="Arial" pitchFamily="34" charset="0"/>
                <a:cs typeface="Arial" pitchFamily="34" charset="0"/>
              </a:rPr>
              <a:t>value of 0.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733800"/>
            <a:ext cx="746760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18002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Step2:Quantisation 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next stage is “</a:t>
            </a:r>
            <a:r>
              <a:rPr lang="en-US" sz="2800" b="1" u="sng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Quantisation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Idea: Reduce the amount of information required for encoding (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transformed coefficients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 by converting amplitudes that fall in certain ranges to one within a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set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quantisation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levels.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This reduction uses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quantisation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coefficients from a defined </a:t>
            </a:r>
            <a:r>
              <a:rPr lang="en-US" sz="2800" b="1" u="sng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quantisation</a:t>
            </a:r>
            <a:r>
              <a:rPr lang="en-US" sz="2800" b="1" u="sng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table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Clr>
                <a:srgbClr val="002060"/>
              </a:buClr>
              <a:buNone/>
            </a:pP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8002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Overview</a:t>
            </a:r>
            <a:endParaRPr lang="en-US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400" dirty="0">
                <a:latin typeface="Arila"/>
              </a:rPr>
              <a:t>Aim of Compression</a:t>
            </a:r>
            <a:endParaRPr lang="en-US" sz="2400" dirty="0" smtClean="0">
              <a:latin typeface="Arila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400" dirty="0">
                <a:latin typeface="Arila"/>
              </a:rPr>
              <a:t>Lossless and </a:t>
            </a:r>
            <a:r>
              <a:rPr lang="en-US" sz="2400" dirty="0" err="1">
                <a:latin typeface="Arila"/>
              </a:rPr>
              <a:t>Lossy</a:t>
            </a:r>
            <a:r>
              <a:rPr lang="en-US" sz="2400" dirty="0">
                <a:latin typeface="Arila"/>
              </a:rPr>
              <a:t> </a:t>
            </a:r>
            <a:r>
              <a:rPr lang="en-US" sz="2400" dirty="0" smtClean="0">
                <a:latin typeface="Arila"/>
              </a:rPr>
              <a:t>Coding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400" dirty="0">
                <a:latin typeface="Arila"/>
              </a:rPr>
              <a:t>Generic Image </a:t>
            </a:r>
            <a:r>
              <a:rPr lang="en-US" sz="2400" dirty="0" smtClean="0">
                <a:latin typeface="Arila"/>
              </a:rPr>
              <a:t>Compression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Transform Coding</a:t>
            </a:r>
            <a:endParaRPr lang="en-US" sz="2200" dirty="0" smtClean="0">
              <a:latin typeface="Arila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Quantisation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Entropy Coding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Image Decoding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Arila"/>
              </a:rPr>
              <a:t>Bibliography</a:t>
            </a:r>
            <a:endParaRPr lang="en-US" sz="2400" dirty="0">
              <a:latin typeface="Arila"/>
            </a:endParaRPr>
          </a:p>
          <a:p>
            <a:pPr marL="0" indent="0">
              <a:buClr>
                <a:srgbClr val="002060"/>
              </a:buClr>
              <a:buNone/>
            </a:pPr>
            <a:endParaRPr lang="en-US" sz="2400" dirty="0">
              <a:latin typeface="Arial" pitchFamily="34" charset="0"/>
              <a:cs typeface="Ali-A-Samik" pitchFamily="2" charset="-78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6314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Quantisation</a:t>
            </a:r>
            <a:r>
              <a:rPr lang="en-US" sz="4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(Cont.)</a:t>
            </a:r>
            <a:endParaRPr lang="en-US" sz="42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In each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block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each of the 64 transform coefficients are </a:t>
            </a:r>
            <a:r>
              <a:rPr lang="en-US" sz="24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divided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 separate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quantisation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coefficient (from the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quantisation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table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This is the fundamental</a:t>
            </a:r>
            <a:r>
              <a:rPr lang="en-US" sz="2400" b="1" u="sng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lossy</a:t>
            </a:r>
            <a:r>
              <a:rPr lang="en-US" sz="24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step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in JPEG compression.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Note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The larger the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quantisation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coefficients, the more data is discarded.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667512" lvl="2" indent="0" algn="ctr">
              <a:buClr>
                <a:srgbClr val="C00000"/>
              </a:buClr>
              <a:buNone/>
            </a:pP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343400"/>
            <a:ext cx="3657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70328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Quantisation</a:t>
            </a:r>
            <a:r>
              <a:rPr lang="en-US" sz="4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(Cont.)</a:t>
            </a:r>
            <a:endParaRPr lang="en-US" sz="42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Possible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to vary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quantisation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either with 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quantiser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“scale factor” or “step size”.</a:t>
            </a:r>
          </a:p>
          <a:p>
            <a:pPr marL="667512" lvl="2" indent="0" algn="ctr">
              <a:buClr>
                <a:srgbClr val="C00000"/>
              </a:buClr>
              <a:buNone/>
            </a:pP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7848600" cy="3428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9467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Quantisation</a:t>
            </a:r>
            <a:r>
              <a:rPr lang="en-US" sz="4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(Cont.)</a:t>
            </a:r>
            <a:endParaRPr lang="en-US" sz="42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22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35163"/>
            <a:ext cx="7924799" cy="4389437"/>
          </a:xfrm>
        </p:spPr>
      </p:pic>
    </p:spTree>
    <p:extLst>
      <p:ext uri="{BB962C8B-B14F-4D97-AF65-F5344CB8AC3E}">
        <p14:creationId xmlns:p14="http://schemas.microsoft.com/office/powerpoint/2010/main" val="2769467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Quantisation</a:t>
            </a:r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(Cont.)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Normally left with very few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non-zero values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2667000"/>
            <a:ext cx="7053262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07611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Scanning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Zig-zag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Order Scanning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Reorder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quantised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data (coefficients)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708660" lvl="1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Uses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zig-zag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order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scanning from low frequency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to high frequency to group them together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08660" lvl="1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Non-zero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quantised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data (coefficients) are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often at the top left corner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.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962400"/>
            <a:ext cx="6334125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764821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Step3: Entropy Coding</a:t>
            </a:r>
            <a:endParaRPr lang="en-US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Entropy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coding is a </a:t>
            </a:r>
            <a:r>
              <a:rPr lang="en-US" sz="30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lossless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step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(does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not affect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image quality) and based on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statistical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properties of the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image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used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to further compress the remaining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non-zero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data within the image.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88707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Entropy Coding (Cont.)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It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is a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two steps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process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Run-Length 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Coding (RLC) 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quantised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data (coefficients) using a pair of numbers.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2">
              <a:buClrTx/>
              <a:buFont typeface="Wingdings" pitchFamily="2" charset="2"/>
              <a:buChar char="§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First number -number of consecutive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zeros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Second number -value between zero-run lengths.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Variable Length 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Coding (VLC)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Assigns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 variable length code (VLC) to the RLC data, producing variable length bit-stream data.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2">
              <a:buClrTx/>
              <a:buFont typeface="Wingdings" pitchFamily="2" charset="2"/>
              <a:buChar char="§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Common VLC: Arithmetic coding and Huffman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coding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88707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Run-Level Coding(RLC)</a:t>
            </a:r>
            <a:endParaRPr lang="en-US" sz="42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27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Run-level coding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Represent each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quantised</a:t>
            </a:r>
            <a:r>
              <a:rPr lang="en-US" dirty="0">
                <a:latin typeface="Arial" pitchFamily="34" charset="0"/>
                <a:cs typeface="Arial" pitchFamily="34" charset="0"/>
              </a:rPr>
              <a:t> coefficient value as a </a:t>
            </a:r>
            <a:r>
              <a:rPr lang="en-US" b="1" u="sng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(run, level) </a:t>
            </a:r>
            <a:r>
              <a:rPr lang="en-US" dirty="0">
                <a:latin typeface="Arial" pitchFamily="34" charset="0"/>
                <a:cs typeface="Arial" pitchFamily="34" charset="0"/>
              </a:rPr>
              <a:t>pairs.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>
              <a:buClrTx/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Run–no. of zeros preceding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value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Level–non-zero value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Reduced to a </a:t>
            </a:r>
            <a:r>
              <a:rPr lang="en-US" sz="2700" b="1" u="sng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short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u="sng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sequence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dirty="0">
                <a:latin typeface="Arial" pitchFamily="34" charset="0"/>
                <a:cs typeface="Arial" pitchFamily="34" charset="0"/>
              </a:rPr>
              <a:t>(run, level)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pairs </a:t>
            </a:r>
            <a:r>
              <a:rPr lang="en-US" dirty="0">
                <a:latin typeface="Arial" pitchFamily="34" charset="0"/>
                <a:cs typeface="Arial" pitchFamily="34" charset="0"/>
              </a:rPr>
              <a:t>making easy to compress using the entropy encoder.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65760" lvl="1" indent="0">
              <a:buClr>
                <a:srgbClr val="C00000"/>
              </a:buCl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E.g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953000"/>
            <a:ext cx="69818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733838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Variable Length Coding</a:t>
            </a:r>
            <a:endParaRPr lang="en-US" sz="4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28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Encode </a:t>
            </a:r>
            <a:r>
              <a:rPr lang="en-US" dirty="0">
                <a:latin typeface="Arial" pitchFamily="34" charset="0"/>
                <a:cs typeface="Arial" pitchFamily="34" charset="0"/>
              </a:rPr>
              <a:t>each (run, level) pair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by using </a:t>
            </a:r>
            <a:r>
              <a:rPr lang="en-US" dirty="0">
                <a:latin typeface="Arial" pitchFamily="34" charset="0"/>
                <a:cs typeface="Arial" pitchFamily="34" charset="0"/>
              </a:rPr>
              <a:t>VLC (based on a VLC table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 dirty="0">
                <a:latin typeface="Arial" pitchFamily="34" charset="0"/>
                <a:cs typeface="Arial" pitchFamily="34" charset="0"/>
              </a:rPr>
              <a:t>Frequently occurring groups 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Assign short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code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Infrequent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occurring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groups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Assign long code 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Popular </a:t>
            </a:r>
            <a:r>
              <a:rPr lang="en-US" dirty="0">
                <a:latin typeface="Arial" pitchFamily="34" charset="0"/>
                <a:cs typeface="Arial" pitchFamily="34" charset="0"/>
              </a:rPr>
              <a:t>VLC are Huffman Coding and Arithmetic coding.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Compressed version ready for transmission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 storage.</a:t>
            </a:r>
          </a:p>
        </p:txBody>
      </p:sp>
    </p:spTree>
    <p:extLst>
      <p:ext uri="{BB962C8B-B14F-4D97-AF65-F5344CB8AC3E}">
        <p14:creationId xmlns:p14="http://schemas.microsoft.com/office/powerpoint/2010/main" val="30697856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Image Decoding </a:t>
            </a:r>
            <a:endParaRPr lang="en-US" sz="4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29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Reverse the above operation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to reconstruct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the image.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Information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loss through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lossy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compression at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quantisation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step will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cause...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Reconstructed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image </a:t>
            </a:r>
            <a:r>
              <a:rPr lang="en-US" sz="2600" b="1" u="sng" dirty="0" smtClean="0">
                <a:latin typeface="Arial" pitchFamily="34" charset="0"/>
                <a:cs typeface="Arial" pitchFamily="34" charset="0"/>
              </a:rPr>
              <a:t>not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be identical to the original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image</a:t>
            </a:r>
          </a:p>
          <a:p>
            <a:pPr marL="27432" indent="0">
              <a:buClr>
                <a:srgbClr val="C00000"/>
              </a:buClr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27875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000" b="1" dirty="0" smtClean="0">
                <a:solidFill>
                  <a:srgbClr val="002060"/>
                </a:solidFill>
                <a:latin typeface="Arila"/>
              </a:rPr>
              <a:t>Compression Challenge</a:t>
            </a:r>
            <a:endParaRPr lang="en-US" sz="4000" b="1" dirty="0">
              <a:solidFill>
                <a:srgbClr val="002060"/>
              </a:solidFill>
              <a:latin typeface="Aril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Raw </a:t>
            </a:r>
            <a:r>
              <a:rPr lang="en-US" dirty="0">
                <a:latin typeface="Arial" pitchFamily="34" charset="0"/>
                <a:cs typeface="Arial" pitchFamily="34" charset="0"/>
              </a:rPr>
              <a:t>digital multimedia data e.g. video contains an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large amount </a:t>
            </a:r>
            <a:r>
              <a:rPr lang="en-US" dirty="0">
                <a:latin typeface="Arial" pitchFamily="34" charset="0"/>
                <a:cs typeface="Arial" pitchFamily="34" charset="0"/>
              </a:rPr>
              <a:t>of data.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dirty="0">
                <a:latin typeface="Arial" pitchFamily="34" charset="0"/>
                <a:cs typeface="Arial" pitchFamily="34" charset="0"/>
              </a:rPr>
              <a:t>example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Coloré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Image</a:t>
            </a:r>
            <a:r>
              <a:rPr lang="fr-FR" dirty="0">
                <a:latin typeface="Arial" pitchFamily="34" charset="0"/>
                <a:cs typeface="Arial" pitchFamily="34" charset="0"/>
              </a:rPr>
              <a:t>: 512 x 512 pixel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color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image (512 x 512 x 24bits) = 786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Kbytes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Video conference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>
                <a:latin typeface="Arial" pitchFamily="34" charset="0"/>
                <a:cs typeface="Arial" pitchFamily="34" charset="0"/>
              </a:rPr>
              <a:t>QCIF resolution using 4 : 2 : 0 at 25 fps gives a bitrate of ~ 7.6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Mbps [(</a:t>
            </a:r>
            <a:r>
              <a:rPr lang="en-US" dirty="0">
                <a:latin typeface="Arial" pitchFamily="34" charset="0"/>
                <a:cs typeface="Arial" pitchFamily="34" charset="0"/>
              </a:rPr>
              <a:t>176x144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)+(</a:t>
            </a:r>
            <a:r>
              <a:rPr lang="en-US" dirty="0">
                <a:latin typeface="Arial" pitchFamily="34" charset="0"/>
                <a:cs typeface="Arial" pitchFamily="34" charset="0"/>
              </a:rPr>
              <a:t>88x72)]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x8x2x25=76Mbps </a:t>
            </a:r>
            <a:r>
              <a:rPr lang="en-US" dirty="0">
                <a:latin typeface="Arial" pitchFamily="34" charset="0"/>
                <a:cs typeface="Arial" pitchFamily="34" charset="0"/>
              </a:rPr>
              <a:t>[(176 x 144 )+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>
                <a:latin typeface="Arial" pitchFamily="34" charset="0"/>
                <a:cs typeface="Arial" pitchFamily="34" charset="0"/>
              </a:rPr>
              <a:t>88 x 72)] x 8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x 2 </a:t>
            </a:r>
            <a:r>
              <a:rPr lang="en-US" dirty="0">
                <a:latin typeface="Arial" pitchFamily="34" charset="0"/>
                <a:cs typeface="Arial" pitchFamily="34" charset="0"/>
              </a:rPr>
              <a:t>x 25 = 7.6Mbps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 dirty="0">
                <a:latin typeface="Arial" pitchFamily="34" charset="0"/>
                <a:cs typeface="Arial" pitchFamily="34" charset="0"/>
              </a:rPr>
              <a:t>Digital TV: </a:t>
            </a:r>
            <a:r>
              <a:rPr lang="en-US" dirty="0">
                <a:latin typeface="Arial" pitchFamily="34" charset="0"/>
                <a:cs typeface="Arial" pitchFamily="34" charset="0"/>
              </a:rPr>
              <a:t>720 X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576 </a:t>
            </a:r>
            <a:r>
              <a:rPr lang="en-US" dirty="0">
                <a:latin typeface="Arial" pitchFamily="34" charset="0"/>
                <a:cs typeface="Arial" pitchFamily="34" charset="0"/>
              </a:rPr>
              <a:t>resolution using 4 : 2 : 0 at 25 fps gives a bitrate of ~ 124 Mbps [(720 x 576)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+ (</a:t>
            </a:r>
            <a:r>
              <a:rPr lang="en-US" dirty="0">
                <a:latin typeface="Arial" pitchFamily="34" charset="0"/>
                <a:cs typeface="Arial" pitchFamily="34" charset="0"/>
              </a:rPr>
              <a:t>360 x 288)]x 8 x 2 x 25 = 124Mbps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 dirty="0">
                <a:latin typeface="Arial" pitchFamily="34" charset="0"/>
                <a:cs typeface="Arial" pitchFamily="34" charset="0"/>
              </a:rPr>
              <a:t>HDTV: </a:t>
            </a:r>
            <a:r>
              <a:rPr lang="en-US" dirty="0">
                <a:latin typeface="Arial" pitchFamily="34" charset="0"/>
                <a:cs typeface="Arial" pitchFamily="34" charset="0"/>
              </a:rPr>
              <a:t>1440 X 1152 resolution using 4 : 2 : 0 at 25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fps </a:t>
            </a:r>
            <a:r>
              <a:rPr lang="en-US" dirty="0">
                <a:latin typeface="Arial" pitchFamily="34" charset="0"/>
                <a:cs typeface="Arial" pitchFamily="34" charset="0"/>
              </a:rPr>
              <a:t>gives a bitrate of  497 Mbps [(1440 x 1152) +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>
                <a:latin typeface="Arial" pitchFamily="34" charset="0"/>
                <a:cs typeface="Arial" pitchFamily="34" charset="0"/>
              </a:rPr>
              <a:t>720 x 576)] x 8 x 2 x 25 = 497Mbps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3320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Image Decoding (Cont.)</a:t>
            </a: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30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In general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More compression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more </a:t>
            </a:r>
            <a:r>
              <a:rPr lang="en-US" dirty="0">
                <a:latin typeface="Arial" pitchFamily="34" charset="0"/>
                <a:cs typeface="Arial" pitchFamily="34" charset="0"/>
              </a:rPr>
              <a:t>quality is loss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Too </a:t>
            </a:r>
            <a:r>
              <a:rPr lang="en-US" dirty="0">
                <a:latin typeface="Arial" pitchFamily="34" charset="0"/>
                <a:cs typeface="Arial" pitchFamily="34" charset="0"/>
              </a:rPr>
              <a:t>much compression will cause “</a:t>
            </a:r>
            <a:r>
              <a:rPr lang="en-US" b="1" u="sng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blockiness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 and “</a:t>
            </a:r>
            <a:r>
              <a:rPr lang="en-US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mosquito noise</a:t>
            </a:r>
            <a:r>
              <a:rPr lang="en-US" dirty="0">
                <a:latin typeface="Arial" pitchFamily="34" charset="0"/>
                <a:cs typeface="Arial" pitchFamily="34" charset="0"/>
              </a:rPr>
              <a:t>”.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431041"/>
            <a:ext cx="426720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73329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400" b="1" dirty="0" smtClean="0">
                <a:solidFill>
                  <a:srgbClr val="002060"/>
                </a:solidFill>
                <a:latin typeface="Arila"/>
              </a:rPr>
              <a:t>Bibliography</a:t>
            </a:r>
            <a:endParaRPr lang="en-US" sz="4400" b="1" dirty="0">
              <a:solidFill>
                <a:srgbClr val="002060"/>
              </a:solidFill>
              <a:latin typeface="Aril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I.E.G. Richardson, “Video Codec Design: Developing Image and Video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Compression Systems, John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Wiley &amp; Sons, ISBN 0-470-84837-5, August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2003</a:t>
            </a:r>
          </a:p>
          <a:p>
            <a:pPr marL="0" lvl="0" indent="0">
              <a:buClr>
                <a:srgbClr val="002060"/>
              </a:buCl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R.J. Clarke, “Image and Video Compression: A SCCCPdiVl102032 Survey, CCC Proceedings, Vol. 10 pp. 20 –32, 1990.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buClr>
                <a:srgbClr val="002060"/>
              </a:buCl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Y.Wang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J.Osternmann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Y.Zhang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“Video Processing and Communications, Prentice Hall, ISBN0130175471 ISBN 0-13-017547-1.</a:t>
            </a:r>
          </a:p>
          <a:p>
            <a:pPr marL="365760" lvl="1" indent="0">
              <a:buClr>
                <a:srgbClr val="FF0000"/>
              </a:buClr>
              <a:buNone/>
            </a:pPr>
            <a:endParaRPr lang="en-US" dirty="0"/>
          </a:p>
          <a:p>
            <a:pPr lvl="2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8678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000" b="1" dirty="0" smtClean="0">
                <a:solidFill>
                  <a:srgbClr val="002060"/>
                </a:solidFill>
                <a:latin typeface="Arila"/>
              </a:rPr>
              <a:t>Compression Challenge (Cont.)</a:t>
            </a:r>
            <a:endParaRPr lang="en-US" sz="4000" b="1" dirty="0">
              <a:solidFill>
                <a:srgbClr val="002060"/>
              </a:solidFill>
              <a:latin typeface="Aril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There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is too much data that can be sustained on the broadband networks e.g. ADSL.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Communication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links or storage capacities can also sometimes be </a:t>
            </a:r>
            <a:r>
              <a:rPr lang="en-US" sz="28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limited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expensive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009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000" b="1" dirty="0" smtClean="0">
                <a:solidFill>
                  <a:srgbClr val="002060"/>
                </a:solidFill>
                <a:latin typeface="Arila"/>
              </a:rPr>
              <a:t>Aim of Compression</a:t>
            </a:r>
            <a:endParaRPr lang="en-US" sz="4000" b="1" dirty="0">
              <a:solidFill>
                <a:srgbClr val="002060"/>
              </a:solidFill>
              <a:latin typeface="Aril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Aim 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sz="26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reduce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amount of data required to be stored or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transmitted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. 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whilst maintaining an </a:t>
            </a:r>
            <a:r>
              <a:rPr lang="en-US" sz="26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acceptable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level of video quality. 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570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Arila"/>
              </a:rPr>
              <a:t>Achieving Compression (Cont.)</a:t>
            </a:r>
            <a:endParaRPr lang="en-US" sz="3600" b="1" dirty="0">
              <a:solidFill>
                <a:srgbClr val="002060"/>
              </a:solidFill>
              <a:latin typeface="Aril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 achieving Compression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Reduce </a:t>
            </a:r>
            <a:r>
              <a:rPr lang="en-US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redundancy </a:t>
            </a:r>
            <a:endParaRPr lang="en-US" b="1" u="sng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Reduce </a:t>
            </a:r>
            <a:r>
              <a:rPr lang="en-US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irrelevancy 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Sources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redundancy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 dirty="0">
                <a:latin typeface="Arial" pitchFamily="34" charset="0"/>
                <a:cs typeface="Arial" pitchFamily="34" charset="0"/>
              </a:rPr>
              <a:t>Spatial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redundancy</a:t>
            </a:r>
          </a:p>
          <a:p>
            <a:pPr lvl="2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Nearby/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neighbouring</a:t>
            </a:r>
            <a:r>
              <a:rPr lang="en-US" dirty="0">
                <a:latin typeface="Arial" pitchFamily="34" charset="0"/>
                <a:cs typeface="Arial" pitchFamily="34" charset="0"/>
              </a:rPr>
              <a:t> pixels are often correlated with each other within a frame.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 dirty="0">
                <a:latin typeface="Arial" pitchFamily="34" charset="0"/>
                <a:cs typeface="Arial" pitchFamily="34" charset="0"/>
              </a:rPr>
              <a:t>Temporal redundancy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2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Adjacent 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neighboring </a:t>
            </a:r>
            <a:r>
              <a:rPr lang="en-US" dirty="0">
                <a:latin typeface="Arial" pitchFamily="34" charset="0"/>
                <a:cs typeface="Arial" pitchFamily="34" charset="0"/>
              </a:rPr>
              <a:t>frames are often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highly correlated.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Color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space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2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RGB </a:t>
            </a:r>
            <a:r>
              <a:rPr lang="en-US" dirty="0">
                <a:latin typeface="Arial" pitchFamily="34" charset="0"/>
                <a:cs typeface="Arial" pitchFamily="34" charset="0"/>
              </a:rPr>
              <a:t>components are often correlated among themselves.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Irrelevancy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Perceptually unimportant information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570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000" b="1" dirty="0" smtClean="0">
                <a:solidFill>
                  <a:srgbClr val="002060"/>
                </a:solidFill>
                <a:latin typeface="Arila"/>
              </a:rPr>
              <a:t>Lossless and </a:t>
            </a:r>
            <a:r>
              <a:rPr lang="en-US" sz="4000" b="1" dirty="0" err="1" smtClean="0">
                <a:solidFill>
                  <a:srgbClr val="002060"/>
                </a:solidFill>
                <a:latin typeface="Arila"/>
              </a:rPr>
              <a:t>Lossy</a:t>
            </a:r>
            <a:r>
              <a:rPr lang="en-US" sz="4000" b="1" dirty="0" smtClean="0">
                <a:solidFill>
                  <a:srgbClr val="002060"/>
                </a:solidFill>
                <a:latin typeface="Arila"/>
              </a:rPr>
              <a:t> Coding</a:t>
            </a:r>
            <a:endParaRPr lang="en-US" sz="4000" b="1" dirty="0">
              <a:solidFill>
                <a:srgbClr val="002060"/>
              </a:solidFill>
              <a:latin typeface="Aril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Compression </a:t>
            </a:r>
            <a:r>
              <a:rPr lang="en-US" dirty="0">
                <a:latin typeface="Arial" pitchFamily="34" charset="0"/>
                <a:cs typeface="Arial" pitchFamily="34" charset="0"/>
              </a:rPr>
              <a:t>can be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categorized as either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Lossless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compression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Data is compressed and reconstituted with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NO</a:t>
            </a:r>
            <a:r>
              <a:rPr lang="en-US" dirty="0">
                <a:latin typeface="Arial" pitchFamily="34" charset="0"/>
                <a:cs typeface="Arial" pitchFamily="34" charset="0"/>
              </a:rPr>
              <a:t> loss of the original information.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>
              <a:buClrTx/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Example: Zipping and extracting 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file</a:t>
            </a:r>
          </a:p>
          <a:p>
            <a:pPr marL="667512" lvl="2" indent="0">
              <a:buClrTx/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038600"/>
            <a:ext cx="624840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475364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Arila"/>
              </a:rPr>
              <a:t>Lossless and </a:t>
            </a:r>
            <a:r>
              <a:rPr lang="en-US" sz="3200" b="1" dirty="0" err="1" smtClean="0">
                <a:solidFill>
                  <a:srgbClr val="002060"/>
                </a:solidFill>
                <a:latin typeface="Arila"/>
              </a:rPr>
              <a:t>Lossy</a:t>
            </a:r>
            <a:r>
              <a:rPr lang="en-US" sz="3200" b="1" dirty="0" smtClean="0">
                <a:solidFill>
                  <a:srgbClr val="002060"/>
                </a:solidFill>
                <a:latin typeface="Arila"/>
              </a:rPr>
              <a:t> Coding (Cont.)</a:t>
            </a:r>
            <a:endParaRPr lang="en-US" sz="3200" b="1" dirty="0">
              <a:solidFill>
                <a:srgbClr val="002060"/>
              </a:solidFill>
              <a:latin typeface="Aril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Lossy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compression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Works on the assumption that the data does not have to be stored perfectly i.e.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removing </a:t>
            </a:r>
            <a:r>
              <a:rPr lang="en-US" dirty="0">
                <a:latin typeface="Arial" pitchFamily="34" charset="0"/>
                <a:cs typeface="Arial" pitchFamily="34" charset="0"/>
              </a:rPr>
              <a:t>redundancy as long as it has an acceptable quality.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Example: JPEG and MPEG standards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038600"/>
            <a:ext cx="632460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547900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Arila"/>
              </a:rPr>
              <a:t>Issues to Consider in </a:t>
            </a:r>
            <a:r>
              <a:rPr lang="en-US" sz="3600" b="1" u="sng" dirty="0" smtClean="0">
                <a:solidFill>
                  <a:srgbClr val="C00000"/>
                </a:solidFill>
                <a:latin typeface="Arila"/>
              </a:rPr>
              <a:t>C</a:t>
            </a:r>
            <a:r>
              <a:rPr lang="en-US" sz="3600" b="1" dirty="0" smtClean="0">
                <a:solidFill>
                  <a:srgbClr val="002060"/>
                </a:solidFill>
                <a:latin typeface="Arila"/>
              </a:rPr>
              <a:t>O</a:t>
            </a:r>
            <a:r>
              <a:rPr lang="en-US" sz="3600" b="1" u="sng" dirty="0" smtClean="0">
                <a:solidFill>
                  <a:srgbClr val="C00000"/>
                </a:solidFill>
                <a:latin typeface="Arila"/>
              </a:rPr>
              <a:t>DEC</a:t>
            </a:r>
            <a:r>
              <a:rPr lang="en-US" sz="3600" b="1" u="sng" dirty="0" smtClean="0">
                <a:solidFill>
                  <a:srgbClr val="002060"/>
                </a:solidFill>
                <a:latin typeface="Arila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la"/>
              </a:rPr>
              <a:t>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8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DEC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Performs  both</a:t>
            </a:r>
            <a:r>
              <a:rPr lang="en-US" sz="26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compression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6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decompression</a:t>
            </a:r>
          </a:p>
          <a:p>
            <a:pPr>
              <a:buClr>
                <a:srgbClr val="00206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Key</a:t>
            </a:r>
            <a:r>
              <a:rPr lang="en-US" sz="28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issues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that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needs to consider when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designing a CODEC: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Compression efficiency and image quality 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Computational complexity 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Frame rate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§"/>
            </a:pP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7E9D-C08E-4B8B-89E4-CEDE8A3606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113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800" b="1" dirty="0" smtClean="0">
            <a:latin typeface="Tahoma" pitchFamily="34" charset="0"/>
            <a:cs typeface="Tahoma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0000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8F8F8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FFFF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FFFF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18838</TotalTime>
  <Words>1505</Words>
  <Application>Microsoft Office PowerPoint</Application>
  <PresentationFormat>On-screen Show (4:3)</PresentationFormat>
  <Paragraphs>209</Paragraphs>
  <Slides>31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Default Design</vt:lpstr>
      <vt:lpstr>Flow</vt:lpstr>
      <vt:lpstr>Salahadden-Halwer University      Computer Department College of Science                                                          Fourth Stage – CS &amp; IT    </vt:lpstr>
      <vt:lpstr>Overview</vt:lpstr>
      <vt:lpstr>Compression Challenge</vt:lpstr>
      <vt:lpstr>Compression Challenge (Cont.)</vt:lpstr>
      <vt:lpstr>Aim of Compression</vt:lpstr>
      <vt:lpstr>Achieving Compression (Cont.)</vt:lpstr>
      <vt:lpstr>Lossless and Lossy Coding</vt:lpstr>
      <vt:lpstr>Lossless and Lossy Coding (Cont.)</vt:lpstr>
      <vt:lpstr>Issues to Consider in CODEC Design</vt:lpstr>
      <vt:lpstr>Generic Image Compression</vt:lpstr>
      <vt:lpstr>Image CODEC e.g. JPEG</vt:lpstr>
      <vt:lpstr>Step1:Transform Coding </vt:lpstr>
      <vt:lpstr>Transform Coding(Cont.)</vt:lpstr>
      <vt:lpstr>Transform Coding - JPEG</vt:lpstr>
      <vt:lpstr>Transform Coding – JPEG (Cont.)</vt:lpstr>
      <vt:lpstr>Discrete Cosine Transform (DCT) in JPEG</vt:lpstr>
      <vt:lpstr>DCT in JPEG (Cont.)</vt:lpstr>
      <vt:lpstr>Example: Uniform Grey Scale</vt:lpstr>
      <vt:lpstr>Step2:Quantisation </vt:lpstr>
      <vt:lpstr>Quantisation (Cont.)</vt:lpstr>
      <vt:lpstr>Quantisation (Cont.)</vt:lpstr>
      <vt:lpstr>Quantisation (Cont.)</vt:lpstr>
      <vt:lpstr>Quantisation (Cont.)</vt:lpstr>
      <vt:lpstr>Scanning Zig-zag Order Scanning</vt:lpstr>
      <vt:lpstr>Step3: Entropy Coding</vt:lpstr>
      <vt:lpstr>Entropy Coding (Cont.)</vt:lpstr>
      <vt:lpstr>Run-Level Coding(RLC)</vt:lpstr>
      <vt:lpstr>Variable Length Coding</vt:lpstr>
      <vt:lpstr>Image Decoding </vt:lpstr>
      <vt:lpstr>Image Decoding (Cont.)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Salahuddin</dc:creator>
  <cp:lastModifiedBy>MIQDAD</cp:lastModifiedBy>
  <cp:revision>335</cp:revision>
  <dcterms:created xsi:type="dcterms:W3CDTF">2013-11-06T09:29:05Z</dcterms:created>
  <dcterms:modified xsi:type="dcterms:W3CDTF">2019-02-25T10:19:32Z</dcterms:modified>
</cp:coreProperties>
</file>