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60"/>
  </p:notesMasterIdLst>
  <p:handoutMasterIdLst>
    <p:handoutMasterId r:id="rId61"/>
  </p:handoutMasterIdLst>
  <p:sldIdLst>
    <p:sldId id="421" r:id="rId2"/>
    <p:sldId id="264" r:id="rId3"/>
    <p:sldId id="281" r:id="rId4"/>
    <p:sldId id="291" r:id="rId5"/>
    <p:sldId id="293" r:id="rId6"/>
    <p:sldId id="326" r:id="rId7"/>
    <p:sldId id="341" r:id="rId8"/>
    <p:sldId id="329" r:id="rId9"/>
    <p:sldId id="331" r:id="rId10"/>
    <p:sldId id="333" r:id="rId11"/>
    <p:sldId id="389" r:id="rId12"/>
    <p:sldId id="391" r:id="rId13"/>
    <p:sldId id="392" r:id="rId14"/>
    <p:sldId id="393" r:id="rId15"/>
    <p:sldId id="395" r:id="rId16"/>
    <p:sldId id="396" r:id="rId17"/>
    <p:sldId id="456" r:id="rId18"/>
    <p:sldId id="397" r:id="rId19"/>
    <p:sldId id="400" r:id="rId20"/>
    <p:sldId id="401" r:id="rId21"/>
    <p:sldId id="403" r:id="rId22"/>
    <p:sldId id="404" r:id="rId23"/>
    <p:sldId id="406" r:id="rId24"/>
    <p:sldId id="407" r:id="rId25"/>
    <p:sldId id="408" r:id="rId26"/>
    <p:sldId id="411" r:id="rId27"/>
    <p:sldId id="412" r:id="rId28"/>
    <p:sldId id="413" r:id="rId29"/>
    <p:sldId id="416" r:id="rId30"/>
    <p:sldId id="417" r:id="rId31"/>
    <p:sldId id="420" r:id="rId32"/>
    <p:sldId id="422" r:id="rId33"/>
    <p:sldId id="424" r:id="rId34"/>
    <p:sldId id="427" r:id="rId35"/>
    <p:sldId id="429" r:id="rId36"/>
    <p:sldId id="431" r:id="rId37"/>
    <p:sldId id="432" r:id="rId38"/>
    <p:sldId id="434" r:id="rId39"/>
    <p:sldId id="435" r:id="rId40"/>
    <p:sldId id="436" r:id="rId41"/>
    <p:sldId id="437" r:id="rId42"/>
    <p:sldId id="438" r:id="rId43"/>
    <p:sldId id="440" r:id="rId44"/>
    <p:sldId id="441" r:id="rId45"/>
    <p:sldId id="442" r:id="rId46"/>
    <p:sldId id="443" r:id="rId47"/>
    <p:sldId id="444" r:id="rId48"/>
    <p:sldId id="439" r:id="rId49"/>
    <p:sldId id="445" r:id="rId50"/>
    <p:sldId id="446" r:id="rId51"/>
    <p:sldId id="448" r:id="rId52"/>
    <p:sldId id="449" r:id="rId53"/>
    <p:sldId id="450" r:id="rId54"/>
    <p:sldId id="451" r:id="rId55"/>
    <p:sldId id="452" r:id="rId56"/>
    <p:sldId id="453" r:id="rId57"/>
    <p:sldId id="454" r:id="rId58"/>
    <p:sldId id="455" r:id="rId59"/>
  </p:sldIdLst>
  <p:sldSz cx="9144000" cy="6858000" type="screen4x3"/>
  <p:notesSz cx="6781800" cy="99187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gar" initials="S" lastIdx="1" clrIdx="0">
    <p:extLst>
      <p:ext uri="{19B8F6BF-5375-455C-9EA6-DF929625EA0E}">
        <p15:presenceInfo xmlns:p15="http://schemas.microsoft.com/office/powerpoint/2012/main" userId="Sang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47501C"/>
    <a:srgbClr val="000066"/>
    <a:srgbClr val="B5B7B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26" autoAdjust="0"/>
    <p:restoredTop sz="94660" autoAdjust="0"/>
  </p:normalViewPr>
  <p:slideViewPr>
    <p:cSldViewPr>
      <p:cViewPr varScale="1">
        <p:scale>
          <a:sx n="66" d="100"/>
          <a:sy n="66" d="100"/>
        </p:scale>
        <p:origin x="1758" y="66"/>
      </p:cViewPr>
      <p:guideLst>
        <p:guide orient="horz" pos="2160"/>
        <p:guide pos="2880"/>
      </p:guideLst>
    </p:cSldViewPr>
  </p:slideViewPr>
  <p:outlineViewPr>
    <p:cViewPr>
      <p:scale>
        <a:sx n="33" d="100"/>
        <a:sy n="33" d="100"/>
      </p:scale>
      <p:origin x="54" y="122646"/>
    </p:cViewPr>
  </p:outlineViewPr>
  <p:notesTextViewPr>
    <p:cViewPr>
      <p:scale>
        <a:sx n="100" d="100"/>
        <a:sy n="100" d="100"/>
      </p:scale>
      <p:origin x="0" y="0"/>
    </p:cViewPr>
  </p:notesTextViewPr>
  <p:sorterViewPr>
    <p:cViewPr>
      <p:scale>
        <a:sx n="66" d="100"/>
        <a:sy n="66" d="100"/>
      </p:scale>
      <p:origin x="0" y="24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9345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4875" y="4711700"/>
            <a:ext cx="4972050"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79" name="Rectangle 3"/>
          <p:cNvSpPr>
            <a:spLocks noGrp="1" noRot="1" noChangeAspect="1" noChangeArrowheads="1" noTextEdit="1"/>
          </p:cNvSpPr>
          <p:nvPr>
            <p:ph type="sldImg" idx="2"/>
          </p:nvPr>
        </p:nvSpPr>
        <p:spPr bwMode="auto">
          <a:xfrm>
            <a:off x="920750" y="750888"/>
            <a:ext cx="4940300" cy="37052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49726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19F8F447-3ED5-4C2E-8989-93FBDC40E695}" type="datetime1">
              <a:rPr lang="en-US"/>
              <a:pPr>
                <a:defRPr/>
              </a:pPr>
              <a:t>1/24/2024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47312028-002F-4CD2-90C7-CC04838EDBAA}" type="slidenum">
              <a:rPr lang="en-US"/>
              <a:pPr>
                <a:defRPr/>
              </a:pPr>
              <a:t>‹#›</a:t>
            </a:fld>
            <a:endParaRPr lang="en-US"/>
          </a:p>
        </p:txBody>
      </p:sp>
    </p:spTree>
    <p:extLst>
      <p:ext uri="{BB962C8B-B14F-4D97-AF65-F5344CB8AC3E}">
        <p14:creationId xmlns:p14="http://schemas.microsoft.com/office/powerpoint/2010/main" val="284038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09C87E3-2CAC-42EE-828C-D6DCB317B131}" type="datetime1">
              <a:rPr lang="en-US"/>
              <a:pPr>
                <a:defRPr/>
              </a:pPr>
              <a:t>1/24/2024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750DA5-9126-48F4-B185-D91646136B33}" type="slidenum">
              <a:rPr lang="en-US"/>
              <a:pPr>
                <a:defRPr/>
              </a:pPr>
              <a:t>‹#›</a:t>
            </a:fld>
            <a:endParaRPr lang="en-US" dirty="0"/>
          </a:p>
        </p:txBody>
      </p:sp>
    </p:spTree>
    <p:extLst>
      <p:ext uri="{BB962C8B-B14F-4D97-AF65-F5344CB8AC3E}">
        <p14:creationId xmlns:p14="http://schemas.microsoft.com/office/powerpoint/2010/main" val="193245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B1D1B63-7EF0-4B9D-AA17-7C36A098F2C2}" type="datetime1">
              <a:rPr lang="en-US"/>
              <a:pPr>
                <a:defRPr/>
              </a:pPr>
              <a:t>1/24/2024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45F937-0C66-4D56-9989-AFF20FC96E60}" type="slidenum">
              <a:rPr lang="en-US"/>
              <a:pPr>
                <a:defRPr/>
              </a:pPr>
              <a:t>‹#›</a:t>
            </a:fld>
            <a:endParaRPr lang="en-US" dirty="0"/>
          </a:p>
        </p:txBody>
      </p:sp>
    </p:spTree>
    <p:extLst>
      <p:ext uri="{BB962C8B-B14F-4D97-AF65-F5344CB8AC3E}">
        <p14:creationId xmlns:p14="http://schemas.microsoft.com/office/powerpoint/2010/main" val="407591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1E8014F8-2AFF-4276-A30E-B2F385F1E83C}" type="datetime1">
              <a:rPr lang="en-US"/>
              <a:pPr>
                <a:defRPr/>
              </a:pPr>
              <a:t>1/24/2024</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C5ADB77F-12A3-4D87-B090-4ECA61D98734}" type="slidenum">
              <a:rPr lang="en-US"/>
              <a:pPr>
                <a:defRPr/>
              </a:pPr>
              <a:t>‹#›</a:t>
            </a:fld>
            <a:endParaRPr lang="en-US" dirty="0"/>
          </a:p>
        </p:txBody>
      </p:sp>
    </p:spTree>
    <p:extLst>
      <p:ext uri="{BB962C8B-B14F-4D97-AF65-F5344CB8AC3E}">
        <p14:creationId xmlns:p14="http://schemas.microsoft.com/office/powerpoint/2010/main" val="55735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fld id="{A9592A28-4E94-45B0-A750-B33F334A63F4}" type="datetime1">
              <a:rPr lang="en-US"/>
              <a:pPr>
                <a:defRPr/>
              </a:pPr>
              <a:t>1/24/2024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FEC9EE6C-CAD5-46AD-BC80-8C1D701200C1}" type="slidenum">
              <a:rPr lang="en-US"/>
              <a:pPr>
                <a:defRPr/>
              </a:pPr>
              <a:t>‹#›</a:t>
            </a:fld>
            <a:endParaRPr lang="en-US"/>
          </a:p>
        </p:txBody>
      </p:sp>
    </p:spTree>
    <p:extLst>
      <p:ext uri="{BB962C8B-B14F-4D97-AF65-F5344CB8AC3E}">
        <p14:creationId xmlns:p14="http://schemas.microsoft.com/office/powerpoint/2010/main" val="27221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BEF9462A-4606-43F5-B754-4991951975CF}" type="datetime1">
              <a:rPr lang="en-US"/>
              <a:pPr>
                <a:defRPr/>
              </a:pPr>
              <a:t>1/24/2024</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54A73A71-B6CF-41B5-B865-89F1D7C76E8C}" type="slidenum">
              <a:rPr lang="en-US"/>
              <a:pPr>
                <a:defRPr/>
              </a:pPr>
              <a:t>‹#›</a:t>
            </a:fld>
            <a:endParaRPr lang="en-US" dirty="0"/>
          </a:p>
        </p:txBody>
      </p:sp>
    </p:spTree>
    <p:extLst>
      <p:ext uri="{BB962C8B-B14F-4D97-AF65-F5344CB8AC3E}">
        <p14:creationId xmlns:p14="http://schemas.microsoft.com/office/powerpoint/2010/main" val="337264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E0B25002-577A-42F9-BEBD-6B07FB99FF67}" type="datetime1">
              <a:rPr lang="en-US"/>
              <a:pPr>
                <a:defRPr/>
              </a:pPr>
              <a:t>1/24/2024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B605F77-447D-4B2D-933D-D56C6AE651E8}" type="slidenum">
              <a:rPr lang="en-US"/>
              <a:pPr>
                <a:defRPr/>
              </a:pPr>
              <a:t>‹#›</a:t>
            </a:fld>
            <a:endParaRPr lang="en-US" dirty="0"/>
          </a:p>
        </p:txBody>
      </p:sp>
    </p:spTree>
    <p:extLst>
      <p:ext uri="{BB962C8B-B14F-4D97-AF65-F5344CB8AC3E}">
        <p14:creationId xmlns:p14="http://schemas.microsoft.com/office/powerpoint/2010/main" val="3252188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8628BA32-1893-4C88-8836-43914E495469}" type="datetime1">
              <a:rPr lang="en-US"/>
              <a:pPr>
                <a:defRPr/>
              </a:pPr>
              <a:t>1/24/2024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C44BA1D-F0B2-4D3F-8162-3D078A23EB11}" type="slidenum">
              <a:rPr lang="en-US"/>
              <a:pPr>
                <a:defRPr/>
              </a:pPr>
              <a:t>‹#›</a:t>
            </a:fld>
            <a:endParaRPr lang="en-US" dirty="0"/>
          </a:p>
        </p:txBody>
      </p:sp>
    </p:spTree>
    <p:extLst>
      <p:ext uri="{BB962C8B-B14F-4D97-AF65-F5344CB8AC3E}">
        <p14:creationId xmlns:p14="http://schemas.microsoft.com/office/powerpoint/2010/main" val="3417547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1D3C50-89C2-44C7-AE06-4962A77D950E}" type="datetime1">
              <a:rPr lang="en-US"/>
              <a:pPr>
                <a:defRPr/>
              </a:pPr>
              <a:t>1/24/2024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DE554AD-0090-4B16-B7F7-BEB5A1284BA8}" type="slidenum">
              <a:rPr lang="en-US"/>
              <a:pPr>
                <a:defRPr/>
              </a:pPr>
              <a:t>‹#›</a:t>
            </a:fld>
            <a:endParaRPr lang="en-US" dirty="0"/>
          </a:p>
        </p:txBody>
      </p:sp>
    </p:spTree>
    <p:extLst>
      <p:ext uri="{BB962C8B-B14F-4D97-AF65-F5344CB8AC3E}">
        <p14:creationId xmlns:p14="http://schemas.microsoft.com/office/powerpoint/2010/main" val="3700762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CF37B75-671E-4C59-9DED-C7FB5F0139C6}" type="datetime1">
              <a:rPr lang="en-US"/>
              <a:pPr>
                <a:defRPr/>
              </a:pPr>
              <a:t>1/24/2024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D5AB11-7857-4A2D-B871-808C1BF2A0B7}" type="slidenum">
              <a:rPr lang="en-US"/>
              <a:pPr>
                <a:defRPr/>
              </a:pPr>
              <a:t>‹#›</a:t>
            </a:fld>
            <a:endParaRPr lang="en-US" dirty="0"/>
          </a:p>
        </p:txBody>
      </p:sp>
    </p:spTree>
    <p:extLst>
      <p:ext uri="{BB962C8B-B14F-4D97-AF65-F5344CB8AC3E}">
        <p14:creationId xmlns:p14="http://schemas.microsoft.com/office/powerpoint/2010/main" val="250602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E7C30B3E-8C9F-4030-8827-271EDB57D919}" type="datetime1">
              <a:rPr lang="en-US"/>
              <a:pPr>
                <a:defRPr/>
              </a:pPr>
              <a:t>1/24/2024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C8C51B2F-09C6-4E44-B1F2-E6214DE83542}" type="slidenum">
              <a:rPr lang="en-US"/>
              <a:pPr>
                <a:defRPr/>
              </a:pPr>
              <a:t>‹#›</a:t>
            </a:fld>
            <a:endParaRPr lang="en-US"/>
          </a:p>
        </p:txBody>
      </p:sp>
    </p:spTree>
    <p:extLst>
      <p:ext uri="{BB962C8B-B14F-4D97-AF65-F5344CB8AC3E}">
        <p14:creationId xmlns:p14="http://schemas.microsoft.com/office/powerpoint/2010/main" val="421868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2931879B-F248-4F73-B828-598C72A74B5A}" type="datetime1">
              <a:rPr lang="en-US"/>
              <a:pPr>
                <a:defRPr/>
              </a:pPr>
              <a:t>1/24/2024</a:t>
            </a:fld>
            <a:endParaRPr lang="en-US"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B58FD80A-0B49-42C4-A2BE-08CFF44C310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8" r:id="rId1"/>
    <p:sldLayoutId id="2147483760" r:id="rId2"/>
    <p:sldLayoutId id="2147483769" r:id="rId3"/>
    <p:sldLayoutId id="2147483761" r:id="rId4"/>
    <p:sldLayoutId id="2147483762" r:id="rId5"/>
    <p:sldLayoutId id="2147483763" r:id="rId6"/>
    <p:sldLayoutId id="2147483764" r:id="rId7"/>
    <p:sldLayoutId id="2147483765" r:id="rId8"/>
    <p:sldLayoutId id="2147483770" r:id="rId9"/>
    <p:sldLayoutId id="2147483766" r:id="rId10"/>
    <p:sldLayoutId id="2147483767" r:id="rId11"/>
  </p:sldLayoutIdLst>
  <p:hf hdr="0" ft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subTitle" idx="1"/>
          </p:nvPr>
        </p:nvSpPr>
        <p:spPr>
          <a:xfrm>
            <a:off x="5076825" y="4941888"/>
            <a:ext cx="3887788" cy="936625"/>
          </a:xfrm>
        </p:spPr>
        <p:txBody>
          <a:bodyPr rtlCol="0">
            <a:normAutofit fontScale="85000" lnSpcReduction="20000"/>
          </a:bodyPr>
          <a:lstStyle/>
          <a:p>
            <a:pPr eaLnBrk="1" fontAlgn="auto" hangingPunct="1">
              <a:buClr>
                <a:schemeClr val="accent6">
                  <a:lumMod val="75000"/>
                </a:schemeClr>
              </a:buClr>
              <a:defRPr/>
            </a:pPr>
            <a:r>
              <a:rPr lang="en-NZ" sz="2000" dirty="0">
                <a:solidFill>
                  <a:schemeClr val="tx1">
                    <a:lumMod val="95000"/>
                  </a:schemeClr>
                </a:solidFill>
                <a:latin typeface="David" pitchFamily="34" charset="-79"/>
                <a:ea typeface="+mj-ea"/>
                <a:cs typeface="David" pitchFamily="34" charset="-79"/>
              </a:rPr>
              <a:t>Lecturer:</a:t>
            </a:r>
          </a:p>
          <a:p>
            <a:pPr eaLnBrk="1" fontAlgn="auto" hangingPunct="1">
              <a:buClr>
                <a:schemeClr val="accent6">
                  <a:lumMod val="75000"/>
                </a:schemeClr>
              </a:buClr>
              <a:defRPr/>
            </a:pPr>
            <a:r>
              <a:rPr lang="en-NZ" sz="2000" dirty="0">
                <a:solidFill>
                  <a:schemeClr val="tx1">
                    <a:lumMod val="95000"/>
                  </a:schemeClr>
                </a:solidFill>
                <a:latin typeface="David" pitchFamily="34" charset="-79"/>
                <a:ea typeface="+mj-ea"/>
                <a:cs typeface="David" pitchFamily="34" charset="-79"/>
              </a:rPr>
              <a:t>Sangar Sarbast Qasim Al Hawezi</a:t>
            </a:r>
          </a:p>
          <a:p>
            <a:pPr eaLnBrk="1" fontAlgn="auto" hangingPunct="1">
              <a:buClr>
                <a:schemeClr val="accent6">
                  <a:lumMod val="75000"/>
                </a:schemeClr>
              </a:buClr>
              <a:defRPr/>
            </a:pPr>
            <a:r>
              <a:rPr lang="en-NZ" sz="2000" dirty="0">
                <a:solidFill>
                  <a:schemeClr val="tx1">
                    <a:lumMod val="95000"/>
                  </a:schemeClr>
                </a:solidFill>
                <a:latin typeface="David" pitchFamily="34" charset="-79"/>
                <a:ea typeface="+mj-ea"/>
                <a:cs typeface="David" pitchFamily="34" charset="-79"/>
              </a:rPr>
              <a:t>Email: sangar.qasim@su.edu.krd</a:t>
            </a:r>
            <a:endParaRPr lang="en-US" sz="2000" dirty="0">
              <a:solidFill>
                <a:schemeClr val="tx1">
                  <a:lumMod val="95000"/>
                </a:schemeClr>
              </a:solidFill>
              <a:latin typeface="David" pitchFamily="34" charset="-79"/>
              <a:ea typeface="+mj-ea"/>
              <a:cs typeface="David" pitchFamily="34" charset="-79"/>
            </a:endParaRPr>
          </a:p>
        </p:txBody>
      </p:sp>
      <p:sp>
        <p:nvSpPr>
          <p:cNvPr id="2050" name="Rectangle 4"/>
          <p:cNvSpPr>
            <a:spLocks noGrp="1" noChangeArrowheads="1"/>
          </p:cNvSpPr>
          <p:nvPr>
            <p:ph type="ctrTitle"/>
          </p:nvPr>
        </p:nvSpPr>
        <p:spPr>
          <a:xfrm>
            <a:off x="1762472" y="3284984"/>
            <a:ext cx="5257800" cy="576064"/>
          </a:xfrm>
        </p:spPr>
        <p:txBody>
          <a:bodyPr/>
          <a:lstStyle/>
          <a:p>
            <a:pPr marL="182880" indent="0" eaLnBrk="1" fontAlgn="auto" hangingPunct="1">
              <a:spcAft>
                <a:spcPts val="0"/>
              </a:spcAft>
              <a:buClr>
                <a:schemeClr val="accent6">
                  <a:lumMod val="75000"/>
                </a:schemeClr>
              </a:buClr>
              <a:buNone/>
              <a:defRPr/>
            </a:pPr>
            <a:r>
              <a:rPr lang="en-NZ" sz="2800" dirty="0">
                <a:effectLst/>
              </a:rPr>
              <a:t>Financial Services Marketing</a:t>
            </a:r>
            <a:endParaRPr lang="en-US" sz="2800" dirty="0">
              <a:solidFill>
                <a:schemeClr val="tx1"/>
              </a:solidFill>
              <a:latin typeface="David" pitchFamily="34" charset="-79"/>
              <a:cs typeface="David" pitchFamily="34" charset="-79"/>
            </a:endParaRP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6515" y="794262"/>
            <a:ext cx="1685925" cy="115167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Subtitle 2"/>
          <p:cNvSpPr txBox="1">
            <a:spLocks/>
          </p:cNvSpPr>
          <p:nvPr/>
        </p:nvSpPr>
        <p:spPr>
          <a:xfrm>
            <a:off x="468313" y="798513"/>
            <a:ext cx="5257800" cy="1262335"/>
          </a:xfrm>
          <a:prstGeom prst="rect">
            <a:avLst/>
          </a:prstGeom>
        </p:spPr>
        <p:txBody>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defRPr/>
            </a:pPr>
            <a:r>
              <a:rPr lang="en-US" sz="1400" dirty="0">
                <a:solidFill>
                  <a:schemeClr val="tx1">
                    <a:lumMod val="95000"/>
                  </a:schemeClr>
                </a:solidFill>
                <a:latin typeface="David" pitchFamily="34" charset="-79"/>
                <a:ea typeface="+mj-ea"/>
                <a:cs typeface="David" pitchFamily="34" charset="-79"/>
              </a:rPr>
              <a:t>Salahaddin University</a:t>
            </a:r>
            <a:endParaRPr lang="ar-SA" sz="1400" dirty="0">
              <a:solidFill>
                <a:schemeClr val="tx1">
                  <a:lumMod val="95000"/>
                </a:schemeClr>
              </a:solidFill>
              <a:latin typeface="David" pitchFamily="34" charset="-79"/>
              <a:ea typeface="+mj-ea"/>
              <a:cs typeface="David" pitchFamily="34" charset="-79"/>
            </a:endParaRPr>
          </a:p>
          <a:p>
            <a:pPr>
              <a:defRPr/>
            </a:pPr>
            <a:r>
              <a:rPr lang="en-US" sz="1400" dirty="0">
                <a:solidFill>
                  <a:schemeClr val="tx1">
                    <a:lumMod val="95000"/>
                  </a:schemeClr>
                </a:solidFill>
                <a:latin typeface="David" pitchFamily="34" charset="-79"/>
                <a:ea typeface="+mj-ea"/>
                <a:cs typeface="David" pitchFamily="34" charset="-79"/>
              </a:rPr>
              <a:t>Administration and Economy College</a:t>
            </a:r>
            <a:endParaRPr lang="ar-SA" sz="1400" dirty="0">
              <a:solidFill>
                <a:schemeClr val="tx1">
                  <a:lumMod val="95000"/>
                </a:schemeClr>
              </a:solidFill>
              <a:latin typeface="David" pitchFamily="34" charset="-79"/>
              <a:ea typeface="+mj-ea"/>
              <a:cs typeface="David" pitchFamily="34" charset="-79"/>
            </a:endParaRPr>
          </a:p>
          <a:p>
            <a:pPr>
              <a:defRPr/>
            </a:pPr>
            <a:r>
              <a:rPr lang="en-US" sz="1400" dirty="0">
                <a:solidFill>
                  <a:schemeClr val="tx1">
                    <a:lumMod val="95000"/>
                  </a:schemeClr>
                </a:solidFill>
                <a:latin typeface="David" pitchFamily="34" charset="-79"/>
                <a:ea typeface="+mj-ea"/>
                <a:cs typeface="David" pitchFamily="34" charset="-79"/>
              </a:rPr>
              <a:t>Finance and Banking Department - Stage Three</a:t>
            </a:r>
            <a:endParaRPr lang="ar-SA" sz="1400" dirty="0">
              <a:solidFill>
                <a:schemeClr val="tx1">
                  <a:lumMod val="95000"/>
                </a:schemeClr>
              </a:solidFill>
              <a:latin typeface="David" pitchFamily="34" charset="-79"/>
              <a:ea typeface="+mj-ea"/>
              <a:cs typeface="David" pitchFamily="34" charset="-79"/>
            </a:endParaRPr>
          </a:p>
          <a:p>
            <a:pPr>
              <a:defRPr/>
            </a:pPr>
            <a:r>
              <a:rPr lang="en-US" sz="1400" dirty="0">
                <a:solidFill>
                  <a:schemeClr val="tx1">
                    <a:lumMod val="95000"/>
                  </a:schemeClr>
                </a:solidFill>
                <a:latin typeface="David" pitchFamily="34" charset="-79"/>
                <a:ea typeface="+mj-ea"/>
                <a:cs typeface="David" pitchFamily="34" charset="-79"/>
              </a:rPr>
              <a:t>Material – Financial Service Marketing</a:t>
            </a:r>
          </a:p>
        </p:txBody>
      </p:sp>
    </p:spTree>
    <p:extLst>
      <p:ext uri="{BB962C8B-B14F-4D97-AF65-F5344CB8AC3E}">
        <p14:creationId xmlns:p14="http://schemas.microsoft.com/office/powerpoint/2010/main" val="4279842439"/>
      </p:ext>
    </p:extLst>
  </p:cSld>
  <p:clrMapOvr>
    <a:overrideClrMapping bg1="dk2" tx1="lt1" bg2="dk1" tx2="lt2" accent1="accent1" accent2="accent2" accent3="accent3" accent4="accent4" accent5="accent5" accent6="accent6" hlink="hlink" folHlink="folHlink"/>
  </p:clrMapOvr>
  <p:transition advTm="393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385787"/>
            <a:ext cx="8748464" cy="5851525"/>
          </a:xfrm>
        </p:spPr>
        <p:txBody>
          <a:bodyPr rtlCol="0">
            <a:noAutofit/>
          </a:bodyPr>
          <a:lstStyle/>
          <a:p>
            <a:pPr marL="44450" indent="0" algn="just" eaLnBrk="1" fontAlgn="auto" hangingPunct="1">
              <a:buClr>
                <a:srgbClr val="FF0000"/>
              </a:buClr>
              <a:buSzPct val="100000"/>
              <a:buNone/>
              <a:defRPr/>
            </a:pPr>
            <a:r>
              <a:rPr lang="en-GB" sz="1800" b="1" dirty="0">
                <a:solidFill>
                  <a:schemeClr val="accent6">
                    <a:lumMod val="75000"/>
                  </a:schemeClr>
                </a:solidFill>
                <a:latin typeface="Baskerville Old Face" pitchFamily="18" charset="0"/>
                <a:ea typeface="+mj-ea"/>
                <a:cs typeface="+mj-cs"/>
              </a:rPr>
              <a:t>2.5.5. Geographical Dispersion</a:t>
            </a:r>
            <a:r>
              <a:rPr lang="en-GB" sz="1800" b="1" dirty="0">
                <a:solidFill>
                  <a:srgbClr val="FF0000"/>
                </a:solidFill>
                <a:latin typeface="Baskerville Old Face" pitchFamily="18" charset="0"/>
              </a:rPr>
              <a:t>: </a:t>
            </a:r>
            <a:r>
              <a:rPr lang="en-GB" sz="1800" b="1" dirty="0">
                <a:solidFill>
                  <a:schemeClr val="tx1">
                    <a:lumMod val="95000"/>
                    <a:lumOff val="5000"/>
                  </a:schemeClr>
                </a:solidFill>
                <a:latin typeface="Baskerville Old Face" pitchFamily="18" charset="0"/>
                <a:ea typeface="+mj-ea"/>
                <a:cs typeface="+mj-cs"/>
              </a:rPr>
              <a:t>FIs to be successful must be able to reach current and future possible customers; this is why they must have a wide network of branches.</a:t>
            </a:r>
          </a:p>
          <a:p>
            <a:pPr marL="287338" indent="-242888" algn="just" eaLnBrk="1" fontAlgn="auto" hangingPunct="1">
              <a:buClr>
                <a:schemeClr val="accent6">
                  <a:lumMod val="75000"/>
                </a:schemeClr>
              </a:buClr>
              <a:buFontTx/>
              <a:buChar char="-"/>
              <a:defRPr/>
            </a:pPr>
            <a:r>
              <a:rPr lang="en-GB" sz="1800" b="1" dirty="0">
                <a:solidFill>
                  <a:srgbClr val="000066"/>
                </a:solidFill>
                <a:latin typeface="Baskerville Old Face" pitchFamily="18" charset="0"/>
                <a:ea typeface="+mj-ea"/>
                <a:cs typeface="+mj-cs"/>
              </a:rPr>
              <a:t>FI must spread its branches according to the desires and needs of its customers, because the obtained benefits from their products and services has no spatial value if not offered in a right place and time.</a:t>
            </a:r>
          </a:p>
          <a:p>
            <a:pPr marL="44450" indent="0" algn="just" eaLnBrk="1" fontAlgn="auto" hangingPunct="1">
              <a:buClr>
                <a:schemeClr val="accent6">
                  <a:lumMod val="75000"/>
                </a:schemeClr>
              </a:buClr>
              <a:buNone/>
              <a:defRPr/>
            </a:pPr>
            <a:endParaRPr lang="en-GB" sz="1000" b="1" dirty="0">
              <a:solidFill>
                <a:schemeClr val="tx1">
                  <a:lumMod val="95000"/>
                  <a:lumOff val="5000"/>
                </a:schemeClr>
              </a:solidFill>
              <a:latin typeface="Baskerville Old Face" pitchFamily="18" charset="0"/>
              <a:ea typeface="+mj-ea"/>
              <a:cs typeface="+mj-cs"/>
            </a:endParaRPr>
          </a:p>
          <a:p>
            <a:pPr marL="44450" indent="0" algn="just" eaLnBrk="1" fontAlgn="auto" hangingPunct="1">
              <a:buClr>
                <a:srgbClr val="FF0000"/>
              </a:buClr>
              <a:buSzPct val="100000"/>
              <a:buNone/>
              <a:defRPr/>
            </a:pPr>
            <a:r>
              <a:rPr lang="en-GB" sz="1800" b="1" dirty="0">
                <a:solidFill>
                  <a:schemeClr val="accent6">
                    <a:lumMod val="75000"/>
                  </a:schemeClr>
                </a:solidFill>
                <a:latin typeface="Baskerville Old Face" pitchFamily="18" charset="0"/>
                <a:ea typeface="+mj-ea"/>
                <a:cs typeface="+mj-cs"/>
              </a:rPr>
              <a:t>2.5.6. Wide Range of Products &amp; Services</a:t>
            </a:r>
            <a:r>
              <a:rPr lang="en-GB" sz="1800" b="1" dirty="0">
                <a:solidFill>
                  <a:schemeClr val="tx1">
                    <a:lumMod val="95000"/>
                    <a:lumOff val="5000"/>
                  </a:schemeClr>
                </a:solidFill>
                <a:latin typeface="Baskerville Old Face" pitchFamily="18" charset="0"/>
              </a:rPr>
              <a:t>: FIs must provide a wide range of products and services to fill the various and correlated needs of desires, funding needs, credits with other services.</a:t>
            </a:r>
          </a:p>
          <a:p>
            <a:pPr marL="287338" indent="-242888" algn="just" eaLnBrk="1" fontAlgn="auto" hangingPunct="1">
              <a:buClr>
                <a:schemeClr val="accent6">
                  <a:lumMod val="75000"/>
                </a:schemeClr>
              </a:buClr>
              <a:buFontTx/>
              <a:buChar char="-"/>
              <a:defRPr/>
            </a:pPr>
            <a:r>
              <a:rPr lang="en-GB" sz="1800" b="1" dirty="0">
                <a:solidFill>
                  <a:srgbClr val="000066"/>
                </a:solidFill>
                <a:latin typeface="Baskerville Old Face" pitchFamily="18" charset="0"/>
              </a:rPr>
              <a:t>They face a various needs of different institutes, individuals and families, this makes them has more than single mixture marketing strategies.</a:t>
            </a:r>
          </a:p>
          <a:p>
            <a:pPr marL="44450" indent="0" algn="just" eaLnBrk="1" fontAlgn="auto" hangingPunct="1">
              <a:buClr>
                <a:schemeClr val="accent6">
                  <a:lumMod val="75000"/>
                </a:schemeClr>
              </a:buClr>
              <a:buNone/>
              <a:defRPr/>
            </a:pPr>
            <a:endParaRPr lang="en-GB" sz="1000" b="1" dirty="0">
              <a:solidFill>
                <a:schemeClr val="tx1">
                  <a:lumMod val="95000"/>
                  <a:lumOff val="5000"/>
                </a:schemeClr>
              </a:solidFill>
              <a:latin typeface="Baskerville Old Face" pitchFamily="18" charset="0"/>
              <a:ea typeface="+mj-ea"/>
              <a:cs typeface="+mj-cs"/>
            </a:endParaRPr>
          </a:p>
          <a:p>
            <a:pPr marL="44450" indent="0" algn="just" eaLnBrk="1" fontAlgn="auto" hangingPunct="1">
              <a:buClr>
                <a:schemeClr val="accent6">
                  <a:lumMod val="75000"/>
                </a:schemeClr>
              </a:buClr>
              <a:buSzPct val="100000"/>
              <a:buNone/>
              <a:defRPr/>
            </a:pPr>
            <a:r>
              <a:rPr lang="en-GB" sz="1800" b="1" dirty="0">
                <a:solidFill>
                  <a:schemeClr val="accent6">
                    <a:lumMod val="75000"/>
                  </a:schemeClr>
                </a:solidFill>
                <a:latin typeface="Baskerville Old Face" pitchFamily="18" charset="0"/>
                <a:ea typeface="+mj-ea"/>
                <a:cs typeface="+mj-cs"/>
              </a:rPr>
              <a:t>2.5.7. Balance between growth and risk</a:t>
            </a:r>
            <a:r>
              <a:rPr lang="en-GB" sz="1800" b="1" dirty="0">
                <a:solidFill>
                  <a:schemeClr val="tx1">
                    <a:lumMod val="95000"/>
                    <a:lumOff val="5000"/>
                  </a:schemeClr>
                </a:solidFill>
                <a:latin typeface="Baskerville Old Face" pitchFamily="18" charset="0"/>
              </a:rPr>
              <a:t>: When a FI sale loans it buys risks, thus it’s necessary to make a balance between the expansion of activities and precautions.</a:t>
            </a:r>
          </a:p>
          <a:p>
            <a:pPr marL="387350" indent="-342900" algn="just" eaLnBrk="1" fontAlgn="auto" hangingPunct="1">
              <a:buClr>
                <a:schemeClr val="accent6">
                  <a:lumMod val="75000"/>
                </a:schemeClr>
              </a:buClr>
              <a:buFontTx/>
              <a:buChar char="-"/>
              <a:defRPr/>
            </a:pPr>
            <a:r>
              <a:rPr lang="en-GB" sz="1800" b="1" dirty="0">
                <a:solidFill>
                  <a:srgbClr val="000066"/>
                </a:solidFill>
                <a:latin typeface="Baskerville Old Face" pitchFamily="18" charset="0"/>
              </a:rPr>
              <a:t>When they grant a loan, increase the current loan or extend it for a customer, they may face a set of risks such as the customer's failure to pay due to bankruptcy.</a:t>
            </a:r>
          </a:p>
          <a:p>
            <a:pPr marL="387350" indent="-342900" algn="just" eaLnBrk="1" fontAlgn="auto" hangingPunct="1">
              <a:buClr>
                <a:schemeClr val="accent6">
                  <a:lumMod val="75000"/>
                </a:schemeClr>
              </a:buClr>
              <a:buFontTx/>
              <a:buChar char="-"/>
              <a:defRPr/>
            </a:pPr>
            <a:r>
              <a:rPr lang="en-GB" sz="1800" b="1" dirty="0">
                <a:solidFill>
                  <a:schemeClr val="tx1">
                    <a:lumMod val="95000"/>
                    <a:lumOff val="5000"/>
                  </a:schemeClr>
                </a:solidFill>
                <a:latin typeface="Baskerville Old Face" pitchFamily="18" charset="0"/>
              </a:rPr>
              <a:t>They have to know the ratio of risks that they can handle and control.</a:t>
            </a:r>
          </a:p>
          <a:p>
            <a:pPr marL="387350" indent="-342900" algn="just" eaLnBrk="1" fontAlgn="auto" hangingPunct="1">
              <a:buClr>
                <a:schemeClr val="accent6">
                  <a:lumMod val="75000"/>
                </a:schemeClr>
              </a:buClr>
              <a:buFontTx/>
              <a:buChar char="-"/>
              <a:defRPr/>
            </a:pPr>
            <a:r>
              <a:rPr lang="en-GB" sz="1800" b="1" dirty="0">
                <a:solidFill>
                  <a:srgbClr val="000099"/>
                </a:solidFill>
                <a:latin typeface="Baskerville Old Face" pitchFamily="18" charset="0"/>
              </a:rPr>
              <a:t>Balance between growth and risk</a:t>
            </a:r>
            <a:r>
              <a:rPr lang="en-GB" sz="1800" b="1" dirty="0">
                <a:solidFill>
                  <a:schemeClr val="tx1">
                    <a:lumMod val="95000"/>
                    <a:lumOff val="5000"/>
                  </a:schemeClr>
                </a:solidFill>
                <a:latin typeface="Baskerville Old Face" pitchFamily="18" charset="0"/>
              </a:rPr>
              <a:t>: - “</a:t>
            </a:r>
            <a:r>
              <a:rPr lang="en-GB" sz="1800" b="1" i="1" dirty="0">
                <a:solidFill>
                  <a:schemeClr val="tx1">
                    <a:lumMod val="95000"/>
                    <a:lumOff val="5000"/>
                  </a:schemeClr>
                </a:solidFill>
                <a:latin typeface="Baskerville Old Face" pitchFamily="18" charset="0"/>
              </a:rPr>
              <a:t>Is the ability to make a balance between its growth and the ratio of risks that a FI can hold and control</a:t>
            </a:r>
            <a:r>
              <a:rPr lang="en-GB" sz="1800" b="1" dirty="0">
                <a:solidFill>
                  <a:schemeClr val="tx1">
                    <a:lumMod val="95000"/>
                    <a:lumOff val="5000"/>
                  </a:schemeClr>
                </a:solidFill>
                <a:latin typeface="Baskerville Old Face" pitchFamily="18" charset="0"/>
              </a:rPr>
              <a:t>”.</a:t>
            </a:r>
          </a:p>
          <a:p>
            <a:pPr marL="44450" indent="0" algn="just" eaLnBrk="1" fontAlgn="auto" hangingPunct="1">
              <a:buClr>
                <a:schemeClr val="accent6">
                  <a:lumMod val="75000"/>
                </a:schemeClr>
              </a:buClr>
              <a:buNone/>
              <a:defRPr/>
            </a:pPr>
            <a:endParaRPr lang="en-GB" sz="1800" b="1" dirty="0">
              <a:solidFill>
                <a:schemeClr val="tx1">
                  <a:lumMod val="95000"/>
                  <a:lumOff val="5000"/>
                </a:schemeClr>
              </a:solidFill>
              <a:latin typeface="Baskerville Old Face" pitchFamily="18" charset="0"/>
              <a:ea typeface="+mj-ea"/>
              <a:cs typeface="+mj-cs"/>
            </a:endParaRPr>
          </a:p>
        </p:txBody>
      </p:sp>
      <p:sp>
        <p:nvSpPr>
          <p:cNvPr id="4" name="Slide Number Placeholder 3"/>
          <p:cNvSpPr>
            <a:spLocks noGrp="1"/>
          </p:cNvSpPr>
          <p:nvPr>
            <p:ph type="sldNum" sz="quarter" idx="16"/>
          </p:nvPr>
        </p:nvSpPr>
        <p:spPr/>
        <p:txBody>
          <a:bodyPr/>
          <a:lstStyle/>
          <a:p>
            <a:pPr>
              <a:defRPr/>
            </a:pPr>
            <a:fld id="{D9B3A792-899A-44A2-A4FE-19B1F458DC48}" type="slidenum">
              <a:rPr lang="en-US" smtClean="0"/>
              <a:pPr>
                <a:defRPr/>
              </a:pPr>
              <a:t>10</a:t>
            </a:fld>
            <a:endParaRPr lang="en-US" dirty="0"/>
          </a:p>
        </p:txBody>
      </p:sp>
    </p:spTree>
    <p:extLst>
      <p:ext uri="{BB962C8B-B14F-4D97-AF65-F5344CB8AC3E}">
        <p14:creationId xmlns:p14="http://schemas.microsoft.com/office/powerpoint/2010/main" val="2590121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44624"/>
            <a:ext cx="8784976" cy="6552728"/>
          </a:xfrm>
        </p:spPr>
        <p:txBody>
          <a:bodyPr rtlCol="0">
            <a:noAutofit/>
          </a:bodyPr>
          <a:lstStyle/>
          <a:p>
            <a:pPr marL="457200" indent="-457200" algn="just">
              <a:lnSpc>
                <a:spcPct val="115000"/>
              </a:lnSpc>
              <a:spcAft>
                <a:spcPts val="0"/>
              </a:spcAft>
              <a:buClr>
                <a:srgbClr val="000099"/>
              </a:buClr>
              <a:buSzPct val="100000"/>
              <a:buFont typeface="+mj-lt"/>
              <a:buAutoNum type="arabicPeriod" startAt="3"/>
            </a:pPr>
            <a:r>
              <a:rPr lang="en-GB" b="1" dirty="0">
                <a:solidFill>
                  <a:srgbClr val="000099"/>
                </a:solidFill>
              </a:rPr>
              <a:t>Marketing</a:t>
            </a:r>
            <a:endParaRPr lang="en-GB" sz="1000" b="1" dirty="0">
              <a:solidFill>
                <a:srgbClr val="00B050"/>
              </a:solidFill>
            </a:endParaRPr>
          </a:p>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3.1. Definition of marketing is </a:t>
            </a:r>
            <a:r>
              <a:rPr lang="en-GB" sz="1800" b="1" dirty="0">
                <a:solidFill>
                  <a:schemeClr val="tx1">
                    <a:lumMod val="95000"/>
                    <a:lumOff val="5000"/>
                  </a:schemeClr>
                </a:solidFill>
                <a:latin typeface="Baskerville Old Face" pitchFamily="18" charset="0"/>
                <a:ea typeface="+mj-ea"/>
                <a:cs typeface="+mj-cs"/>
              </a:rPr>
              <a:t>“</a:t>
            </a:r>
            <a:r>
              <a:rPr lang="en-GB" sz="1800" b="1" i="1" dirty="0">
                <a:solidFill>
                  <a:srgbClr val="002060"/>
                </a:solidFill>
                <a:latin typeface="Baskerville Old Face" pitchFamily="18" charset="0"/>
                <a:ea typeface="+mj-ea"/>
                <a:cs typeface="+mj-cs"/>
              </a:rPr>
              <a:t>The process of determining consumer demand for a product or service, motivating its sale and distributing it into ultimate ‘’Final’’ consumption at a profit</a:t>
            </a:r>
            <a:r>
              <a:rPr lang="en-GB" sz="1800" b="1" dirty="0">
                <a:solidFill>
                  <a:schemeClr val="tx1">
                    <a:lumMod val="95000"/>
                    <a:lumOff val="5000"/>
                  </a:schemeClr>
                </a:solidFill>
                <a:latin typeface="Baskerville Old Face" pitchFamily="18" charset="0"/>
                <a:ea typeface="+mj-ea"/>
                <a:cs typeface="+mj-cs"/>
              </a:rPr>
              <a:t>”.</a:t>
            </a:r>
          </a:p>
          <a:p>
            <a:pPr marL="177800" indent="-177800" algn="just">
              <a:lnSpc>
                <a:spcPct val="115000"/>
              </a:lnSpc>
              <a:spcAft>
                <a:spcPts val="0"/>
              </a:spcAft>
              <a:buFontTx/>
              <a:buChar char="-"/>
            </a:pPr>
            <a:r>
              <a:rPr lang="en-GB" sz="1800" b="1" dirty="0">
                <a:solidFill>
                  <a:schemeClr val="tx1">
                    <a:lumMod val="95000"/>
                    <a:lumOff val="5000"/>
                  </a:schemeClr>
                </a:solidFill>
                <a:latin typeface="Baskerville Old Face" pitchFamily="18" charset="0"/>
                <a:ea typeface="+mj-ea"/>
                <a:cs typeface="+mj-cs"/>
              </a:rPr>
              <a:t>“</a:t>
            </a:r>
            <a:r>
              <a:rPr lang="en-GB" sz="1800" b="1" i="1" dirty="0">
                <a:solidFill>
                  <a:srgbClr val="FF0000"/>
                </a:solidFill>
                <a:latin typeface="Baskerville Old Face" pitchFamily="18" charset="0"/>
                <a:ea typeface="+mj-ea"/>
                <a:cs typeface="+mj-cs"/>
              </a:rPr>
              <a:t>Getting the right goods, to the right people, in the right place, at the right time, at the right price, with the right level of communication profitability</a:t>
            </a:r>
            <a:r>
              <a:rPr lang="en-GB" sz="1800" b="1" dirty="0">
                <a:solidFill>
                  <a:schemeClr val="tx1">
                    <a:lumMod val="95000"/>
                    <a:lumOff val="5000"/>
                  </a:schemeClr>
                </a:solidFill>
                <a:latin typeface="Baskerville Old Face" pitchFamily="18" charset="0"/>
                <a:ea typeface="+mj-ea"/>
                <a:cs typeface="+mj-cs"/>
              </a:rPr>
              <a:t>”.</a:t>
            </a:r>
          </a:p>
          <a:p>
            <a:pPr marL="177800" indent="-177800" algn="just">
              <a:lnSpc>
                <a:spcPct val="115000"/>
              </a:lnSpc>
              <a:spcAft>
                <a:spcPts val="0"/>
              </a:spcAft>
              <a:buFontTx/>
              <a:buChar char="-"/>
            </a:pPr>
            <a:r>
              <a:rPr lang="en-US" sz="1800" b="1" dirty="0">
                <a:solidFill>
                  <a:schemeClr val="tx1">
                    <a:lumMod val="95000"/>
                    <a:lumOff val="5000"/>
                  </a:schemeClr>
                </a:solidFill>
                <a:latin typeface="Baskerville Old Face" pitchFamily="18" charset="0"/>
                <a:ea typeface="+mj-ea"/>
                <a:cs typeface="+mj-cs"/>
              </a:rPr>
              <a:t>Marketing is one of the most important factors in any business's success, survival, and growth.</a:t>
            </a:r>
            <a:r>
              <a:rPr lang="en-GB" sz="1800" b="1" dirty="0">
                <a:solidFill>
                  <a:schemeClr val="tx1">
                    <a:lumMod val="95000"/>
                    <a:lumOff val="5000"/>
                  </a:schemeClr>
                </a:solidFill>
                <a:latin typeface="Baskerville Old Face" pitchFamily="18" charset="0"/>
                <a:ea typeface="+mj-ea"/>
                <a:cs typeface="+mj-cs"/>
              </a:rPr>
              <a:t>.</a:t>
            </a:r>
          </a:p>
          <a:p>
            <a:pPr marL="177800" indent="-177800" algn="just">
              <a:lnSpc>
                <a:spcPct val="115000"/>
              </a:lnSpc>
              <a:spcAft>
                <a:spcPts val="0"/>
              </a:spcAft>
              <a:buFontTx/>
              <a:buChar char="-"/>
            </a:pPr>
            <a:r>
              <a:rPr lang="en-GB" sz="1800" b="1" dirty="0">
                <a:solidFill>
                  <a:schemeClr val="accent6">
                    <a:lumMod val="50000"/>
                  </a:schemeClr>
                </a:solidFill>
                <a:latin typeface="Baskerville Old Face" pitchFamily="18" charset="0"/>
                <a:ea typeface="+mj-ea"/>
                <a:cs typeface="+mj-cs"/>
              </a:rPr>
              <a:t>Customers must be satisfied by an organizations, because if so, the customers will ask for more, recommending the products and services to other potential customers.</a:t>
            </a:r>
          </a:p>
          <a:p>
            <a:pPr marL="177800" indent="-177800" algn="just">
              <a:lnSpc>
                <a:spcPct val="115000"/>
              </a:lnSpc>
              <a:spcAft>
                <a:spcPts val="0"/>
              </a:spcAft>
              <a:buFontTx/>
              <a:buChar char="-"/>
            </a:pPr>
            <a:r>
              <a:rPr lang="en-GB" sz="1800" b="1" dirty="0">
                <a:solidFill>
                  <a:srgbClr val="7030A0"/>
                </a:solidFill>
                <a:latin typeface="Baskerville Old Face" pitchFamily="18" charset="0"/>
              </a:rPr>
              <a:t>The main purpose of business </a:t>
            </a:r>
            <a:r>
              <a:rPr lang="en-GB" sz="1800" b="1" dirty="0">
                <a:solidFill>
                  <a:schemeClr val="tx1">
                    <a:lumMod val="95000"/>
                    <a:lumOff val="5000"/>
                  </a:schemeClr>
                </a:solidFill>
                <a:latin typeface="Baskerville Old Face" pitchFamily="18" charset="0"/>
              </a:rPr>
              <a:t>organizations is to </a:t>
            </a:r>
            <a:r>
              <a:rPr lang="en-GB" sz="1800" b="1" dirty="0">
                <a:solidFill>
                  <a:srgbClr val="7030A0"/>
                </a:solidFill>
                <a:latin typeface="Baskerville Old Face" pitchFamily="18" charset="0"/>
              </a:rPr>
              <a:t>obtain</a:t>
            </a:r>
            <a:r>
              <a:rPr lang="en-GB" sz="1800" b="1" dirty="0">
                <a:solidFill>
                  <a:schemeClr val="tx1">
                    <a:lumMod val="95000"/>
                    <a:lumOff val="5000"/>
                  </a:schemeClr>
                </a:solidFill>
                <a:latin typeface="Baskerville Old Face" pitchFamily="18" charset="0"/>
              </a:rPr>
              <a:t> and </a:t>
            </a:r>
            <a:r>
              <a:rPr lang="en-GB" sz="1800" b="1" dirty="0">
                <a:solidFill>
                  <a:srgbClr val="7030A0"/>
                </a:solidFill>
                <a:latin typeface="Baskerville Old Face" pitchFamily="18" charset="0"/>
              </a:rPr>
              <a:t>maintain</a:t>
            </a:r>
            <a:r>
              <a:rPr lang="en-GB" sz="1800" b="1" dirty="0">
                <a:solidFill>
                  <a:schemeClr val="tx1">
                    <a:lumMod val="95000"/>
                    <a:lumOff val="5000"/>
                  </a:schemeClr>
                </a:solidFill>
                <a:latin typeface="Baskerville Old Face" pitchFamily="18" charset="0"/>
              </a:rPr>
              <a:t> the </a:t>
            </a:r>
            <a:r>
              <a:rPr lang="en-GB" sz="1800" b="1" dirty="0">
                <a:solidFill>
                  <a:srgbClr val="7030A0"/>
                </a:solidFill>
                <a:latin typeface="Baskerville Old Face" pitchFamily="18" charset="0"/>
              </a:rPr>
              <a:t>consumer</a:t>
            </a:r>
            <a:r>
              <a:rPr lang="en-GB" sz="1800" b="1" dirty="0">
                <a:solidFill>
                  <a:schemeClr val="tx1">
                    <a:lumMod val="95000"/>
                    <a:lumOff val="5000"/>
                  </a:schemeClr>
                </a:solidFill>
                <a:latin typeface="Baskerville Old Face" pitchFamily="18" charset="0"/>
              </a:rPr>
              <a:t>, and to achieve this it has </a:t>
            </a:r>
            <a:r>
              <a:rPr lang="en-GB" sz="1800" b="1" dirty="0">
                <a:solidFill>
                  <a:srgbClr val="FF0000"/>
                </a:solidFill>
                <a:latin typeface="Baskerville Old Face" pitchFamily="18" charset="0"/>
              </a:rPr>
              <a:t>two main functions </a:t>
            </a:r>
            <a:r>
              <a:rPr lang="en-GB" sz="1800" b="1" dirty="0">
                <a:solidFill>
                  <a:schemeClr val="tx1">
                    <a:lumMod val="95000"/>
                    <a:lumOff val="5000"/>
                  </a:schemeClr>
                </a:solidFill>
                <a:latin typeface="Baskerville Old Face" pitchFamily="18" charset="0"/>
              </a:rPr>
              <a:t>which are </a:t>
            </a:r>
            <a:r>
              <a:rPr lang="en-GB" sz="1800" b="1" dirty="0">
                <a:solidFill>
                  <a:srgbClr val="FF0000"/>
                </a:solidFill>
                <a:latin typeface="Baskerville Old Face" pitchFamily="18" charset="0"/>
              </a:rPr>
              <a:t>marketing</a:t>
            </a:r>
            <a:r>
              <a:rPr lang="en-GB" sz="1800" b="1" dirty="0">
                <a:solidFill>
                  <a:schemeClr val="tx1">
                    <a:lumMod val="95000"/>
                    <a:lumOff val="5000"/>
                  </a:schemeClr>
                </a:solidFill>
                <a:latin typeface="Baskerville Old Face" pitchFamily="18" charset="0"/>
              </a:rPr>
              <a:t> and </a:t>
            </a:r>
            <a:r>
              <a:rPr lang="en-GB" sz="1800" b="1" dirty="0">
                <a:solidFill>
                  <a:srgbClr val="FF0000"/>
                </a:solidFill>
                <a:latin typeface="Baskerville Old Face" pitchFamily="18" charset="0"/>
              </a:rPr>
              <a:t>innovation</a:t>
            </a:r>
            <a:r>
              <a:rPr lang="en-GB" sz="1800" b="1" dirty="0">
                <a:solidFill>
                  <a:schemeClr val="tx1">
                    <a:lumMod val="95000"/>
                    <a:lumOff val="5000"/>
                  </a:schemeClr>
                </a:solidFill>
                <a:latin typeface="Baskerville Old Face" pitchFamily="18" charset="0"/>
              </a:rPr>
              <a:t>.</a:t>
            </a:r>
          </a:p>
          <a:p>
            <a:pPr marL="177800" indent="-177800" algn="just">
              <a:lnSpc>
                <a:spcPct val="115000"/>
              </a:lnSpc>
              <a:spcAft>
                <a:spcPts val="0"/>
              </a:spcAft>
              <a:buFontTx/>
              <a:buChar char="-"/>
            </a:pPr>
            <a:r>
              <a:rPr lang="en-GB" sz="1800" b="1" dirty="0">
                <a:solidFill>
                  <a:srgbClr val="FF0000"/>
                </a:solidFill>
                <a:latin typeface="Baskerville Old Face" pitchFamily="18" charset="0"/>
              </a:rPr>
              <a:t>The core of the marketing function is based on the profitable relationship with consumers.</a:t>
            </a:r>
          </a:p>
          <a:p>
            <a:pPr marL="177800" indent="-177800" algn="just">
              <a:lnSpc>
                <a:spcPct val="115000"/>
              </a:lnSpc>
              <a:spcAft>
                <a:spcPts val="0"/>
              </a:spcAft>
              <a:buFontTx/>
              <a:buChar char="-"/>
            </a:pPr>
            <a:r>
              <a:rPr lang="en-GB" sz="1800" b="1" dirty="0">
                <a:solidFill>
                  <a:schemeClr val="tx1"/>
                </a:solidFill>
                <a:latin typeface="Baskerville Old Face" pitchFamily="18" charset="0"/>
              </a:rPr>
              <a:t>Marketing is based on the argument that says </a:t>
            </a:r>
            <a:r>
              <a:rPr lang="en-GB" sz="1800" b="1" dirty="0">
                <a:solidFill>
                  <a:schemeClr val="accent6">
                    <a:lumMod val="75000"/>
                  </a:schemeClr>
                </a:solidFill>
                <a:latin typeface="Baskerville Old Face" pitchFamily="18" charset="0"/>
              </a:rPr>
              <a:t>“Don’t seek a customer for your product, but provide a proper product to a consumer</a:t>
            </a:r>
            <a:r>
              <a:rPr lang="en-GB" sz="1800" b="1" dirty="0">
                <a:solidFill>
                  <a:schemeClr val="tx1">
                    <a:lumMod val="95000"/>
                    <a:lumOff val="5000"/>
                  </a:schemeClr>
                </a:solidFill>
                <a:latin typeface="Baskerville Old Face" pitchFamily="18" charset="0"/>
              </a:rPr>
              <a:t>”.</a:t>
            </a:r>
          </a:p>
          <a:p>
            <a:pPr marL="0" indent="0" algn="just">
              <a:lnSpc>
                <a:spcPct val="115000"/>
              </a:lnSpc>
              <a:spcAft>
                <a:spcPts val="0"/>
              </a:spcAft>
              <a:buNone/>
            </a:pPr>
            <a:endParaRPr lang="en-GB" sz="1000" b="1" dirty="0">
              <a:solidFill>
                <a:schemeClr val="tx1">
                  <a:lumMod val="95000"/>
                  <a:lumOff val="5000"/>
                </a:schemeClr>
              </a:solidFill>
              <a:latin typeface="Baskerville Old Face" pitchFamily="18" charset="0"/>
            </a:endParaRPr>
          </a:p>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3.2. The Development of marketing:</a:t>
            </a:r>
          </a:p>
          <a:p>
            <a:pPr marL="231775" indent="-231775" algn="just">
              <a:spcAft>
                <a:spcPts val="0"/>
              </a:spcAft>
              <a:buSzPct val="100000"/>
              <a:buAutoNum type="arabicPeriod"/>
            </a:pPr>
            <a:r>
              <a:rPr lang="en-GB" sz="1800" b="1" dirty="0">
                <a:solidFill>
                  <a:srgbClr val="FF0000"/>
                </a:solidFill>
                <a:latin typeface="Baskerville Old Face" pitchFamily="18" charset="0"/>
              </a:rPr>
              <a:t>The production era</a:t>
            </a:r>
            <a:r>
              <a:rPr lang="en-GB" sz="1800" b="1" dirty="0">
                <a:solidFill>
                  <a:schemeClr val="tx1"/>
                </a:solidFill>
                <a:latin typeface="Baskerville Old Face" pitchFamily="18" charset="0"/>
              </a:rPr>
              <a:t>: In the second half of the nineteenth century.</a:t>
            </a:r>
          </a:p>
          <a:p>
            <a:pPr marL="231775" indent="-231775" algn="just">
              <a:spcAft>
                <a:spcPts val="0"/>
              </a:spcAft>
              <a:buSzPct val="100000"/>
              <a:buAutoNum type="arabicPeriod"/>
            </a:pPr>
            <a:r>
              <a:rPr lang="en-GB" sz="1800" b="1" dirty="0">
                <a:solidFill>
                  <a:srgbClr val="FF0000"/>
                </a:solidFill>
                <a:latin typeface="Baskerville Old Face" pitchFamily="18" charset="0"/>
              </a:rPr>
              <a:t>The sales era</a:t>
            </a:r>
            <a:r>
              <a:rPr lang="en-GB" sz="1800" b="1" dirty="0">
                <a:solidFill>
                  <a:schemeClr val="tx1"/>
                </a:solidFill>
                <a:latin typeface="Baskerville Old Face" pitchFamily="18" charset="0"/>
              </a:rPr>
              <a:t>: From the 1920s onwards.</a:t>
            </a:r>
          </a:p>
          <a:p>
            <a:pPr marL="231775" indent="-231775" algn="just">
              <a:spcAft>
                <a:spcPts val="0"/>
              </a:spcAft>
              <a:buSzPct val="100000"/>
              <a:buAutoNum type="arabicPeriod"/>
            </a:pPr>
            <a:r>
              <a:rPr lang="en-GB" sz="1800" b="1" dirty="0">
                <a:solidFill>
                  <a:srgbClr val="FF0000"/>
                </a:solidFill>
                <a:latin typeface="Baskerville Old Face" pitchFamily="18" charset="0"/>
              </a:rPr>
              <a:t>The marketing era</a:t>
            </a:r>
            <a:r>
              <a:rPr lang="en-GB" sz="1800" b="1" dirty="0">
                <a:solidFill>
                  <a:schemeClr val="tx1"/>
                </a:solidFill>
                <a:latin typeface="Baskerville Old Face" pitchFamily="18" charset="0"/>
              </a:rPr>
              <a:t>: From the 1950s till now.</a:t>
            </a:r>
          </a:p>
          <a:p>
            <a:pPr marL="177800" indent="-177800" algn="just">
              <a:lnSpc>
                <a:spcPct val="115000"/>
              </a:lnSpc>
              <a:spcAft>
                <a:spcPts val="0"/>
              </a:spcAft>
              <a:buFontTx/>
              <a:buChar char="-"/>
            </a:pPr>
            <a:endParaRPr lang="en-GB" sz="1800" b="1" dirty="0">
              <a:solidFill>
                <a:schemeClr val="tx1">
                  <a:lumMod val="95000"/>
                  <a:lumOff val="5000"/>
                </a:schemeClr>
              </a:solidFill>
              <a:latin typeface="Baskerville Old Face" pitchFamily="18" charset="0"/>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11</a:t>
            </a:fld>
            <a:endParaRPr lang="en-US" dirty="0"/>
          </a:p>
        </p:txBody>
      </p:sp>
    </p:spTree>
    <p:extLst>
      <p:ext uri="{BB962C8B-B14F-4D97-AF65-F5344CB8AC3E}">
        <p14:creationId xmlns:p14="http://schemas.microsoft.com/office/powerpoint/2010/main" val="937178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831627"/>
            <a:ext cx="8784976" cy="4829621"/>
          </a:xfrm>
        </p:spPr>
        <p:txBody>
          <a:bodyPr rtlCol="0">
            <a:noAutofit/>
          </a:bodyPr>
          <a:lstStyle/>
          <a:p>
            <a:pPr marL="0" indent="0" algn="just">
              <a:lnSpc>
                <a:spcPct val="115000"/>
              </a:lnSpc>
              <a:spcAft>
                <a:spcPts val="0"/>
              </a:spcAft>
              <a:buClr>
                <a:srgbClr val="000099"/>
              </a:buClr>
              <a:buSzPct val="100000"/>
              <a:buNone/>
              <a:tabLst>
                <a:tab pos="627063" algn="l"/>
              </a:tabLst>
            </a:pPr>
            <a:r>
              <a:rPr lang="en-GB" sz="1800" b="1" dirty="0">
                <a:solidFill>
                  <a:schemeClr val="accent6">
                    <a:lumMod val="75000"/>
                  </a:schemeClr>
                </a:solidFill>
                <a:latin typeface="Baskerville Old Face" pitchFamily="18" charset="0"/>
                <a:ea typeface="+mj-ea"/>
                <a:cs typeface="+mj-cs"/>
              </a:rPr>
              <a:t>3.3. Features of Marketing:</a:t>
            </a:r>
          </a:p>
          <a:p>
            <a:pPr marL="231775" indent="-231775" algn="just">
              <a:lnSpc>
                <a:spcPct val="115000"/>
              </a:lnSpc>
              <a:spcAft>
                <a:spcPts val="0"/>
              </a:spcAft>
              <a:buSzPct val="100000"/>
              <a:buFont typeface="+mj-lt"/>
              <a:buAutoNum type="arabicPeriod"/>
              <a:tabLst>
                <a:tab pos="627063" algn="l"/>
              </a:tabLst>
            </a:pPr>
            <a:r>
              <a:rPr lang="en-GB" sz="1800" b="1" dirty="0">
                <a:solidFill>
                  <a:schemeClr val="bg2">
                    <a:lumMod val="10000"/>
                  </a:schemeClr>
                </a:solidFill>
                <a:latin typeface="Baskerville Old Face" pitchFamily="18" charset="0"/>
                <a:ea typeface="+mj-ea"/>
                <a:cs typeface="+mj-cs"/>
              </a:rPr>
              <a:t>Satisfying the needs and wants of the customers.</a:t>
            </a:r>
          </a:p>
          <a:p>
            <a:pPr marL="231775" indent="-231775" algn="just">
              <a:lnSpc>
                <a:spcPct val="115000"/>
              </a:lnSpc>
              <a:spcAft>
                <a:spcPts val="0"/>
              </a:spcAft>
              <a:buSzPct val="100000"/>
              <a:buFont typeface="+mj-lt"/>
              <a:buAutoNum type="arabicPeriod"/>
              <a:tabLst>
                <a:tab pos="627063" algn="l"/>
              </a:tabLst>
            </a:pPr>
            <a:r>
              <a:rPr lang="en-GB" sz="1800" b="1" dirty="0">
                <a:solidFill>
                  <a:schemeClr val="accent6">
                    <a:lumMod val="75000"/>
                  </a:schemeClr>
                </a:solidFill>
                <a:latin typeface="Baskerville Old Face" pitchFamily="18" charset="0"/>
                <a:ea typeface="+mj-ea"/>
                <a:cs typeface="+mj-cs"/>
              </a:rPr>
              <a:t>Identifying and making the most of the marketing opportunities that are available.</a:t>
            </a:r>
          </a:p>
          <a:p>
            <a:pPr marL="231775" indent="-231775" algn="just">
              <a:lnSpc>
                <a:spcPct val="115000"/>
              </a:lnSpc>
              <a:spcAft>
                <a:spcPts val="0"/>
              </a:spcAft>
              <a:buSzPct val="100000"/>
              <a:buFont typeface="+mj-lt"/>
              <a:buAutoNum type="arabicPeriod"/>
              <a:tabLst>
                <a:tab pos="627063" algn="l"/>
              </a:tabLst>
            </a:pPr>
            <a:r>
              <a:rPr lang="en-GB" sz="1800" b="1" dirty="0">
                <a:solidFill>
                  <a:schemeClr val="tx1"/>
                </a:solidFill>
                <a:latin typeface="Baskerville Old Face" pitchFamily="18" charset="0"/>
                <a:ea typeface="+mj-ea"/>
                <a:cs typeface="+mj-cs"/>
              </a:rPr>
              <a:t>Identifying the most suitable customers and targeting promotional activities to ensure that customers know what the organizations can offer in a comprehensive and cost-effective way.</a:t>
            </a:r>
          </a:p>
          <a:p>
            <a:pPr marL="231775" indent="-231775" algn="just">
              <a:lnSpc>
                <a:spcPct val="115000"/>
              </a:lnSpc>
              <a:spcAft>
                <a:spcPts val="0"/>
              </a:spcAft>
              <a:buSzPct val="100000"/>
              <a:buFont typeface="+mj-lt"/>
              <a:buAutoNum type="arabicPeriod"/>
              <a:tabLst>
                <a:tab pos="627063" algn="l"/>
              </a:tabLst>
            </a:pPr>
            <a:r>
              <a:rPr lang="en-GB" sz="1800" b="1" dirty="0">
                <a:solidFill>
                  <a:srgbClr val="000066"/>
                </a:solidFill>
                <a:latin typeface="Baskerville Old Face" pitchFamily="18" charset="0"/>
                <a:ea typeface="+mj-ea"/>
                <a:cs typeface="+mj-cs"/>
              </a:rPr>
              <a:t>Building and maintaining a competitive advantage over rival “Competitor” organizations.</a:t>
            </a:r>
          </a:p>
          <a:p>
            <a:pPr marL="231775" indent="-231775" algn="just">
              <a:lnSpc>
                <a:spcPct val="115000"/>
              </a:lnSpc>
              <a:spcAft>
                <a:spcPts val="0"/>
              </a:spcAft>
              <a:buSzPct val="100000"/>
              <a:buFont typeface="+mj-lt"/>
              <a:buAutoNum type="arabicPeriod"/>
              <a:tabLst>
                <a:tab pos="627063" algn="l"/>
              </a:tabLst>
            </a:pPr>
            <a:r>
              <a:rPr lang="en-GB" sz="1800" b="1" dirty="0">
                <a:solidFill>
                  <a:schemeClr val="tx1"/>
                </a:solidFill>
                <a:latin typeface="Baskerville Old Face" pitchFamily="18" charset="0"/>
                <a:ea typeface="+mj-ea"/>
                <a:cs typeface="+mj-cs"/>
              </a:rPr>
              <a:t>Making the best use of the resources that are available to the organizations.</a:t>
            </a:r>
          </a:p>
          <a:p>
            <a:pPr marL="231775" indent="-231775" algn="just">
              <a:lnSpc>
                <a:spcPct val="115000"/>
              </a:lnSpc>
              <a:spcAft>
                <a:spcPts val="0"/>
              </a:spcAft>
              <a:buSzPct val="100000"/>
              <a:buFont typeface="+mj-lt"/>
              <a:buAutoNum type="arabicPeriod"/>
              <a:tabLst>
                <a:tab pos="627063" algn="l"/>
              </a:tabLst>
            </a:pPr>
            <a:r>
              <a:rPr lang="en-GB" sz="1800" b="1" dirty="0">
                <a:solidFill>
                  <a:srgbClr val="FF0000"/>
                </a:solidFill>
                <a:latin typeface="Baskerville Old Face" pitchFamily="18" charset="0"/>
              </a:rPr>
              <a:t>Increasing profitability and market share.</a:t>
            </a:r>
          </a:p>
          <a:p>
            <a:pPr marL="231775" indent="-231775" algn="just">
              <a:lnSpc>
                <a:spcPct val="115000"/>
              </a:lnSpc>
              <a:spcAft>
                <a:spcPts val="0"/>
              </a:spcAft>
              <a:buSzPct val="100000"/>
              <a:buFont typeface="+mj-lt"/>
              <a:buAutoNum type="arabicPeriod"/>
              <a:tabLst>
                <a:tab pos="627063" algn="l"/>
              </a:tabLst>
            </a:pPr>
            <a:r>
              <a:rPr lang="en-GB" sz="1800" b="1" dirty="0">
                <a:solidFill>
                  <a:schemeClr val="tx1"/>
                </a:solidFill>
                <a:latin typeface="Baskerville Old Face" pitchFamily="18" charset="0"/>
              </a:rPr>
              <a:t>Satisfying the needs of the key stakeholders in the organizations “Shareholders, customers, managers, staff, creditors, community, etc.”.</a:t>
            </a:r>
          </a:p>
          <a:p>
            <a:pPr marL="0" indent="0" algn="just">
              <a:lnSpc>
                <a:spcPct val="115000"/>
              </a:lnSpc>
              <a:spcAft>
                <a:spcPts val="0"/>
              </a:spcAft>
              <a:buNone/>
              <a:tabLst>
                <a:tab pos="627063" algn="l"/>
              </a:tabLst>
            </a:pPr>
            <a:endParaRPr lang="en-GB" sz="1800" b="1" i="1" dirty="0">
              <a:solidFill>
                <a:srgbClr val="47501C"/>
              </a:solidFill>
              <a:latin typeface="Baskerville Old Face" pitchFamily="18" charset="0"/>
            </a:endParaRPr>
          </a:p>
          <a:p>
            <a:pPr marL="0" indent="0" algn="just">
              <a:lnSpc>
                <a:spcPct val="115000"/>
              </a:lnSpc>
              <a:spcAft>
                <a:spcPts val="0"/>
              </a:spcAft>
              <a:buNone/>
              <a:tabLst>
                <a:tab pos="627063" algn="l"/>
              </a:tabLst>
            </a:pPr>
            <a:r>
              <a:rPr lang="en-GB" sz="1800" b="1" i="1" dirty="0">
                <a:solidFill>
                  <a:srgbClr val="000066"/>
                </a:solidFill>
                <a:latin typeface="Baskerville Old Face" pitchFamily="18" charset="0"/>
              </a:rPr>
              <a:t>Simply, marketing is satisfying chosen customers’ needs and wants in a way that gives an acceptable return to the organizations and its stakeholders.</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12</a:t>
            </a:fld>
            <a:endParaRPr lang="en-US" dirty="0"/>
          </a:p>
        </p:txBody>
      </p:sp>
    </p:spTree>
    <p:extLst>
      <p:ext uri="{BB962C8B-B14F-4D97-AF65-F5344CB8AC3E}">
        <p14:creationId xmlns:p14="http://schemas.microsoft.com/office/powerpoint/2010/main" val="2861013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620688"/>
            <a:ext cx="8784976" cy="5256584"/>
          </a:xfrm>
        </p:spPr>
        <p:txBody>
          <a:bodyPr rtlCol="0">
            <a:noAutofit/>
          </a:bodyPr>
          <a:lstStyle/>
          <a:p>
            <a:pPr marL="342900" indent="-342900" algn="just">
              <a:lnSpc>
                <a:spcPct val="115000"/>
              </a:lnSpc>
              <a:spcAft>
                <a:spcPts val="0"/>
              </a:spcAft>
              <a:buClr>
                <a:srgbClr val="000099"/>
              </a:buClr>
              <a:buSzPct val="100000"/>
              <a:buFont typeface="+mj-lt"/>
              <a:buAutoNum type="arabicPeriod" startAt="4"/>
            </a:pPr>
            <a:r>
              <a:rPr lang="en-US" sz="1800" b="1" dirty="0">
                <a:solidFill>
                  <a:srgbClr val="000099"/>
                </a:solidFill>
                <a:latin typeface="Baskerville Old Face" pitchFamily="18" charset="0"/>
                <a:ea typeface="+mj-ea"/>
                <a:cs typeface="+mj-cs"/>
              </a:rPr>
              <a:t>The evolution of marketing and challenges in the  financial service market</a:t>
            </a:r>
          </a:p>
          <a:p>
            <a:pPr marL="0" indent="0" algn="just">
              <a:lnSpc>
                <a:spcPct val="115000"/>
              </a:lnSpc>
              <a:spcAft>
                <a:spcPts val="0"/>
              </a:spcAft>
              <a:buClr>
                <a:srgbClr val="000099"/>
              </a:buClr>
              <a:buSzPct val="100000"/>
              <a:buNone/>
            </a:pPr>
            <a:r>
              <a:rPr lang="en-GB" sz="1800" b="1" dirty="0">
                <a:solidFill>
                  <a:schemeClr val="accent6">
                    <a:lumMod val="75000"/>
                  </a:schemeClr>
                </a:solidFill>
                <a:latin typeface="Baskerville Old Face" pitchFamily="18" charset="0"/>
                <a:ea typeface="+mj-ea"/>
                <a:cs typeface="+mj-cs"/>
              </a:rPr>
              <a:t>4.1. The evolution of marketing in the financial services sector</a:t>
            </a:r>
          </a:p>
          <a:p>
            <a:pPr marL="0" indent="174625" algn="just">
              <a:lnSpc>
                <a:spcPct val="115000"/>
              </a:lnSpc>
              <a:spcAft>
                <a:spcPts val="0"/>
              </a:spcAft>
              <a:buFontTx/>
              <a:buChar char="-"/>
            </a:pPr>
            <a:r>
              <a:rPr lang="en-US" sz="1800" b="1" dirty="0">
                <a:solidFill>
                  <a:schemeClr val="tx1">
                    <a:lumMod val="95000"/>
                    <a:lumOff val="5000"/>
                  </a:schemeClr>
                </a:solidFill>
                <a:latin typeface="Baskerville Old Face" pitchFamily="18" charset="0"/>
                <a:ea typeface="+mj-ea"/>
                <a:cs typeface="+mj-cs"/>
              </a:rPr>
              <a:t>In the past, marketing was used by the manufacturing industry mainly.</a:t>
            </a:r>
          </a:p>
          <a:p>
            <a:pPr marL="0" indent="174625" algn="just">
              <a:lnSpc>
                <a:spcPct val="115000"/>
              </a:lnSpc>
              <a:spcAft>
                <a:spcPts val="0"/>
              </a:spcAft>
              <a:buFontTx/>
              <a:buChar char="-"/>
            </a:pPr>
            <a:r>
              <a:rPr lang="en-US" sz="1800" b="1" dirty="0">
                <a:solidFill>
                  <a:srgbClr val="000099"/>
                </a:solidFill>
                <a:latin typeface="Baskerville Old Face" pitchFamily="18" charset="0"/>
                <a:ea typeface="+mj-ea"/>
                <a:cs typeface="+mj-cs"/>
              </a:rPr>
              <a:t>A banker is regarded as a professional, offering services to those who seek to “Look” them rather than as a business person trying to sell products.</a:t>
            </a:r>
          </a:p>
          <a:p>
            <a:pPr marL="0" indent="174625" algn="just">
              <a:lnSpc>
                <a:spcPct val="115000"/>
              </a:lnSpc>
              <a:spcAft>
                <a:spcPts val="0"/>
              </a:spcAft>
              <a:buFontTx/>
              <a:buChar char="-"/>
            </a:pPr>
            <a:r>
              <a:rPr lang="en-US" sz="1800" b="1" dirty="0">
                <a:solidFill>
                  <a:schemeClr val="tx1">
                    <a:lumMod val="95000"/>
                    <a:lumOff val="5000"/>
                  </a:schemeClr>
                </a:solidFill>
                <a:latin typeface="Baskerville Old Face" pitchFamily="18" charset="0"/>
                <a:ea typeface="+mj-ea"/>
                <a:cs typeface="+mj-cs"/>
              </a:rPr>
              <a:t>Limited competition, little or no advertising, fixed prices through a cartel, hours of opening were uniform and the range of services available varied little from one bank to another.</a:t>
            </a:r>
          </a:p>
          <a:p>
            <a:pPr marL="0" indent="174625" algn="just">
              <a:lnSpc>
                <a:spcPct val="115000"/>
              </a:lnSpc>
              <a:spcAft>
                <a:spcPts val="0"/>
              </a:spcAft>
              <a:buFontTx/>
              <a:buChar char="-"/>
            </a:pPr>
            <a:r>
              <a:rPr lang="en-US" sz="1800" b="1" dirty="0">
                <a:solidFill>
                  <a:srgbClr val="000099"/>
                </a:solidFill>
                <a:latin typeface="Baskerville Old Face" pitchFamily="18" charset="0"/>
                <a:ea typeface="+mj-ea"/>
                <a:cs typeface="+mj-cs"/>
              </a:rPr>
              <a:t>By the 1970s there was growing competition among FIs.</a:t>
            </a:r>
          </a:p>
          <a:p>
            <a:pPr marL="0" indent="174625" algn="just">
              <a:lnSpc>
                <a:spcPct val="115000"/>
              </a:lnSpc>
              <a:spcAft>
                <a:spcPts val="0"/>
              </a:spcAft>
              <a:buFontTx/>
              <a:buChar char="-"/>
            </a:pPr>
            <a:r>
              <a:rPr lang="en-US" sz="1800" b="1" dirty="0">
                <a:solidFill>
                  <a:schemeClr val="tx1">
                    <a:lumMod val="95000"/>
                    <a:lumOff val="5000"/>
                  </a:schemeClr>
                </a:solidFill>
                <a:latin typeface="Baskerville Old Face" pitchFamily="18" charset="0"/>
                <a:ea typeface="+mj-ea"/>
                <a:cs typeface="+mj-cs"/>
              </a:rPr>
              <a:t>In the 1980s, regulations decreased, financial and technological innovations, social changes and competition occurred till the 1990s.</a:t>
            </a:r>
          </a:p>
          <a:p>
            <a:pPr marL="0" indent="174625" algn="just">
              <a:lnSpc>
                <a:spcPct val="115000"/>
              </a:lnSpc>
              <a:spcAft>
                <a:spcPts val="0"/>
              </a:spcAft>
              <a:buFontTx/>
              <a:buChar char="-"/>
            </a:pPr>
            <a:r>
              <a:rPr lang="en-US" sz="1800" b="1" dirty="0">
                <a:solidFill>
                  <a:srgbClr val="000099"/>
                </a:solidFill>
                <a:latin typeface="Baskerville Old Face" pitchFamily="18" charset="0"/>
                <a:ea typeface="+mj-ea"/>
                <a:cs typeface="+mj-cs"/>
              </a:rPr>
              <a:t>From the nineteenth, this market has changed to marketing financial services and FIs started providing different services.</a:t>
            </a:r>
          </a:p>
          <a:p>
            <a:pPr marL="0" indent="174625" algn="just">
              <a:lnSpc>
                <a:spcPct val="115000"/>
              </a:lnSpc>
              <a:spcAft>
                <a:spcPts val="0"/>
              </a:spcAft>
              <a:buFontTx/>
              <a:buChar char="-"/>
            </a:pPr>
            <a:r>
              <a:rPr lang="en-US" sz="1800" b="1" dirty="0">
                <a:solidFill>
                  <a:schemeClr val="tx1">
                    <a:lumMod val="95000"/>
                    <a:lumOff val="5000"/>
                  </a:schemeClr>
                </a:solidFill>
                <a:latin typeface="Baskerville Old Face" pitchFamily="18" charset="0"/>
                <a:ea typeface="+mj-ea"/>
                <a:cs typeface="+mj-cs"/>
              </a:rPr>
              <a:t>UK retail banks have adopted marketing strategies that reflect the demands of their customers by building customer loyalty through the development and maintenance of enduring, long-term customer relationships.</a:t>
            </a:r>
            <a:endParaRPr lang="en-GB" sz="1800" b="1" dirty="0">
              <a:solidFill>
                <a:srgbClr val="000066"/>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13</a:t>
            </a:fld>
            <a:endParaRPr lang="en-US" dirty="0"/>
          </a:p>
        </p:txBody>
      </p:sp>
    </p:spTree>
    <p:extLst>
      <p:ext uri="{BB962C8B-B14F-4D97-AF65-F5344CB8AC3E}">
        <p14:creationId xmlns:p14="http://schemas.microsoft.com/office/powerpoint/2010/main" val="237857456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836711"/>
            <a:ext cx="8784976" cy="5328593"/>
          </a:xfrm>
        </p:spPr>
        <p:txBody>
          <a:bodyPr rtlCol="0">
            <a:noAutofit/>
          </a:bodyPr>
          <a:lstStyle/>
          <a:p>
            <a:pPr marL="0" indent="0" algn="just">
              <a:lnSpc>
                <a:spcPct val="150000"/>
              </a:lnSpc>
              <a:spcAft>
                <a:spcPts val="0"/>
              </a:spcAft>
              <a:buClr>
                <a:srgbClr val="000099"/>
              </a:buClr>
              <a:buSzPct val="100000"/>
              <a:buNone/>
            </a:pPr>
            <a:r>
              <a:rPr lang="en-GB" sz="1800" b="1" dirty="0">
                <a:solidFill>
                  <a:schemeClr val="accent6">
                    <a:lumMod val="75000"/>
                  </a:schemeClr>
                </a:solidFill>
                <a:latin typeface="Baskerville Old Face" pitchFamily="18" charset="0"/>
                <a:ea typeface="+mj-ea"/>
                <a:cs typeface="+mj-cs"/>
              </a:rPr>
              <a:t>4.2. </a:t>
            </a:r>
            <a:r>
              <a:rPr lang="en-US" sz="1800" b="1" dirty="0">
                <a:solidFill>
                  <a:schemeClr val="accent6">
                    <a:lumMod val="75000"/>
                  </a:schemeClr>
                </a:solidFill>
                <a:latin typeface="Baskerville Old Face" pitchFamily="18" charset="0"/>
                <a:ea typeface="+mj-ea"/>
                <a:cs typeface="+mj-cs"/>
              </a:rPr>
              <a:t>Financial Service Market “FSM” changes “The Challenges</a:t>
            </a:r>
          </a:p>
          <a:p>
            <a:pPr marL="0" indent="261938" algn="just">
              <a:spcAft>
                <a:spcPts val="0"/>
              </a:spcAft>
              <a:buClr>
                <a:srgbClr val="000099"/>
              </a:buClr>
              <a:buSzPct val="100000"/>
              <a:buAutoNum type="arabicPeriod"/>
            </a:pPr>
            <a:r>
              <a:rPr lang="en-US" sz="1800" b="1" dirty="0">
                <a:solidFill>
                  <a:schemeClr val="tx1"/>
                </a:solidFill>
                <a:latin typeface="Baskerville Old Face" pitchFamily="18" charset="0"/>
                <a:ea typeface="+mj-ea"/>
                <a:cs typeface="+mj-cs"/>
              </a:rPr>
              <a:t>The environment in which financial services “FS” are marketed is becoming more competitive, making the marketing of FS an increasingly unique discipline.</a:t>
            </a:r>
          </a:p>
          <a:p>
            <a:pPr marL="0" indent="261938" algn="just">
              <a:spcAft>
                <a:spcPts val="0"/>
              </a:spcAft>
              <a:buClr>
                <a:srgbClr val="000099"/>
              </a:buClr>
              <a:buSzPct val="100000"/>
              <a:buAutoNum type="arabicPeriod"/>
            </a:pPr>
            <a:r>
              <a:rPr lang="en-US" sz="1800" b="1" dirty="0">
                <a:solidFill>
                  <a:srgbClr val="000099"/>
                </a:solidFill>
                <a:latin typeface="Baskerville Old Face" pitchFamily="18" charset="0"/>
                <a:ea typeface="+mj-ea"/>
                <a:cs typeface="+mj-cs"/>
              </a:rPr>
              <a:t>Marketers are challenged every day by the unique characteristics of the products they market, for example, advertising the quality of the FS is harder than normal goods and it’s hard to attract and inspire customers’ attention.</a:t>
            </a:r>
          </a:p>
          <a:p>
            <a:pPr marL="0" indent="261938" algn="just">
              <a:spcAft>
                <a:spcPts val="0"/>
              </a:spcAft>
              <a:buClr>
                <a:srgbClr val="000099"/>
              </a:buClr>
              <a:buSzPct val="100000"/>
              <a:buAutoNum type="arabicPeriod"/>
            </a:pPr>
            <a:r>
              <a:rPr lang="en-US" sz="1800" b="1" dirty="0">
                <a:solidFill>
                  <a:schemeClr val="tx1"/>
                </a:solidFill>
                <a:latin typeface="Baskerville Old Face" pitchFamily="18" charset="0"/>
                <a:ea typeface="+mj-ea"/>
                <a:cs typeface="+mj-cs"/>
              </a:rPr>
              <a:t>Industry Consolidation “Unification”, Concentration “Competitive intensity and trying to depend on various strategies to success”.</a:t>
            </a:r>
          </a:p>
          <a:p>
            <a:pPr marL="0" indent="261938" algn="just">
              <a:spcAft>
                <a:spcPts val="0"/>
              </a:spcAft>
              <a:buClr>
                <a:srgbClr val="000099"/>
              </a:buClr>
              <a:buSzPct val="100000"/>
              <a:buAutoNum type="arabicPeriod"/>
            </a:pPr>
            <a:r>
              <a:rPr lang="en-US" sz="1800" b="1" dirty="0">
                <a:solidFill>
                  <a:srgbClr val="000099"/>
                </a:solidFill>
                <a:latin typeface="Baskerville Old Face" pitchFamily="18" charset="0"/>
                <a:ea typeface="+mj-ea"/>
                <a:cs typeface="+mj-cs"/>
              </a:rPr>
              <a:t>The emergence “appearance” of new entrants in the marketplace made the market more competitive so marketing such services is hard and challenging.</a:t>
            </a:r>
          </a:p>
          <a:p>
            <a:pPr marL="0" indent="261938" algn="just">
              <a:spcAft>
                <a:spcPts val="0"/>
              </a:spcAft>
              <a:buClr>
                <a:srgbClr val="000099"/>
              </a:buClr>
              <a:buSzPct val="100000"/>
              <a:buAutoNum type="arabicPeriod"/>
            </a:pPr>
            <a:r>
              <a:rPr lang="en-US" sz="1800" b="1" dirty="0">
                <a:solidFill>
                  <a:schemeClr val="tx1"/>
                </a:solidFill>
                <a:latin typeface="Baskerville Old Face" pitchFamily="18" charset="0"/>
                <a:ea typeface="+mj-ea"/>
                <a:cs typeface="+mj-cs"/>
              </a:rPr>
              <a:t>Fragmenting Consumer base according to Age, Sex, Culture, Wealth…Etc. make it hard and challenging to develop and succeed in this market.</a:t>
            </a:r>
          </a:p>
          <a:p>
            <a:pPr marL="0" indent="261938" algn="just">
              <a:spcAft>
                <a:spcPts val="0"/>
              </a:spcAft>
              <a:buClr>
                <a:srgbClr val="000099"/>
              </a:buClr>
              <a:buSzPct val="100000"/>
              <a:buAutoNum type="arabicPeriod"/>
            </a:pPr>
            <a:r>
              <a:rPr lang="en-US" sz="1800" b="1" dirty="0">
                <a:solidFill>
                  <a:srgbClr val="000099"/>
                </a:solidFill>
                <a:latin typeface="Baskerville Old Face" pitchFamily="18" charset="0"/>
                <a:ea typeface="+mj-ea"/>
                <a:cs typeface="+mj-cs"/>
              </a:rPr>
              <a:t>Customer Trust is another challenge for FIs and how to make it beside the FIs trust to a customer putting more emphasis on FIs to do their best to success and compete.</a:t>
            </a:r>
          </a:p>
          <a:p>
            <a:pPr marL="0" indent="0" algn="just">
              <a:spcAft>
                <a:spcPts val="0"/>
              </a:spcAft>
              <a:buClr>
                <a:srgbClr val="000099"/>
              </a:buClr>
              <a:buSzPct val="100000"/>
              <a:buNone/>
            </a:pPr>
            <a:r>
              <a:rPr lang="en-US" sz="1800" b="1" dirty="0">
                <a:solidFill>
                  <a:srgbClr val="FF0000"/>
                </a:solidFill>
                <a:latin typeface="Baskerville Old Face" pitchFamily="18" charset="0"/>
                <a:ea typeface="+mj-ea"/>
                <a:cs typeface="+mj-cs"/>
              </a:rPr>
              <a:t>There are many predictable behaviors that consumers often exhibit in their dealings with FIs and this will help to draw successful strategies for marketing FS.</a:t>
            </a:r>
            <a:endParaRPr lang="en-GB" sz="1800" b="1" dirty="0">
              <a:solidFill>
                <a:srgbClr val="FF0000"/>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14</a:t>
            </a:fld>
            <a:endParaRPr lang="en-US" dirty="0"/>
          </a:p>
        </p:txBody>
      </p:sp>
    </p:spTree>
    <p:extLst>
      <p:ext uri="{BB962C8B-B14F-4D97-AF65-F5344CB8AC3E}">
        <p14:creationId xmlns:p14="http://schemas.microsoft.com/office/powerpoint/2010/main" val="1821785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268760"/>
            <a:ext cx="8784976" cy="4248472"/>
          </a:xfrm>
        </p:spPr>
        <p:txBody>
          <a:bodyPr rtlCol="0">
            <a:noAutofit/>
          </a:bodyPr>
          <a:lstStyle/>
          <a:p>
            <a:pPr marL="0" indent="0" algn="just">
              <a:lnSpc>
                <a:spcPct val="150000"/>
              </a:lnSpc>
              <a:spcAft>
                <a:spcPts val="0"/>
              </a:spcAft>
              <a:buClr>
                <a:srgbClr val="000099"/>
              </a:buClr>
              <a:buSzPct val="100000"/>
              <a:buNone/>
            </a:pPr>
            <a:r>
              <a:rPr lang="en-GB" sz="1800" b="1" dirty="0">
                <a:solidFill>
                  <a:schemeClr val="accent6">
                    <a:lumMod val="75000"/>
                  </a:schemeClr>
                </a:solidFill>
                <a:latin typeface="Baskerville Old Face" pitchFamily="18" charset="0"/>
                <a:ea typeface="+mj-ea"/>
                <a:cs typeface="+mj-cs"/>
              </a:rPr>
              <a:t>4.3. Sources of Change in the financial service market:</a:t>
            </a:r>
          </a:p>
          <a:p>
            <a:pPr marL="263525" indent="-263525" algn="just" defTabSz="263525">
              <a:lnSpc>
                <a:spcPct val="115000"/>
              </a:lnSpc>
              <a:spcAft>
                <a:spcPts val="0"/>
              </a:spcAft>
              <a:buSzPct val="100000"/>
              <a:buFont typeface="+mj-lt"/>
              <a:buAutoNum type="arabicPeriod"/>
            </a:pPr>
            <a:r>
              <a:rPr lang="en-US" sz="1800" b="1" dirty="0">
                <a:solidFill>
                  <a:schemeClr val="accent5">
                    <a:lumMod val="50000"/>
                  </a:schemeClr>
                </a:solidFill>
                <a:latin typeface="Baskerville Old Face" pitchFamily="18" charset="0"/>
                <a:ea typeface="+mj-ea"/>
                <a:cs typeface="+mj-cs"/>
              </a:rPr>
              <a:t>Regulations: </a:t>
            </a:r>
            <a:r>
              <a:rPr lang="en-US" sz="1800" b="1" dirty="0">
                <a:solidFill>
                  <a:schemeClr val="tx1"/>
                </a:solidFill>
                <a:latin typeface="Baskerville Old Face" pitchFamily="18" charset="0"/>
                <a:ea typeface="+mj-ea"/>
                <a:cs typeface="+mj-cs"/>
              </a:rPr>
              <a:t>The Laws and regulations applied by the government and regulatory associations make emphasis on FIs to deal with.</a:t>
            </a:r>
          </a:p>
          <a:p>
            <a:pPr marL="263525" indent="-263525" algn="just" defTabSz="263525">
              <a:lnSpc>
                <a:spcPct val="115000"/>
              </a:lnSpc>
              <a:spcAft>
                <a:spcPts val="0"/>
              </a:spcAft>
              <a:buSzPct val="100000"/>
              <a:buFont typeface="+mj-lt"/>
              <a:buAutoNum type="arabicPeriod"/>
            </a:pPr>
            <a:r>
              <a:rPr lang="en-US" sz="1800" b="1" dirty="0">
                <a:solidFill>
                  <a:schemeClr val="accent5">
                    <a:lumMod val="50000"/>
                  </a:schemeClr>
                </a:solidFill>
                <a:latin typeface="Baskerville Old Face" pitchFamily="18" charset="0"/>
                <a:ea typeface="+mj-ea"/>
                <a:cs typeface="+mj-cs"/>
              </a:rPr>
              <a:t>Customer loyalty: </a:t>
            </a:r>
            <a:r>
              <a:rPr lang="en-US" sz="1800" b="1" dirty="0">
                <a:solidFill>
                  <a:schemeClr val="tx1"/>
                </a:solidFill>
                <a:latin typeface="Baskerville Old Face" pitchFamily="18" charset="0"/>
                <a:ea typeface="+mj-ea"/>
                <a:cs typeface="+mj-cs"/>
              </a:rPr>
              <a:t>Customers seek to get the most possible profit and return from their dealing with FIs, this makes them change their FI normally if they see a better chance of getting more gains in another source which makes it hard to keep the same customer base, or widen it.</a:t>
            </a:r>
          </a:p>
          <a:p>
            <a:pPr marL="263525" indent="-263525" algn="just" defTabSz="263525">
              <a:lnSpc>
                <a:spcPct val="115000"/>
              </a:lnSpc>
              <a:spcAft>
                <a:spcPts val="0"/>
              </a:spcAft>
              <a:buSzPct val="100000"/>
              <a:buFont typeface="+mj-lt"/>
              <a:buAutoNum type="arabicPeriod"/>
            </a:pPr>
            <a:r>
              <a:rPr lang="en-US" sz="1800" b="1" dirty="0">
                <a:solidFill>
                  <a:schemeClr val="accent5">
                    <a:lumMod val="50000"/>
                  </a:schemeClr>
                </a:solidFill>
                <a:latin typeface="Baskerville Old Face" pitchFamily="18" charset="0"/>
                <a:ea typeface="+mj-ea"/>
                <a:cs typeface="+mj-cs"/>
              </a:rPr>
              <a:t>Economic Forces “Changes”: </a:t>
            </a:r>
            <a:r>
              <a:rPr lang="en-US" sz="1800" b="1" dirty="0">
                <a:solidFill>
                  <a:schemeClr val="tx1"/>
                </a:solidFill>
                <a:latin typeface="Baskerville Old Face" pitchFamily="18" charset="0"/>
                <a:ea typeface="+mj-ea"/>
                <a:cs typeface="+mj-cs"/>
              </a:rPr>
              <a:t>Interest rate, Inflation, recession, monetary policy, financial policy, Investment… Etc. affects the attractiveness of FSs positively or negatively.</a:t>
            </a:r>
          </a:p>
          <a:p>
            <a:pPr marL="263525" indent="-263525" algn="just" defTabSz="263525">
              <a:lnSpc>
                <a:spcPct val="115000"/>
              </a:lnSpc>
              <a:spcAft>
                <a:spcPts val="0"/>
              </a:spcAft>
              <a:buSzPct val="100000"/>
              <a:buFont typeface="+mj-lt"/>
              <a:buAutoNum type="arabicPeriod"/>
            </a:pPr>
            <a:r>
              <a:rPr lang="en-US" sz="1800" b="1" dirty="0">
                <a:solidFill>
                  <a:schemeClr val="accent5">
                    <a:lumMod val="50000"/>
                  </a:schemeClr>
                </a:solidFill>
                <a:latin typeface="Baskerville Old Face" pitchFamily="18" charset="0"/>
                <a:ea typeface="+mj-ea"/>
                <a:cs typeface="+mj-cs"/>
              </a:rPr>
              <a:t>Technology: </a:t>
            </a:r>
            <a:r>
              <a:rPr lang="en-US" sz="1800" b="1" dirty="0">
                <a:solidFill>
                  <a:schemeClr val="tx1"/>
                </a:solidFill>
                <a:latin typeface="Baskerville Old Face" pitchFamily="18" charset="0"/>
                <a:ea typeface="+mj-ea"/>
                <a:cs typeface="+mj-cs"/>
              </a:rPr>
              <a:t>FIs are data-based and depend on technology in all its forms, so the quality of that technology determines somehow the quality of provided service by FIs, besides it lowers the costs.</a:t>
            </a:r>
            <a:endParaRPr lang="en-GB"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15</a:t>
            </a:fld>
            <a:endParaRPr lang="en-US" dirty="0"/>
          </a:p>
        </p:txBody>
      </p:sp>
    </p:spTree>
    <p:extLst>
      <p:ext uri="{BB962C8B-B14F-4D97-AF65-F5344CB8AC3E}">
        <p14:creationId xmlns:p14="http://schemas.microsoft.com/office/powerpoint/2010/main" val="377330844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700808"/>
            <a:ext cx="8784976" cy="3672408"/>
          </a:xfrm>
        </p:spPr>
        <p:txBody>
          <a:bodyPr rtlCol="0">
            <a:noAutofit/>
          </a:bodyPr>
          <a:lstStyle/>
          <a:p>
            <a:pPr marL="457200" indent="-457200" algn="just">
              <a:lnSpc>
                <a:spcPct val="115000"/>
              </a:lnSpc>
              <a:spcAft>
                <a:spcPts val="0"/>
              </a:spcAft>
              <a:buClr>
                <a:srgbClr val="000099"/>
              </a:buClr>
              <a:buSzPct val="100000"/>
              <a:buFont typeface="+mj-lt"/>
              <a:buAutoNum type="arabicPeriod" startAt="5"/>
            </a:pPr>
            <a:r>
              <a:rPr lang="en-GB" sz="2000" b="1" dirty="0">
                <a:solidFill>
                  <a:srgbClr val="000066"/>
                </a:solidFill>
                <a:latin typeface="Baskerville Old Face" pitchFamily="18" charset="0"/>
                <a:ea typeface="+mj-ea"/>
                <a:cs typeface="+mj-cs"/>
              </a:rPr>
              <a:t>Financial service marketing components: -</a:t>
            </a:r>
          </a:p>
          <a:p>
            <a:pPr marL="0" indent="0" algn="just">
              <a:lnSpc>
                <a:spcPct val="115000"/>
              </a:lnSpc>
              <a:spcAft>
                <a:spcPts val="0"/>
              </a:spcAft>
              <a:buClr>
                <a:srgbClr val="000099"/>
              </a:buClr>
              <a:buSzPct val="100000"/>
              <a:buNone/>
            </a:pPr>
            <a:r>
              <a:rPr lang="en-GB" sz="2000" b="1" dirty="0">
                <a:solidFill>
                  <a:srgbClr val="FF0000"/>
                </a:solidFill>
                <a:latin typeface="Baskerville Old Face" pitchFamily="18" charset="0"/>
                <a:ea typeface="+mj-ea"/>
                <a:cs typeface="+mj-cs"/>
              </a:rPr>
              <a:t>5.1. The Concept of Financial Product and Financial Service:</a:t>
            </a:r>
          </a:p>
          <a:p>
            <a:pPr marL="0" indent="27305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Financial Product: </a:t>
            </a:r>
            <a:r>
              <a:rPr lang="en-GB" sz="1800" b="1" dirty="0">
                <a:solidFill>
                  <a:schemeClr val="tx1"/>
                </a:solidFill>
                <a:latin typeface="Baskerville Old Face" pitchFamily="18" charset="0"/>
                <a:ea typeface="+mj-ea"/>
                <a:cs typeface="+mj-cs"/>
              </a:rPr>
              <a:t>The term used for commoditized financial transactions that involve standardized features such as property, casualty insurance, and residential mortgages.</a:t>
            </a:r>
          </a:p>
          <a:p>
            <a:pPr marL="0" indent="27305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Financial Service: </a:t>
            </a:r>
            <a:r>
              <a:rPr lang="en-US" sz="1800" b="1" dirty="0">
                <a:solidFill>
                  <a:schemeClr val="tx1"/>
                </a:solidFill>
                <a:latin typeface="Baskerville Old Face" pitchFamily="18" charset="0"/>
                <a:ea typeface="+mj-ea"/>
                <a:cs typeface="+mj-cs"/>
              </a:rPr>
              <a:t>Used for customized transactions such as brokerage services and financial advice, which often pay attention “catered” to individualized customer needs and require a great deal of individualized attention from the service provider</a:t>
            </a:r>
            <a:r>
              <a:rPr lang="en-GB" sz="1800" b="1" dirty="0">
                <a:solidFill>
                  <a:schemeClr val="tx1"/>
                </a:solidFill>
                <a:latin typeface="Baskerville Old Face" pitchFamily="18" charset="0"/>
                <a:ea typeface="+mj-ea"/>
                <a:cs typeface="+mj-cs"/>
              </a:rPr>
              <a:t>.</a:t>
            </a:r>
            <a:endParaRPr lang="en-GB" sz="1000" b="1" dirty="0">
              <a:solidFill>
                <a:srgbClr val="FF0000"/>
              </a:solidFill>
              <a:latin typeface="Baskerville Old Face" pitchFamily="18" charset="0"/>
              <a:ea typeface="+mj-ea"/>
              <a:cs typeface="+mj-cs"/>
            </a:endParaRPr>
          </a:p>
          <a:p>
            <a:pPr marL="0" indent="231775" algn="just" defTabSz="263525">
              <a:lnSpc>
                <a:spcPct val="115000"/>
              </a:lnSpc>
              <a:spcAft>
                <a:spcPts val="0"/>
              </a:spcAft>
              <a:buSzPct val="100000"/>
              <a:buFontTx/>
              <a:buChar char="-"/>
            </a:pPr>
            <a:r>
              <a:rPr lang="en-GB" sz="1800" b="1" dirty="0">
                <a:solidFill>
                  <a:srgbClr val="FF0000"/>
                </a:solidFill>
                <a:latin typeface="Baskerville Old Face" pitchFamily="18" charset="0"/>
                <a:ea typeface="+mj-ea"/>
                <a:cs typeface="+mj-cs"/>
              </a:rPr>
              <a:t>Financial service has Three inputs which are “</a:t>
            </a:r>
            <a:r>
              <a:rPr lang="en-GB" sz="1800" b="1" dirty="0">
                <a:solidFill>
                  <a:srgbClr val="000099"/>
                </a:solidFill>
                <a:latin typeface="Baskerville Old Face" pitchFamily="18" charset="0"/>
                <a:ea typeface="+mj-ea"/>
                <a:cs typeface="+mj-cs"/>
              </a:rPr>
              <a:t>Time frame, Risk, and Monetary inputs</a:t>
            </a:r>
            <a:r>
              <a:rPr lang="en-GB" sz="1800" b="1" dirty="0">
                <a:solidFill>
                  <a:srgbClr val="FF0000"/>
                </a:solidFill>
                <a:latin typeface="Baskerville Old Face" pitchFamily="18" charset="0"/>
                <a:ea typeface="+mj-ea"/>
                <a:cs typeface="+mj-cs"/>
              </a:rPr>
              <a:t>”</a:t>
            </a:r>
            <a:r>
              <a:rPr lang="en-GB" sz="1800" b="1" dirty="0">
                <a:solidFill>
                  <a:srgbClr val="000099"/>
                </a:solidFill>
                <a:latin typeface="Baskerville Old Face" pitchFamily="18" charset="0"/>
                <a:ea typeface="+mj-ea"/>
                <a:cs typeface="+mj-cs"/>
              </a:rPr>
              <a:t>, while </a:t>
            </a:r>
            <a:r>
              <a:rPr lang="en-GB" sz="1800" b="1" dirty="0">
                <a:solidFill>
                  <a:srgbClr val="FF0000"/>
                </a:solidFill>
                <a:latin typeface="Baskerville Old Face" pitchFamily="18" charset="0"/>
                <a:ea typeface="+mj-ea"/>
                <a:cs typeface="+mj-cs"/>
              </a:rPr>
              <a:t>The output of Financial service is often </a:t>
            </a:r>
            <a:r>
              <a:rPr lang="en-GB" sz="1800" b="1" dirty="0">
                <a:solidFill>
                  <a:srgbClr val="000099"/>
                </a:solidFill>
                <a:latin typeface="Baskerville Old Face" pitchFamily="18" charset="0"/>
                <a:ea typeface="+mj-ea"/>
                <a:cs typeface="+mj-cs"/>
              </a:rPr>
              <a:t>Monetary output. </a:t>
            </a:r>
            <a:r>
              <a:rPr lang="en-GB" sz="1800" b="1" dirty="0">
                <a:solidFill>
                  <a:schemeClr val="accent6">
                    <a:lumMod val="50000"/>
                  </a:schemeClr>
                </a:solidFill>
                <a:latin typeface="Baskerville Old Face" pitchFamily="18" charset="0"/>
                <a:ea typeface="+mj-ea"/>
                <a:cs typeface="+mj-cs"/>
              </a:rPr>
              <a:t>This process is used by customers to evaluate financial offers.</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16</a:t>
            </a:fld>
            <a:endParaRPr lang="en-US" dirty="0"/>
          </a:p>
        </p:txBody>
      </p:sp>
    </p:spTree>
    <p:extLst>
      <p:ext uri="{BB962C8B-B14F-4D97-AF65-F5344CB8AC3E}">
        <p14:creationId xmlns:p14="http://schemas.microsoft.com/office/powerpoint/2010/main" val="2857442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700808"/>
            <a:ext cx="8784976" cy="3312368"/>
          </a:xfrm>
        </p:spPr>
        <p:txBody>
          <a:bodyPr rtlCol="0">
            <a:noAutofit/>
          </a:bodyPr>
          <a:lstStyle/>
          <a:p>
            <a:pPr marL="0" indent="0" algn="just">
              <a:lnSpc>
                <a:spcPct val="115000"/>
              </a:lnSpc>
              <a:spcAft>
                <a:spcPts val="0"/>
              </a:spcAft>
              <a:buClr>
                <a:srgbClr val="000099"/>
              </a:buClr>
              <a:buSzPct val="100000"/>
              <a:buNone/>
            </a:pPr>
            <a:r>
              <a:rPr lang="en-GB" sz="2000" b="1" dirty="0">
                <a:solidFill>
                  <a:srgbClr val="FF0000"/>
                </a:solidFill>
                <a:latin typeface="Baskerville Old Face" pitchFamily="18" charset="0"/>
                <a:ea typeface="+mj-ea"/>
                <a:cs typeface="+mj-cs"/>
              </a:rPr>
              <a:t>5.2. Financial service marketing components:</a:t>
            </a:r>
          </a:p>
          <a:p>
            <a:pPr marL="457200" indent="-457200" algn="just">
              <a:lnSpc>
                <a:spcPct val="115000"/>
              </a:lnSpc>
              <a:spcAft>
                <a:spcPts val="0"/>
              </a:spcAft>
              <a:buClr>
                <a:srgbClr val="000099"/>
              </a:buClr>
              <a:buSzPct val="100000"/>
              <a:buAutoNum type="arabicPeriod"/>
            </a:pPr>
            <a:r>
              <a:rPr lang="en-GB" sz="2000" b="1" dirty="0">
                <a:solidFill>
                  <a:srgbClr val="47501C"/>
                </a:solidFill>
                <a:latin typeface="Baskerville Old Face" pitchFamily="18" charset="0"/>
                <a:ea typeface="+mj-ea"/>
                <a:cs typeface="+mj-cs"/>
              </a:rPr>
              <a:t>Consumer “customer” Behaviour</a:t>
            </a:r>
          </a:p>
          <a:p>
            <a:pPr marL="457200" indent="-457200" algn="just">
              <a:lnSpc>
                <a:spcPct val="115000"/>
              </a:lnSpc>
              <a:spcAft>
                <a:spcPts val="0"/>
              </a:spcAft>
              <a:buClr>
                <a:srgbClr val="000099"/>
              </a:buClr>
              <a:buSzPct val="100000"/>
              <a:buAutoNum type="arabicPeriod"/>
            </a:pPr>
            <a:r>
              <a:rPr lang="en-US" sz="2000" b="1" dirty="0">
                <a:solidFill>
                  <a:srgbClr val="47501C"/>
                </a:solidFill>
                <a:latin typeface="Baskerville Old Face" pitchFamily="18" charset="0"/>
                <a:ea typeface="+mj-ea"/>
                <a:cs typeface="+mj-cs"/>
              </a:rPr>
              <a:t>Pricing of financial service</a:t>
            </a:r>
          </a:p>
          <a:p>
            <a:pPr marL="457200" indent="-457200" algn="just">
              <a:lnSpc>
                <a:spcPct val="115000"/>
              </a:lnSpc>
              <a:spcAft>
                <a:spcPts val="0"/>
              </a:spcAft>
              <a:buClr>
                <a:srgbClr val="000099"/>
              </a:buClr>
              <a:buSzPct val="100000"/>
              <a:buAutoNum type="arabicPeriod"/>
            </a:pPr>
            <a:r>
              <a:rPr lang="en-US" sz="2000" b="1" dirty="0">
                <a:solidFill>
                  <a:srgbClr val="47501C"/>
                </a:solidFill>
                <a:latin typeface="Baskerville Old Face" pitchFamily="18" charset="0"/>
                <a:ea typeface="+mj-ea"/>
                <a:cs typeface="+mj-cs"/>
              </a:rPr>
              <a:t>Advertising of Financial Service</a:t>
            </a:r>
          </a:p>
          <a:p>
            <a:pPr marL="457200" indent="-457200" algn="just">
              <a:lnSpc>
                <a:spcPct val="115000"/>
              </a:lnSpc>
              <a:spcAft>
                <a:spcPts val="0"/>
              </a:spcAft>
              <a:buClr>
                <a:srgbClr val="000099"/>
              </a:buClr>
              <a:buSzPct val="100000"/>
              <a:buAutoNum type="arabicPeriod"/>
            </a:pPr>
            <a:r>
              <a:rPr lang="en-US" sz="2000" b="1" dirty="0">
                <a:solidFill>
                  <a:srgbClr val="47501C"/>
                </a:solidFill>
                <a:latin typeface="Baskerville Old Face" pitchFamily="18" charset="0"/>
                <a:ea typeface="+mj-ea"/>
                <a:cs typeface="+mj-cs"/>
              </a:rPr>
              <a:t>Distribution of </a:t>
            </a:r>
            <a:r>
              <a:rPr lang="en-US" sz="2000" b="1" dirty="0">
                <a:solidFill>
                  <a:srgbClr val="47501C"/>
                </a:solidFill>
                <a:latin typeface="Baskerville Old Face" pitchFamily="18" charset="0"/>
              </a:rPr>
              <a:t>Financial Services</a:t>
            </a:r>
          </a:p>
          <a:p>
            <a:pPr marL="457200" indent="-457200" algn="just">
              <a:lnSpc>
                <a:spcPct val="115000"/>
              </a:lnSpc>
              <a:spcAft>
                <a:spcPts val="0"/>
              </a:spcAft>
              <a:buClr>
                <a:srgbClr val="000099"/>
              </a:buClr>
              <a:buSzPct val="100000"/>
              <a:buAutoNum type="arabicPeriod"/>
            </a:pPr>
            <a:r>
              <a:rPr lang="en-US" sz="2000" b="1" dirty="0">
                <a:solidFill>
                  <a:srgbClr val="47501C"/>
                </a:solidFill>
                <a:latin typeface="Baskerville Old Face" pitchFamily="18" charset="0"/>
                <a:ea typeface="+mj-ea"/>
                <a:cs typeface="+mj-cs"/>
              </a:rPr>
              <a:t>New Product Introduction in Financial Service Markets</a:t>
            </a:r>
          </a:p>
          <a:p>
            <a:pPr marL="457200" indent="-457200" algn="just">
              <a:lnSpc>
                <a:spcPct val="115000"/>
              </a:lnSpc>
              <a:spcAft>
                <a:spcPts val="0"/>
              </a:spcAft>
              <a:buClr>
                <a:srgbClr val="000099"/>
              </a:buClr>
              <a:buSzPct val="100000"/>
              <a:buAutoNum type="arabicPeriod"/>
            </a:pPr>
            <a:r>
              <a:rPr lang="en-US" sz="2000" b="1" dirty="0">
                <a:solidFill>
                  <a:srgbClr val="47501C"/>
                </a:solidFill>
                <a:latin typeface="Baskerville Old Face" pitchFamily="18" charset="0"/>
                <a:ea typeface="+mj-ea"/>
                <a:cs typeface="+mj-cs"/>
              </a:rPr>
              <a:t>Segmenting Financial Service Markets</a:t>
            </a:r>
          </a:p>
          <a:p>
            <a:pPr marL="457200" indent="-457200" algn="just">
              <a:lnSpc>
                <a:spcPct val="115000"/>
              </a:lnSpc>
              <a:spcAft>
                <a:spcPts val="0"/>
              </a:spcAft>
              <a:buClr>
                <a:srgbClr val="000099"/>
              </a:buClr>
              <a:buSzPct val="100000"/>
              <a:buAutoNum type="arabicPeriod"/>
            </a:pPr>
            <a:r>
              <a:rPr lang="en-US" sz="2000" b="1" dirty="0">
                <a:solidFill>
                  <a:srgbClr val="47501C"/>
                </a:solidFill>
                <a:latin typeface="Baskerville Old Face" pitchFamily="18" charset="0"/>
                <a:ea typeface="+mj-ea"/>
                <a:cs typeface="+mj-cs"/>
              </a:rPr>
              <a:t>Regulations Governing Financial Service Marketing</a:t>
            </a:r>
            <a:endParaRPr lang="en-GB" sz="2000" b="1" dirty="0">
              <a:solidFill>
                <a:srgbClr val="47501C"/>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17</a:t>
            </a:fld>
            <a:endParaRPr lang="en-US" dirty="0"/>
          </a:p>
        </p:txBody>
      </p:sp>
    </p:spTree>
    <p:extLst>
      <p:ext uri="{BB962C8B-B14F-4D97-AF65-F5344CB8AC3E}">
        <p14:creationId xmlns:p14="http://schemas.microsoft.com/office/powerpoint/2010/main" val="2937680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88640"/>
            <a:ext cx="8784976" cy="6264696"/>
          </a:xfrm>
        </p:spPr>
        <p:txBody>
          <a:bodyPr rtlCol="0">
            <a:noAutofit/>
          </a:bodyPr>
          <a:lstStyle/>
          <a:p>
            <a:pPr marL="457200" indent="-457200" algn="just">
              <a:lnSpc>
                <a:spcPct val="115000"/>
              </a:lnSpc>
              <a:spcAft>
                <a:spcPts val="0"/>
              </a:spcAft>
              <a:buClr>
                <a:srgbClr val="000099"/>
              </a:buClr>
              <a:buSzPct val="100000"/>
              <a:buFont typeface="+mj-lt"/>
              <a:buAutoNum type="arabicPeriod" startAt="6"/>
            </a:pPr>
            <a:r>
              <a:rPr lang="en-GB" sz="2000" b="1" dirty="0">
                <a:solidFill>
                  <a:srgbClr val="000099"/>
                </a:solidFill>
                <a:latin typeface="Baskerville Old Face" pitchFamily="18" charset="0"/>
                <a:ea typeface="+mj-ea"/>
                <a:cs typeface="+mj-cs"/>
              </a:rPr>
              <a:t>Consumer “Customer” Behaviour</a:t>
            </a:r>
          </a:p>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6.1. Traditional rational consumer decision-making process in the financial market:</a:t>
            </a:r>
          </a:p>
          <a:p>
            <a:pPr marL="179388" indent="-179388" algn="just">
              <a:lnSpc>
                <a:spcPct val="115000"/>
              </a:lnSpc>
              <a:spcAft>
                <a:spcPts val="0"/>
              </a:spcAft>
              <a:buFontTx/>
              <a:buChar char="-"/>
            </a:pPr>
            <a:r>
              <a:rPr lang="en-GB" sz="1800" b="1" dirty="0">
                <a:solidFill>
                  <a:schemeClr val="tx1"/>
                </a:solidFill>
                <a:latin typeface="Baskerville Old Face" pitchFamily="18" charset="0"/>
                <a:ea typeface="+mj-ea"/>
                <a:cs typeface="+mj-cs"/>
              </a:rPr>
              <a:t>It’s important to understand the process of how a consumer evaluates financial services to make FIs know this process practically and theoretically.</a:t>
            </a:r>
          </a:p>
          <a:p>
            <a:pPr marL="0" indent="0" algn="just">
              <a:lnSpc>
                <a:spcPct val="115000"/>
              </a:lnSpc>
              <a:spcAft>
                <a:spcPts val="0"/>
              </a:spcAft>
              <a:buNone/>
            </a:pPr>
            <a:r>
              <a:rPr lang="en-GB" sz="1800" b="1" dirty="0">
                <a:solidFill>
                  <a:schemeClr val="accent6">
                    <a:lumMod val="75000"/>
                  </a:schemeClr>
                </a:solidFill>
                <a:latin typeface="Baskerville Old Face" pitchFamily="18" charset="0"/>
              </a:rPr>
              <a:t>6.2. Traditional rational consumer decision making process steps:</a:t>
            </a:r>
            <a:endParaRPr lang="en-GB" sz="1800" b="1" dirty="0">
              <a:solidFill>
                <a:schemeClr val="tx1"/>
              </a:solidFill>
              <a:latin typeface="Baskerville Old Face" pitchFamily="18" charset="0"/>
              <a:ea typeface="+mj-ea"/>
              <a:cs typeface="+mj-cs"/>
            </a:endParaRPr>
          </a:p>
          <a:p>
            <a:pPr marL="457200" indent="-457200" algn="just">
              <a:spcAft>
                <a:spcPts val="0"/>
              </a:spcAft>
              <a:buClr>
                <a:srgbClr val="47501C"/>
              </a:buClr>
              <a:buSzPct val="95000"/>
              <a:buFont typeface="+mj-lt"/>
              <a:buAutoNum type="alphaUcPeriod"/>
            </a:pPr>
            <a:r>
              <a:rPr lang="en-GB" sz="1600" b="1" dirty="0">
                <a:solidFill>
                  <a:schemeClr val="accent6">
                    <a:lumMod val="50000"/>
                  </a:schemeClr>
                </a:solidFill>
                <a:latin typeface="Baskerville Old Face" pitchFamily="18" charset="0"/>
                <a:ea typeface="+mj-ea"/>
                <a:cs typeface="+mj-cs"/>
              </a:rPr>
              <a:t>Need recognition.</a:t>
            </a:r>
          </a:p>
          <a:p>
            <a:pPr marL="457200" indent="-457200" algn="just">
              <a:spcAft>
                <a:spcPts val="0"/>
              </a:spcAft>
              <a:buClr>
                <a:srgbClr val="47501C"/>
              </a:buClr>
              <a:buSzPct val="95000"/>
              <a:buFont typeface="+mj-lt"/>
              <a:buAutoNum type="alphaUcPeriod"/>
            </a:pPr>
            <a:r>
              <a:rPr lang="en-GB" sz="1600" b="1" dirty="0">
                <a:solidFill>
                  <a:schemeClr val="accent6">
                    <a:lumMod val="50000"/>
                  </a:schemeClr>
                </a:solidFill>
                <a:latin typeface="Baskerville Old Face" pitchFamily="18" charset="0"/>
                <a:ea typeface="+mj-ea"/>
                <a:cs typeface="+mj-cs"/>
              </a:rPr>
              <a:t>Information search.</a:t>
            </a:r>
          </a:p>
          <a:p>
            <a:pPr marL="457200" indent="-457200" algn="just">
              <a:spcAft>
                <a:spcPts val="0"/>
              </a:spcAft>
              <a:buClr>
                <a:srgbClr val="47501C"/>
              </a:buClr>
              <a:buSzPct val="95000"/>
              <a:buFont typeface="+mj-lt"/>
              <a:buAutoNum type="alphaUcPeriod"/>
            </a:pPr>
            <a:r>
              <a:rPr lang="en-GB" sz="1600" b="1" dirty="0">
                <a:solidFill>
                  <a:schemeClr val="accent6">
                    <a:lumMod val="50000"/>
                  </a:schemeClr>
                </a:solidFill>
                <a:latin typeface="Baskerville Old Face" pitchFamily="18" charset="0"/>
                <a:ea typeface="+mj-ea"/>
                <a:cs typeface="+mj-cs"/>
              </a:rPr>
              <a:t>Pre-purchase evaluation.</a:t>
            </a:r>
          </a:p>
          <a:p>
            <a:pPr marL="457200" indent="-457200" algn="just">
              <a:spcAft>
                <a:spcPts val="0"/>
              </a:spcAft>
              <a:buClr>
                <a:srgbClr val="47501C"/>
              </a:buClr>
              <a:buSzPct val="95000"/>
              <a:buFont typeface="+mj-lt"/>
              <a:buAutoNum type="alphaUcPeriod"/>
            </a:pPr>
            <a:r>
              <a:rPr lang="en-GB" sz="1600" b="1" dirty="0">
                <a:solidFill>
                  <a:srgbClr val="000099"/>
                </a:solidFill>
                <a:latin typeface="Baskerville Old Face" pitchFamily="18" charset="0"/>
                <a:ea typeface="+mj-ea"/>
                <a:cs typeface="+mj-cs"/>
              </a:rPr>
              <a:t>Purchase.</a:t>
            </a:r>
          </a:p>
          <a:p>
            <a:pPr marL="457200" indent="-457200" algn="just">
              <a:spcAft>
                <a:spcPts val="0"/>
              </a:spcAft>
              <a:buClr>
                <a:srgbClr val="47501C"/>
              </a:buClr>
              <a:buSzPct val="95000"/>
              <a:buFont typeface="+mj-lt"/>
              <a:buAutoNum type="alphaUcPeriod"/>
            </a:pPr>
            <a:r>
              <a:rPr lang="en-GB" sz="1600" b="1" dirty="0">
                <a:solidFill>
                  <a:srgbClr val="000099"/>
                </a:solidFill>
                <a:latin typeface="Baskerville Old Face" pitchFamily="18" charset="0"/>
                <a:ea typeface="+mj-ea"/>
                <a:cs typeface="+mj-cs"/>
              </a:rPr>
              <a:t>Consumption.</a:t>
            </a:r>
          </a:p>
          <a:p>
            <a:pPr marL="457200" indent="-457200" algn="just">
              <a:spcAft>
                <a:spcPts val="0"/>
              </a:spcAft>
              <a:buClr>
                <a:srgbClr val="47501C"/>
              </a:buClr>
              <a:buSzPct val="95000"/>
              <a:buFont typeface="+mj-lt"/>
              <a:buAutoNum type="alphaUcPeriod"/>
            </a:pPr>
            <a:r>
              <a:rPr lang="en-GB" sz="1600" b="1" dirty="0">
                <a:solidFill>
                  <a:srgbClr val="000099"/>
                </a:solidFill>
                <a:latin typeface="Baskerville Old Face" pitchFamily="18" charset="0"/>
                <a:ea typeface="+mj-ea"/>
                <a:cs typeface="+mj-cs"/>
              </a:rPr>
              <a:t>Post-purchase evaluation.</a:t>
            </a:r>
          </a:p>
          <a:p>
            <a:pPr marL="109538" indent="-109538" algn="just" defTabSz="263525">
              <a:lnSpc>
                <a:spcPct val="115000"/>
              </a:lnSpc>
              <a:spcAft>
                <a:spcPts val="0"/>
              </a:spcAft>
              <a:buSzPct val="100000"/>
              <a:buFontTx/>
              <a:buChar char="-"/>
            </a:pPr>
            <a:r>
              <a:rPr lang="en-US" sz="1800" b="1" dirty="0">
                <a:solidFill>
                  <a:schemeClr val="accent6">
                    <a:lumMod val="50000"/>
                  </a:schemeClr>
                </a:solidFill>
                <a:latin typeface="Baskerville Old Face" pitchFamily="18" charset="0"/>
                <a:ea typeface="+mj-ea"/>
                <a:cs typeface="+mj-cs"/>
              </a:rPr>
              <a:t>The first three steps are important for FIs to promote their service and products by predicting. They focus on information search, especially for marketing their services to be sure that their service is what a consumer needs.</a:t>
            </a:r>
          </a:p>
          <a:p>
            <a:pPr marL="109538" indent="-109538" algn="just" defTabSz="263525">
              <a:lnSpc>
                <a:spcPct val="115000"/>
              </a:lnSpc>
              <a:spcAft>
                <a:spcPts val="0"/>
              </a:spcAft>
              <a:buSzPct val="100000"/>
              <a:buFontTx/>
              <a:buChar char="-"/>
            </a:pPr>
            <a:r>
              <a:rPr lang="en-US" sz="1800" b="1" dirty="0">
                <a:solidFill>
                  <a:srgbClr val="000099"/>
                </a:solidFill>
                <a:latin typeface="Baskerville Old Face" pitchFamily="18" charset="0"/>
                <a:ea typeface="+mj-ea"/>
                <a:cs typeface="+mj-cs"/>
              </a:rPr>
              <a:t>The problem is that it assumes that consumers often make their decisions in a highly informed and logical manner. But Consumers aren’t always rational in making the best choice between all available alternatives, besides their poor knowledge of risk and overconfidence or unconfident.</a:t>
            </a:r>
          </a:p>
          <a:p>
            <a:pPr marL="109538" indent="-109538" algn="just" defTabSz="263525">
              <a:lnSpc>
                <a:spcPct val="115000"/>
              </a:lnSpc>
              <a:spcAft>
                <a:spcPts val="0"/>
              </a:spcAft>
              <a:buSzPct val="100000"/>
              <a:buFontTx/>
              <a:buChar char="-"/>
            </a:pPr>
            <a:r>
              <a:rPr lang="en-US" sz="1800" b="1" dirty="0">
                <a:solidFill>
                  <a:schemeClr val="tx1"/>
                </a:solidFill>
                <a:latin typeface="Baskerville Old Face" pitchFamily="18" charset="0"/>
                <a:ea typeface="+mj-ea"/>
                <a:cs typeface="+mj-cs"/>
              </a:rPr>
              <a:t>In fact, this assumption is not true for most of the consumers.</a:t>
            </a:r>
            <a:endParaRPr lang="en-GB"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18</a:t>
            </a:fld>
            <a:endParaRPr lang="en-US" dirty="0"/>
          </a:p>
        </p:txBody>
      </p:sp>
    </p:spTree>
    <p:extLst>
      <p:ext uri="{BB962C8B-B14F-4D97-AF65-F5344CB8AC3E}">
        <p14:creationId xmlns:p14="http://schemas.microsoft.com/office/powerpoint/2010/main" val="2308897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88640"/>
            <a:ext cx="8784976" cy="6192688"/>
          </a:xfrm>
        </p:spPr>
        <p:txBody>
          <a:bodyPr rtlCol="0">
            <a:noAutofit/>
          </a:bodyPr>
          <a:lstStyle/>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6.3. Understanding consumers’ financial decisions:</a:t>
            </a:r>
          </a:p>
          <a:p>
            <a:pPr marL="179388" indent="-179388" algn="just" defTabSz="263525">
              <a:lnSpc>
                <a:spcPct val="115000"/>
              </a:lnSpc>
              <a:spcAft>
                <a:spcPts val="0"/>
              </a:spcAft>
              <a:buSzPct val="100000"/>
              <a:buFontTx/>
              <a:buChar char="-"/>
            </a:pPr>
            <a:r>
              <a:rPr lang="en-US" sz="1800" b="1" dirty="0">
                <a:solidFill>
                  <a:srgbClr val="002060"/>
                </a:solidFill>
                <a:latin typeface="Baskerville Old Face" pitchFamily="18" charset="0"/>
                <a:ea typeface="+mj-ea"/>
                <a:cs typeface="+mj-cs"/>
              </a:rPr>
              <a:t>Generally, consumers' rationality is limited. Thus, understanding and expecting consumers’ financial decisions is related to Behavioral Economics and cognitive psychology findings.</a:t>
            </a:r>
          </a:p>
          <a:p>
            <a:pPr marL="179388" indent="-179388" algn="just" defTabSz="263525">
              <a:lnSpc>
                <a:spcPct val="115000"/>
              </a:lnSpc>
              <a:spcAft>
                <a:spcPts val="0"/>
              </a:spcAft>
              <a:buSzPct val="100000"/>
              <a:buFontTx/>
              <a:buChar char="-"/>
            </a:pPr>
            <a:r>
              <a:rPr lang="en-US" sz="1800" b="1" dirty="0">
                <a:solidFill>
                  <a:schemeClr val="accent6">
                    <a:lumMod val="50000"/>
                  </a:schemeClr>
                </a:solidFill>
                <a:latin typeface="Baskerville Old Face" pitchFamily="18" charset="0"/>
                <a:ea typeface="+mj-ea"/>
                <a:cs typeface="+mj-cs"/>
              </a:rPr>
              <a:t>Risk and Uncertainty are fundamental characteristics of the majority of financial services. They influence consumers’ decisions for financial services.</a:t>
            </a:r>
          </a:p>
          <a:p>
            <a:pPr marL="179388" indent="-179388" algn="just" defTabSz="263525">
              <a:lnSpc>
                <a:spcPct val="115000"/>
              </a:lnSpc>
              <a:spcAft>
                <a:spcPts val="0"/>
              </a:spcAft>
              <a:buSzPct val="100000"/>
              <a:buFontTx/>
              <a:buChar char="-"/>
            </a:pPr>
            <a:r>
              <a:rPr lang="en-US" sz="1800" b="1" dirty="0">
                <a:solidFill>
                  <a:srgbClr val="002060"/>
                </a:solidFill>
                <a:latin typeface="Baskerville Old Face" pitchFamily="18" charset="0"/>
                <a:ea typeface="+mj-ea"/>
                <a:cs typeface="+mj-cs"/>
              </a:rPr>
              <a:t>Various attributes of a financial service affect consumers’ impressions or evaluations of it.</a:t>
            </a:r>
          </a:p>
          <a:p>
            <a:pPr marL="0" indent="0" algn="just" defTabSz="263525">
              <a:lnSpc>
                <a:spcPct val="115000"/>
              </a:lnSpc>
              <a:spcAft>
                <a:spcPts val="0"/>
              </a:spcAft>
              <a:buSzPct val="100000"/>
              <a:buNone/>
            </a:pPr>
            <a:endParaRPr lang="en-GB" sz="1000" b="1" dirty="0">
              <a:solidFill>
                <a:schemeClr val="accent6">
                  <a:lumMod val="50000"/>
                </a:schemeClr>
              </a:solidFill>
              <a:latin typeface="Baskerville Old Face" pitchFamily="18" charset="0"/>
              <a:ea typeface="+mj-ea"/>
              <a:cs typeface="+mj-cs"/>
            </a:endParaRPr>
          </a:p>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6.4. Consumers depend on Two stages for evaluating a financial service:</a:t>
            </a:r>
          </a:p>
          <a:p>
            <a:pPr marL="179388" indent="-179388" algn="just" defTabSz="263525">
              <a:lnSpc>
                <a:spcPct val="115000"/>
              </a:lnSpc>
              <a:spcAft>
                <a:spcPts val="0"/>
              </a:spcAft>
              <a:buSzPct val="100000"/>
              <a:buAutoNum type="arabicPeriod"/>
            </a:pPr>
            <a:r>
              <a:rPr lang="en-GB" sz="1800" b="1" dirty="0">
                <a:solidFill>
                  <a:srgbClr val="FF0000"/>
                </a:solidFill>
                <a:latin typeface="Baskerville Old Face" pitchFamily="18" charset="0"/>
                <a:ea typeface="+mj-ea"/>
                <a:cs typeface="+mj-cs"/>
              </a:rPr>
              <a:t>Discriminatory Pre-screening</a:t>
            </a:r>
            <a:r>
              <a:rPr lang="en-GB" sz="1800" b="1" dirty="0">
                <a:solidFill>
                  <a:schemeClr val="accent6">
                    <a:lumMod val="50000"/>
                  </a:schemeClr>
                </a:solidFill>
                <a:latin typeface="Baskerville Old Face" pitchFamily="18" charset="0"/>
                <a:ea typeface="+mj-ea"/>
                <a:cs typeface="+mj-cs"/>
              </a:rPr>
              <a:t>: </a:t>
            </a:r>
            <a:r>
              <a:rPr lang="en-GB" sz="1800" b="1" dirty="0">
                <a:solidFill>
                  <a:schemeClr val="tx1"/>
                </a:solidFill>
                <a:latin typeface="Baskerville Old Face" pitchFamily="18" charset="0"/>
                <a:ea typeface="+mj-ea"/>
                <a:cs typeface="+mj-cs"/>
              </a:rPr>
              <a:t>The consumer will prefer a certain and known deal over a risky one. This process might not be right always and shows the weakness of a consumer due to lack of information.</a:t>
            </a:r>
          </a:p>
          <a:p>
            <a:pPr marL="179388" indent="-179388" algn="just" defTabSz="263525">
              <a:lnSpc>
                <a:spcPct val="115000"/>
              </a:lnSpc>
              <a:spcAft>
                <a:spcPts val="0"/>
              </a:spcAft>
              <a:buSzPct val="100000"/>
              <a:buAutoNum type="arabicPeriod"/>
            </a:pPr>
            <a:r>
              <a:rPr lang="en-GB" sz="1800" b="1" dirty="0">
                <a:solidFill>
                  <a:srgbClr val="FF0000"/>
                </a:solidFill>
                <a:latin typeface="Baskerville Old Face" pitchFamily="18" charset="0"/>
                <a:ea typeface="+mj-ea"/>
                <a:cs typeface="+mj-cs"/>
              </a:rPr>
              <a:t>Compensatory Decision Making</a:t>
            </a:r>
            <a:r>
              <a:rPr lang="en-GB" sz="1800" b="1" dirty="0">
                <a:solidFill>
                  <a:schemeClr val="accent6">
                    <a:lumMod val="50000"/>
                  </a:schemeClr>
                </a:solidFill>
                <a:latin typeface="Baskerville Old Face" pitchFamily="18" charset="0"/>
                <a:ea typeface="+mj-ea"/>
                <a:cs typeface="+mj-cs"/>
              </a:rPr>
              <a:t>: </a:t>
            </a:r>
            <a:r>
              <a:rPr lang="en-GB" sz="1800" b="1" dirty="0">
                <a:solidFill>
                  <a:schemeClr val="tx1"/>
                </a:solidFill>
                <a:latin typeface="Baskerville Old Face" pitchFamily="18" charset="0"/>
                <a:ea typeface="+mj-ea"/>
                <a:cs typeface="+mj-cs"/>
              </a:rPr>
              <a:t>The customer will choose a financial service that doesn't contain the weakness/s that the others contain and make the highest return for that customer according to his/her knowledge.</a:t>
            </a:r>
          </a:p>
          <a:p>
            <a:pPr marL="0" indent="0" algn="just" defTabSz="263525">
              <a:lnSpc>
                <a:spcPct val="115000"/>
              </a:lnSpc>
              <a:spcAft>
                <a:spcPts val="0"/>
              </a:spcAft>
              <a:buSzPct val="100000"/>
              <a:buNone/>
            </a:pPr>
            <a:r>
              <a:rPr lang="en-GB" sz="1600" b="1" i="1" u="sng" dirty="0">
                <a:solidFill>
                  <a:schemeClr val="accent6">
                    <a:lumMod val="50000"/>
                  </a:schemeClr>
                </a:solidFill>
                <a:latin typeface="Baskerville Old Face" pitchFamily="18" charset="0"/>
              </a:rPr>
              <a:t>Choice One</a:t>
            </a:r>
            <a:r>
              <a:rPr lang="en-GB" sz="1600" b="1" dirty="0">
                <a:solidFill>
                  <a:srgbClr val="002060"/>
                </a:solidFill>
                <a:latin typeface="Baskerville Old Face" pitchFamily="18" charset="0"/>
              </a:rPr>
              <a:t>: </a:t>
            </a:r>
            <a:r>
              <a:rPr lang="en-GB" sz="1600" b="1" i="1" dirty="0">
                <a:solidFill>
                  <a:srgbClr val="47501C"/>
                </a:solidFill>
                <a:latin typeface="Baskerville Old Face" pitchFamily="18" charset="0"/>
              </a:rPr>
              <a:t>Pay 100$ to the insurance company.</a:t>
            </a:r>
          </a:p>
          <a:p>
            <a:pPr marL="179388" indent="-179388" algn="just" defTabSz="263525">
              <a:lnSpc>
                <a:spcPct val="115000"/>
              </a:lnSpc>
              <a:spcAft>
                <a:spcPts val="0"/>
              </a:spcAft>
              <a:buSzPct val="100000"/>
              <a:buFontTx/>
              <a:buChar char="-"/>
            </a:pPr>
            <a:r>
              <a:rPr lang="en-GB" sz="1600" b="1" i="1" dirty="0">
                <a:solidFill>
                  <a:srgbClr val="000066"/>
                </a:solidFill>
                <a:latin typeface="Baskerville Old Face" pitchFamily="18" charset="0"/>
              </a:rPr>
              <a:t>Take a 90% chance of not paying anything and a 10% chance of paying 1,000$.</a:t>
            </a:r>
            <a:endParaRPr lang="en-GB" sz="1600" b="1" dirty="0">
              <a:solidFill>
                <a:srgbClr val="000066"/>
              </a:solidFill>
              <a:latin typeface="Baskerville Old Face" pitchFamily="18" charset="0"/>
            </a:endParaRPr>
          </a:p>
          <a:p>
            <a:pPr marL="0" indent="0" algn="just" defTabSz="263525">
              <a:lnSpc>
                <a:spcPct val="115000"/>
              </a:lnSpc>
              <a:spcAft>
                <a:spcPts val="0"/>
              </a:spcAft>
              <a:buSzPct val="100000"/>
              <a:buNone/>
            </a:pPr>
            <a:r>
              <a:rPr lang="en-GB" sz="1600" b="1" i="1" u="sng" dirty="0">
                <a:solidFill>
                  <a:schemeClr val="accent6">
                    <a:lumMod val="50000"/>
                  </a:schemeClr>
                </a:solidFill>
                <a:latin typeface="Baskerville Old Face" pitchFamily="18" charset="0"/>
              </a:rPr>
              <a:t>Choice One</a:t>
            </a:r>
            <a:r>
              <a:rPr lang="en-GB" sz="1600" b="1" dirty="0">
                <a:solidFill>
                  <a:srgbClr val="002060"/>
                </a:solidFill>
                <a:latin typeface="Baskerville Old Face" pitchFamily="18" charset="0"/>
              </a:rPr>
              <a:t>: </a:t>
            </a:r>
            <a:r>
              <a:rPr lang="en-GB" sz="1600" b="1" i="1" dirty="0">
                <a:solidFill>
                  <a:srgbClr val="47501C"/>
                </a:solidFill>
                <a:latin typeface="Baskerville Old Face" pitchFamily="18" charset="0"/>
              </a:rPr>
              <a:t>Receive 100$.</a:t>
            </a:r>
          </a:p>
          <a:p>
            <a:pPr marL="179388" indent="-179388" algn="just" defTabSz="263525">
              <a:lnSpc>
                <a:spcPct val="115000"/>
              </a:lnSpc>
              <a:spcAft>
                <a:spcPts val="0"/>
              </a:spcAft>
              <a:buSzPct val="100000"/>
              <a:buFontTx/>
              <a:buChar char="-"/>
            </a:pPr>
            <a:r>
              <a:rPr lang="en-GB" sz="1600" b="1" i="1" dirty="0">
                <a:solidFill>
                  <a:srgbClr val="000066"/>
                </a:solidFill>
                <a:latin typeface="Baskerville Old Face" pitchFamily="18" charset="0"/>
              </a:rPr>
              <a:t>Take a 10% chance of getting 1,000$, but a 90% chance of getting 0$.</a:t>
            </a:r>
            <a:endParaRPr lang="en-GB" sz="1600" b="1" dirty="0">
              <a:solidFill>
                <a:srgbClr val="000066"/>
              </a:solidFill>
              <a:latin typeface="Baskerville Old Face" pitchFamily="18" charset="0"/>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19</a:t>
            </a:fld>
            <a:endParaRPr lang="en-US" dirty="0"/>
          </a:p>
        </p:txBody>
      </p:sp>
    </p:spTree>
    <p:extLst>
      <p:ext uri="{BB962C8B-B14F-4D97-AF65-F5344CB8AC3E}">
        <p14:creationId xmlns:p14="http://schemas.microsoft.com/office/powerpoint/2010/main" val="3599242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903759"/>
            <a:ext cx="8280400" cy="5189537"/>
          </a:xfrm>
        </p:spPr>
        <p:txBody>
          <a:bodyPr rtlCol="0">
            <a:noAutofit/>
          </a:bodyPr>
          <a:lstStyle/>
          <a:p>
            <a:pPr marL="457200" indent="-457200" algn="just" eaLnBrk="1" fontAlgn="auto" hangingPunct="1">
              <a:buClr>
                <a:srgbClr val="000099"/>
              </a:buClr>
              <a:buSzPct val="100000"/>
              <a:buFont typeface="+mj-lt"/>
              <a:buAutoNum type="arabicPeriod"/>
              <a:tabLst>
                <a:tab pos="177800" algn="l"/>
              </a:tabLst>
              <a:defRPr/>
            </a:pPr>
            <a:r>
              <a:rPr lang="en-US" sz="2000" b="1" dirty="0">
                <a:solidFill>
                  <a:srgbClr val="000099"/>
                </a:solidFill>
                <a:latin typeface="Baskerville Old Face" pitchFamily="18" charset="0"/>
              </a:rPr>
              <a:t>A Product and Product Life Cycle “PLC”</a:t>
            </a:r>
          </a:p>
          <a:p>
            <a:pPr marL="0" indent="0" algn="just" eaLnBrk="1" fontAlgn="auto" hangingPunct="1">
              <a:buClr>
                <a:srgbClr val="000099"/>
              </a:buClr>
              <a:buSzPct val="100000"/>
              <a:buNone/>
              <a:tabLst>
                <a:tab pos="177800" algn="l"/>
              </a:tabLst>
              <a:defRPr/>
            </a:pPr>
            <a:r>
              <a:rPr lang="en-US" sz="2000" b="1" dirty="0">
                <a:solidFill>
                  <a:srgbClr val="000099"/>
                </a:solidFill>
                <a:latin typeface="Baskerville Old Face" pitchFamily="18" charset="0"/>
              </a:rPr>
              <a:t>1.1. A Product</a:t>
            </a:r>
          </a:p>
          <a:p>
            <a:pPr marL="0" indent="0" algn="just" eaLnBrk="1" fontAlgn="auto" hangingPunct="1">
              <a:buClr>
                <a:schemeClr val="accent6">
                  <a:lumMod val="75000"/>
                </a:schemeClr>
              </a:buClr>
              <a:buNone/>
              <a:tabLst>
                <a:tab pos="177800" algn="l"/>
              </a:tabLst>
              <a:defRPr/>
            </a:pPr>
            <a:endParaRPr lang="en-GB" sz="1000" b="1" dirty="0">
              <a:solidFill>
                <a:schemeClr val="accent6">
                  <a:lumMod val="75000"/>
                </a:schemeClr>
              </a:solidFill>
              <a:latin typeface="Baskerville Old Face" pitchFamily="18" charset="0"/>
              <a:ea typeface="+mj-ea"/>
              <a:cs typeface="+mj-cs"/>
            </a:endParaRPr>
          </a:p>
          <a:p>
            <a:pPr marL="0" indent="0" algn="just" eaLnBrk="1" fontAlgn="auto" hangingPunct="1">
              <a:buClr>
                <a:schemeClr val="accent6">
                  <a:lumMod val="75000"/>
                </a:schemeClr>
              </a:buClr>
              <a:buNone/>
              <a:tabLst>
                <a:tab pos="177800" algn="l"/>
              </a:tabLst>
              <a:defRPr/>
            </a:pPr>
            <a:r>
              <a:rPr lang="en-GB" sz="1800" b="1" dirty="0">
                <a:solidFill>
                  <a:schemeClr val="accent6">
                    <a:lumMod val="75000"/>
                  </a:schemeClr>
                </a:solidFill>
                <a:latin typeface="Baskerville Old Face" pitchFamily="18" charset="0"/>
                <a:ea typeface="+mj-ea"/>
                <a:cs typeface="+mj-cs"/>
              </a:rPr>
              <a:t>1.1.1. Product</a:t>
            </a:r>
            <a:r>
              <a:rPr lang="en-GB" sz="1800" b="1" dirty="0">
                <a:solidFill>
                  <a:schemeClr val="tx1">
                    <a:lumMod val="95000"/>
                    <a:lumOff val="5000"/>
                  </a:schemeClr>
                </a:solidFill>
                <a:latin typeface="Baskerville Old Face" pitchFamily="18" charset="0"/>
                <a:ea typeface="+mj-ea"/>
                <a:cs typeface="+mj-cs"/>
              </a:rPr>
              <a:t>: “</a:t>
            </a:r>
            <a:r>
              <a:rPr lang="en-GB" sz="1800" b="1" i="1" dirty="0">
                <a:solidFill>
                  <a:srgbClr val="47501C"/>
                </a:solidFill>
                <a:latin typeface="Baskerville Old Face" pitchFamily="18" charset="0"/>
                <a:ea typeface="+mj-ea"/>
                <a:cs typeface="+mj-cs"/>
              </a:rPr>
              <a:t>Is something that can be introduced in the market to attract attention, owning, use or consumption</a:t>
            </a:r>
            <a:r>
              <a:rPr lang="en-GB" sz="1800" b="1" i="1" dirty="0">
                <a:solidFill>
                  <a:schemeClr val="tx1"/>
                </a:solidFill>
                <a:latin typeface="Baskerville Old Face" pitchFamily="18" charset="0"/>
                <a:ea typeface="+mj-ea"/>
                <a:cs typeface="+mj-cs"/>
              </a:rPr>
              <a:t>”</a:t>
            </a:r>
            <a:r>
              <a:rPr lang="en-GB" sz="1800" b="1" dirty="0">
                <a:solidFill>
                  <a:schemeClr val="tx1">
                    <a:lumMod val="95000"/>
                    <a:lumOff val="5000"/>
                  </a:schemeClr>
                </a:solidFill>
                <a:latin typeface="Baskerville Old Face" pitchFamily="18" charset="0"/>
                <a:ea typeface="+mj-ea"/>
                <a:cs typeface="+mj-cs"/>
              </a:rPr>
              <a:t>.</a:t>
            </a:r>
          </a:p>
          <a:p>
            <a:pPr marL="0" indent="0" algn="just" eaLnBrk="1" fontAlgn="auto" hangingPunct="1">
              <a:buClr>
                <a:schemeClr val="accent6">
                  <a:lumMod val="75000"/>
                </a:schemeClr>
              </a:buClr>
              <a:buNone/>
              <a:tabLst>
                <a:tab pos="177800" algn="l"/>
              </a:tabLst>
              <a:defRPr/>
            </a:pPr>
            <a:endParaRPr lang="en-GB" sz="1000" b="1" dirty="0">
              <a:solidFill>
                <a:schemeClr val="tx1">
                  <a:lumMod val="95000"/>
                  <a:lumOff val="5000"/>
                </a:schemeClr>
              </a:solidFill>
              <a:latin typeface="Baskerville Old Face" pitchFamily="18" charset="0"/>
              <a:ea typeface="+mj-ea"/>
              <a:cs typeface="+mj-cs"/>
            </a:endParaRPr>
          </a:p>
          <a:p>
            <a:pPr marL="0" indent="0" algn="just" eaLnBrk="1" fontAlgn="auto" hangingPunct="1">
              <a:buClr>
                <a:schemeClr val="accent6">
                  <a:lumMod val="75000"/>
                </a:schemeClr>
              </a:buClr>
              <a:buNone/>
              <a:tabLst>
                <a:tab pos="177800" algn="l"/>
              </a:tabLst>
              <a:defRPr/>
            </a:pPr>
            <a:r>
              <a:rPr lang="en-GB" sz="1800" b="1" dirty="0">
                <a:solidFill>
                  <a:schemeClr val="accent6">
                    <a:lumMod val="75000"/>
                  </a:schemeClr>
                </a:solidFill>
                <a:latin typeface="Baskerville Old Face" pitchFamily="18" charset="0"/>
                <a:ea typeface="+mj-ea"/>
                <a:cs typeface="+mj-cs"/>
              </a:rPr>
              <a:t>1.1.2. A Product is divided into Six parts:</a:t>
            </a:r>
          </a:p>
          <a:p>
            <a:pPr marL="457200" indent="-457200" algn="just" eaLnBrk="1" fontAlgn="auto" hangingPunct="1">
              <a:buClr>
                <a:schemeClr val="accent6">
                  <a:lumMod val="75000"/>
                </a:schemeClr>
              </a:buClr>
              <a:buSzPct val="100000"/>
              <a:buFont typeface="Georgia" pitchFamily="18" charset="0"/>
              <a:buAutoNum type="arabicPeriod"/>
              <a:tabLst>
                <a:tab pos="177800" algn="l"/>
              </a:tabLst>
              <a:defRPr/>
            </a:pPr>
            <a:r>
              <a:rPr lang="en-GB" sz="1800" b="1" dirty="0">
                <a:solidFill>
                  <a:srgbClr val="002060"/>
                </a:solidFill>
                <a:latin typeface="Baskerville Old Face" pitchFamily="18" charset="0"/>
                <a:ea typeface="+mj-ea"/>
                <a:cs typeface="+mj-cs"/>
              </a:rPr>
              <a:t>Goods.</a:t>
            </a:r>
          </a:p>
          <a:p>
            <a:pPr marL="457200" indent="-457200" algn="just" eaLnBrk="1" fontAlgn="auto" hangingPunct="1">
              <a:buClr>
                <a:schemeClr val="accent6">
                  <a:lumMod val="75000"/>
                </a:schemeClr>
              </a:buClr>
              <a:buSzPct val="100000"/>
              <a:buFont typeface="Georgia" pitchFamily="18" charset="0"/>
              <a:buAutoNum type="arabicPeriod"/>
              <a:tabLst>
                <a:tab pos="177800" algn="l"/>
              </a:tabLst>
              <a:defRPr/>
            </a:pPr>
            <a:r>
              <a:rPr lang="en-GB" sz="1800" b="1" dirty="0">
                <a:solidFill>
                  <a:srgbClr val="002060"/>
                </a:solidFill>
                <a:latin typeface="Baskerville Old Face" pitchFamily="18" charset="0"/>
                <a:ea typeface="+mj-ea"/>
                <a:cs typeface="+mj-cs"/>
              </a:rPr>
              <a:t>Services.</a:t>
            </a:r>
          </a:p>
          <a:p>
            <a:pPr marL="457200" indent="-457200" algn="just" eaLnBrk="1" fontAlgn="auto" hangingPunct="1">
              <a:buClr>
                <a:schemeClr val="accent6">
                  <a:lumMod val="75000"/>
                </a:schemeClr>
              </a:buClr>
              <a:buSzPct val="100000"/>
              <a:buFont typeface="Georgia" pitchFamily="18" charset="0"/>
              <a:buAutoNum type="arabicPeriod"/>
              <a:tabLst>
                <a:tab pos="177800" algn="l"/>
              </a:tabLst>
              <a:defRPr/>
            </a:pPr>
            <a:r>
              <a:rPr lang="en-GB" sz="1800" b="1" dirty="0">
                <a:solidFill>
                  <a:srgbClr val="002060"/>
                </a:solidFill>
                <a:latin typeface="Baskerville Old Face" pitchFamily="18" charset="0"/>
                <a:ea typeface="+mj-ea"/>
                <a:cs typeface="+mj-cs"/>
              </a:rPr>
              <a:t>Individuals.</a:t>
            </a:r>
          </a:p>
          <a:p>
            <a:pPr marL="457200" indent="-457200" algn="just" eaLnBrk="1" fontAlgn="auto" hangingPunct="1">
              <a:buClr>
                <a:schemeClr val="accent6">
                  <a:lumMod val="75000"/>
                </a:schemeClr>
              </a:buClr>
              <a:buSzPct val="100000"/>
              <a:buFont typeface="Georgia" pitchFamily="18" charset="0"/>
              <a:buAutoNum type="arabicPeriod"/>
              <a:tabLst>
                <a:tab pos="177800" algn="l"/>
              </a:tabLst>
              <a:defRPr/>
            </a:pPr>
            <a:r>
              <a:rPr lang="en-GB" sz="1800" b="1" dirty="0">
                <a:solidFill>
                  <a:srgbClr val="002060"/>
                </a:solidFill>
                <a:latin typeface="Baskerville Old Face" pitchFamily="18" charset="0"/>
                <a:ea typeface="+mj-ea"/>
                <a:cs typeface="+mj-cs"/>
              </a:rPr>
              <a:t>Institutes.</a:t>
            </a:r>
          </a:p>
          <a:p>
            <a:pPr marL="457200" indent="-457200" algn="just" eaLnBrk="1" fontAlgn="auto" hangingPunct="1">
              <a:buClr>
                <a:schemeClr val="accent6">
                  <a:lumMod val="75000"/>
                </a:schemeClr>
              </a:buClr>
              <a:buSzPct val="100000"/>
              <a:buFont typeface="Georgia" pitchFamily="18" charset="0"/>
              <a:buAutoNum type="arabicPeriod"/>
              <a:tabLst>
                <a:tab pos="177800" algn="l"/>
              </a:tabLst>
              <a:defRPr/>
            </a:pPr>
            <a:r>
              <a:rPr lang="en-GB" sz="1800" b="1" dirty="0">
                <a:solidFill>
                  <a:srgbClr val="002060"/>
                </a:solidFill>
                <a:latin typeface="Baskerville Old Face" pitchFamily="18" charset="0"/>
                <a:ea typeface="+mj-ea"/>
                <a:cs typeface="+mj-cs"/>
              </a:rPr>
              <a:t>Ideas.</a:t>
            </a:r>
          </a:p>
          <a:p>
            <a:pPr marL="457200" indent="-457200" algn="just" eaLnBrk="1" fontAlgn="auto" hangingPunct="1">
              <a:buClr>
                <a:schemeClr val="accent6">
                  <a:lumMod val="75000"/>
                </a:schemeClr>
              </a:buClr>
              <a:buSzPct val="100000"/>
              <a:buFont typeface="Georgia" pitchFamily="18" charset="0"/>
              <a:buAutoNum type="arabicPeriod"/>
              <a:tabLst>
                <a:tab pos="177800" algn="l"/>
              </a:tabLst>
              <a:defRPr/>
            </a:pPr>
            <a:r>
              <a:rPr lang="en-GB" sz="1800" b="1" dirty="0">
                <a:solidFill>
                  <a:srgbClr val="002060"/>
                </a:solidFill>
                <a:latin typeface="Baskerville Old Face" pitchFamily="18" charset="0"/>
                <a:ea typeface="+mj-ea"/>
                <a:cs typeface="+mj-cs"/>
              </a:rPr>
              <a:t>Knowledge.</a:t>
            </a:r>
            <a:endParaRPr lang="en-GB"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p:txBody>
          <a:bodyPr/>
          <a:lstStyle/>
          <a:p>
            <a:pPr>
              <a:defRPr/>
            </a:pPr>
            <a:fld id="{77AC51D9-92FF-4744-B2DD-A7C10A572880}" type="slidenum">
              <a:rPr lang="en-US" smtClean="0"/>
              <a:pPr>
                <a:defRPr/>
              </a:pPr>
              <a:t>2</a:t>
            </a:fld>
            <a:endParaRPr lang="en-US" dirty="0"/>
          </a:p>
        </p:txBody>
      </p:sp>
      <p:pic>
        <p:nvPicPr>
          <p:cNvPr id="8197" name="Picture 6"/>
          <p:cNvPicPr>
            <a:picLocks noChangeAspect="1" noChangeArrowheads="1"/>
          </p:cNvPicPr>
          <p:nvPr/>
        </p:nvPicPr>
        <p:blipFill>
          <a:blip r:embed="rId2">
            <a:extLst>
              <a:ext uri="{28A0092B-C50C-407E-A947-70E740481C1C}">
                <a14:useLocalDpi xmlns:a14="http://schemas.microsoft.com/office/drawing/2010/main" val="0"/>
              </a:ext>
            </a:extLst>
          </a:blip>
          <a:srcRect l="28687" r="29761"/>
          <a:stretch>
            <a:fillRect/>
          </a:stretch>
        </p:blipFill>
        <p:spPr bwMode="auto">
          <a:xfrm>
            <a:off x="6001198" y="3429000"/>
            <a:ext cx="2838450" cy="315436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412776"/>
            <a:ext cx="8784976" cy="3744416"/>
          </a:xfrm>
        </p:spPr>
        <p:txBody>
          <a:bodyPr rtlCol="0">
            <a:noAutofit/>
          </a:bodyPr>
          <a:lstStyle/>
          <a:p>
            <a:pPr marL="457200" indent="-457200" algn="just">
              <a:lnSpc>
                <a:spcPct val="115000"/>
              </a:lnSpc>
              <a:spcAft>
                <a:spcPts val="0"/>
              </a:spcAft>
              <a:buClr>
                <a:srgbClr val="000099"/>
              </a:buClr>
              <a:buSzPct val="100000"/>
              <a:buFont typeface="+mj-lt"/>
              <a:buAutoNum type="arabicPeriod" startAt="7"/>
            </a:pPr>
            <a:r>
              <a:rPr lang="en-GB" sz="2000" b="1" dirty="0">
                <a:solidFill>
                  <a:srgbClr val="000099"/>
                </a:solidFill>
                <a:latin typeface="Baskerville Old Face" pitchFamily="18" charset="0"/>
                <a:ea typeface="+mj-ea"/>
                <a:cs typeface="+mj-cs"/>
              </a:rPr>
              <a:t>Pricing of Financial Service.</a:t>
            </a:r>
          </a:p>
          <a:p>
            <a:pPr marL="0" indent="0" algn="just" defTabSz="263525">
              <a:lnSpc>
                <a:spcPct val="115000"/>
              </a:lnSpc>
              <a:spcAft>
                <a:spcPts val="0"/>
              </a:spcAft>
              <a:buSzPct val="100000"/>
              <a:buNone/>
            </a:pPr>
            <a:r>
              <a:rPr lang="en-GB" sz="1800" b="1" dirty="0">
                <a:solidFill>
                  <a:schemeClr val="accent6">
                    <a:lumMod val="50000"/>
                  </a:schemeClr>
                </a:solidFill>
                <a:latin typeface="Baskerville Old Face" pitchFamily="18" charset="0"/>
                <a:ea typeface="+mj-ea"/>
                <a:cs typeface="+mj-cs"/>
              </a:rPr>
              <a:t>7.1. </a:t>
            </a:r>
            <a:r>
              <a:rPr lang="en-US" sz="1800" b="1" dirty="0">
                <a:solidFill>
                  <a:schemeClr val="accent6">
                    <a:lumMod val="50000"/>
                  </a:schemeClr>
                </a:solidFill>
                <a:latin typeface="Baskerville Old Face" pitchFamily="18" charset="0"/>
                <a:ea typeface="+mj-ea"/>
                <a:cs typeface="+mj-cs"/>
              </a:rPr>
              <a:t>Defining Pricing of Financial Service: “The process whereby a business sets the price at which it will sell its products and services”.</a:t>
            </a:r>
          </a:p>
          <a:p>
            <a:pPr marL="0" indent="174625" algn="just" defTabSz="263525">
              <a:lnSpc>
                <a:spcPct val="115000"/>
              </a:lnSpc>
              <a:spcAft>
                <a:spcPts val="0"/>
              </a:spcAft>
              <a:buSzPct val="100000"/>
              <a:buFont typeface="Baskerville Old Face" panose="02020602080505020303" pitchFamily="18" charset="0"/>
              <a:buChar char="–"/>
            </a:pPr>
            <a:r>
              <a:rPr lang="en-US" sz="1800" b="1" dirty="0">
                <a:solidFill>
                  <a:schemeClr val="tx1"/>
                </a:solidFill>
                <a:latin typeface="Baskerville Old Face" pitchFamily="18" charset="0"/>
                <a:ea typeface="+mj-ea"/>
                <a:cs typeface="+mj-cs"/>
              </a:rPr>
              <a:t>Price has a key role for both </a:t>
            </a:r>
            <a:r>
              <a:rPr lang="en-US" sz="1800" b="1" dirty="0">
                <a:solidFill>
                  <a:schemeClr val="accent5">
                    <a:lumMod val="50000"/>
                  </a:schemeClr>
                </a:solidFill>
                <a:latin typeface="Baskerville Old Face" pitchFamily="18" charset="0"/>
                <a:ea typeface="+mj-ea"/>
                <a:cs typeface="+mj-cs"/>
              </a:rPr>
              <a:t>institutions</a:t>
            </a:r>
            <a:r>
              <a:rPr lang="en-US" sz="1800" b="1" dirty="0">
                <a:solidFill>
                  <a:schemeClr val="tx1"/>
                </a:solidFill>
                <a:latin typeface="Baskerville Old Face" pitchFamily="18" charset="0"/>
                <a:ea typeface="+mj-ea"/>
                <a:cs typeface="+mj-cs"/>
              </a:rPr>
              <a:t> as a main source of </a:t>
            </a:r>
            <a:r>
              <a:rPr lang="en-US" sz="1800" b="1" dirty="0">
                <a:solidFill>
                  <a:schemeClr val="accent5">
                    <a:lumMod val="50000"/>
                  </a:schemeClr>
                </a:solidFill>
                <a:latin typeface="Baskerville Old Face" pitchFamily="18" charset="0"/>
                <a:ea typeface="+mj-ea"/>
                <a:cs typeface="+mj-cs"/>
              </a:rPr>
              <a:t>revenue</a:t>
            </a:r>
            <a:r>
              <a:rPr lang="en-US" sz="1800" b="1" dirty="0">
                <a:solidFill>
                  <a:schemeClr val="tx1"/>
                </a:solidFill>
                <a:latin typeface="Baskerville Old Face" pitchFamily="18" charset="0"/>
                <a:ea typeface="+mj-ea"/>
                <a:cs typeface="+mj-cs"/>
              </a:rPr>
              <a:t> and for </a:t>
            </a:r>
            <a:r>
              <a:rPr lang="en-US" sz="1800" b="1" dirty="0">
                <a:solidFill>
                  <a:schemeClr val="accent5">
                    <a:lumMod val="50000"/>
                  </a:schemeClr>
                </a:solidFill>
                <a:latin typeface="Baskerville Old Face" pitchFamily="18" charset="0"/>
                <a:ea typeface="+mj-ea"/>
                <a:cs typeface="+mj-cs"/>
              </a:rPr>
              <a:t>individuals</a:t>
            </a:r>
            <a:r>
              <a:rPr lang="en-US" sz="1800" b="1" dirty="0">
                <a:solidFill>
                  <a:schemeClr val="tx1"/>
                </a:solidFill>
                <a:latin typeface="Baskerville Old Face" pitchFamily="18" charset="0"/>
                <a:ea typeface="+mj-ea"/>
                <a:cs typeface="+mj-cs"/>
              </a:rPr>
              <a:t> as a </a:t>
            </a:r>
            <a:r>
              <a:rPr lang="en-US" sz="1800" b="1" dirty="0">
                <a:solidFill>
                  <a:schemeClr val="accent5">
                    <a:lumMod val="50000"/>
                  </a:schemeClr>
                </a:solidFill>
                <a:latin typeface="Baskerville Old Face" pitchFamily="18" charset="0"/>
                <a:ea typeface="+mj-ea"/>
                <a:cs typeface="+mj-cs"/>
              </a:rPr>
              <a:t>cost</a:t>
            </a:r>
            <a:r>
              <a:rPr lang="en-US" sz="1800" b="1" dirty="0">
                <a:solidFill>
                  <a:schemeClr val="tx1"/>
                </a:solidFill>
                <a:latin typeface="Baskerville Old Face" pitchFamily="18" charset="0"/>
                <a:ea typeface="+mj-ea"/>
                <a:cs typeface="+mj-cs"/>
              </a:rPr>
              <a:t> of using that service.</a:t>
            </a:r>
          </a:p>
          <a:p>
            <a:pPr marL="0" indent="174625" algn="just" defTabSz="263525">
              <a:lnSpc>
                <a:spcPct val="115000"/>
              </a:lnSpc>
              <a:spcAft>
                <a:spcPts val="0"/>
              </a:spcAft>
              <a:buSzPct val="100000"/>
              <a:buFont typeface="Baskerville Old Face" panose="02020602080505020303" pitchFamily="18" charset="0"/>
              <a:buChar char="–"/>
            </a:pPr>
            <a:r>
              <a:rPr lang="en-US" sz="1800" b="1" dirty="0">
                <a:solidFill>
                  <a:srgbClr val="000099"/>
                </a:solidFill>
                <a:latin typeface="Baskerville Old Face" pitchFamily="18" charset="0"/>
                <a:ea typeface="+mj-ea"/>
                <a:cs typeface="+mj-cs"/>
              </a:rPr>
              <a:t>Prices should be at an optimal level, because upper or lower than it would have negative effects on organizations.</a:t>
            </a:r>
          </a:p>
          <a:p>
            <a:pPr marL="0" indent="174625" algn="just" defTabSz="263525">
              <a:lnSpc>
                <a:spcPct val="115000"/>
              </a:lnSpc>
              <a:spcAft>
                <a:spcPts val="0"/>
              </a:spcAft>
              <a:buSzPct val="100000"/>
              <a:buFont typeface="Baskerville Old Face" panose="02020602080505020303" pitchFamily="18" charset="0"/>
              <a:buChar char="–"/>
            </a:pPr>
            <a:r>
              <a:rPr lang="en-US" sz="1800" b="1" dirty="0">
                <a:solidFill>
                  <a:schemeClr val="tx1"/>
                </a:solidFill>
                <a:latin typeface="Baskerville Old Face" pitchFamily="18" charset="0"/>
                <a:ea typeface="+mj-ea"/>
                <a:cs typeface="+mj-cs"/>
              </a:rPr>
              <a:t>Price plays a vital role in putting a marketing strategy and communicating to the marketplace.</a:t>
            </a:r>
          </a:p>
          <a:p>
            <a:pPr marL="0" indent="174625" algn="just" defTabSz="263525">
              <a:lnSpc>
                <a:spcPct val="115000"/>
              </a:lnSpc>
              <a:spcAft>
                <a:spcPts val="0"/>
              </a:spcAft>
              <a:buSzPct val="100000"/>
              <a:buFont typeface="Baskerville Old Face" panose="02020602080505020303" pitchFamily="18" charset="0"/>
              <a:buChar char="–"/>
            </a:pPr>
            <a:r>
              <a:rPr lang="en-US" sz="1800" b="1" dirty="0">
                <a:solidFill>
                  <a:srgbClr val="000099"/>
                </a:solidFill>
                <a:latin typeface="Baskerville Old Face" pitchFamily="18" charset="0"/>
                <a:ea typeface="+mj-ea"/>
                <a:cs typeface="+mj-cs"/>
              </a:rPr>
              <a:t>When quality is not evident “Clear” customers might assume that higher priced FS are of better quality, thus lowering the prices may have a negative effect on the provider organization. This shows the importance of correct price setting.</a:t>
            </a:r>
            <a:endParaRPr lang="en-GB" sz="1800" b="1" dirty="0">
              <a:solidFill>
                <a:srgbClr val="000099"/>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20</a:t>
            </a:fld>
            <a:endParaRPr lang="en-US" dirty="0"/>
          </a:p>
        </p:txBody>
      </p:sp>
    </p:spTree>
    <p:extLst>
      <p:ext uri="{BB962C8B-B14F-4D97-AF65-F5344CB8AC3E}">
        <p14:creationId xmlns:p14="http://schemas.microsoft.com/office/powerpoint/2010/main" val="2709386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476672"/>
            <a:ext cx="8784976" cy="5904656"/>
          </a:xfrm>
        </p:spPr>
        <p:txBody>
          <a:bodyPr rtlCol="0">
            <a:noAutofit/>
          </a:bodyPr>
          <a:lstStyle/>
          <a:p>
            <a:pPr marL="0" indent="0" algn="just">
              <a:lnSpc>
                <a:spcPct val="115000"/>
              </a:lnSpc>
              <a:spcAft>
                <a:spcPts val="0"/>
              </a:spcAft>
              <a:buNone/>
            </a:pPr>
            <a:r>
              <a:rPr lang="en-GB" sz="1800" b="1" dirty="0">
                <a:solidFill>
                  <a:srgbClr val="C00000"/>
                </a:solidFill>
                <a:latin typeface="Baskerville Old Face" pitchFamily="18" charset="0"/>
                <a:ea typeface="+mj-ea"/>
                <a:cs typeface="+mj-cs"/>
              </a:rPr>
              <a:t>7.2. Challenges in Pricing of Financial Service: </a:t>
            </a:r>
            <a:r>
              <a:rPr lang="en-GB" sz="1800" b="1" dirty="0">
                <a:solidFill>
                  <a:schemeClr val="tx1"/>
                </a:solidFill>
                <a:latin typeface="Baskerville Old Face" pitchFamily="18" charset="0"/>
                <a:ea typeface="+mj-ea"/>
                <a:cs typeface="+mj-cs"/>
              </a:rPr>
              <a:t>The challenges are the following:</a:t>
            </a:r>
          </a:p>
          <a:p>
            <a:pPr marL="0" indent="174625" algn="just" defTabSz="263525">
              <a:spcAft>
                <a:spcPts val="0"/>
              </a:spcAft>
              <a:buSzPct val="100000"/>
              <a:buFont typeface="+mj-lt"/>
              <a:buAutoNum type="arabicPeriod"/>
            </a:pPr>
            <a:r>
              <a:rPr lang="en-US" sz="1800" b="1" dirty="0">
                <a:solidFill>
                  <a:srgbClr val="002060"/>
                </a:solidFill>
                <a:latin typeface="Baskerville Old Face" pitchFamily="18" charset="0"/>
                <a:ea typeface="+mj-ea"/>
                <a:cs typeface="+mj-cs"/>
              </a:rPr>
              <a:t>FS price is complex and consists of multiple numerical attributes: For example, an automobile lease has many terms and conditions such as payments, penalties…etc. unlike buying a burger for cash. Thus it’s hard to set a perfect price and for customers to evaluate that price.</a:t>
            </a:r>
          </a:p>
          <a:p>
            <a:pPr marL="0" indent="174625" algn="just" defTabSz="263525">
              <a:spcAft>
                <a:spcPts val="0"/>
              </a:spcAft>
              <a:buSzPct val="100000"/>
              <a:buFont typeface="+mj-lt"/>
              <a:buAutoNum type="arabicPeriod"/>
            </a:pPr>
            <a:r>
              <a:rPr lang="en-US" sz="1800" b="1" dirty="0">
                <a:solidFill>
                  <a:schemeClr val="tx1"/>
                </a:solidFill>
                <a:latin typeface="Baskerville Old Face" pitchFamily="18" charset="0"/>
                <a:ea typeface="+mj-ea"/>
                <a:cs typeface="+mj-cs"/>
              </a:rPr>
              <a:t>Elusive “Dodgy” measures of quality and intangible nature of FS: The quality of FS is far more difficult to determine and evaluate.</a:t>
            </a:r>
          </a:p>
          <a:p>
            <a:pPr marL="0" indent="174625" algn="just" defTabSz="263525">
              <a:spcAft>
                <a:spcPts val="0"/>
              </a:spcAft>
              <a:buSzPct val="100000"/>
              <a:buFont typeface="+mj-lt"/>
              <a:buAutoNum type="arabicPeriod"/>
            </a:pPr>
            <a:r>
              <a:rPr lang="en-US" sz="1800" b="1" dirty="0">
                <a:solidFill>
                  <a:srgbClr val="002060"/>
                </a:solidFill>
                <a:latin typeface="Baskerville Old Face" pitchFamily="18" charset="0"/>
                <a:ea typeface="+mj-ea"/>
                <a:cs typeface="+mj-cs"/>
              </a:rPr>
              <a:t>Economic Forces: The attractiveness of FS may be affected by the economic environment. A customer will compare the return on an asset in the financial market with other investment options, thus FS providers must take economic indicators into account when setting prices.</a:t>
            </a:r>
          </a:p>
          <a:p>
            <a:pPr marL="0" indent="174625" algn="just" defTabSz="263525">
              <a:spcAft>
                <a:spcPts val="0"/>
              </a:spcAft>
              <a:buSzPct val="100000"/>
              <a:buFont typeface="+mj-lt"/>
              <a:buAutoNum type="arabicPeriod"/>
            </a:pPr>
            <a:r>
              <a:rPr lang="en-US" sz="1800" b="1" dirty="0">
                <a:solidFill>
                  <a:schemeClr val="tx1"/>
                </a:solidFill>
                <a:latin typeface="Baskerville Old Face" pitchFamily="18" charset="0"/>
                <a:ea typeface="+mj-ea"/>
                <a:cs typeface="+mj-cs"/>
              </a:rPr>
              <a:t>Customers have limited knowledge about FS prices and have difficulties in remembering the cost of their banking service, premiums to pay for their automobile insurance…etc.</a:t>
            </a:r>
          </a:p>
          <a:p>
            <a:pPr marL="0" indent="174625" algn="just" defTabSz="263525">
              <a:spcAft>
                <a:spcPts val="0"/>
              </a:spcAft>
              <a:buSzPct val="100000"/>
              <a:buFont typeface="+mj-lt"/>
              <a:buAutoNum type="arabicPeriod"/>
            </a:pPr>
            <a:r>
              <a:rPr lang="en-US" sz="1800" b="1" dirty="0">
                <a:solidFill>
                  <a:srgbClr val="002060"/>
                </a:solidFill>
                <a:latin typeface="Baskerville Old Face" pitchFamily="18" charset="0"/>
                <a:ea typeface="+mj-ea"/>
                <a:cs typeface="+mj-cs"/>
              </a:rPr>
              <a:t>Difficulty in determining customer profitability, because he/she may purchase multiple services, some with high and some with less profit.</a:t>
            </a:r>
          </a:p>
          <a:p>
            <a:pPr marL="0" indent="174625" algn="just" defTabSz="263525">
              <a:spcAft>
                <a:spcPts val="0"/>
              </a:spcAft>
              <a:buSzPct val="100000"/>
              <a:buFont typeface="+mj-lt"/>
              <a:buAutoNum type="arabicPeriod"/>
            </a:pPr>
            <a:r>
              <a:rPr lang="en-US" sz="1800" b="1" dirty="0">
                <a:solidFill>
                  <a:schemeClr val="tx1"/>
                </a:solidFill>
                <a:latin typeface="Baskerville Old Face" pitchFamily="18" charset="0"/>
                <a:ea typeface="+mj-ea"/>
                <a:cs typeface="+mj-cs"/>
              </a:rPr>
              <a:t>Interminable “Infinity” Costs: It’s hard to find all the elements that contribute to providing a FS, thus making it hard to set a proper price for it.</a:t>
            </a:r>
          </a:p>
          <a:p>
            <a:pPr marL="0" indent="174625" algn="just" defTabSz="263525">
              <a:spcAft>
                <a:spcPts val="0"/>
              </a:spcAft>
              <a:buSzPct val="100000"/>
              <a:buFont typeface="+mj-lt"/>
              <a:buAutoNum type="arabicPeriod"/>
            </a:pPr>
            <a:r>
              <a:rPr lang="en-US" sz="1800" b="1" dirty="0">
                <a:solidFill>
                  <a:srgbClr val="002060"/>
                </a:solidFill>
                <a:latin typeface="Baskerville Old Face" pitchFamily="18" charset="0"/>
                <a:ea typeface="+mj-ea"/>
                <a:cs typeface="+mj-cs"/>
              </a:rPr>
              <a:t>Conflicts of Interest: For example, brokers may use different components of price, such as high trading fees or commissions as the means for their earnings. This will make pricing decisions complicated regarding trust and ethics of business.</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21</a:t>
            </a:fld>
            <a:endParaRPr lang="en-US" dirty="0"/>
          </a:p>
        </p:txBody>
      </p:sp>
    </p:spTree>
    <p:extLst>
      <p:ext uri="{BB962C8B-B14F-4D97-AF65-F5344CB8AC3E}">
        <p14:creationId xmlns:p14="http://schemas.microsoft.com/office/powerpoint/2010/main" val="359863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332656"/>
            <a:ext cx="8784976" cy="6192688"/>
          </a:xfrm>
        </p:spPr>
        <p:txBody>
          <a:bodyPr rtlCol="0">
            <a:noAutofit/>
          </a:bodyPr>
          <a:lstStyle/>
          <a:p>
            <a:pPr marL="0" indent="0" algn="just">
              <a:spcAft>
                <a:spcPts val="0"/>
              </a:spcAft>
              <a:buNone/>
            </a:pPr>
            <a:r>
              <a:rPr lang="en-GB" sz="1800" b="1" dirty="0">
                <a:solidFill>
                  <a:srgbClr val="C00000"/>
                </a:solidFill>
                <a:latin typeface="Baskerville Old Face" pitchFamily="18" charset="0"/>
                <a:ea typeface="+mj-ea"/>
                <a:cs typeface="+mj-cs"/>
              </a:rPr>
              <a:t>7.3. Common approaches for pricing financial service:</a:t>
            </a:r>
          </a:p>
          <a:p>
            <a:pPr marL="0" indent="0" algn="just" defTabSz="263525">
              <a:spcAft>
                <a:spcPts val="0"/>
              </a:spcAft>
              <a:buSzPct val="100000"/>
              <a:buNone/>
            </a:pPr>
            <a:r>
              <a:rPr lang="en-GB" sz="1800" b="1" dirty="0">
                <a:solidFill>
                  <a:srgbClr val="000099"/>
                </a:solidFill>
                <a:latin typeface="Baskerville Old Face" pitchFamily="18" charset="0"/>
                <a:ea typeface="+mj-ea"/>
                <a:cs typeface="+mj-cs"/>
              </a:rPr>
              <a:t>The general approach to pricing can be visualized as a process of determining where on a continuous line one chooses to set the price charged to customers.</a:t>
            </a:r>
          </a:p>
          <a:p>
            <a:pPr marL="0" indent="0" algn="just" defTabSz="263525">
              <a:spcAft>
                <a:spcPts val="0"/>
              </a:spcAft>
              <a:buSzPct val="100000"/>
              <a:buNone/>
            </a:pPr>
            <a:r>
              <a:rPr lang="en-GB" b="1" dirty="0">
                <a:solidFill>
                  <a:srgbClr val="002060"/>
                </a:solidFill>
                <a:latin typeface="Baskerville Old Face" pitchFamily="18" charset="0"/>
                <a:ea typeface="+mj-ea"/>
                <a:cs typeface="+mj-cs"/>
              </a:rPr>
              <a:t>						</a:t>
            </a:r>
            <a:r>
              <a:rPr lang="en-GB" sz="1800" b="1" dirty="0">
                <a:solidFill>
                  <a:srgbClr val="002060"/>
                </a:solidFill>
                <a:latin typeface="Baskerville Old Face" pitchFamily="18" charset="0"/>
                <a:ea typeface="+mj-ea"/>
                <a:cs typeface="+mj-cs"/>
              </a:rPr>
              <a:t>A				B				C		D		E				F</a:t>
            </a:r>
          </a:p>
          <a:p>
            <a:pPr marL="0" indent="0" algn="just" defTabSz="263525">
              <a:spcAft>
                <a:spcPts val="0"/>
              </a:spcAft>
              <a:buSzPct val="100000"/>
              <a:buNone/>
            </a:pPr>
            <a:r>
              <a:rPr lang="en-GB" b="1" dirty="0">
                <a:solidFill>
                  <a:srgbClr val="002060"/>
                </a:solidFill>
                <a:latin typeface="Baskerville Old Face" pitchFamily="18" charset="0"/>
                <a:ea typeface="+mj-ea"/>
                <a:cs typeface="+mj-cs"/>
              </a:rPr>
              <a:t>						0$						Cost		Competition</a:t>
            </a:r>
            <a:endParaRPr lang="en-GB" sz="1000" b="1" dirty="0">
              <a:solidFill>
                <a:srgbClr val="002060"/>
              </a:solidFill>
              <a:latin typeface="Baskerville Old Face" pitchFamily="18" charset="0"/>
              <a:ea typeface="+mj-ea"/>
              <a:cs typeface="+mj-cs"/>
            </a:endParaRPr>
          </a:p>
          <a:p>
            <a:pPr marL="0" indent="0" algn="just" defTabSz="263525">
              <a:spcAft>
                <a:spcPts val="0"/>
              </a:spcAft>
              <a:buSzPct val="100000"/>
              <a:buNone/>
            </a:pPr>
            <a:r>
              <a:rPr lang="en-GB" sz="1800" b="1" dirty="0">
                <a:solidFill>
                  <a:schemeClr val="tx1"/>
                </a:solidFill>
                <a:latin typeface="Baskerville Old Face" pitchFamily="18" charset="0"/>
                <a:ea typeface="+mj-ea"/>
                <a:cs typeface="+mj-cs"/>
              </a:rPr>
              <a:t>The line shows pricing ranges “Possibilities”, FI could freely provide a price across the line.</a:t>
            </a:r>
          </a:p>
          <a:p>
            <a:pPr marL="0" indent="0" algn="just" defTabSz="263525">
              <a:spcAft>
                <a:spcPts val="0"/>
              </a:spcAft>
              <a:buSzPct val="100000"/>
              <a:buNone/>
            </a:pPr>
            <a:endParaRPr lang="en-GB" sz="1000" b="1" dirty="0">
              <a:solidFill>
                <a:schemeClr val="tx1"/>
              </a:solidFill>
              <a:latin typeface="Baskerville Old Face" pitchFamily="18" charset="0"/>
              <a:ea typeface="+mj-ea"/>
              <a:cs typeface="+mj-cs"/>
            </a:endParaRPr>
          </a:p>
          <a:p>
            <a:pPr marL="0" indent="0" algn="just" defTabSz="263525">
              <a:spcAft>
                <a:spcPts val="0"/>
              </a:spcAft>
              <a:buSzPct val="100000"/>
              <a:buNone/>
            </a:pPr>
            <a:r>
              <a:rPr lang="en-GB" sz="1800" b="1" dirty="0">
                <a:solidFill>
                  <a:srgbClr val="000099"/>
                </a:solidFill>
                <a:latin typeface="Baskerville Old Face" pitchFamily="18" charset="0"/>
                <a:ea typeface="+mj-ea"/>
                <a:cs typeface="+mj-cs"/>
              </a:rPr>
              <a:t>7.3.1. Cost-based pricing</a:t>
            </a:r>
            <a:r>
              <a:rPr lang="en-GB" sz="1800" b="1" dirty="0">
                <a:solidFill>
                  <a:schemeClr val="tx1"/>
                </a:solidFill>
                <a:latin typeface="Baskerville Old Face" pitchFamily="18" charset="0"/>
                <a:ea typeface="+mj-ea"/>
                <a:cs typeface="+mj-cs"/>
              </a:rPr>
              <a:t>: It is used to determine the costs of a given service in order to ensure an appropriate level of profit besides covering the costs.</a:t>
            </a:r>
          </a:p>
          <a:p>
            <a:pPr marL="0" indent="0" algn="just" defTabSz="263525">
              <a:spcAft>
                <a:spcPts val="0"/>
              </a:spcAft>
              <a:buSzPct val="100000"/>
              <a:buNone/>
            </a:pPr>
            <a:r>
              <a:rPr lang="en-GB" sz="1800" b="1" dirty="0">
                <a:solidFill>
                  <a:srgbClr val="FF0000"/>
                </a:solidFill>
                <a:latin typeface="Baskerville Old Face" pitchFamily="18" charset="0"/>
                <a:ea typeface="+mj-ea"/>
                <a:cs typeface="+mj-cs"/>
              </a:rPr>
              <a:t>This is done by this formula: </a:t>
            </a:r>
            <a:r>
              <a:rPr lang="en-GB" sz="1800" b="1" dirty="0">
                <a:solidFill>
                  <a:srgbClr val="000099"/>
                </a:solidFill>
                <a:latin typeface="Baskerville Old Face" pitchFamily="18" charset="0"/>
                <a:ea typeface="+mj-ea"/>
                <a:cs typeface="+mj-cs"/>
              </a:rPr>
              <a:t>Price = Cost + Markup</a:t>
            </a:r>
          </a:p>
          <a:p>
            <a:pPr marL="0" indent="0" algn="just" defTabSz="263525">
              <a:spcAft>
                <a:spcPts val="0"/>
              </a:spcAft>
              <a:buSzPct val="100000"/>
              <a:buNone/>
            </a:pPr>
            <a:r>
              <a:rPr lang="en-GB" sz="1800" b="1" dirty="0">
                <a:solidFill>
                  <a:schemeClr val="accent6">
                    <a:lumMod val="50000"/>
                  </a:schemeClr>
                </a:solidFill>
                <a:latin typeface="Baskerville Old Face" pitchFamily="18" charset="0"/>
                <a:ea typeface="+mj-ea"/>
                <a:cs typeface="+mj-cs"/>
              </a:rPr>
              <a:t>The mark-up is “0% &lt; 100%” and reflects FI  objectives and financial risks of that service.</a:t>
            </a:r>
          </a:p>
          <a:p>
            <a:pPr marL="0" indent="87313" algn="just" defTabSz="263525">
              <a:spcAft>
                <a:spcPts val="0"/>
              </a:spcAft>
              <a:buSzPct val="100000"/>
              <a:buFontTx/>
              <a:buChar char="-"/>
            </a:pPr>
            <a:r>
              <a:rPr lang="en-US" sz="1800" b="1" dirty="0">
                <a:solidFill>
                  <a:srgbClr val="000099"/>
                </a:solidFill>
                <a:latin typeface="Baskerville Old Face" pitchFamily="18" charset="0"/>
                <a:ea typeface="+mj-ea"/>
                <a:cs typeface="+mj-cs"/>
              </a:rPr>
              <a:t>Point A: </a:t>
            </a:r>
            <a:r>
              <a:rPr lang="en-US" sz="1800" b="1" dirty="0">
                <a:solidFill>
                  <a:srgbClr val="C00000"/>
                </a:solidFill>
                <a:latin typeface="Baskerville Old Face" pitchFamily="18" charset="0"/>
                <a:ea typeface="+mj-ea"/>
                <a:cs typeface="+mj-cs"/>
              </a:rPr>
              <a:t>Charging prices below the costs makes high growth in the customer base, but will make FI lose all possible profits and losses. This pricing is good for short-term promotional objectives.</a:t>
            </a:r>
          </a:p>
          <a:p>
            <a:pPr marL="0" indent="87313" algn="just" defTabSz="263525">
              <a:spcAft>
                <a:spcPts val="0"/>
              </a:spcAft>
              <a:buSzPct val="100000"/>
              <a:buFontTx/>
              <a:buChar char="-"/>
            </a:pPr>
            <a:r>
              <a:rPr lang="en-US" sz="1800" b="1" dirty="0">
                <a:solidFill>
                  <a:srgbClr val="000099"/>
                </a:solidFill>
                <a:latin typeface="Baskerville Old Face" pitchFamily="18" charset="0"/>
                <a:ea typeface="+mj-ea"/>
                <a:cs typeface="+mj-cs"/>
              </a:rPr>
              <a:t>Point B or C: </a:t>
            </a:r>
            <a:r>
              <a:rPr lang="en-US" sz="1800" b="1" dirty="0">
                <a:solidFill>
                  <a:srgbClr val="47501C"/>
                </a:solidFill>
                <a:latin typeface="Baskerville Old Face" pitchFamily="18" charset="0"/>
                <a:ea typeface="+mj-ea"/>
                <a:cs typeface="+mj-cs"/>
              </a:rPr>
              <a:t>These are good for gaining “acquisition” new customers, but have harmful impacts on profitability and are under competitive price which may result in legal actions against the FI.</a:t>
            </a:r>
          </a:p>
          <a:p>
            <a:pPr marL="0" indent="87313" algn="just" defTabSz="263525">
              <a:spcAft>
                <a:spcPts val="0"/>
              </a:spcAft>
              <a:buSzPct val="100000"/>
              <a:buFontTx/>
              <a:buChar char="-"/>
            </a:pPr>
            <a:r>
              <a:rPr lang="en-US" sz="1800" b="1" dirty="0">
                <a:solidFill>
                  <a:srgbClr val="000099"/>
                </a:solidFill>
                <a:latin typeface="Baskerville Old Face" pitchFamily="18" charset="0"/>
                <a:ea typeface="+mj-ea"/>
                <a:cs typeface="+mj-cs"/>
              </a:rPr>
              <a:t>Points A, B, and C must be used carefully for short-term promotional marketing.</a:t>
            </a:r>
          </a:p>
          <a:p>
            <a:pPr marL="0" indent="87313" algn="just" defTabSz="263525">
              <a:spcAft>
                <a:spcPts val="0"/>
              </a:spcAft>
              <a:buSzPct val="100000"/>
              <a:buFontTx/>
              <a:buChar char="-"/>
            </a:pPr>
            <a:r>
              <a:rPr lang="en-US" sz="1800" b="1" dirty="0">
                <a:solidFill>
                  <a:schemeClr val="tx1"/>
                </a:solidFill>
                <a:latin typeface="Baskerville Old Face" pitchFamily="18" charset="0"/>
                <a:ea typeface="+mj-ea"/>
                <a:cs typeface="+mj-cs"/>
              </a:rPr>
              <a:t>In fact, FIs try to cover the costs at least, thus they set prices on the points beyond point C.</a:t>
            </a:r>
            <a:endParaRPr lang="en-GB" sz="1800" b="1" dirty="0">
              <a:solidFill>
                <a:schemeClr val="tx1"/>
              </a:solidFill>
              <a:latin typeface="Baskerville Old Face" pitchFamily="18" charset="0"/>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22</a:t>
            </a:fld>
            <a:endParaRPr lang="en-US" dirty="0"/>
          </a:p>
        </p:txBody>
      </p:sp>
      <p:cxnSp>
        <p:nvCxnSpPr>
          <p:cNvPr id="5" name="Straight Arrow Connector 4">
            <a:extLst>
              <a:ext uri="{FF2B5EF4-FFF2-40B4-BE49-F238E27FC236}">
                <a16:creationId xmlns:a16="http://schemas.microsoft.com/office/drawing/2014/main" id="{967730F4-ADCA-43A3-8BED-899C633AF041}"/>
              </a:ext>
            </a:extLst>
          </p:cNvPr>
          <p:cNvCxnSpPr>
            <a:cxnSpLocks/>
          </p:cNvCxnSpPr>
          <p:nvPr/>
        </p:nvCxnSpPr>
        <p:spPr>
          <a:xfrm>
            <a:off x="1835696" y="1700808"/>
            <a:ext cx="4932548" cy="0"/>
          </a:xfrm>
          <a:prstGeom prst="straightConnector1">
            <a:avLst/>
          </a:prstGeom>
          <a:ln w="76200">
            <a:solidFill>
              <a:schemeClr val="tx1"/>
            </a:solidFill>
            <a:tailEnd type="triangle"/>
          </a:ln>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267BFDE0-1EB0-4351-8647-CE36546A67FD}"/>
              </a:ext>
            </a:extLst>
          </p:cNvPr>
          <p:cNvCxnSpPr>
            <a:cxnSpLocks/>
          </p:cNvCxnSpPr>
          <p:nvPr/>
        </p:nvCxnSpPr>
        <p:spPr>
          <a:xfrm>
            <a:off x="4067944" y="1700808"/>
            <a:ext cx="0" cy="144016"/>
          </a:xfrm>
          <a:prstGeom prst="line">
            <a:avLst/>
          </a:prstGeom>
          <a:ln w="57150"/>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CDDDC7BB-0B52-4B4A-9211-085A8B24B50D}"/>
              </a:ext>
            </a:extLst>
          </p:cNvPr>
          <p:cNvCxnSpPr>
            <a:cxnSpLocks/>
          </p:cNvCxnSpPr>
          <p:nvPr/>
        </p:nvCxnSpPr>
        <p:spPr>
          <a:xfrm>
            <a:off x="5076056" y="1692424"/>
            <a:ext cx="0" cy="152400"/>
          </a:xfrm>
          <a:prstGeom prst="line">
            <a:avLst/>
          </a:prstGeom>
          <a:ln w="57150"/>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54155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260648"/>
            <a:ext cx="8784976" cy="6192688"/>
          </a:xfrm>
        </p:spPr>
        <p:txBody>
          <a:bodyPr rtlCol="0">
            <a:noAutofit/>
          </a:bodyPr>
          <a:lstStyle/>
          <a:p>
            <a:pPr marL="0" indent="231775" algn="just" defTabSz="263525">
              <a:spcAft>
                <a:spcPts val="0"/>
              </a:spcAft>
              <a:buSzPct val="100000"/>
              <a:buFontTx/>
              <a:buChar char="-"/>
            </a:pPr>
            <a:r>
              <a:rPr lang="en-US" sz="1800" b="1" dirty="0">
                <a:solidFill>
                  <a:schemeClr val="bg2">
                    <a:lumMod val="25000"/>
                  </a:schemeClr>
                </a:solidFill>
                <a:latin typeface="Baskerville Old Face" pitchFamily="18" charset="0"/>
                <a:ea typeface="+mj-ea"/>
                <a:cs typeface="+mj-cs"/>
              </a:rPr>
              <a:t>This method may be unfair because customers who use a specific service rarely have to pay like those who utilize it usually.</a:t>
            </a:r>
          </a:p>
          <a:p>
            <a:pPr marL="0" indent="231775" algn="just" defTabSz="263525">
              <a:spcAft>
                <a:spcPts val="0"/>
              </a:spcAft>
              <a:buSzPct val="100000"/>
              <a:buFontTx/>
              <a:buChar char="-"/>
            </a:pPr>
            <a:r>
              <a:rPr lang="en-US" sz="1800" b="1" dirty="0">
                <a:solidFill>
                  <a:srgbClr val="C00000"/>
                </a:solidFill>
                <a:latin typeface="Baskerville Old Face" pitchFamily="18" charset="0"/>
                <a:ea typeface="+mj-ea"/>
                <a:cs typeface="+mj-cs"/>
              </a:rPr>
              <a:t>It’s hard to determine the costs of a specific service correctly due to its complexity.</a:t>
            </a:r>
          </a:p>
          <a:p>
            <a:pPr marL="0" indent="231775" algn="just" defTabSz="263525">
              <a:spcAft>
                <a:spcPts val="0"/>
              </a:spcAft>
              <a:buSzPct val="100000"/>
              <a:buFontTx/>
              <a:buChar char="-"/>
            </a:pPr>
            <a:r>
              <a:rPr lang="en-US" sz="1800" b="1" dirty="0">
                <a:solidFill>
                  <a:srgbClr val="000066"/>
                </a:solidFill>
                <a:latin typeface="Baskerville Old Face" pitchFamily="18" charset="0"/>
                <a:ea typeface="+mj-ea"/>
                <a:cs typeface="+mj-cs"/>
              </a:rPr>
              <a:t>There is a lack of consideration for the level of consumer demand that might exist at the computed price. The prices may or may not result in a sufficient number of customers for the business to reach the breakeven point.</a:t>
            </a:r>
          </a:p>
          <a:p>
            <a:pPr marL="0" indent="231775" algn="just" defTabSz="263525">
              <a:spcAft>
                <a:spcPts val="0"/>
              </a:spcAft>
              <a:buSzPct val="100000"/>
              <a:buFontTx/>
              <a:buChar char="-"/>
            </a:pPr>
            <a:r>
              <a:rPr lang="en-US" sz="1800" b="1" dirty="0">
                <a:solidFill>
                  <a:srgbClr val="C00000"/>
                </a:solidFill>
                <a:latin typeface="Baskerville Old Face" pitchFamily="18" charset="0"/>
                <a:ea typeface="+mj-ea"/>
                <a:cs typeface="+mj-cs"/>
              </a:rPr>
              <a:t>Despite the limitations, this method is often utilized in many FSs.</a:t>
            </a:r>
            <a:endParaRPr lang="en-US" sz="1000" b="1" dirty="0">
              <a:solidFill>
                <a:schemeClr val="accent6">
                  <a:lumMod val="50000"/>
                </a:schemeClr>
              </a:solidFill>
              <a:latin typeface="Baskerville Old Face" pitchFamily="18" charset="0"/>
              <a:ea typeface="+mj-ea"/>
              <a:cs typeface="+mj-cs"/>
            </a:endParaRPr>
          </a:p>
          <a:p>
            <a:pPr marL="0" indent="0" algn="just" defTabSz="263525">
              <a:spcAft>
                <a:spcPts val="0"/>
              </a:spcAft>
              <a:buSzPct val="100000"/>
              <a:buNone/>
            </a:pPr>
            <a:r>
              <a:rPr lang="en-GB" sz="1800" b="1" dirty="0">
                <a:solidFill>
                  <a:srgbClr val="000099"/>
                </a:solidFill>
                <a:latin typeface="Baskerville Old Face" pitchFamily="18" charset="0"/>
              </a:rPr>
              <a:t>7.3.2. Parity Pricing: </a:t>
            </a:r>
            <a:r>
              <a:rPr lang="en-US" sz="1800" b="1" dirty="0">
                <a:solidFill>
                  <a:schemeClr val="tx1"/>
                </a:solidFill>
                <a:latin typeface="Baskerville Old Face" pitchFamily="18" charset="0"/>
              </a:rPr>
              <a:t>If the FI chooses market share as the primary objective, they will charge a price between C and E, to take away market share from leading competitors</a:t>
            </a:r>
            <a:r>
              <a:rPr lang="en-GB" sz="1800" b="1" dirty="0">
                <a:solidFill>
                  <a:schemeClr val="tx1"/>
                </a:solidFill>
                <a:latin typeface="Baskerville Old Face" pitchFamily="18" charset="0"/>
              </a:rPr>
              <a:t>.</a:t>
            </a:r>
          </a:p>
          <a:p>
            <a:pPr marL="0" indent="231775" algn="just" defTabSz="263525">
              <a:spcAft>
                <a:spcPts val="0"/>
              </a:spcAft>
              <a:buSzPct val="100000"/>
              <a:buFontTx/>
              <a:buChar char="-"/>
            </a:pPr>
            <a:r>
              <a:rPr lang="en-US" sz="1800" b="1" dirty="0">
                <a:solidFill>
                  <a:schemeClr val="tx1"/>
                </a:solidFill>
                <a:latin typeface="Baskerville Old Face" pitchFamily="18" charset="0"/>
              </a:rPr>
              <a:t>This doesn’t mean setting prices below competitors' prices, but setting prices depending on the overall positioning of the institution.</a:t>
            </a:r>
          </a:p>
          <a:p>
            <a:pPr marL="0" indent="231775" algn="just" defTabSz="263525">
              <a:spcAft>
                <a:spcPts val="0"/>
              </a:spcAft>
              <a:buSzPct val="100000"/>
              <a:buFontTx/>
              <a:buChar char="-"/>
            </a:pPr>
            <a:r>
              <a:rPr lang="en-US" sz="1800" b="1" dirty="0">
                <a:solidFill>
                  <a:srgbClr val="000066"/>
                </a:solidFill>
                <a:latin typeface="Baskerville Old Face" pitchFamily="18" charset="0"/>
              </a:rPr>
              <a:t>To set a price first identify the key competitor “Price Leader” and its price or identify the closest institution to your own one, then the price will be computed by applying a multiplier factor to the competitors’ price:</a:t>
            </a:r>
            <a:endParaRPr lang="en-GB" sz="1800" b="1" dirty="0">
              <a:solidFill>
                <a:srgbClr val="000066"/>
              </a:solidFill>
              <a:latin typeface="Baskerville Old Face" pitchFamily="18" charset="0"/>
            </a:endParaRPr>
          </a:p>
          <a:p>
            <a:pPr marL="0" indent="0" algn="just" defTabSz="263525">
              <a:spcAft>
                <a:spcPts val="0"/>
              </a:spcAft>
              <a:buSzPct val="100000"/>
              <a:buNone/>
            </a:pPr>
            <a:r>
              <a:rPr lang="en-GB" sz="1800" b="1" dirty="0">
                <a:solidFill>
                  <a:schemeClr val="tx1"/>
                </a:solidFill>
                <a:latin typeface="Baskerville Old Face" pitchFamily="18" charset="0"/>
              </a:rPr>
              <a:t>Our Price = Factor * Key competitors’ Price</a:t>
            </a:r>
          </a:p>
          <a:p>
            <a:pPr marL="0" indent="0" algn="just" defTabSz="263525">
              <a:spcAft>
                <a:spcPts val="0"/>
              </a:spcAft>
              <a:buSzPct val="100000"/>
              <a:buNone/>
            </a:pPr>
            <a:r>
              <a:rPr lang="en-US" sz="1800" b="1" dirty="0">
                <a:solidFill>
                  <a:schemeClr val="accent6">
                    <a:lumMod val="50000"/>
                  </a:schemeClr>
                </a:solidFill>
                <a:latin typeface="Baskerville Old Face" pitchFamily="18" charset="0"/>
              </a:rPr>
              <a:t>Factor = Our last year's price / Key competitors’ price last year</a:t>
            </a:r>
          </a:p>
          <a:p>
            <a:pPr marL="0" indent="174625" algn="just" defTabSz="263525">
              <a:spcAft>
                <a:spcPts val="0"/>
              </a:spcAft>
              <a:buSzPct val="100000"/>
              <a:buFont typeface="Baskerville Old Face" panose="02020602080505020303" pitchFamily="18" charset="0"/>
              <a:buChar char="–"/>
            </a:pPr>
            <a:r>
              <a:rPr lang="en-US" sz="1800" b="1" dirty="0">
                <a:solidFill>
                  <a:srgbClr val="000066"/>
                </a:solidFill>
                <a:latin typeface="Baskerville Old Face" pitchFamily="18" charset="0"/>
              </a:rPr>
              <a:t>It’s appropriate for both price changes in the market and offering new FSs into markets.</a:t>
            </a:r>
          </a:p>
          <a:p>
            <a:pPr marL="0" indent="174625" algn="just" defTabSz="263525">
              <a:spcAft>
                <a:spcPts val="0"/>
              </a:spcAft>
              <a:buSzPct val="100000"/>
              <a:buFont typeface="Baskerville Old Face" panose="02020602080505020303" pitchFamily="18" charset="0"/>
              <a:buChar char="–"/>
            </a:pPr>
            <a:r>
              <a:rPr lang="en-US" sz="1800" b="1" dirty="0">
                <a:solidFill>
                  <a:schemeClr val="bg2">
                    <a:lumMod val="10000"/>
                  </a:schemeClr>
                </a:solidFill>
                <a:latin typeface="Baskerville Old Face" pitchFamily="18" charset="0"/>
              </a:rPr>
              <a:t>The Factor less than 1 is used to undercut competitors' share but may make a price war, while more than 1 is used when having an advantage over the competitors, but will not generate the same volume of sales.</a:t>
            </a:r>
            <a:endParaRPr lang="en-GB" sz="1800" b="1" dirty="0">
              <a:solidFill>
                <a:schemeClr val="bg2">
                  <a:lumMod val="10000"/>
                </a:schemeClr>
              </a:solidFill>
              <a:latin typeface="Baskerville Old Face" pitchFamily="18" charset="0"/>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23</a:t>
            </a:fld>
            <a:endParaRPr lang="en-US" dirty="0"/>
          </a:p>
        </p:txBody>
      </p:sp>
    </p:spTree>
    <p:extLst>
      <p:ext uri="{BB962C8B-B14F-4D97-AF65-F5344CB8AC3E}">
        <p14:creationId xmlns:p14="http://schemas.microsoft.com/office/powerpoint/2010/main" val="2555287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548680"/>
            <a:ext cx="8784976" cy="5688632"/>
          </a:xfrm>
        </p:spPr>
        <p:txBody>
          <a:bodyPr rtlCol="0">
            <a:noAutofit/>
          </a:bodyPr>
          <a:lstStyle/>
          <a:p>
            <a:pPr marL="0" indent="231775" algn="just" defTabSz="263525">
              <a:spcAft>
                <a:spcPts val="0"/>
              </a:spcAft>
              <a:buSzPct val="100000"/>
              <a:buFontTx/>
              <a:buChar char="-"/>
            </a:pPr>
            <a:r>
              <a:rPr lang="en-GB" sz="1800" b="1" dirty="0">
                <a:solidFill>
                  <a:schemeClr val="accent6">
                    <a:lumMod val="50000"/>
                  </a:schemeClr>
                </a:solidFill>
                <a:latin typeface="Baskerville Old Face" pitchFamily="18" charset="0"/>
                <a:ea typeface="+mj-ea"/>
                <a:cs typeface="+mj-cs"/>
              </a:rPr>
              <a:t>Our price changes with the change in others’ prices and makes stability in the market.</a:t>
            </a:r>
          </a:p>
          <a:p>
            <a:pPr marL="0" indent="231775" algn="just" defTabSz="263525">
              <a:spcAft>
                <a:spcPts val="0"/>
              </a:spcAft>
              <a:buSzPct val="100000"/>
              <a:buFontTx/>
              <a:buChar char="-"/>
            </a:pPr>
            <a:r>
              <a:rPr lang="en-US" sz="1800" b="1" dirty="0">
                <a:solidFill>
                  <a:srgbClr val="000099"/>
                </a:solidFill>
                <a:latin typeface="Baskerville Old Face" pitchFamily="18" charset="0"/>
                <a:ea typeface="+mj-ea"/>
                <a:cs typeface="+mj-cs"/>
              </a:rPr>
              <a:t>Disadvantages are lowering the prices to an extent that makes competitors lose and profit margins get vanish. In addition, your price will be related to competitors' prices; when they change it you must change it to.</a:t>
            </a:r>
          </a:p>
          <a:p>
            <a:pPr marL="0" indent="231775" algn="just" defTabSz="263525">
              <a:spcAft>
                <a:spcPts val="0"/>
              </a:spcAft>
              <a:buSzPct val="100000"/>
              <a:buFontTx/>
              <a:buChar char="-"/>
            </a:pPr>
            <a:r>
              <a:rPr lang="en-US" sz="1800" b="1" dirty="0">
                <a:solidFill>
                  <a:schemeClr val="tx1"/>
                </a:solidFill>
                <a:latin typeface="Baskerville Old Face" pitchFamily="18" charset="0"/>
                <a:ea typeface="+mj-ea"/>
                <a:cs typeface="+mj-cs"/>
              </a:rPr>
              <a:t>The 2 previous approaches set prices below or above consumers' expectations</a:t>
            </a:r>
            <a:r>
              <a:rPr lang="en-GB" sz="1800" b="1" dirty="0">
                <a:solidFill>
                  <a:schemeClr val="tx1"/>
                </a:solidFill>
                <a:latin typeface="Baskerville Old Face" pitchFamily="18" charset="0"/>
                <a:ea typeface="+mj-ea"/>
                <a:cs typeface="+mj-cs"/>
              </a:rPr>
              <a:t>.</a:t>
            </a:r>
          </a:p>
          <a:p>
            <a:pPr marL="0" indent="0" algn="just" defTabSz="263525">
              <a:spcAft>
                <a:spcPts val="0"/>
              </a:spcAft>
              <a:buSzPct val="100000"/>
              <a:buNone/>
            </a:pPr>
            <a:endParaRPr lang="en-GB" sz="1000" b="1" dirty="0">
              <a:solidFill>
                <a:schemeClr val="accent6">
                  <a:lumMod val="50000"/>
                </a:schemeClr>
              </a:solidFill>
              <a:latin typeface="Baskerville Old Face" pitchFamily="18" charset="0"/>
              <a:ea typeface="+mj-ea"/>
              <a:cs typeface="+mj-cs"/>
            </a:endParaRPr>
          </a:p>
          <a:p>
            <a:pPr marL="0" indent="0" algn="just" defTabSz="263525">
              <a:spcAft>
                <a:spcPts val="0"/>
              </a:spcAft>
              <a:buSzPct val="100000"/>
              <a:buNone/>
            </a:pPr>
            <a:r>
              <a:rPr lang="en-GB" sz="1800" b="1" dirty="0">
                <a:solidFill>
                  <a:srgbClr val="000099"/>
                </a:solidFill>
                <a:latin typeface="Baskerville Old Face" pitchFamily="18" charset="0"/>
                <a:ea typeface="+mj-ea"/>
                <a:cs typeface="+mj-cs"/>
              </a:rPr>
              <a:t>7.3.3.Value-based pricing:</a:t>
            </a:r>
            <a:r>
              <a:rPr lang="en-GB" sz="1800" b="1" dirty="0">
                <a:solidFill>
                  <a:schemeClr val="accent6">
                    <a:lumMod val="50000"/>
                  </a:schemeClr>
                </a:solidFill>
                <a:latin typeface="Baskerville Old Face" pitchFamily="18" charset="0"/>
                <a:ea typeface="+mj-ea"/>
                <a:cs typeface="+mj-cs"/>
              </a:rPr>
              <a:t> </a:t>
            </a:r>
            <a:r>
              <a:rPr lang="en-US" sz="1800" b="1" dirty="0">
                <a:solidFill>
                  <a:schemeClr val="accent6">
                    <a:lumMod val="50000"/>
                  </a:schemeClr>
                </a:solidFill>
                <a:latin typeface="Baskerville Old Face" pitchFamily="18" charset="0"/>
                <a:ea typeface="+mj-ea"/>
                <a:cs typeface="+mj-cs"/>
              </a:rPr>
              <a:t>The Price of FS is determined by converting the maximum amount of value perceived “gained” by consumers from a service to a money amount. This pricing comes from differentiated provided service.</a:t>
            </a:r>
            <a:endParaRPr lang="en-GB" sz="1800" b="1" dirty="0">
              <a:solidFill>
                <a:schemeClr val="accent6">
                  <a:lumMod val="50000"/>
                </a:schemeClr>
              </a:solidFill>
              <a:latin typeface="Baskerville Old Face" pitchFamily="18" charset="0"/>
              <a:ea typeface="+mj-ea"/>
              <a:cs typeface="+mj-cs"/>
            </a:endParaRPr>
          </a:p>
          <a:p>
            <a:pPr marL="0" indent="231775" algn="just" defTabSz="263525">
              <a:spcAft>
                <a:spcPts val="0"/>
              </a:spcAft>
              <a:buSzPct val="100000"/>
              <a:buFontTx/>
              <a:buChar char="-"/>
            </a:pPr>
            <a:r>
              <a:rPr lang="en-US" sz="1800" b="1" dirty="0">
                <a:solidFill>
                  <a:schemeClr val="tx1"/>
                </a:solidFill>
                <a:latin typeface="Baskerville Old Face" pitchFamily="18" charset="0"/>
                <a:ea typeface="+mj-ea"/>
                <a:cs typeface="+mj-cs"/>
              </a:rPr>
              <a:t>There are a lot of features that add value to a service like branch position, friendly dealings, service quality, speed, security…etc.</a:t>
            </a:r>
            <a:endParaRPr lang="en-GB" sz="1800" b="1" dirty="0">
              <a:solidFill>
                <a:schemeClr val="tx1"/>
              </a:solidFill>
              <a:latin typeface="Baskerville Old Face" pitchFamily="18" charset="0"/>
              <a:ea typeface="+mj-ea"/>
              <a:cs typeface="+mj-cs"/>
            </a:endParaRPr>
          </a:p>
          <a:p>
            <a:pPr marL="0" indent="0" algn="just" defTabSz="263525">
              <a:spcAft>
                <a:spcPts val="0"/>
              </a:spcAft>
              <a:buSzPct val="100000"/>
              <a:buNone/>
            </a:pPr>
            <a:r>
              <a:rPr lang="en-GB" sz="1800" b="1" dirty="0">
                <a:solidFill>
                  <a:srgbClr val="FF0000"/>
                </a:solidFill>
                <a:latin typeface="Baskerville Old Face" pitchFamily="18" charset="0"/>
                <a:ea typeface="+mj-ea"/>
                <a:cs typeface="+mj-cs"/>
              </a:rPr>
              <a:t>Price= Base Price + Money value of our unique features</a:t>
            </a:r>
          </a:p>
          <a:p>
            <a:pPr marL="0" indent="231775" algn="just" defTabSz="263525">
              <a:spcAft>
                <a:spcPts val="0"/>
              </a:spcAft>
              <a:buSzPct val="100000"/>
              <a:buFontTx/>
              <a:buChar char="-"/>
            </a:pPr>
            <a:r>
              <a:rPr lang="en-US" sz="1800" b="1" dirty="0">
                <a:solidFill>
                  <a:schemeClr val="tx1"/>
                </a:solidFill>
                <a:latin typeface="Baskerville Old Face" pitchFamily="18" charset="0"/>
                <a:ea typeface="+mj-ea"/>
                <a:cs typeface="+mj-cs"/>
              </a:rPr>
              <a:t>This approach encourages examining the sources of value in service to recognize profits through the charged price besides finding the reasons for value decrement</a:t>
            </a:r>
            <a:r>
              <a:rPr lang="en-GB" sz="1800" b="1" dirty="0">
                <a:solidFill>
                  <a:schemeClr val="tx1"/>
                </a:solidFill>
                <a:latin typeface="Baskerville Old Face" pitchFamily="18" charset="0"/>
                <a:ea typeface="+mj-ea"/>
                <a:cs typeface="+mj-cs"/>
              </a:rPr>
              <a:t>.</a:t>
            </a:r>
          </a:p>
          <a:p>
            <a:pPr marL="0" indent="0" algn="just" defTabSz="263525">
              <a:spcAft>
                <a:spcPts val="0"/>
              </a:spcAft>
              <a:buSzPct val="100000"/>
              <a:buNone/>
            </a:pPr>
            <a:endParaRPr lang="en-GB" sz="1000" b="1" dirty="0">
              <a:solidFill>
                <a:schemeClr val="tx1"/>
              </a:solidFill>
              <a:latin typeface="Baskerville Old Face" pitchFamily="18" charset="0"/>
              <a:ea typeface="+mj-ea"/>
              <a:cs typeface="+mj-cs"/>
            </a:endParaRPr>
          </a:p>
          <a:p>
            <a:pPr marL="0" indent="0" algn="just" defTabSz="263525">
              <a:spcAft>
                <a:spcPts val="0"/>
              </a:spcAft>
              <a:buSzPct val="100000"/>
              <a:buNone/>
            </a:pPr>
            <a:r>
              <a:rPr lang="en-GB" sz="1800" b="1" dirty="0">
                <a:solidFill>
                  <a:srgbClr val="000099"/>
                </a:solidFill>
                <a:latin typeface="Baskerville Old Face" pitchFamily="18" charset="0"/>
                <a:ea typeface="+mj-ea"/>
                <a:cs typeface="+mj-cs"/>
              </a:rPr>
              <a:t>7.3.4. </a:t>
            </a:r>
            <a:r>
              <a:rPr lang="en-GB" sz="1800" b="1" dirty="0">
                <a:solidFill>
                  <a:srgbClr val="000099"/>
                </a:solidFill>
                <a:latin typeface="Baskerville Old Face" pitchFamily="18" charset="0"/>
              </a:rPr>
              <a:t>Regulation-based pricing:</a:t>
            </a:r>
            <a:r>
              <a:rPr lang="en-GB" sz="1800" b="1" dirty="0">
                <a:solidFill>
                  <a:schemeClr val="accent6">
                    <a:lumMod val="50000"/>
                  </a:schemeClr>
                </a:solidFill>
                <a:latin typeface="Baskerville Old Face" pitchFamily="18" charset="0"/>
              </a:rPr>
              <a:t> </a:t>
            </a:r>
            <a:r>
              <a:rPr lang="en-US" sz="1800" b="1" dirty="0">
                <a:solidFill>
                  <a:schemeClr val="tx1"/>
                </a:solidFill>
                <a:latin typeface="Baskerville Old Face" pitchFamily="18" charset="0"/>
              </a:rPr>
              <a:t>The Price of FS is determined by regulations and legislation</a:t>
            </a:r>
            <a:r>
              <a:rPr lang="en-GB" sz="1800" b="1" dirty="0">
                <a:solidFill>
                  <a:schemeClr val="tx1"/>
                </a:solidFill>
                <a:latin typeface="Baskerville Old Face" pitchFamily="18" charset="0"/>
              </a:rPr>
              <a:t>.</a:t>
            </a:r>
          </a:p>
          <a:p>
            <a:pPr marL="0" indent="231775" algn="just" defTabSz="263525">
              <a:spcAft>
                <a:spcPts val="0"/>
              </a:spcAft>
              <a:buSzPct val="100000"/>
              <a:buFontTx/>
              <a:buChar char="-"/>
            </a:pPr>
            <a:r>
              <a:rPr lang="en-US" sz="1800" b="1" dirty="0">
                <a:solidFill>
                  <a:schemeClr val="tx1"/>
                </a:solidFill>
                <a:latin typeface="Baskerville Old Face" pitchFamily="18" charset="0"/>
              </a:rPr>
              <a:t>The advantage of this approach is to ensure that the prices are equitable for all people. In such cases, FIs have very limited power in determining price.</a:t>
            </a:r>
          </a:p>
          <a:p>
            <a:pPr marL="0" indent="231775" algn="just" defTabSz="263525">
              <a:spcAft>
                <a:spcPts val="0"/>
              </a:spcAft>
              <a:buSzPct val="100000"/>
              <a:buFontTx/>
              <a:buChar char="-"/>
            </a:pPr>
            <a:r>
              <a:rPr lang="en-US" sz="1800" b="1" dirty="0">
                <a:solidFill>
                  <a:schemeClr val="tx1"/>
                </a:solidFill>
                <a:latin typeface="Baskerville Old Face" pitchFamily="18" charset="0"/>
              </a:rPr>
              <a:t>The regulation doesn’t spell out a lower bound, but it spells out the upper bound of price.</a:t>
            </a:r>
            <a:endParaRPr lang="en-GB" sz="1800" b="1" dirty="0">
              <a:solidFill>
                <a:schemeClr val="accent6">
                  <a:lumMod val="50000"/>
                </a:schemeClr>
              </a:solidFill>
              <a:latin typeface="Baskerville Old Face" pitchFamily="18" charset="0"/>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24</a:t>
            </a:fld>
            <a:endParaRPr lang="en-US" dirty="0"/>
          </a:p>
        </p:txBody>
      </p:sp>
    </p:spTree>
    <p:extLst>
      <p:ext uri="{BB962C8B-B14F-4D97-AF65-F5344CB8AC3E}">
        <p14:creationId xmlns:p14="http://schemas.microsoft.com/office/powerpoint/2010/main" val="646214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260648"/>
            <a:ext cx="8784976" cy="6336704"/>
          </a:xfrm>
        </p:spPr>
        <p:txBody>
          <a:bodyPr rtlCol="0">
            <a:noAutofit/>
          </a:bodyPr>
          <a:lstStyle/>
          <a:p>
            <a:pPr marL="0" indent="0" algn="just" defTabSz="263525">
              <a:spcAft>
                <a:spcPts val="0"/>
              </a:spcAft>
              <a:buSzPct val="100000"/>
              <a:buNone/>
            </a:pPr>
            <a:r>
              <a:rPr lang="en-GB" sz="1800" b="1" dirty="0">
                <a:solidFill>
                  <a:schemeClr val="accent6">
                    <a:lumMod val="75000"/>
                  </a:schemeClr>
                </a:solidFill>
                <a:latin typeface="Baskerville Old Face" pitchFamily="18" charset="0"/>
                <a:ea typeface="+mj-ea"/>
                <a:cs typeface="+mj-cs"/>
              </a:rPr>
              <a:t>7.4. Determining which pricing approach to use: </a:t>
            </a:r>
          </a:p>
          <a:p>
            <a:pPr marL="0" indent="231775" algn="just" defTabSz="263525">
              <a:spcAft>
                <a:spcPts val="0"/>
              </a:spcAft>
              <a:buSzPct val="100000"/>
              <a:buFontTx/>
              <a:buChar char="-"/>
            </a:pPr>
            <a:r>
              <a:rPr lang="en-US" sz="1800" b="1" dirty="0">
                <a:solidFill>
                  <a:srgbClr val="000066"/>
                </a:solidFill>
                <a:latin typeface="Baskerville Old Face" pitchFamily="18" charset="0"/>
                <a:ea typeface="+mj-ea"/>
                <a:cs typeface="+mj-cs"/>
              </a:rPr>
              <a:t>The mentioned pricing approaches are often used in combination. AFI may use one of them for a specific service and another approach for another service.</a:t>
            </a:r>
          </a:p>
          <a:p>
            <a:pPr marL="0" indent="231775" algn="just" defTabSz="263525">
              <a:spcAft>
                <a:spcPts val="0"/>
              </a:spcAft>
              <a:buSzPct val="100000"/>
              <a:buFontTx/>
              <a:buChar char="-"/>
            </a:pPr>
            <a:r>
              <a:rPr lang="en-US" sz="1800" b="1" dirty="0">
                <a:solidFill>
                  <a:schemeClr val="bg2">
                    <a:lumMod val="10000"/>
                  </a:schemeClr>
                </a:solidFill>
                <a:latin typeface="Baskerville Old Face" pitchFamily="18" charset="0"/>
                <a:ea typeface="+mj-ea"/>
                <a:cs typeface="+mj-cs"/>
              </a:rPr>
              <a:t>The final judgment about determining price is a managerial task. They set a price that represents their objectives and strategies</a:t>
            </a:r>
            <a:r>
              <a:rPr lang="en-GB" sz="1800" b="1" dirty="0">
                <a:solidFill>
                  <a:schemeClr val="bg2">
                    <a:lumMod val="10000"/>
                  </a:schemeClr>
                </a:solidFill>
                <a:latin typeface="Baskerville Old Face" pitchFamily="18" charset="0"/>
                <a:ea typeface="+mj-ea"/>
                <a:cs typeface="+mj-cs"/>
              </a:rPr>
              <a:t>.</a:t>
            </a:r>
          </a:p>
          <a:p>
            <a:pPr marL="0" indent="0" algn="just" defTabSz="263525">
              <a:spcAft>
                <a:spcPts val="0"/>
              </a:spcAft>
              <a:buSzPct val="100000"/>
              <a:buNone/>
            </a:pPr>
            <a:endParaRPr lang="en-GB" sz="1000" b="1" dirty="0">
              <a:solidFill>
                <a:schemeClr val="tx1"/>
              </a:solidFill>
              <a:latin typeface="Baskerville Old Face" pitchFamily="18" charset="0"/>
              <a:ea typeface="+mj-ea"/>
              <a:cs typeface="+mj-cs"/>
            </a:endParaRPr>
          </a:p>
          <a:p>
            <a:pPr marL="0" indent="0" algn="just" defTabSz="263525">
              <a:spcAft>
                <a:spcPts val="0"/>
              </a:spcAft>
              <a:buSzPct val="100000"/>
              <a:buNone/>
            </a:pPr>
            <a:r>
              <a:rPr lang="en-GB" sz="1800" b="1" dirty="0">
                <a:solidFill>
                  <a:schemeClr val="accent6">
                    <a:lumMod val="75000"/>
                  </a:schemeClr>
                </a:solidFill>
                <a:latin typeface="Baskerville Old Face" pitchFamily="18" charset="0"/>
                <a:ea typeface="+mj-ea"/>
                <a:cs typeface="+mj-cs"/>
              </a:rPr>
              <a:t>7.5. Strategic considerations in pricing:</a:t>
            </a:r>
          </a:p>
          <a:p>
            <a:pPr marL="0" indent="0" algn="just" defTabSz="263525">
              <a:spcAft>
                <a:spcPts val="0"/>
              </a:spcAft>
              <a:buSzPct val="100000"/>
              <a:buNone/>
            </a:pPr>
            <a:r>
              <a:rPr lang="en-US" sz="1800" b="1" dirty="0">
                <a:solidFill>
                  <a:srgbClr val="000066"/>
                </a:solidFill>
                <a:latin typeface="Baskerville Old Face" pitchFamily="18" charset="0"/>
              </a:rPr>
              <a:t>Several strategic and tactical issues need to be taken into consideration when setting prices. The long-term framework of the service, the short-term profit, and customer acquisition tactics may influence setting prices</a:t>
            </a:r>
            <a:r>
              <a:rPr lang="en-GB" sz="1800" b="1" dirty="0">
                <a:solidFill>
                  <a:srgbClr val="000066"/>
                </a:solidFill>
                <a:latin typeface="Baskerville Old Face" pitchFamily="18" charset="0"/>
              </a:rPr>
              <a:t>.</a:t>
            </a:r>
          </a:p>
          <a:p>
            <a:pPr marL="177800" indent="-177800" algn="just" defTabSz="263525">
              <a:spcAft>
                <a:spcPts val="0"/>
              </a:spcAft>
              <a:buSzPct val="100000"/>
              <a:buAutoNum type="arabicPeriod"/>
            </a:pPr>
            <a:r>
              <a:rPr lang="en-US" sz="1800" b="1" dirty="0">
                <a:solidFill>
                  <a:schemeClr val="accent6">
                    <a:lumMod val="50000"/>
                  </a:schemeClr>
                </a:solidFill>
                <a:latin typeface="Baskerville Old Face" pitchFamily="18" charset="0"/>
              </a:rPr>
              <a:t>The Demand Function: - </a:t>
            </a:r>
            <a:r>
              <a:rPr lang="en-US" sz="1800" b="1" dirty="0">
                <a:solidFill>
                  <a:schemeClr val="bg2">
                    <a:lumMod val="10000"/>
                  </a:schemeClr>
                </a:solidFill>
                <a:latin typeface="Baskerville Old Face" pitchFamily="18" charset="0"/>
              </a:rPr>
              <a:t>Demand has a key role in setting prices and sales. A FS marketer has to be able to approximately estimate its impact on price and sales.</a:t>
            </a:r>
          </a:p>
          <a:p>
            <a:pPr marL="177800" indent="-177800" algn="just" defTabSz="263525">
              <a:spcAft>
                <a:spcPts val="0"/>
              </a:spcAft>
              <a:buSzPct val="100000"/>
              <a:buAutoNum type="arabicPeriod"/>
            </a:pPr>
            <a:r>
              <a:rPr lang="en-US" sz="1800" b="1" dirty="0">
                <a:solidFill>
                  <a:schemeClr val="accent6">
                    <a:lumMod val="50000"/>
                  </a:schemeClr>
                </a:solidFill>
                <a:latin typeface="Baskerville Old Face" pitchFamily="18" charset="0"/>
              </a:rPr>
              <a:t>Price Complexity: - </a:t>
            </a:r>
            <a:r>
              <a:rPr lang="en-US" sz="1800" b="1" dirty="0">
                <a:solidFill>
                  <a:srgbClr val="000099"/>
                </a:solidFill>
                <a:latin typeface="Baskerville Old Face" pitchFamily="18" charset="0"/>
              </a:rPr>
              <a:t>Pricing FS is a complex and multidimensional process because so many different issues contribute to this process like consumers’ reactions and impressions, market share, competitiveness, FI objectives…etc.</a:t>
            </a:r>
          </a:p>
          <a:p>
            <a:pPr marL="177800" indent="-177800" algn="just" defTabSz="263525">
              <a:spcAft>
                <a:spcPts val="0"/>
              </a:spcAft>
              <a:buSzPct val="100000"/>
              <a:buAutoNum type="arabicPeriod"/>
            </a:pPr>
            <a:r>
              <a:rPr lang="en-US" sz="1800" b="1" dirty="0">
                <a:solidFill>
                  <a:schemeClr val="accent6">
                    <a:lumMod val="50000"/>
                  </a:schemeClr>
                </a:solidFill>
                <a:latin typeface="Baskerville Old Face" pitchFamily="18" charset="0"/>
              </a:rPr>
              <a:t>Promotional pricing: - </a:t>
            </a:r>
            <a:r>
              <a:rPr lang="en-US" sz="1800" b="1" dirty="0">
                <a:solidFill>
                  <a:schemeClr val="tx1"/>
                </a:solidFill>
                <a:latin typeface="Baskerville Old Face" pitchFamily="18" charset="0"/>
              </a:rPr>
              <a:t>Is in some cases provides a promotional price for some specific objectives like introducing a new service to the market, increasing market share…etc.</a:t>
            </a:r>
          </a:p>
          <a:p>
            <a:pPr marL="177800" indent="-177800" algn="just" defTabSz="263525">
              <a:spcAft>
                <a:spcPts val="0"/>
              </a:spcAft>
              <a:buSzPct val="100000"/>
              <a:buAutoNum type="arabicPeriod"/>
            </a:pPr>
            <a:r>
              <a:rPr lang="en-US" sz="1800" b="1" dirty="0">
                <a:solidFill>
                  <a:schemeClr val="accent6">
                    <a:lumMod val="50000"/>
                  </a:schemeClr>
                </a:solidFill>
                <a:latin typeface="Baskerville Old Face" pitchFamily="18" charset="0"/>
              </a:rPr>
              <a:t>Environmental forces influencing pricing: - </a:t>
            </a:r>
            <a:r>
              <a:rPr lang="en-US" sz="1800" b="1" dirty="0">
                <a:solidFill>
                  <a:srgbClr val="C00000"/>
                </a:solidFill>
                <a:latin typeface="Baskerville Old Face" pitchFamily="18" charset="0"/>
              </a:rPr>
              <a:t>The internet which made looking for the lowest prices easier besides getting all needed information about the service and the provider. In addition, new technologies reduced traditional financial transactions. Besides FIs merging which lowered the costs too.</a:t>
            </a:r>
            <a:endParaRPr lang="en-GB" sz="1800" b="1" dirty="0">
              <a:solidFill>
                <a:srgbClr val="C00000"/>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25</a:t>
            </a:fld>
            <a:endParaRPr lang="en-US" dirty="0"/>
          </a:p>
        </p:txBody>
      </p:sp>
    </p:spTree>
    <p:extLst>
      <p:ext uri="{BB962C8B-B14F-4D97-AF65-F5344CB8AC3E}">
        <p14:creationId xmlns:p14="http://schemas.microsoft.com/office/powerpoint/2010/main" val="4232911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412776"/>
            <a:ext cx="8784976" cy="4104456"/>
          </a:xfrm>
        </p:spPr>
        <p:txBody>
          <a:bodyPr rtlCol="0">
            <a:noAutofit/>
          </a:bodyPr>
          <a:lstStyle/>
          <a:p>
            <a:pPr marL="457200" indent="-457200" algn="just">
              <a:lnSpc>
                <a:spcPct val="115000"/>
              </a:lnSpc>
              <a:spcAft>
                <a:spcPts val="0"/>
              </a:spcAft>
              <a:buClr>
                <a:srgbClr val="000099"/>
              </a:buClr>
              <a:buSzPct val="100000"/>
              <a:buFont typeface="+mj-lt"/>
              <a:buAutoNum type="arabicPeriod" startAt="8"/>
            </a:pPr>
            <a:r>
              <a:rPr lang="en-US" b="1" dirty="0">
                <a:solidFill>
                  <a:srgbClr val="000099"/>
                </a:solidFill>
                <a:latin typeface="Baskerville Old Face" pitchFamily="18" charset="0"/>
                <a:ea typeface="+mj-ea"/>
                <a:cs typeface="+mj-cs"/>
              </a:rPr>
              <a:t>Advertising for Financial Services ‘1”</a:t>
            </a:r>
          </a:p>
          <a:p>
            <a:pPr marL="0" indent="0" algn="just">
              <a:lnSpc>
                <a:spcPct val="115000"/>
              </a:lnSpc>
              <a:spcAft>
                <a:spcPts val="0"/>
              </a:spcAft>
              <a:buClr>
                <a:srgbClr val="000099"/>
              </a:buClr>
              <a:buSzPct val="100000"/>
              <a:buNone/>
            </a:pPr>
            <a:r>
              <a:rPr lang="en-GB" sz="1800" b="1" dirty="0">
                <a:solidFill>
                  <a:schemeClr val="accent6">
                    <a:lumMod val="75000"/>
                  </a:schemeClr>
                </a:solidFill>
                <a:latin typeface="Baskerville Old Face" pitchFamily="18" charset="0"/>
                <a:ea typeface="+mj-ea"/>
                <a:cs typeface="+mj-cs"/>
              </a:rPr>
              <a:t>8.1. Defining Advertising </a:t>
            </a:r>
            <a:r>
              <a:rPr lang="en-US" sz="1800" b="1" dirty="0">
                <a:solidFill>
                  <a:schemeClr val="tx1"/>
                </a:solidFill>
                <a:latin typeface="Baskerville Old Face" pitchFamily="18" charset="0"/>
              </a:rPr>
              <a:t> 'Marketing communication carried out throughout the mass media or direct marketing means to motivate the purchase of specific financial products or encourage particular forms of financial behavior'</a:t>
            </a:r>
            <a:endParaRPr lang="en-GB" sz="1800" b="1" dirty="0">
              <a:solidFill>
                <a:schemeClr val="tx1"/>
              </a:solidFill>
              <a:latin typeface="Baskerville Old Face" pitchFamily="18" charset="0"/>
              <a:ea typeface="+mj-ea"/>
              <a:cs typeface="+mj-cs"/>
            </a:endParaRPr>
          </a:p>
          <a:p>
            <a:pPr marL="0" indent="231775" algn="just" defTabSz="263525">
              <a:lnSpc>
                <a:spcPct val="115000"/>
              </a:lnSpc>
              <a:spcAft>
                <a:spcPts val="0"/>
              </a:spcAft>
              <a:buSzPct val="100000"/>
              <a:buFontTx/>
              <a:buChar char="-"/>
            </a:pPr>
            <a:r>
              <a:rPr lang="en-US" sz="1800" b="1" dirty="0">
                <a:solidFill>
                  <a:schemeClr val="tx1"/>
                </a:solidFill>
                <a:latin typeface="Baskerville Old Face" pitchFamily="18" charset="0"/>
                <a:ea typeface="+mj-ea"/>
                <a:cs typeface="+mj-cs"/>
              </a:rPr>
              <a:t>FSs are intangible, and this influences consumers' perceptions of quality based on the image associated with the FI; thus, advertising has a vital role in the most successful marketing strategies of financial services and products</a:t>
            </a:r>
            <a:r>
              <a:rPr lang="en-GB" sz="1800" b="1" dirty="0">
                <a:solidFill>
                  <a:schemeClr val="tx1"/>
                </a:solidFill>
                <a:latin typeface="Baskerville Old Face" pitchFamily="18" charset="0"/>
                <a:ea typeface="+mj-ea"/>
                <a:cs typeface="+mj-cs"/>
              </a:rPr>
              <a:t>.</a:t>
            </a:r>
          </a:p>
          <a:p>
            <a:pPr marL="0" indent="231775" algn="just" defTabSz="263525">
              <a:lnSpc>
                <a:spcPct val="115000"/>
              </a:lnSpc>
              <a:spcAft>
                <a:spcPts val="0"/>
              </a:spcAft>
              <a:buSzPct val="100000"/>
              <a:buFontTx/>
              <a:buChar char="-"/>
            </a:pPr>
            <a:r>
              <a:rPr lang="en-US" sz="1800" b="1" dirty="0">
                <a:solidFill>
                  <a:srgbClr val="002060"/>
                </a:solidFill>
                <a:latin typeface="Baskerville Old Face" pitchFamily="18" charset="0"/>
                <a:ea typeface="+mj-ea"/>
                <a:cs typeface="+mj-cs"/>
              </a:rPr>
              <a:t>The advertiser needs to be able to educate the consumer about all the unique benefits of the service by facilitating the differentiation of the company from its leading competitors.</a:t>
            </a:r>
          </a:p>
          <a:p>
            <a:pPr marL="0" indent="231775" algn="just" defTabSz="263525">
              <a:lnSpc>
                <a:spcPct val="115000"/>
              </a:lnSpc>
              <a:spcAft>
                <a:spcPts val="0"/>
              </a:spcAft>
              <a:buSzPct val="100000"/>
              <a:buFontTx/>
              <a:buChar char="-"/>
            </a:pPr>
            <a:r>
              <a:rPr lang="en-US" sz="1800" b="1" dirty="0">
                <a:solidFill>
                  <a:srgbClr val="FF0000"/>
                </a:solidFill>
                <a:latin typeface="Baskerville Old Face" pitchFamily="18" charset="0"/>
                <a:ea typeface="+mj-ea"/>
                <a:cs typeface="+mj-cs"/>
              </a:rPr>
              <a:t>Various forms of media can be used for advertising, such as broadcasting, television, radio, newspapers, magazines, the Internet, etc.</a:t>
            </a:r>
            <a:endParaRPr lang="en-GB" sz="1800" b="1" dirty="0">
              <a:solidFill>
                <a:srgbClr val="FF0000"/>
              </a:solidFill>
              <a:latin typeface="Baskerville Old Face" pitchFamily="18" charset="0"/>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26</a:t>
            </a:fld>
            <a:endParaRPr lang="en-US" dirty="0"/>
          </a:p>
        </p:txBody>
      </p:sp>
    </p:spTree>
    <p:extLst>
      <p:ext uri="{BB962C8B-B14F-4D97-AF65-F5344CB8AC3E}">
        <p14:creationId xmlns:p14="http://schemas.microsoft.com/office/powerpoint/2010/main" val="3304127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052736"/>
            <a:ext cx="8784976" cy="4608512"/>
          </a:xfrm>
        </p:spPr>
        <p:txBody>
          <a:bodyPr rtlCol="0">
            <a:noAutofit/>
          </a:bodyPr>
          <a:lstStyle/>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8.2. Unique aspects of advertising FSs:</a:t>
            </a:r>
          </a:p>
          <a:p>
            <a:pPr marL="179388" indent="-179388" algn="just" defTabSz="263525">
              <a:lnSpc>
                <a:spcPct val="115000"/>
              </a:lnSpc>
              <a:spcAft>
                <a:spcPts val="0"/>
              </a:spcAft>
              <a:buSzPct val="100000"/>
              <a:buAutoNum type="arabicPeriod"/>
            </a:pPr>
            <a:r>
              <a:rPr lang="en-US" sz="1800" b="1" dirty="0">
                <a:solidFill>
                  <a:srgbClr val="000099"/>
                </a:solidFill>
                <a:latin typeface="Baskerville Old Face" pitchFamily="18" charset="0"/>
                <a:ea typeface="+mj-ea"/>
                <a:cs typeface="+mj-cs"/>
              </a:rPr>
              <a:t>Vague Product/Service Attributes: Consumers might not be aware of all the benefits and features of a FS.</a:t>
            </a:r>
          </a:p>
          <a:p>
            <a:pPr marL="179388" indent="-179388" algn="just" defTabSz="263525">
              <a:lnSpc>
                <a:spcPct val="115000"/>
              </a:lnSpc>
              <a:spcAft>
                <a:spcPts val="0"/>
              </a:spcAft>
              <a:buSzPct val="100000"/>
              <a:buAutoNum type="arabicPeriod"/>
            </a:pPr>
            <a:r>
              <a:rPr lang="en-US" sz="1800" b="1" dirty="0">
                <a:solidFill>
                  <a:schemeClr val="tx1"/>
                </a:solidFill>
                <a:latin typeface="Baskerville Old Face" pitchFamily="18" charset="0"/>
                <a:ea typeface="+mj-ea"/>
                <a:cs typeface="+mj-cs"/>
              </a:rPr>
              <a:t>Quality is intangible and rarely quantifiable, and FS has many unique features, benefits, and dimensions.</a:t>
            </a:r>
          </a:p>
          <a:p>
            <a:pPr marL="179388" indent="-179388" algn="just" defTabSz="263525">
              <a:lnSpc>
                <a:spcPct val="115000"/>
              </a:lnSpc>
              <a:spcAft>
                <a:spcPts val="0"/>
              </a:spcAft>
              <a:buSzPct val="100000"/>
              <a:buAutoNum type="arabicPeriod"/>
            </a:pPr>
            <a:r>
              <a:rPr lang="en-US" sz="1800" b="1" dirty="0">
                <a:solidFill>
                  <a:srgbClr val="000099"/>
                </a:solidFill>
                <a:latin typeface="Baskerville Old Face" pitchFamily="18" charset="0"/>
                <a:ea typeface="+mj-ea"/>
                <a:cs typeface="+mj-cs"/>
              </a:rPr>
              <a:t>Unexciting Products: Experiencing FS is not interested like other goods.</a:t>
            </a:r>
          </a:p>
          <a:p>
            <a:pPr marL="179388" indent="-179388" algn="just" defTabSz="263525">
              <a:lnSpc>
                <a:spcPct val="115000"/>
              </a:lnSpc>
              <a:spcAft>
                <a:spcPts val="0"/>
              </a:spcAft>
              <a:buSzPct val="100000"/>
              <a:buAutoNum type="arabicPeriod"/>
            </a:pPr>
            <a:r>
              <a:rPr lang="en-US" sz="1800" b="1" dirty="0">
                <a:solidFill>
                  <a:schemeClr val="tx1"/>
                </a:solidFill>
                <a:latin typeface="Baskerville Old Face" pitchFamily="18" charset="0"/>
                <a:ea typeface="+mj-ea"/>
                <a:cs typeface="+mj-cs"/>
              </a:rPr>
              <a:t>Limited ability to visually communicate and provide financial products.</a:t>
            </a:r>
          </a:p>
          <a:p>
            <a:pPr marL="179388" indent="-179388" algn="just" defTabSz="263525">
              <a:lnSpc>
                <a:spcPct val="115000"/>
              </a:lnSpc>
              <a:spcAft>
                <a:spcPts val="0"/>
              </a:spcAft>
              <a:buSzPct val="100000"/>
              <a:buAutoNum type="arabicPeriod"/>
            </a:pPr>
            <a:r>
              <a:rPr lang="en-US" sz="1800" b="1" dirty="0">
                <a:solidFill>
                  <a:srgbClr val="000099"/>
                </a:solidFill>
                <a:latin typeface="Baskerville Old Face" pitchFamily="18" charset="0"/>
                <a:ea typeface="+mj-ea"/>
                <a:cs typeface="+mj-cs"/>
              </a:rPr>
              <a:t>Regulations and compliances: Regulatory agencies oversee the content of the ad to make sure that it’s according to their regulatory requirements.</a:t>
            </a:r>
          </a:p>
          <a:p>
            <a:pPr marL="179388" indent="-179388" algn="just" defTabSz="263525">
              <a:lnSpc>
                <a:spcPct val="115000"/>
              </a:lnSpc>
              <a:spcAft>
                <a:spcPts val="0"/>
              </a:spcAft>
              <a:buSzPct val="100000"/>
              <a:buAutoNum type="arabicPeriod"/>
            </a:pPr>
            <a:r>
              <a:rPr lang="en-US" sz="1800" b="1" dirty="0">
                <a:solidFill>
                  <a:schemeClr val="tx1"/>
                </a:solidFill>
                <a:latin typeface="Baskerville Old Face" pitchFamily="18" charset="0"/>
                <a:ea typeface="+mj-ea"/>
                <a:cs typeface="+mj-cs"/>
              </a:rPr>
              <a:t>Variable Prices: For example, the price of the same service could be different from one consumer to another.</a:t>
            </a:r>
          </a:p>
          <a:p>
            <a:pPr marL="0" indent="0" algn="just" defTabSz="263525">
              <a:lnSpc>
                <a:spcPct val="115000"/>
              </a:lnSpc>
              <a:spcAft>
                <a:spcPts val="0"/>
              </a:spcAft>
              <a:buSzPct val="100000"/>
              <a:buNone/>
            </a:pPr>
            <a:r>
              <a:rPr lang="en-US" sz="1800" b="1" dirty="0">
                <a:solidFill>
                  <a:srgbClr val="FF0000"/>
                </a:solidFill>
                <a:latin typeface="Baskerville Old Face" pitchFamily="18" charset="0"/>
                <a:ea typeface="+mj-ea"/>
                <a:cs typeface="+mj-cs"/>
              </a:rPr>
              <a:t>All previous points make the advertising process and strategy complex and challenging.</a:t>
            </a:r>
            <a:endParaRPr lang="en-GB" sz="1800" b="1" dirty="0">
              <a:solidFill>
                <a:srgbClr val="FF0000"/>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27</a:t>
            </a:fld>
            <a:endParaRPr lang="en-US" dirty="0"/>
          </a:p>
        </p:txBody>
      </p:sp>
    </p:spTree>
    <p:extLst>
      <p:ext uri="{BB962C8B-B14F-4D97-AF65-F5344CB8AC3E}">
        <p14:creationId xmlns:p14="http://schemas.microsoft.com/office/powerpoint/2010/main" val="3070133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476672"/>
            <a:ext cx="8784976" cy="5760640"/>
          </a:xfrm>
        </p:spPr>
        <p:txBody>
          <a:bodyPr rtlCol="0">
            <a:noAutofit/>
          </a:bodyPr>
          <a:lstStyle/>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8.3. Framework for FSs Advertising:</a:t>
            </a:r>
          </a:p>
          <a:p>
            <a:pPr marL="0" indent="261938" algn="just" defTabSz="263525">
              <a:lnSpc>
                <a:spcPct val="115000"/>
              </a:lnSpc>
              <a:spcAft>
                <a:spcPts val="0"/>
              </a:spcAft>
              <a:buSzPct val="100000"/>
              <a:buAutoNum type="arabicPeriod"/>
            </a:pPr>
            <a:r>
              <a:rPr lang="en-US" sz="1800" b="1" dirty="0">
                <a:solidFill>
                  <a:srgbClr val="FF0000"/>
                </a:solidFill>
                <a:latin typeface="Baskerville Old Face" pitchFamily="18" charset="0"/>
                <a:ea typeface="+mj-ea"/>
                <a:cs typeface="+mj-cs"/>
              </a:rPr>
              <a:t>The Consumer Decision-Making Process</a:t>
            </a:r>
            <a:r>
              <a:rPr lang="en-US" sz="1800" b="1" dirty="0">
                <a:solidFill>
                  <a:schemeClr val="tx1"/>
                </a:solidFill>
                <a:latin typeface="Baskerville Old Face" pitchFamily="18" charset="0"/>
                <a:ea typeface="+mj-ea"/>
                <a:cs typeface="+mj-cs"/>
              </a:rPr>
              <a:t>: In this step, the advertiser should focus on what a consumer looks for in each of the six steps for making a decision.</a:t>
            </a:r>
          </a:p>
          <a:p>
            <a:pPr marL="0" indent="261938" algn="just" defTabSz="263525">
              <a:lnSpc>
                <a:spcPct val="115000"/>
              </a:lnSpc>
              <a:spcAft>
                <a:spcPts val="0"/>
              </a:spcAft>
              <a:buSzPct val="100000"/>
              <a:buAutoNum type="arabicPeriod"/>
            </a:pPr>
            <a:r>
              <a:rPr lang="en-US" sz="1800" b="1" dirty="0">
                <a:solidFill>
                  <a:srgbClr val="FF0000"/>
                </a:solidFill>
                <a:latin typeface="Baskerville Old Face" pitchFamily="18" charset="0"/>
                <a:ea typeface="+mj-ea"/>
                <a:cs typeface="+mj-cs"/>
              </a:rPr>
              <a:t>The Communication Process</a:t>
            </a:r>
            <a:r>
              <a:rPr lang="en-US" sz="1800" b="1" dirty="0">
                <a:solidFill>
                  <a:schemeClr val="tx1"/>
                </a:solidFill>
                <a:latin typeface="Baskerville Old Face" pitchFamily="18" charset="0"/>
                <a:ea typeface="+mj-ea"/>
                <a:cs typeface="+mj-cs"/>
              </a:rPr>
              <a:t>: </a:t>
            </a:r>
            <a:r>
              <a:rPr lang="en-US" sz="1800" b="1" dirty="0">
                <a:solidFill>
                  <a:srgbClr val="000099"/>
                </a:solidFill>
                <a:latin typeface="Baskerville Old Face" pitchFamily="18" charset="0"/>
                <a:ea typeface="+mj-ea"/>
                <a:cs typeface="+mj-cs"/>
              </a:rPr>
              <a:t>This approach dissects and explains how advertisers communicate with their target consumers to create memorable messages based on exposing consumers to the ad, taking their attention, and processing information (assessment) by consumers. It helps advertisers determine obstacles to delivering messages and find weak points.</a:t>
            </a:r>
          </a:p>
          <a:p>
            <a:pPr marL="0" indent="261938" algn="just" defTabSz="263525">
              <a:lnSpc>
                <a:spcPct val="115000"/>
              </a:lnSpc>
              <a:spcAft>
                <a:spcPts val="0"/>
              </a:spcAft>
              <a:buSzPct val="100000"/>
              <a:buAutoNum type="arabicPeriod"/>
            </a:pPr>
            <a:r>
              <a:rPr lang="en-US" sz="1800" b="1" dirty="0">
                <a:solidFill>
                  <a:srgbClr val="FF0000"/>
                </a:solidFill>
                <a:latin typeface="Baskerville Old Face" pitchFamily="18" charset="0"/>
                <a:ea typeface="+mj-ea"/>
                <a:cs typeface="+mj-cs"/>
              </a:rPr>
              <a:t>Hierarchy (Pyramidic) of Consumer Needs</a:t>
            </a:r>
            <a:r>
              <a:rPr lang="en-US" sz="1800" b="1" dirty="0">
                <a:solidFill>
                  <a:schemeClr val="tx1"/>
                </a:solidFill>
                <a:latin typeface="Baskerville Old Face" pitchFamily="18" charset="0"/>
                <a:ea typeface="+mj-ea"/>
                <a:cs typeface="+mj-cs"/>
              </a:rPr>
              <a:t>: Refers to </a:t>
            </a:r>
            <a:r>
              <a:rPr lang="en-US" sz="1800" b="1" dirty="0">
                <a:solidFill>
                  <a:srgbClr val="000099"/>
                </a:solidFill>
                <a:latin typeface="Baskerville Old Face" pitchFamily="18" charset="0"/>
                <a:ea typeface="+mj-ea"/>
                <a:cs typeface="+mj-cs"/>
              </a:rPr>
              <a:t>psychologist Maslow</a:t>
            </a:r>
            <a:r>
              <a:rPr lang="en-US" sz="1800" b="1" dirty="0">
                <a:solidFill>
                  <a:schemeClr val="tx1"/>
                </a:solidFill>
                <a:latin typeface="Baskerville Old Face" pitchFamily="18" charset="0"/>
                <a:ea typeface="+mj-ea"/>
                <a:cs typeface="+mj-cs"/>
              </a:rPr>
              <a:t>, who named it (</a:t>
            </a:r>
            <a:r>
              <a:rPr lang="en-US" sz="1800" b="1" dirty="0">
                <a:solidFill>
                  <a:srgbClr val="000099"/>
                </a:solidFill>
                <a:latin typeface="Baskerville Old Face" pitchFamily="18" charset="0"/>
                <a:ea typeface="+mj-ea"/>
                <a:cs typeface="+mj-cs"/>
              </a:rPr>
              <a:t>Maslow's hierarchy of needs</a:t>
            </a:r>
            <a:r>
              <a:rPr lang="en-US" sz="1800" b="1" dirty="0">
                <a:solidFill>
                  <a:schemeClr val="tx1"/>
                </a:solidFill>
                <a:latin typeface="Baskerville Old Face" pitchFamily="18" charset="0"/>
                <a:ea typeface="+mj-ea"/>
                <a:cs typeface="+mj-cs"/>
              </a:rPr>
              <a:t>) and argues that the </a:t>
            </a:r>
            <a:r>
              <a:rPr lang="en-US" sz="1800" b="1" dirty="0">
                <a:solidFill>
                  <a:srgbClr val="000099"/>
                </a:solidFill>
                <a:latin typeface="Baskerville Old Face" pitchFamily="18" charset="0"/>
                <a:ea typeface="+mj-ea"/>
                <a:cs typeface="+mj-cs"/>
              </a:rPr>
              <a:t>first human need is survival</a:t>
            </a:r>
            <a:r>
              <a:rPr lang="en-US" sz="1800" b="1" dirty="0">
                <a:solidFill>
                  <a:schemeClr val="tx1"/>
                </a:solidFill>
                <a:latin typeface="Baskerville Old Face" pitchFamily="18" charset="0"/>
                <a:ea typeface="+mj-ea"/>
                <a:cs typeface="+mj-cs"/>
              </a:rPr>
              <a:t>, reflected in desire. Consumers seek to obtain all the necessities of life. </a:t>
            </a:r>
            <a:r>
              <a:rPr lang="en-US" sz="1800" b="1" dirty="0">
                <a:solidFill>
                  <a:srgbClr val="000099"/>
                </a:solidFill>
                <a:latin typeface="Baskerville Old Face" pitchFamily="18" charset="0"/>
                <a:ea typeface="+mj-ea"/>
                <a:cs typeface="+mj-cs"/>
              </a:rPr>
              <a:t>An advertiser first focuses on the desire of consumers to have what is critical as a means of surviving</a:t>
            </a:r>
            <a:r>
              <a:rPr lang="en-US" sz="1800" b="1" dirty="0">
                <a:solidFill>
                  <a:schemeClr val="tx1"/>
                </a:solidFill>
                <a:latin typeface="Baskerville Old Face" pitchFamily="18" charset="0"/>
                <a:ea typeface="+mj-ea"/>
                <a:cs typeface="+mj-cs"/>
              </a:rPr>
              <a:t>. </a:t>
            </a:r>
          </a:p>
          <a:p>
            <a:pPr marL="0" indent="0" algn="just" defTabSz="263525">
              <a:lnSpc>
                <a:spcPct val="115000"/>
              </a:lnSpc>
              <a:spcAft>
                <a:spcPts val="0"/>
              </a:spcAft>
              <a:buSzPct val="100000"/>
              <a:buNone/>
            </a:pPr>
            <a:r>
              <a:rPr lang="en-US" sz="1800" b="1" dirty="0">
                <a:solidFill>
                  <a:srgbClr val="000099"/>
                </a:solidFill>
                <a:latin typeface="Baskerville Old Face" pitchFamily="18" charset="0"/>
                <a:ea typeface="+mj-ea"/>
                <a:cs typeface="+mj-cs"/>
              </a:rPr>
              <a:t>The next level (2nd)</a:t>
            </a:r>
            <a:r>
              <a:rPr lang="en-US" sz="1800" b="1" dirty="0">
                <a:solidFill>
                  <a:schemeClr val="tx1"/>
                </a:solidFill>
                <a:latin typeface="Baskerville Old Face" pitchFamily="18" charset="0"/>
                <a:ea typeface="+mj-ea"/>
                <a:cs typeface="+mj-cs"/>
              </a:rPr>
              <a:t> is having the ability to obtain </a:t>
            </a:r>
            <a:r>
              <a:rPr lang="en-US" sz="1800" b="1" dirty="0">
                <a:solidFill>
                  <a:srgbClr val="000099"/>
                </a:solidFill>
                <a:latin typeface="Baskerville Old Face" pitchFamily="18" charset="0"/>
                <a:ea typeface="+mj-ea"/>
                <a:cs typeface="+mj-cs"/>
              </a:rPr>
              <a:t>high-priced goods</a:t>
            </a:r>
            <a:r>
              <a:rPr lang="en-US" sz="1800" b="1" dirty="0">
                <a:solidFill>
                  <a:schemeClr val="tx1"/>
                </a:solidFill>
                <a:latin typeface="Baskerville Old Face" pitchFamily="18" charset="0"/>
                <a:ea typeface="+mj-ea"/>
                <a:cs typeface="+mj-cs"/>
              </a:rPr>
              <a:t>. </a:t>
            </a:r>
            <a:r>
              <a:rPr lang="en-US" sz="1800" b="1" dirty="0">
                <a:solidFill>
                  <a:srgbClr val="000099"/>
                </a:solidFill>
                <a:latin typeface="Baskerville Old Face" pitchFamily="18" charset="0"/>
                <a:ea typeface="+mj-ea"/>
                <a:cs typeface="+mj-cs"/>
              </a:rPr>
              <a:t>The advertiser must focus on loans and credits</a:t>
            </a:r>
            <a:r>
              <a:rPr lang="en-US" sz="1800" b="1" dirty="0">
                <a:solidFill>
                  <a:schemeClr val="tx1"/>
                </a:solidFill>
                <a:latin typeface="Baskerville Old Face" pitchFamily="18" charset="0"/>
                <a:ea typeface="+mj-ea"/>
                <a:cs typeface="+mj-cs"/>
              </a:rPr>
              <a:t> provided by them.</a:t>
            </a:r>
          </a:p>
          <a:p>
            <a:pPr marL="0" indent="0" algn="just" defTabSz="263525">
              <a:lnSpc>
                <a:spcPct val="115000"/>
              </a:lnSpc>
              <a:spcAft>
                <a:spcPts val="0"/>
              </a:spcAft>
              <a:buSzPct val="100000"/>
              <a:buNone/>
            </a:pPr>
            <a:r>
              <a:rPr lang="en-US" sz="1800" b="1" dirty="0">
                <a:solidFill>
                  <a:srgbClr val="000099"/>
                </a:solidFill>
                <a:latin typeface="Baskerville Old Face" pitchFamily="18" charset="0"/>
                <a:ea typeface="+mj-ea"/>
                <a:cs typeface="+mj-cs"/>
              </a:rPr>
              <a:t>The last level (3rd) </a:t>
            </a:r>
            <a:r>
              <a:rPr lang="en-US" sz="1800" b="1" dirty="0">
                <a:solidFill>
                  <a:schemeClr val="tx1"/>
                </a:solidFill>
                <a:latin typeface="Baskerville Old Face" pitchFamily="18" charset="0"/>
                <a:ea typeface="+mj-ea"/>
                <a:cs typeface="+mj-cs"/>
              </a:rPr>
              <a:t>argues that consumers’ consumption decisions reflect the </a:t>
            </a:r>
            <a:r>
              <a:rPr lang="en-US" sz="1800" b="1" dirty="0">
                <a:solidFill>
                  <a:srgbClr val="000099"/>
                </a:solidFill>
                <a:latin typeface="Baskerville Old Face" pitchFamily="18" charset="0"/>
                <a:ea typeface="+mj-ea"/>
                <a:cs typeface="+mj-cs"/>
              </a:rPr>
              <a:t>development of their self-identity</a:t>
            </a:r>
            <a:r>
              <a:rPr lang="en-US" sz="1800" b="1" dirty="0">
                <a:solidFill>
                  <a:schemeClr val="tx1"/>
                </a:solidFill>
                <a:latin typeface="Baskerville Old Face" pitchFamily="18" charset="0"/>
                <a:ea typeface="+mj-ea"/>
                <a:cs typeface="+mj-cs"/>
              </a:rPr>
              <a:t>. </a:t>
            </a:r>
            <a:r>
              <a:rPr lang="en-US" sz="1800" b="1" dirty="0">
                <a:solidFill>
                  <a:srgbClr val="000099"/>
                </a:solidFill>
                <a:latin typeface="Baskerville Old Face" pitchFamily="18" charset="0"/>
                <a:ea typeface="+mj-ea"/>
                <a:cs typeface="+mj-cs"/>
              </a:rPr>
              <a:t>Advertisers must focus on asset growth and financial planning offers to highlight long-term benefits for the consumer.</a:t>
            </a:r>
            <a:endParaRPr lang="en-US" sz="1800" dirty="0">
              <a:solidFill>
                <a:srgbClr val="000099"/>
              </a:solidFill>
              <a:latin typeface="Baskerville Old Face" pitchFamily="18" charset="0"/>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28</a:t>
            </a:fld>
            <a:endParaRPr lang="en-US" dirty="0"/>
          </a:p>
        </p:txBody>
      </p:sp>
    </p:spTree>
    <p:extLst>
      <p:ext uri="{BB962C8B-B14F-4D97-AF65-F5344CB8AC3E}">
        <p14:creationId xmlns:p14="http://schemas.microsoft.com/office/powerpoint/2010/main" val="2390989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332656"/>
            <a:ext cx="8784976" cy="5760640"/>
          </a:xfrm>
        </p:spPr>
        <p:txBody>
          <a:bodyPr rtlCol="0">
            <a:noAutofit/>
          </a:bodyPr>
          <a:lstStyle/>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8.4. Ad Execution Styles:</a:t>
            </a:r>
          </a:p>
          <a:p>
            <a:pPr marL="177800" indent="-177800" algn="just" defTabSz="263525">
              <a:lnSpc>
                <a:spcPct val="115000"/>
              </a:lnSpc>
              <a:spcAft>
                <a:spcPts val="0"/>
              </a:spcAft>
              <a:buSzPct val="100000"/>
              <a:buFontTx/>
              <a:buChar char="-"/>
            </a:pPr>
            <a:r>
              <a:rPr lang="en-US" sz="1800" b="1" dirty="0">
                <a:solidFill>
                  <a:srgbClr val="47501C"/>
                </a:solidFill>
                <a:latin typeface="Baskerville Old Face" pitchFamily="18" charset="0"/>
                <a:ea typeface="+mj-ea"/>
                <a:cs typeface="+mj-cs"/>
              </a:rPr>
              <a:t>A successful ad depends on various styles, three of which presented here:</a:t>
            </a:r>
            <a:r>
              <a:rPr lang="en-GB" sz="1800" b="1" dirty="0">
                <a:solidFill>
                  <a:srgbClr val="47501C"/>
                </a:solidFill>
                <a:latin typeface="Baskerville Old Face" pitchFamily="18" charset="0"/>
                <a:ea typeface="+mj-ea"/>
                <a:cs typeface="+mj-cs"/>
              </a:rPr>
              <a:t> -</a:t>
            </a:r>
          </a:p>
          <a:p>
            <a:pPr marL="0" indent="263525" algn="just" defTabSz="263525">
              <a:lnSpc>
                <a:spcPct val="115000"/>
              </a:lnSpc>
              <a:spcAft>
                <a:spcPts val="0"/>
              </a:spcAft>
              <a:buSzPct val="100000"/>
              <a:buFont typeface="+mj-lt"/>
              <a:buAutoNum type="arabicPeriod"/>
              <a:tabLst>
                <a:tab pos="539750" algn="l"/>
              </a:tabLst>
            </a:pPr>
            <a:r>
              <a:rPr lang="en-GB" sz="1800" b="1" dirty="0">
                <a:solidFill>
                  <a:schemeClr val="accent6">
                    <a:lumMod val="50000"/>
                  </a:schemeClr>
                </a:solidFill>
                <a:latin typeface="Baskerville Old Face" pitchFamily="18" charset="0"/>
                <a:ea typeface="+mj-ea"/>
                <a:cs typeface="+mj-cs"/>
              </a:rPr>
              <a:t>Humour</a:t>
            </a:r>
            <a:r>
              <a:rPr lang="en-GB" sz="1800" b="1" dirty="0">
                <a:solidFill>
                  <a:schemeClr val="tx1"/>
                </a:solidFill>
                <a:latin typeface="Baskerville Old Face" pitchFamily="18" charset="0"/>
                <a:ea typeface="+mj-ea"/>
                <a:cs typeface="+mj-cs"/>
              </a:rPr>
              <a:t>: -</a:t>
            </a:r>
            <a:r>
              <a:rPr lang="en-US" sz="1800" b="1" dirty="0">
                <a:solidFill>
                  <a:schemeClr val="tx1"/>
                </a:solidFill>
                <a:latin typeface="Baskerville Old Face" pitchFamily="18" charset="0"/>
                <a:ea typeface="+mj-ea"/>
                <a:cs typeface="+mj-cs"/>
              </a:rPr>
              <a:t> It has the advantage of attracting consumer attention while conveying the unique benefits of the product or service in an exciting and attractive form. It is critical because FSs are not excited and interesting.</a:t>
            </a:r>
            <a:r>
              <a:rPr lang="en-GB" sz="1800" b="1" dirty="0">
                <a:solidFill>
                  <a:schemeClr val="tx1"/>
                </a:solidFill>
                <a:latin typeface="Baskerville Old Face" pitchFamily="18" charset="0"/>
                <a:ea typeface="+mj-ea"/>
                <a:cs typeface="+mj-cs"/>
              </a:rPr>
              <a:t>.</a:t>
            </a:r>
          </a:p>
          <a:p>
            <a:pPr marL="0" indent="231775" algn="just" defTabSz="263525">
              <a:lnSpc>
                <a:spcPct val="115000"/>
              </a:lnSpc>
              <a:spcAft>
                <a:spcPts val="0"/>
              </a:spcAft>
              <a:buSzPct val="100000"/>
              <a:buFontTx/>
              <a:buChar char="-"/>
            </a:pPr>
            <a:r>
              <a:rPr lang="en-US" sz="1800" b="1" dirty="0">
                <a:solidFill>
                  <a:srgbClr val="FF0000"/>
                </a:solidFill>
                <a:latin typeface="Baskerville Old Face" pitchFamily="18" charset="0"/>
                <a:ea typeface="+mj-ea"/>
                <a:cs typeface="+mj-cs"/>
              </a:rPr>
              <a:t>This style is useful for commoditized categories of FS like property, causality insurance, and mortgages</a:t>
            </a:r>
            <a:r>
              <a:rPr lang="en-GB" sz="1800" b="1" dirty="0">
                <a:solidFill>
                  <a:srgbClr val="FF0000"/>
                </a:solidFill>
                <a:latin typeface="Baskerville Old Face" pitchFamily="18" charset="0"/>
                <a:ea typeface="+mj-ea"/>
                <a:cs typeface="+mj-cs"/>
              </a:rPr>
              <a:t>.</a:t>
            </a:r>
          </a:p>
          <a:p>
            <a:pPr marL="0" indent="231775" algn="just" defTabSz="263525">
              <a:lnSpc>
                <a:spcPct val="115000"/>
              </a:lnSpc>
              <a:spcAft>
                <a:spcPts val="0"/>
              </a:spcAft>
              <a:buSzPct val="100000"/>
              <a:buFontTx/>
              <a:buChar char="-"/>
            </a:pPr>
            <a:r>
              <a:rPr lang="en-US" sz="1800" b="1" dirty="0">
                <a:solidFill>
                  <a:srgbClr val="000099"/>
                </a:solidFill>
                <a:latin typeface="Baskerville Old Face" pitchFamily="18" charset="0"/>
                <a:ea typeface="+mj-ea"/>
                <a:cs typeface="+mj-cs"/>
              </a:rPr>
              <a:t>The problem is that consumers will remember the humour, not name of the </a:t>
            </a:r>
            <a:r>
              <a:rPr lang="en-GB" sz="1800" b="1" dirty="0">
                <a:solidFill>
                  <a:srgbClr val="000099"/>
                </a:solidFill>
                <a:latin typeface="Baskerville Old Face" pitchFamily="18" charset="0"/>
                <a:ea typeface="+mj-ea"/>
                <a:cs typeface="+mj-cs"/>
              </a:rPr>
              <a:t>organization.</a:t>
            </a:r>
            <a:endParaRPr lang="en-GB" sz="1800" b="1" dirty="0">
              <a:solidFill>
                <a:schemeClr val="tx1"/>
              </a:solidFill>
              <a:latin typeface="Baskerville Old Face" pitchFamily="18" charset="0"/>
              <a:ea typeface="+mj-ea"/>
              <a:cs typeface="+mj-cs"/>
            </a:endParaRPr>
          </a:p>
          <a:p>
            <a:pPr marL="0" indent="263525" algn="just" defTabSz="263525">
              <a:lnSpc>
                <a:spcPct val="115000"/>
              </a:lnSpc>
              <a:spcAft>
                <a:spcPts val="0"/>
              </a:spcAft>
              <a:buSzPct val="100000"/>
              <a:buFont typeface="+mj-lt"/>
              <a:buAutoNum type="arabicPeriod" startAt="2"/>
              <a:tabLst>
                <a:tab pos="623888" algn="l"/>
                <a:tab pos="803275" algn="l"/>
              </a:tabLst>
            </a:pPr>
            <a:r>
              <a:rPr lang="en-GB" sz="1800" b="1" dirty="0">
                <a:solidFill>
                  <a:schemeClr val="accent6">
                    <a:lumMod val="50000"/>
                  </a:schemeClr>
                </a:solidFill>
                <a:latin typeface="Baskerville Old Face" pitchFamily="18" charset="0"/>
                <a:ea typeface="+mj-ea"/>
                <a:cs typeface="+mj-cs"/>
              </a:rPr>
              <a:t>Logical Argument</a:t>
            </a:r>
            <a:r>
              <a:rPr lang="en-GB" sz="1800" b="1" dirty="0">
                <a:solidFill>
                  <a:schemeClr val="tx1"/>
                </a:solidFill>
                <a:latin typeface="Baskerville Old Face" pitchFamily="18" charset="0"/>
                <a:ea typeface="+mj-ea"/>
                <a:cs typeface="+mj-cs"/>
              </a:rPr>
              <a:t>: </a:t>
            </a:r>
            <a:r>
              <a:rPr lang="en-US" sz="1800" b="1" dirty="0">
                <a:solidFill>
                  <a:schemeClr val="tx1"/>
                </a:solidFill>
                <a:latin typeface="Baskerville Old Face" pitchFamily="18" charset="0"/>
                <a:ea typeface="+mj-ea"/>
                <a:cs typeface="+mj-cs"/>
              </a:rPr>
              <a:t>Logic could be an effective way to promote specific FSs that may require consumer evaluations, especially in the pre-purchase step</a:t>
            </a:r>
            <a:r>
              <a:rPr lang="en-GB" sz="1800" b="1" dirty="0">
                <a:solidFill>
                  <a:schemeClr val="tx1"/>
                </a:solidFill>
                <a:latin typeface="Baskerville Old Face" pitchFamily="18" charset="0"/>
                <a:ea typeface="+mj-ea"/>
                <a:cs typeface="+mj-cs"/>
              </a:rPr>
              <a:t>.</a:t>
            </a:r>
          </a:p>
          <a:p>
            <a:pPr marL="0" indent="231775" algn="just" defTabSz="263525">
              <a:lnSpc>
                <a:spcPct val="115000"/>
              </a:lnSpc>
              <a:spcAft>
                <a:spcPts val="0"/>
              </a:spcAft>
              <a:buSzPct val="100000"/>
              <a:buFontTx/>
              <a:buChar char="-"/>
              <a:tabLst>
                <a:tab pos="623888" algn="l"/>
                <a:tab pos="803275" algn="l"/>
              </a:tabLst>
            </a:pPr>
            <a:r>
              <a:rPr lang="en-US" sz="1800" b="1" dirty="0">
                <a:solidFill>
                  <a:srgbClr val="000099"/>
                </a:solidFill>
                <a:latin typeface="Baskerville Old Face" pitchFamily="18" charset="0"/>
                <a:ea typeface="+mj-ea"/>
                <a:cs typeface="+mj-cs"/>
              </a:rPr>
              <a:t>This approach is well suited for products that require calculated consumer thought, such as investment, brokerage services, house mortgages, property, and casualty insurance</a:t>
            </a:r>
            <a:r>
              <a:rPr lang="en-US" sz="1800" b="1" dirty="0">
                <a:solidFill>
                  <a:schemeClr val="tx1"/>
                </a:solidFill>
                <a:latin typeface="Baskerville Old Face" pitchFamily="18" charset="0"/>
                <a:ea typeface="+mj-ea"/>
                <a:cs typeface="+mj-cs"/>
              </a:rPr>
              <a:t>.</a:t>
            </a:r>
          </a:p>
          <a:p>
            <a:pPr marL="0" indent="0" algn="just" defTabSz="263525">
              <a:lnSpc>
                <a:spcPct val="115000"/>
              </a:lnSpc>
              <a:spcAft>
                <a:spcPts val="0"/>
              </a:spcAft>
              <a:buSzPct val="100000"/>
              <a:buNone/>
            </a:pPr>
            <a:r>
              <a:rPr lang="en-GB" sz="1800" b="1" dirty="0">
                <a:solidFill>
                  <a:schemeClr val="accent6">
                    <a:lumMod val="50000"/>
                  </a:schemeClr>
                </a:solidFill>
                <a:latin typeface="Baskerville Old Face" pitchFamily="18" charset="0"/>
              </a:rPr>
              <a:t>3. Affective Impact</a:t>
            </a:r>
            <a:r>
              <a:rPr lang="en-GB" sz="1800" b="1" dirty="0">
                <a:solidFill>
                  <a:schemeClr val="tx1"/>
                </a:solidFill>
                <a:latin typeface="Baskerville Old Face" pitchFamily="18" charset="0"/>
              </a:rPr>
              <a:t>: - </a:t>
            </a:r>
            <a:r>
              <a:rPr lang="en-US" sz="1800" b="1" dirty="0">
                <a:solidFill>
                  <a:schemeClr val="tx1"/>
                </a:solidFill>
                <a:latin typeface="Baskerville Old Face" pitchFamily="18" charset="0"/>
              </a:rPr>
              <a:t>Certain categories of FSs are related to some affects or emotions in consumers’ minds and related driving psychological motivations in purchasing decisions</a:t>
            </a:r>
            <a:r>
              <a:rPr lang="en-GB" sz="1800" b="1" dirty="0">
                <a:solidFill>
                  <a:schemeClr val="tx1"/>
                </a:solidFill>
                <a:latin typeface="Baskerville Old Face" pitchFamily="18" charset="0"/>
              </a:rPr>
              <a:t>.</a:t>
            </a:r>
          </a:p>
          <a:p>
            <a:pPr marL="0" indent="263525" algn="just" defTabSz="263525">
              <a:lnSpc>
                <a:spcPct val="115000"/>
              </a:lnSpc>
              <a:spcAft>
                <a:spcPts val="0"/>
              </a:spcAft>
              <a:buSzPct val="100000"/>
              <a:buFontTx/>
              <a:buChar char="-"/>
              <a:tabLst>
                <a:tab pos="623888" algn="l"/>
                <a:tab pos="803275" algn="l"/>
              </a:tabLst>
            </a:pPr>
            <a:r>
              <a:rPr lang="en-US" sz="1800" b="1" dirty="0">
                <a:solidFill>
                  <a:srgbClr val="000099"/>
                </a:solidFill>
                <a:latin typeface="Baskerville Old Face" pitchFamily="18" charset="0"/>
              </a:rPr>
              <a:t>Emotions can serve as a potentially strong force for advertising financial products such as insurance, retirement planning, and college funds</a:t>
            </a:r>
            <a:r>
              <a:rPr lang="en-US" sz="1800" b="1" dirty="0">
                <a:solidFill>
                  <a:schemeClr val="tx1"/>
                </a:solidFill>
                <a:latin typeface="Baskerville Old Face" pitchFamily="18" charset="0"/>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29</a:t>
            </a:fld>
            <a:endParaRPr lang="en-US" dirty="0"/>
          </a:p>
        </p:txBody>
      </p:sp>
    </p:spTree>
    <p:extLst>
      <p:ext uri="{BB962C8B-B14F-4D97-AF65-F5344CB8AC3E}">
        <p14:creationId xmlns:p14="http://schemas.microsoft.com/office/powerpoint/2010/main" val="1702621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23528" y="476672"/>
            <a:ext cx="8568952" cy="2232248"/>
          </a:xfrm>
        </p:spPr>
        <p:txBody>
          <a:bodyPr rtlCol="0">
            <a:noAutofit/>
          </a:bodyPr>
          <a:lstStyle/>
          <a:p>
            <a:pPr marL="0" indent="0" algn="just" eaLnBrk="1" fontAlgn="auto" hangingPunct="1">
              <a:buClr>
                <a:srgbClr val="000099"/>
              </a:buClr>
              <a:buSzPct val="100000"/>
              <a:buNone/>
              <a:tabLst>
                <a:tab pos="177800" algn="l"/>
              </a:tabLst>
              <a:defRPr/>
            </a:pPr>
            <a:r>
              <a:rPr lang="en-US" sz="2000" b="1" dirty="0">
                <a:solidFill>
                  <a:schemeClr val="accent1">
                    <a:lumMod val="50000"/>
                  </a:schemeClr>
                </a:solidFill>
                <a:latin typeface="Baskerville Old Face" pitchFamily="18" charset="0"/>
              </a:rPr>
              <a:t>1.2</a:t>
            </a:r>
            <a:r>
              <a:rPr lang="en-US" sz="2000" b="1" dirty="0">
                <a:solidFill>
                  <a:schemeClr val="accent3">
                    <a:lumMod val="50000"/>
                  </a:schemeClr>
                </a:solidFill>
                <a:latin typeface="Baskerville Old Face" pitchFamily="18" charset="0"/>
              </a:rPr>
              <a:t>. P</a:t>
            </a:r>
            <a:r>
              <a:rPr lang="en-US" sz="2000" b="1" dirty="0">
                <a:solidFill>
                  <a:srgbClr val="000099"/>
                </a:solidFill>
                <a:latin typeface="Baskerville Old Face" pitchFamily="18" charset="0"/>
              </a:rPr>
              <a:t>roduct</a:t>
            </a:r>
            <a:r>
              <a:rPr lang="en-US" sz="2000" b="1" dirty="0">
                <a:solidFill>
                  <a:srgbClr val="FF0000"/>
                </a:solidFill>
                <a:latin typeface="Baskerville Old Face" pitchFamily="18" charset="0"/>
              </a:rPr>
              <a:t> </a:t>
            </a:r>
            <a:r>
              <a:rPr lang="en-US" sz="2000" b="1" dirty="0">
                <a:solidFill>
                  <a:schemeClr val="accent3">
                    <a:lumMod val="50000"/>
                  </a:schemeClr>
                </a:solidFill>
                <a:latin typeface="Baskerville Old Face" pitchFamily="18" charset="0"/>
              </a:rPr>
              <a:t>L</a:t>
            </a:r>
            <a:r>
              <a:rPr lang="en-US" sz="2000" b="1" dirty="0">
                <a:solidFill>
                  <a:srgbClr val="000099"/>
                </a:solidFill>
                <a:latin typeface="Baskerville Old Face" pitchFamily="18" charset="0"/>
              </a:rPr>
              <a:t>ife</a:t>
            </a:r>
            <a:r>
              <a:rPr lang="en-US" sz="2000" b="1" dirty="0">
                <a:solidFill>
                  <a:srgbClr val="FF0000"/>
                </a:solidFill>
                <a:latin typeface="Baskerville Old Face" pitchFamily="18" charset="0"/>
              </a:rPr>
              <a:t> </a:t>
            </a:r>
            <a:r>
              <a:rPr lang="en-US" sz="2000" b="1" dirty="0">
                <a:solidFill>
                  <a:schemeClr val="accent3">
                    <a:lumMod val="50000"/>
                  </a:schemeClr>
                </a:solidFill>
                <a:latin typeface="Baskerville Old Face" pitchFamily="18" charset="0"/>
              </a:rPr>
              <a:t>C</a:t>
            </a:r>
            <a:r>
              <a:rPr lang="en-US" sz="2000" b="1" dirty="0">
                <a:solidFill>
                  <a:srgbClr val="000099"/>
                </a:solidFill>
                <a:latin typeface="Baskerville Old Face" pitchFamily="18" charset="0"/>
              </a:rPr>
              <a:t>ycle</a:t>
            </a:r>
            <a:r>
              <a:rPr lang="en-US" sz="2000" b="1" dirty="0">
                <a:solidFill>
                  <a:srgbClr val="FF0000"/>
                </a:solidFill>
                <a:latin typeface="Baskerville Old Face" pitchFamily="18" charset="0"/>
              </a:rPr>
              <a:t> “</a:t>
            </a:r>
            <a:r>
              <a:rPr lang="en-US" sz="2000" b="1" dirty="0">
                <a:solidFill>
                  <a:schemeClr val="accent3">
                    <a:lumMod val="50000"/>
                  </a:schemeClr>
                </a:solidFill>
                <a:latin typeface="Baskerville Old Face" pitchFamily="18" charset="0"/>
              </a:rPr>
              <a:t>PLC</a:t>
            </a:r>
            <a:r>
              <a:rPr lang="en-US" sz="2000" b="1" dirty="0">
                <a:solidFill>
                  <a:srgbClr val="FF0000"/>
                </a:solidFill>
                <a:latin typeface="Baskerville Old Face" pitchFamily="18" charset="0"/>
              </a:rPr>
              <a:t>”</a:t>
            </a:r>
          </a:p>
          <a:p>
            <a:pPr marL="0" indent="0" algn="just" eaLnBrk="1" fontAlgn="auto" hangingPunct="1">
              <a:buClr>
                <a:schemeClr val="accent6">
                  <a:lumMod val="75000"/>
                </a:schemeClr>
              </a:buClr>
              <a:buNone/>
              <a:tabLst>
                <a:tab pos="177800" algn="l"/>
              </a:tabLst>
              <a:defRPr/>
            </a:pPr>
            <a:endParaRPr lang="en-GB" sz="1000" b="1" dirty="0">
              <a:solidFill>
                <a:srgbClr val="002060"/>
              </a:solidFill>
              <a:latin typeface="Baskerville Old Face" pitchFamily="18" charset="0"/>
              <a:ea typeface="+mj-ea"/>
              <a:cs typeface="+mj-cs"/>
            </a:endParaRPr>
          </a:p>
          <a:p>
            <a:pPr marL="0" indent="0" algn="just" eaLnBrk="1" fontAlgn="auto" hangingPunct="1">
              <a:buClr>
                <a:schemeClr val="accent6">
                  <a:lumMod val="75000"/>
                </a:schemeClr>
              </a:buClr>
              <a:buNone/>
              <a:tabLst>
                <a:tab pos="177800" algn="l"/>
              </a:tabLst>
              <a:defRPr/>
            </a:pPr>
            <a:r>
              <a:rPr lang="en-GB" sz="1800" b="1" dirty="0">
                <a:solidFill>
                  <a:schemeClr val="accent6">
                    <a:lumMod val="75000"/>
                  </a:schemeClr>
                </a:solidFill>
                <a:latin typeface="Baskerville Old Face" pitchFamily="18" charset="0"/>
                <a:ea typeface="+mj-ea"/>
                <a:cs typeface="+mj-cs"/>
              </a:rPr>
              <a:t>1.2.1. Product Life Cycle</a:t>
            </a:r>
            <a:r>
              <a:rPr lang="en-GB" sz="1800" b="1" dirty="0">
                <a:solidFill>
                  <a:schemeClr val="tx1">
                    <a:lumMod val="95000"/>
                    <a:lumOff val="5000"/>
                  </a:schemeClr>
                </a:solidFill>
                <a:latin typeface="Baskerville Old Face" pitchFamily="18" charset="0"/>
                <a:ea typeface="+mj-ea"/>
                <a:cs typeface="+mj-cs"/>
              </a:rPr>
              <a:t>: “</a:t>
            </a:r>
            <a:r>
              <a:rPr lang="en-GB" sz="1800" b="1" i="1" dirty="0">
                <a:solidFill>
                  <a:srgbClr val="47501C"/>
                </a:solidFill>
                <a:latin typeface="Baskerville Old Face" pitchFamily="18" charset="0"/>
                <a:ea typeface="+mj-ea"/>
                <a:cs typeface="+mj-cs"/>
              </a:rPr>
              <a:t>Means the life time of a product in the first stage to last unit of product which consists of 5 stages</a:t>
            </a:r>
            <a:r>
              <a:rPr lang="en-GB" sz="1800" b="1" i="1" dirty="0">
                <a:solidFill>
                  <a:schemeClr val="tx2">
                    <a:lumMod val="75000"/>
                  </a:schemeClr>
                </a:solidFill>
                <a:latin typeface="Baskerville Old Face" pitchFamily="18" charset="0"/>
                <a:ea typeface="+mj-ea"/>
                <a:cs typeface="+mj-cs"/>
              </a:rPr>
              <a:t>”</a:t>
            </a:r>
            <a:r>
              <a:rPr lang="en-GB" sz="1800" b="1" dirty="0">
                <a:solidFill>
                  <a:schemeClr val="tx1">
                    <a:lumMod val="95000"/>
                    <a:lumOff val="5000"/>
                  </a:schemeClr>
                </a:solidFill>
                <a:latin typeface="Baskerville Old Face" pitchFamily="18" charset="0"/>
                <a:ea typeface="+mj-ea"/>
                <a:cs typeface="+mj-cs"/>
              </a:rPr>
              <a:t>.</a:t>
            </a:r>
          </a:p>
          <a:p>
            <a:pPr marL="0" indent="0" algn="just" eaLnBrk="1" fontAlgn="auto" hangingPunct="1">
              <a:buClr>
                <a:schemeClr val="accent6">
                  <a:lumMod val="75000"/>
                </a:schemeClr>
              </a:buClr>
              <a:buSzPct val="100000"/>
              <a:buNone/>
              <a:tabLst>
                <a:tab pos="177800" algn="l"/>
              </a:tabLst>
              <a:defRPr/>
            </a:pPr>
            <a:r>
              <a:rPr lang="en-GB" sz="1800" b="1" dirty="0">
                <a:solidFill>
                  <a:schemeClr val="accent6">
                    <a:lumMod val="75000"/>
                  </a:schemeClr>
                </a:solidFill>
                <a:latin typeface="Baskerville Old Face" pitchFamily="18" charset="0"/>
                <a:ea typeface="+mj-ea"/>
                <a:cs typeface="+mj-cs"/>
              </a:rPr>
              <a:t>1.2.2. PLC Stages:</a:t>
            </a:r>
          </a:p>
          <a:p>
            <a:pPr marL="0" indent="0" algn="just" eaLnBrk="1" fontAlgn="auto" hangingPunct="1">
              <a:buClr>
                <a:schemeClr val="accent6">
                  <a:lumMod val="75000"/>
                </a:schemeClr>
              </a:buClr>
              <a:buSzPct val="100000"/>
              <a:buNone/>
              <a:tabLst>
                <a:tab pos="177800" algn="l"/>
              </a:tabLst>
              <a:defRPr/>
            </a:pPr>
            <a:r>
              <a:rPr lang="en-GB" sz="1800" b="1" dirty="0">
                <a:solidFill>
                  <a:schemeClr val="accent6">
                    <a:lumMod val="75000"/>
                  </a:schemeClr>
                </a:solidFill>
                <a:latin typeface="Baskerville Old Face" pitchFamily="18" charset="0"/>
                <a:ea typeface="+mj-ea"/>
                <a:cs typeface="+mj-cs"/>
              </a:rPr>
              <a:t> 1.2.2.1. Product development</a:t>
            </a:r>
            <a:r>
              <a:rPr lang="en-GB" sz="1800" b="1" dirty="0">
                <a:solidFill>
                  <a:schemeClr val="tx1">
                    <a:lumMod val="95000"/>
                    <a:lumOff val="5000"/>
                  </a:schemeClr>
                </a:solidFill>
                <a:latin typeface="Baskerville Old Face" pitchFamily="18" charset="0"/>
                <a:ea typeface="+mj-ea"/>
                <a:cs typeface="+mj-cs"/>
              </a:rPr>
              <a:t>: There is no production, just costs of planning to start the project and preparing production needs.</a:t>
            </a:r>
          </a:p>
        </p:txBody>
      </p:sp>
      <p:sp>
        <p:nvSpPr>
          <p:cNvPr id="4" name="Slide Number Placeholder 3"/>
          <p:cNvSpPr>
            <a:spLocks noGrp="1"/>
          </p:cNvSpPr>
          <p:nvPr>
            <p:ph type="sldNum" sz="quarter" idx="16"/>
          </p:nvPr>
        </p:nvSpPr>
        <p:spPr>
          <a:xfrm>
            <a:off x="3707904" y="6172200"/>
            <a:ext cx="1828800" cy="365125"/>
          </a:xfrm>
        </p:spPr>
        <p:txBody>
          <a:bodyPr/>
          <a:lstStyle/>
          <a:p>
            <a:pPr>
              <a:defRPr/>
            </a:pPr>
            <a:fld id="{B99C8FD4-B45A-45E7-9158-DEE04946B709}" type="slidenum">
              <a:rPr lang="en-US" smtClean="0"/>
              <a:pPr>
                <a:defRPr/>
              </a:pPr>
              <a:t>3</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45"/>
          <a:stretch/>
        </p:blipFill>
        <p:spPr bwMode="auto">
          <a:xfrm>
            <a:off x="683568" y="2852936"/>
            <a:ext cx="7704856" cy="33123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927"/>
    </mc:Choice>
    <mc:Fallback xmlns="">
      <p:transition spd="slow" advTm="927"/>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265733"/>
            <a:ext cx="8784976" cy="6115595"/>
          </a:xfrm>
        </p:spPr>
        <p:txBody>
          <a:bodyPr rtlCol="0">
            <a:noAutofit/>
          </a:bodyPr>
          <a:lstStyle/>
          <a:p>
            <a:pPr marL="342900" indent="-342900" algn="just" defTabSz="263525">
              <a:spcAft>
                <a:spcPts val="0"/>
              </a:spcAft>
              <a:buClr>
                <a:srgbClr val="000099"/>
              </a:buClr>
              <a:buSzPct val="100000"/>
              <a:buFont typeface="+mj-lt"/>
              <a:buAutoNum type="arabicPeriod" startAt="9"/>
              <a:tabLst>
                <a:tab pos="623888" algn="l"/>
                <a:tab pos="803275" algn="l"/>
              </a:tabLst>
            </a:pPr>
            <a:r>
              <a:rPr lang="en-GB" sz="1800" b="1" dirty="0">
                <a:solidFill>
                  <a:srgbClr val="000099"/>
                </a:solidFill>
                <a:latin typeface="Baskerville Old Face" pitchFamily="18" charset="0"/>
              </a:rPr>
              <a:t>Advertising of Financial Services ‘2”</a:t>
            </a:r>
          </a:p>
          <a:p>
            <a:pPr marL="0" indent="0" algn="just" defTabSz="263525">
              <a:spcAft>
                <a:spcPts val="0"/>
              </a:spcAft>
              <a:buSzPct val="100000"/>
              <a:buNone/>
              <a:tabLst>
                <a:tab pos="623888" algn="l"/>
                <a:tab pos="803275" algn="l"/>
              </a:tabLst>
            </a:pPr>
            <a:r>
              <a:rPr lang="en-GB" sz="1800" b="1" dirty="0">
                <a:solidFill>
                  <a:schemeClr val="accent6">
                    <a:lumMod val="75000"/>
                  </a:schemeClr>
                </a:solidFill>
                <a:latin typeface="Baskerville Old Face" pitchFamily="18" charset="0"/>
                <a:ea typeface="+mj-ea"/>
                <a:cs typeface="+mj-cs"/>
              </a:rPr>
              <a:t>9.1. Measuring Advertising Effects on Sales:</a:t>
            </a:r>
          </a:p>
          <a:p>
            <a:pPr marL="14288" indent="346075" algn="just" defTabSz="263525">
              <a:spcAft>
                <a:spcPts val="0"/>
              </a:spcAft>
              <a:buSzPct val="100000"/>
              <a:buFont typeface="+mj-lt"/>
              <a:buAutoNum type="arabicPeriod"/>
              <a:tabLst>
                <a:tab pos="623888" algn="l"/>
                <a:tab pos="803275" algn="l"/>
              </a:tabLst>
            </a:pPr>
            <a:r>
              <a:rPr lang="en-US" sz="1800" b="1" i="1" dirty="0">
                <a:solidFill>
                  <a:srgbClr val="47501C"/>
                </a:solidFill>
                <a:latin typeface="Baskerville Old Face" pitchFamily="18" charset="0"/>
              </a:rPr>
              <a:t>Determining the shape of the advertising response function</a:t>
            </a:r>
            <a:r>
              <a:rPr lang="en-US" sz="1800" b="1" i="1" dirty="0">
                <a:solidFill>
                  <a:schemeClr val="tx1"/>
                </a:solidFill>
                <a:latin typeface="Baskerville Old Face" pitchFamily="18" charset="0"/>
              </a:rPr>
              <a:t>:</a:t>
            </a:r>
            <a:r>
              <a:rPr lang="en-US" sz="1800" b="1" dirty="0">
                <a:solidFill>
                  <a:schemeClr val="tx1"/>
                </a:solidFill>
                <a:latin typeface="Baskerville Old Face" pitchFamily="18" charset="0"/>
              </a:rPr>
              <a:t> </a:t>
            </a:r>
            <a:r>
              <a:rPr lang="en-US" sz="1800" b="1" dirty="0">
                <a:solidFill>
                  <a:schemeClr val="accent6">
                    <a:lumMod val="50000"/>
                  </a:schemeClr>
                </a:solidFill>
                <a:latin typeface="Baskerville Old Face" pitchFamily="18" charset="0"/>
              </a:rPr>
              <a:t> It means measuring the effects of the ad on Sales to know when to spend more or less on the ad</a:t>
            </a:r>
            <a:r>
              <a:rPr lang="en-US" sz="1800" b="1" dirty="0">
                <a:solidFill>
                  <a:schemeClr val="tx1"/>
                </a:solidFill>
                <a:latin typeface="Baskerville Old Face" pitchFamily="18" charset="0"/>
              </a:rPr>
              <a:t>.</a:t>
            </a:r>
          </a:p>
          <a:p>
            <a:pPr marL="14288" indent="346075" algn="just" defTabSz="263525">
              <a:spcAft>
                <a:spcPts val="0"/>
              </a:spcAft>
              <a:buSzPct val="100000"/>
              <a:buFont typeface="+mj-lt"/>
              <a:buAutoNum type="arabicPeriod"/>
              <a:tabLst>
                <a:tab pos="623888" algn="l"/>
                <a:tab pos="803275" algn="l"/>
              </a:tabLst>
            </a:pPr>
            <a:r>
              <a:rPr lang="en-US" sz="1800" b="1" i="1" dirty="0">
                <a:solidFill>
                  <a:srgbClr val="47501C"/>
                </a:solidFill>
                <a:latin typeface="Baskerville Old Face" pitchFamily="18" charset="0"/>
              </a:rPr>
              <a:t>Comparing the efficacy of different advertisements</a:t>
            </a:r>
            <a:r>
              <a:rPr lang="en-US" sz="1800" b="1" i="1" dirty="0">
                <a:solidFill>
                  <a:schemeClr val="tx1"/>
                </a:solidFill>
                <a:latin typeface="Baskerville Old Face" pitchFamily="18" charset="0"/>
              </a:rPr>
              <a:t>:</a:t>
            </a:r>
            <a:r>
              <a:rPr lang="en-US" sz="1800" b="1" dirty="0">
                <a:solidFill>
                  <a:schemeClr val="tx1"/>
                </a:solidFill>
                <a:latin typeface="Baskerville Old Face" pitchFamily="18" charset="0"/>
              </a:rPr>
              <a:t> </a:t>
            </a:r>
            <a:r>
              <a:rPr lang="en-US" sz="1800" b="1" dirty="0">
                <a:solidFill>
                  <a:schemeClr val="accent6">
                    <a:lumMod val="50000"/>
                  </a:schemeClr>
                </a:solidFill>
                <a:latin typeface="Baskerville Old Face" pitchFamily="18" charset="0"/>
              </a:rPr>
              <a:t>This means comparing the effects of each advertising category to know which one has more impact on consumers. This process is made by testing the market</a:t>
            </a:r>
            <a:r>
              <a:rPr lang="en-US" sz="1800" b="1" dirty="0">
                <a:solidFill>
                  <a:schemeClr val="tx1"/>
                </a:solidFill>
                <a:latin typeface="Baskerville Old Face" pitchFamily="18" charset="0"/>
              </a:rPr>
              <a:t>.</a:t>
            </a:r>
          </a:p>
          <a:p>
            <a:pPr marL="14288" indent="0" algn="just" defTabSz="263525">
              <a:lnSpc>
                <a:spcPct val="115000"/>
              </a:lnSpc>
              <a:spcAft>
                <a:spcPts val="0"/>
              </a:spcAft>
              <a:buSzPct val="100000"/>
              <a:buNone/>
              <a:tabLst>
                <a:tab pos="623888" algn="l"/>
                <a:tab pos="803275" algn="l"/>
              </a:tabLst>
            </a:pPr>
            <a:endParaRPr lang="en-US" sz="800" b="1" dirty="0">
              <a:solidFill>
                <a:schemeClr val="accent6">
                  <a:lumMod val="75000"/>
                </a:schemeClr>
              </a:solidFill>
              <a:latin typeface="Baskerville Old Face" pitchFamily="18" charset="0"/>
              <a:ea typeface="+mj-ea"/>
              <a:cs typeface="+mj-cs"/>
            </a:endParaRPr>
          </a:p>
          <a:p>
            <a:pPr marL="0" indent="0" algn="just" defTabSz="263525">
              <a:lnSpc>
                <a:spcPct val="115000"/>
              </a:lnSpc>
              <a:spcAft>
                <a:spcPts val="0"/>
              </a:spcAft>
              <a:buSzPct val="100000"/>
              <a:buNone/>
              <a:tabLst>
                <a:tab pos="623888" algn="l"/>
                <a:tab pos="803275" algn="l"/>
              </a:tabLst>
            </a:pPr>
            <a:r>
              <a:rPr lang="en-GB" sz="1800" b="1" dirty="0">
                <a:solidFill>
                  <a:schemeClr val="accent6">
                    <a:lumMod val="75000"/>
                  </a:schemeClr>
                </a:solidFill>
                <a:latin typeface="Baskerville Old Face" pitchFamily="18" charset="0"/>
                <a:ea typeface="+mj-ea"/>
                <a:cs typeface="+mj-cs"/>
              </a:rPr>
              <a:t>9.2. Advertising Basics</a:t>
            </a:r>
            <a:r>
              <a:rPr lang="en-GB" sz="1800" b="1" dirty="0">
                <a:solidFill>
                  <a:schemeClr val="tx1"/>
                </a:solidFill>
                <a:latin typeface="Baskerville Old Face" pitchFamily="18" charset="0"/>
              </a:rPr>
              <a:t>: </a:t>
            </a:r>
            <a:r>
              <a:rPr lang="en-US" sz="1800" b="1" dirty="0">
                <a:solidFill>
                  <a:srgbClr val="000099"/>
                </a:solidFill>
                <a:latin typeface="Baskerville Old Face" pitchFamily="18" charset="0"/>
              </a:rPr>
              <a:t>Advertising Basics: There are three measures for describing how an ad is carried out:</a:t>
            </a:r>
            <a:endParaRPr lang="en-US" sz="1800" b="1" dirty="0">
              <a:solidFill>
                <a:schemeClr val="tx1"/>
              </a:solidFill>
              <a:latin typeface="Baskerville Old Face" pitchFamily="18" charset="0"/>
            </a:endParaRPr>
          </a:p>
          <a:p>
            <a:pPr marL="0" indent="179388" algn="just" defTabSz="263525">
              <a:spcAft>
                <a:spcPts val="0"/>
              </a:spcAft>
              <a:buSzPct val="100000"/>
              <a:buFontTx/>
              <a:buChar char="-"/>
              <a:tabLst>
                <a:tab pos="803275" algn="l"/>
              </a:tabLst>
            </a:pPr>
            <a:r>
              <a:rPr lang="en-US" sz="1800" b="1" dirty="0">
                <a:solidFill>
                  <a:schemeClr val="tx1"/>
                </a:solidFill>
                <a:latin typeface="Baskerville Old Face" pitchFamily="18" charset="0"/>
              </a:rPr>
              <a:t>The first is </a:t>
            </a:r>
            <a:r>
              <a:rPr lang="en-US" sz="1800" b="1" dirty="0">
                <a:solidFill>
                  <a:srgbClr val="FF0000"/>
                </a:solidFill>
                <a:latin typeface="Baskerville Old Face" pitchFamily="18" charset="0"/>
              </a:rPr>
              <a:t>Reach</a:t>
            </a:r>
            <a:r>
              <a:rPr lang="en-US" sz="1800" b="1" dirty="0">
                <a:solidFill>
                  <a:schemeClr val="tx1"/>
                </a:solidFill>
                <a:latin typeface="Baskerville Old Face" pitchFamily="18" charset="0"/>
              </a:rPr>
              <a:t>, which shows the number of targeted consumers and how to expose them to the ad. </a:t>
            </a:r>
            <a:r>
              <a:rPr lang="en-US" sz="1800" b="1" dirty="0">
                <a:solidFill>
                  <a:srgbClr val="FF0000"/>
                </a:solidFill>
                <a:latin typeface="Baskerville Old Face" pitchFamily="18" charset="0"/>
              </a:rPr>
              <a:t>The higher the reach, the more consumers are exposed</a:t>
            </a:r>
            <a:r>
              <a:rPr lang="en-US" sz="1800" b="1" dirty="0">
                <a:solidFill>
                  <a:schemeClr val="tx1"/>
                </a:solidFill>
                <a:latin typeface="Baskerville Old Face" pitchFamily="18" charset="0"/>
              </a:rPr>
              <a:t>.</a:t>
            </a:r>
          </a:p>
          <a:p>
            <a:pPr marL="0" indent="179388" algn="just" defTabSz="263525">
              <a:spcAft>
                <a:spcPts val="0"/>
              </a:spcAft>
              <a:buSzPct val="100000"/>
              <a:buFontTx/>
              <a:buChar char="-"/>
              <a:tabLst>
                <a:tab pos="803275" algn="l"/>
              </a:tabLst>
            </a:pPr>
            <a:r>
              <a:rPr lang="en-US" sz="1800" b="1" dirty="0">
                <a:solidFill>
                  <a:schemeClr val="tx1"/>
                </a:solidFill>
                <a:latin typeface="Baskerville Old Face" pitchFamily="18" charset="0"/>
              </a:rPr>
              <a:t>The second is </a:t>
            </a:r>
            <a:r>
              <a:rPr lang="en-US" sz="1800" b="1" dirty="0">
                <a:solidFill>
                  <a:srgbClr val="FF0000"/>
                </a:solidFill>
                <a:latin typeface="Baskerville Old Face" pitchFamily="18" charset="0"/>
              </a:rPr>
              <a:t>frequency</a:t>
            </a:r>
            <a:r>
              <a:rPr lang="en-US" sz="1800" b="1" dirty="0">
                <a:solidFill>
                  <a:schemeClr val="tx1"/>
                </a:solidFill>
                <a:latin typeface="Baskerville Old Face" pitchFamily="18" charset="0"/>
              </a:rPr>
              <a:t>, which shows the number of times that the average person is exposed to the ad. </a:t>
            </a:r>
            <a:r>
              <a:rPr lang="en-US" sz="1800" b="1" dirty="0">
                <a:solidFill>
                  <a:srgbClr val="FF0000"/>
                </a:solidFill>
                <a:latin typeface="Baskerville Old Face" pitchFamily="18" charset="0"/>
              </a:rPr>
              <a:t>The greater the frequency, the greater the exposure to the advertisement</a:t>
            </a:r>
            <a:r>
              <a:rPr lang="en-US" sz="1800" b="1" dirty="0">
                <a:solidFill>
                  <a:schemeClr val="tx1"/>
                </a:solidFill>
                <a:latin typeface="Baskerville Old Face" pitchFamily="18" charset="0"/>
              </a:rPr>
              <a:t>.</a:t>
            </a:r>
          </a:p>
          <a:p>
            <a:pPr marL="0" indent="179388" algn="just" defTabSz="263525">
              <a:spcAft>
                <a:spcPts val="0"/>
              </a:spcAft>
              <a:buSzPct val="100000"/>
              <a:buFontTx/>
              <a:buChar char="-"/>
              <a:tabLst>
                <a:tab pos="803275" algn="l"/>
              </a:tabLst>
            </a:pPr>
            <a:r>
              <a:rPr lang="en-US" sz="1800" b="1" dirty="0">
                <a:solidFill>
                  <a:schemeClr val="tx1"/>
                </a:solidFill>
                <a:latin typeface="Baskerville Old Face" pitchFamily="18" charset="0"/>
              </a:rPr>
              <a:t>The third one is the </a:t>
            </a:r>
            <a:r>
              <a:rPr lang="en-US" sz="1800" b="1" dirty="0">
                <a:solidFill>
                  <a:srgbClr val="FF0000"/>
                </a:solidFill>
                <a:latin typeface="Baskerville Old Face" pitchFamily="18" charset="0"/>
              </a:rPr>
              <a:t>Gross Rating Point (GRP)</a:t>
            </a:r>
            <a:r>
              <a:rPr lang="en-US" sz="1800" b="1" dirty="0">
                <a:solidFill>
                  <a:schemeClr val="tx1"/>
                </a:solidFill>
                <a:latin typeface="Baskerville Old Face" pitchFamily="18" charset="0"/>
              </a:rPr>
              <a:t>, which is a result of exposure and frequency. </a:t>
            </a:r>
            <a:r>
              <a:rPr lang="en-US" sz="1800" b="1" dirty="0">
                <a:solidFill>
                  <a:srgbClr val="FF0000"/>
                </a:solidFill>
                <a:latin typeface="Baskerville Old Face" pitchFamily="18" charset="0"/>
              </a:rPr>
              <a:t>The higher the GRP, the more impact the ad would have.</a:t>
            </a:r>
          </a:p>
          <a:p>
            <a:pPr marL="0" indent="179388" algn="just" defTabSz="263525">
              <a:spcAft>
                <a:spcPts val="0"/>
              </a:spcAft>
              <a:buSzPct val="100000"/>
              <a:buFontTx/>
              <a:buChar char="-"/>
              <a:tabLst>
                <a:tab pos="803275" algn="l"/>
              </a:tabLst>
            </a:pPr>
            <a:r>
              <a:rPr lang="en-US" sz="1800" b="1" dirty="0">
                <a:solidFill>
                  <a:schemeClr val="tx1"/>
                </a:solidFill>
                <a:latin typeface="Baskerville Old Face" pitchFamily="18" charset="0"/>
              </a:rPr>
              <a:t>Cost Per Thousand: The CPT approach measures the three steps that measure the cost of reaching the ad to a thousand consumers.</a:t>
            </a:r>
          </a:p>
          <a:p>
            <a:pPr marL="0" indent="179388" algn="just" defTabSz="263525">
              <a:spcAft>
                <a:spcPts val="0"/>
              </a:spcAft>
              <a:buSzPct val="100000"/>
              <a:buFontTx/>
              <a:buChar char="-"/>
              <a:tabLst>
                <a:tab pos="803275" algn="l"/>
              </a:tabLst>
            </a:pPr>
            <a:r>
              <a:rPr lang="en-US" sz="1800" b="1" dirty="0">
                <a:solidFill>
                  <a:srgbClr val="000066"/>
                </a:solidFill>
                <a:latin typeface="Baskerville Old Face" pitchFamily="18" charset="0"/>
              </a:rPr>
              <a:t>When determining the optimal advertising strategy, it’s essential to establish the nature of the relationship between ads and sales, which is called the “advertising response function”.</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30</a:t>
            </a:fld>
            <a:endParaRPr lang="en-US" dirty="0"/>
          </a:p>
        </p:txBody>
      </p:sp>
    </p:spTree>
    <p:extLst>
      <p:ext uri="{BB962C8B-B14F-4D97-AF65-F5344CB8AC3E}">
        <p14:creationId xmlns:p14="http://schemas.microsoft.com/office/powerpoint/2010/main" val="260429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340768"/>
            <a:ext cx="8784976" cy="3888432"/>
          </a:xfrm>
        </p:spPr>
        <p:txBody>
          <a:bodyPr rtlCol="0">
            <a:noAutofit/>
          </a:bodyPr>
          <a:lstStyle/>
          <a:p>
            <a:pPr marL="0" indent="0" algn="just" defTabSz="263525">
              <a:lnSpc>
                <a:spcPct val="115000"/>
              </a:lnSpc>
              <a:spcAft>
                <a:spcPts val="0"/>
              </a:spcAft>
              <a:buSzPct val="100000"/>
              <a:buNone/>
              <a:tabLst>
                <a:tab pos="623888" algn="l"/>
                <a:tab pos="803275" algn="l"/>
              </a:tabLst>
            </a:pPr>
            <a:r>
              <a:rPr lang="en-GB" sz="1800" b="1" dirty="0">
                <a:solidFill>
                  <a:schemeClr val="accent6">
                    <a:lumMod val="75000"/>
                  </a:schemeClr>
                </a:solidFill>
                <a:latin typeface="Baskerville Old Face" pitchFamily="18" charset="0"/>
                <a:ea typeface="+mj-ea"/>
                <a:cs typeface="+mj-cs"/>
              </a:rPr>
              <a:t>9.3. Success factors in FS advertising:</a:t>
            </a:r>
          </a:p>
          <a:p>
            <a:pPr marL="0" indent="0" algn="just" defTabSz="263525">
              <a:lnSpc>
                <a:spcPct val="115000"/>
              </a:lnSpc>
              <a:spcAft>
                <a:spcPts val="0"/>
              </a:spcAft>
              <a:buSzPct val="100000"/>
              <a:buNone/>
              <a:tabLst>
                <a:tab pos="623888" algn="l"/>
                <a:tab pos="803275" algn="l"/>
              </a:tabLst>
            </a:pPr>
            <a:r>
              <a:rPr lang="en-US" sz="1800" b="1" dirty="0">
                <a:solidFill>
                  <a:schemeClr val="accent6">
                    <a:lumMod val="50000"/>
                  </a:schemeClr>
                </a:solidFill>
                <a:latin typeface="Baskerville Old Face" pitchFamily="18" charset="0"/>
                <a:ea typeface="+mj-ea"/>
                <a:cs typeface="+mj-cs"/>
              </a:rPr>
              <a:t>Several factors influence the success of advertising FSs, which are:</a:t>
            </a:r>
            <a:endParaRPr lang="en-GB" sz="1800" b="1" dirty="0">
              <a:solidFill>
                <a:schemeClr val="tx1"/>
              </a:solidFill>
              <a:latin typeface="Baskerville Old Face" pitchFamily="18" charset="0"/>
              <a:ea typeface="+mj-ea"/>
              <a:cs typeface="+mj-cs"/>
            </a:endParaRPr>
          </a:p>
          <a:p>
            <a:pPr marL="14288" indent="346075" algn="just" defTabSz="263525">
              <a:lnSpc>
                <a:spcPct val="115000"/>
              </a:lnSpc>
              <a:spcAft>
                <a:spcPts val="0"/>
              </a:spcAft>
              <a:buSzPct val="100000"/>
              <a:buFont typeface="+mj-lt"/>
              <a:buAutoNum type="arabicPeriod"/>
              <a:tabLst>
                <a:tab pos="623888" algn="l"/>
                <a:tab pos="803275" algn="l"/>
              </a:tabLst>
            </a:pPr>
            <a:r>
              <a:rPr lang="en-US" sz="1800" b="1" i="1" dirty="0">
                <a:solidFill>
                  <a:srgbClr val="47501C"/>
                </a:solidFill>
                <a:latin typeface="Baskerville Old Face" pitchFamily="18" charset="0"/>
                <a:ea typeface="+mj-ea"/>
                <a:cs typeface="+mj-cs"/>
              </a:rPr>
              <a:t>Having a unique selling proposition: </a:t>
            </a:r>
            <a:r>
              <a:rPr lang="en-US" sz="1800" b="1" i="1" dirty="0">
                <a:solidFill>
                  <a:schemeClr val="tx1"/>
                </a:solidFill>
                <a:latin typeface="Baskerville Old Face" pitchFamily="18" charset="0"/>
                <a:ea typeface="+mj-ea"/>
                <a:cs typeface="+mj-cs"/>
              </a:rPr>
              <a:t>a unique advertising style over the competitors.</a:t>
            </a:r>
            <a:endParaRPr lang="en-US" sz="1800" b="1" dirty="0">
              <a:solidFill>
                <a:schemeClr val="tx1"/>
              </a:solidFill>
              <a:latin typeface="Baskerville Old Face" pitchFamily="18" charset="0"/>
              <a:ea typeface="+mj-ea"/>
              <a:cs typeface="+mj-cs"/>
            </a:endParaRPr>
          </a:p>
          <a:p>
            <a:pPr marL="14288" indent="346075" algn="just" defTabSz="263525">
              <a:lnSpc>
                <a:spcPct val="115000"/>
              </a:lnSpc>
              <a:spcAft>
                <a:spcPts val="0"/>
              </a:spcAft>
              <a:buSzPct val="100000"/>
              <a:buFont typeface="+mj-lt"/>
              <a:buAutoNum type="arabicPeriod"/>
              <a:tabLst>
                <a:tab pos="623888" algn="l"/>
                <a:tab pos="803275" algn="l"/>
              </a:tabLst>
            </a:pPr>
            <a:r>
              <a:rPr lang="en-US" sz="1800" b="1" i="1" dirty="0">
                <a:solidFill>
                  <a:srgbClr val="47501C"/>
                </a:solidFill>
                <a:latin typeface="Baskerville Old Face" pitchFamily="18" charset="0"/>
                <a:ea typeface="+mj-ea"/>
                <a:cs typeface="+mj-cs"/>
              </a:rPr>
              <a:t>Target marketing: </a:t>
            </a:r>
            <a:r>
              <a:rPr lang="en-US" sz="1800" b="1" i="1" dirty="0">
                <a:solidFill>
                  <a:schemeClr val="tx1"/>
                </a:solidFill>
                <a:latin typeface="Baskerville Old Face" pitchFamily="18" charset="0"/>
                <a:ea typeface="+mj-ea"/>
                <a:cs typeface="+mj-cs"/>
              </a:rPr>
              <a:t>advertising for providing services in markets where there is demand.</a:t>
            </a:r>
          </a:p>
          <a:p>
            <a:pPr marL="14288" indent="346075" algn="just" defTabSz="263525">
              <a:lnSpc>
                <a:spcPct val="115000"/>
              </a:lnSpc>
              <a:spcAft>
                <a:spcPts val="0"/>
              </a:spcAft>
              <a:buSzPct val="100000"/>
              <a:buFont typeface="+mj-lt"/>
              <a:buAutoNum type="arabicPeriod"/>
              <a:tabLst>
                <a:tab pos="623888" algn="l"/>
                <a:tab pos="803275" algn="l"/>
              </a:tabLst>
            </a:pPr>
            <a:r>
              <a:rPr lang="en-US" sz="1800" b="1" i="1" dirty="0">
                <a:solidFill>
                  <a:srgbClr val="47501C"/>
                </a:solidFill>
                <a:latin typeface="Baskerville Old Face" pitchFamily="18" charset="0"/>
                <a:ea typeface="+mj-ea"/>
                <a:cs typeface="+mj-cs"/>
              </a:rPr>
              <a:t>Creating Memorable Ads: </a:t>
            </a:r>
            <a:r>
              <a:rPr lang="en-US" sz="1800" b="1" i="1" dirty="0">
                <a:solidFill>
                  <a:schemeClr val="tx1"/>
                </a:solidFill>
                <a:latin typeface="Baskerville Old Face" pitchFamily="18" charset="0"/>
                <a:ea typeface="+mj-ea"/>
                <a:cs typeface="+mj-cs"/>
              </a:rPr>
              <a:t>makes the ad effective and lasts a long time.</a:t>
            </a:r>
          </a:p>
          <a:p>
            <a:pPr marL="14288" indent="346075" algn="just" defTabSz="263525">
              <a:lnSpc>
                <a:spcPct val="115000"/>
              </a:lnSpc>
              <a:spcAft>
                <a:spcPts val="0"/>
              </a:spcAft>
              <a:buSzPct val="100000"/>
              <a:buFont typeface="+mj-lt"/>
              <a:buAutoNum type="arabicPeriod"/>
              <a:tabLst>
                <a:tab pos="623888" algn="l"/>
                <a:tab pos="803275" algn="l"/>
              </a:tabLst>
            </a:pPr>
            <a:r>
              <a:rPr lang="en-US" sz="1800" b="1" i="1" dirty="0">
                <a:solidFill>
                  <a:srgbClr val="47501C"/>
                </a:solidFill>
                <a:latin typeface="Baskerville Old Face" pitchFamily="18" charset="0"/>
                <a:ea typeface="+mj-ea"/>
                <a:cs typeface="+mj-cs"/>
              </a:rPr>
              <a:t>Facilitating “Simplifying” Consumer Action: </a:t>
            </a:r>
            <a:r>
              <a:rPr lang="en-US" sz="1800" b="1" i="1" dirty="0">
                <a:solidFill>
                  <a:schemeClr val="tx1"/>
                </a:solidFill>
                <a:latin typeface="Baskerville Old Face" pitchFamily="18" charset="0"/>
                <a:ea typeface="+mj-ea"/>
                <a:cs typeface="+mj-cs"/>
              </a:rPr>
              <a:t>Providing all needed information and addresses in the ad.</a:t>
            </a:r>
          </a:p>
          <a:p>
            <a:pPr marL="14288" indent="346075" algn="just" defTabSz="263525">
              <a:lnSpc>
                <a:spcPct val="115000"/>
              </a:lnSpc>
              <a:spcAft>
                <a:spcPts val="0"/>
              </a:spcAft>
              <a:buSzPct val="100000"/>
              <a:buFont typeface="+mj-lt"/>
              <a:buAutoNum type="arabicPeriod"/>
              <a:tabLst>
                <a:tab pos="623888" algn="l"/>
                <a:tab pos="803275" algn="l"/>
              </a:tabLst>
            </a:pPr>
            <a:r>
              <a:rPr lang="en-US" sz="1800" b="1" i="1" dirty="0">
                <a:solidFill>
                  <a:srgbClr val="47501C"/>
                </a:solidFill>
                <a:latin typeface="Baskerville Old Face" pitchFamily="18" charset="0"/>
                <a:ea typeface="+mj-ea"/>
                <a:cs typeface="+mj-cs"/>
              </a:rPr>
              <a:t>Coordinated use of media: </a:t>
            </a:r>
            <a:r>
              <a:rPr lang="en-US" sz="1800" b="1" i="1" dirty="0">
                <a:solidFill>
                  <a:schemeClr val="tx1"/>
                </a:solidFill>
                <a:latin typeface="Baskerville Old Face" pitchFamily="18" charset="0"/>
                <a:ea typeface="+mj-ea"/>
                <a:cs typeface="+mj-cs"/>
              </a:rPr>
              <a:t>using the most effective advertising methods through different types of media such as TV, mobile, network, etc.</a:t>
            </a:r>
          </a:p>
          <a:p>
            <a:pPr marL="14288" indent="346075" algn="just" defTabSz="263525">
              <a:lnSpc>
                <a:spcPct val="115000"/>
              </a:lnSpc>
              <a:spcAft>
                <a:spcPts val="0"/>
              </a:spcAft>
              <a:buSzPct val="100000"/>
              <a:buFont typeface="+mj-lt"/>
              <a:buAutoNum type="arabicPeriod"/>
              <a:tabLst>
                <a:tab pos="623888" algn="l"/>
                <a:tab pos="803275" algn="l"/>
              </a:tabLst>
            </a:pPr>
            <a:r>
              <a:rPr lang="en-US" sz="1800" b="1" i="1" dirty="0">
                <a:solidFill>
                  <a:srgbClr val="47501C"/>
                </a:solidFill>
                <a:latin typeface="Baskerville Old Face" pitchFamily="18" charset="0"/>
                <a:ea typeface="+mj-ea"/>
                <a:cs typeface="+mj-cs"/>
              </a:rPr>
              <a:t>Use of direct marketing: </a:t>
            </a:r>
            <a:r>
              <a:rPr lang="en-US" sz="1800" b="1" i="1" dirty="0">
                <a:solidFill>
                  <a:schemeClr val="tx1"/>
                </a:solidFill>
                <a:latin typeface="Baskerville Old Face" pitchFamily="18" charset="0"/>
                <a:ea typeface="+mj-ea"/>
                <a:cs typeface="+mj-cs"/>
              </a:rPr>
              <a:t>to target consumers directly.</a:t>
            </a:r>
            <a:endParaRPr lang="en-US"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31</a:t>
            </a:fld>
            <a:endParaRPr lang="en-US" dirty="0"/>
          </a:p>
        </p:txBody>
      </p:sp>
    </p:spTree>
    <p:extLst>
      <p:ext uri="{BB962C8B-B14F-4D97-AF65-F5344CB8AC3E}">
        <p14:creationId xmlns:p14="http://schemas.microsoft.com/office/powerpoint/2010/main" val="186503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337741"/>
            <a:ext cx="8784976" cy="6115595"/>
          </a:xfrm>
        </p:spPr>
        <p:txBody>
          <a:bodyPr rtlCol="0">
            <a:noAutofit/>
          </a:bodyPr>
          <a:lstStyle/>
          <a:p>
            <a:pPr marL="0" indent="0" defTabSz="263525">
              <a:lnSpc>
                <a:spcPct val="115000"/>
              </a:lnSpc>
              <a:spcAft>
                <a:spcPts val="0"/>
              </a:spcAft>
              <a:buSzPct val="100000"/>
              <a:buNone/>
              <a:tabLst>
                <a:tab pos="623888" algn="l"/>
                <a:tab pos="803275" algn="l"/>
              </a:tabLst>
            </a:pPr>
            <a:r>
              <a:rPr lang="en-GB" sz="1800" b="1" dirty="0">
                <a:solidFill>
                  <a:schemeClr val="accent6">
                    <a:lumMod val="75000"/>
                  </a:schemeClr>
                </a:solidFill>
                <a:latin typeface="Baskerville Old Face" pitchFamily="18" charset="0"/>
                <a:ea typeface="+mj-ea"/>
                <a:cs typeface="+mj-cs"/>
              </a:rPr>
              <a:t>9.4. </a:t>
            </a:r>
            <a:r>
              <a:rPr lang="en-US" sz="1800" b="1" dirty="0">
                <a:solidFill>
                  <a:schemeClr val="accent6">
                    <a:lumMod val="75000"/>
                  </a:schemeClr>
                </a:solidFill>
                <a:latin typeface="Baskerville Old Face" pitchFamily="18" charset="0"/>
                <a:ea typeface="+mj-ea"/>
                <a:cs typeface="+mj-cs"/>
              </a:rPr>
              <a:t>Steps in advertising FS: Essential steps for successful advertising FS are</a:t>
            </a:r>
            <a:r>
              <a:rPr lang="en-GB" sz="1800" b="1" dirty="0">
                <a:solidFill>
                  <a:schemeClr val="tx1"/>
                </a:solidFill>
                <a:latin typeface="Baskerville Old Face" pitchFamily="18" charset="0"/>
                <a:ea typeface="+mj-ea"/>
                <a:cs typeface="+mj-cs"/>
              </a:rPr>
              <a:t>: -</a:t>
            </a:r>
          </a:p>
          <a:p>
            <a:pPr marL="14288" indent="217488" algn="just" defTabSz="263525">
              <a:lnSpc>
                <a:spcPct val="115000"/>
              </a:lnSpc>
              <a:spcAft>
                <a:spcPts val="0"/>
              </a:spcAft>
              <a:buSzPct val="100000"/>
              <a:buFont typeface="+mj-lt"/>
              <a:buAutoNum type="arabicPeriod"/>
              <a:tabLst>
                <a:tab pos="623888" algn="l"/>
                <a:tab pos="803275" algn="l"/>
              </a:tabLst>
            </a:pPr>
            <a:r>
              <a:rPr lang="en-US" sz="1800" b="1" i="1" dirty="0">
                <a:solidFill>
                  <a:schemeClr val="tx1"/>
                </a:solidFill>
                <a:latin typeface="Baskerville Old Face" pitchFamily="18" charset="0"/>
                <a:ea typeface="+mj-ea"/>
                <a:cs typeface="+mj-cs"/>
              </a:rPr>
              <a:t>Identification of advertising objectives</a:t>
            </a:r>
            <a:r>
              <a:rPr lang="en-US" sz="1800" b="1" i="1" dirty="0">
                <a:solidFill>
                  <a:srgbClr val="47501C"/>
                </a:solidFill>
                <a:latin typeface="Baskerville Old Face" pitchFamily="18" charset="0"/>
                <a:ea typeface="+mj-ea"/>
                <a:cs typeface="+mj-cs"/>
              </a:rPr>
              <a:t>: reflecting the overall marketing strategy.</a:t>
            </a:r>
          </a:p>
          <a:p>
            <a:pPr marL="14288" indent="217488" algn="just" defTabSz="263525">
              <a:lnSpc>
                <a:spcPct val="115000"/>
              </a:lnSpc>
              <a:spcAft>
                <a:spcPts val="0"/>
              </a:spcAft>
              <a:buSzPct val="100000"/>
              <a:buFont typeface="+mj-lt"/>
              <a:buAutoNum type="arabicPeriod"/>
              <a:tabLst>
                <a:tab pos="623888" algn="l"/>
                <a:tab pos="803275" algn="l"/>
              </a:tabLst>
            </a:pPr>
            <a:r>
              <a:rPr lang="en-US" sz="1800" b="1" i="1" dirty="0">
                <a:solidFill>
                  <a:schemeClr val="tx1"/>
                </a:solidFill>
                <a:latin typeface="Baskerville Old Face" pitchFamily="18" charset="0"/>
                <a:ea typeface="+mj-ea"/>
                <a:cs typeface="+mj-cs"/>
              </a:rPr>
              <a:t>Budget determination</a:t>
            </a:r>
            <a:r>
              <a:rPr lang="en-US" sz="1800" b="1" i="1" dirty="0">
                <a:solidFill>
                  <a:srgbClr val="47501C"/>
                </a:solidFill>
                <a:latin typeface="Baskerville Old Face" pitchFamily="18" charset="0"/>
                <a:ea typeface="+mj-ea"/>
                <a:cs typeface="+mj-cs"/>
              </a:rPr>
              <a:t>: Its management task is determining a budget for the ad.</a:t>
            </a:r>
          </a:p>
          <a:p>
            <a:pPr marL="14288" indent="217488" algn="just" defTabSz="263525">
              <a:lnSpc>
                <a:spcPct val="115000"/>
              </a:lnSpc>
              <a:spcAft>
                <a:spcPts val="0"/>
              </a:spcAft>
              <a:buSzPct val="100000"/>
              <a:buFont typeface="+mj-lt"/>
              <a:buAutoNum type="arabicPeriod"/>
              <a:tabLst>
                <a:tab pos="623888" algn="l"/>
                <a:tab pos="803275" algn="l"/>
              </a:tabLst>
            </a:pPr>
            <a:r>
              <a:rPr lang="en-US" sz="1800" b="1" i="1" dirty="0">
                <a:solidFill>
                  <a:schemeClr val="tx1"/>
                </a:solidFill>
                <a:latin typeface="Baskerville Old Face" pitchFamily="18" charset="0"/>
                <a:ea typeface="+mj-ea"/>
                <a:cs typeface="+mj-cs"/>
              </a:rPr>
              <a:t>Return On Investment (ROI)</a:t>
            </a:r>
            <a:r>
              <a:rPr lang="en-US" sz="1800" b="1" i="1" dirty="0">
                <a:solidFill>
                  <a:srgbClr val="47501C"/>
                </a:solidFill>
                <a:latin typeface="Baskerville Old Face" pitchFamily="18" charset="0"/>
                <a:ea typeface="+mj-ea"/>
                <a:cs typeface="+mj-cs"/>
              </a:rPr>
              <a:t>: determining the return on investment with the ad.</a:t>
            </a:r>
          </a:p>
          <a:p>
            <a:pPr marL="14288" indent="217488" algn="just" defTabSz="263525">
              <a:lnSpc>
                <a:spcPct val="115000"/>
              </a:lnSpc>
              <a:spcAft>
                <a:spcPts val="0"/>
              </a:spcAft>
              <a:buSzPct val="100000"/>
              <a:buFont typeface="+mj-lt"/>
              <a:buAutoNum type="arabicPeriod"/>
              <a:tabLst>
                <a:tab pos="623888" algn="l"/>
                <a:tab pos="803275" algn="l"/>
              </a:tabLst>
            </a:pPr>
            <a:r>
              <a:rPr lang="en-US" sz="1800" b="1" i="1" dirty="0">
                <a:solidFill>
                  <a:schemeClr val="tx1"/>
                </a:solidFill>
                <a:latin typeface="Baskerville Old Face" pitchFamily="18" charset="0"/>
                <a:ea typeface="+mj-ea"/>
                <a:cs typeface="+mj-cs"/>
              </a:rPr>
              <a:t>Develop the ad contents</a:t>
            </a:r>
            <a:r>
              <a:rPr lang="en-US" sz="1800" b="1" i="1" dirty="0">
                <a:solidFill>
                  <a:srgbClr val="47501C"/>
                </a:solidFill>
                <a:latin typeface="Baskerville Old Face" pitchFamily="18" charset="0"/>
                <a:ea typeface="+mj-ea"/>
                <a:cs typeface="+mj-cs"/>
              </a:rPr>
              <a:t> to make sure that the contents are compliant with existing laws and regulations.</a:t>
            </a:r>
          </a:p>
          <a:p>
            <a:pPr marL="14288" indent="217488" algn="just" defTabSz="263525">
              <a:lnSpc>
                <a:spcPct val="115000"/>
              </a:lnSpc>
              <a:spcAft>
                <a:spcPts val="0"/>
              </a:spcAft>
              <a:buSzPct val="100000"/>
              <a:buFont typeface="+mj-lt"/>
              <a:buAutoNum type="arabicPeriod"/>
              <a:tabLst>
                <a:tab pos="623888" algn="l"/>
                <a:tab pos="803275" algn="l"/>
              </a:tabLst>
            </a:pPr>
            <a:r>
              <a:rPr lang="en-US" sz="1800" b="1" i="1" dirty="0">
                <a:solidFill>
                  <a:schemeClr val="tx1"/>
                </a:solidFill>
                <a:latin typeface="Baskerville Old Face" pitchFamily="18" charset="0"/>
                <a:ea typeface="+mj-ea"/>
                <a:cs typeface="+mj-cs"/>
              </a:rPr>
              <a:t>Media Selection, Scheduling, and Campaign Execution</a:t>
            </a:r>
            <a:r>
              <a:rPr lang="en-US" sz="1800" b="1" i="1" dirty="0">
                <a:solidFill>
                  <a:srgbClr val="47501C"/>
                </a:solidFill>
                <a:latin typeface="Baskerville Old Face" pitchFamily="18" charset="0"/>
                <a:ea typeface="+mj-ea"/>
                <a:cs typeface="+mj-cs"/>
              </a:rPr>
              <a:t>: Determining the types of media that will be used (TV, radio, newspaper, telephone, mobile apps, etc.).</a:t>
            </a:r>
          </a:p>
          <a:p>
            <a:pPr marL="14288" indent="217488" algn="just" defTabSz="263525">
              <a:lnSpc>
                <a:spcPct val="115000"/>
              </a:lnSpc>
              <a:spcAft>
                <a:spcPts val="0"/>
              </a:spcAft>
              <a:buSzPct val="100000"/>
              <a:buFont typeface="+mj-lt"/>
              <a:buAutoNum type="arabicPeriod"/>
              <a:tabLst>
                <a:tab pos="623888" algn="l"/>
                <a:tab pos="803275" algn="l"/>
              </a:tabLst>
            </a:pPr>
            <a:r>
              <a:rPr lang="en-US" sz="1800" b="1" i="1" dirty="0">
                <a:solidFill>
                  <a:schemeClr val="tx1"/>
                </a:solidFill>
                <a:latin typeface="Baskerville Old Face" pitchFamily="18" charset="0"/>
                <a:ea typeface="+mj-ea"/>
                <a:cs typeface="+mj-cs"/>
              </a:rPr>
              <a:t>Measurement</a:t>
            </a:r>
            <a:r>
              <a:rPr lang="en-US" sz="1800" b="1" i="1" dirty="0">
                <a:solidFill>
                  <a:srgbClr val="47501C"/>
                </a:solidFill>
                <a:latin typeface="Baskerville Old Face" pitchFamily="18" charset="0"/>
                <a:ea typeface="+mj-ea"/>
                <a:cs typeface="+mj-cs"/>
              </a:rPr>
              <a:t>: Assessing the impact of the ad on sales and returns throws out market research and, or institution records.</a:t>
            </a:r>
          </a:p>
          <a:p>
            <a:pPr marL="14288" indent="0" algn="just" defTabSz="263525">
              <a:lnSpc>
                <a:spcPct val="115000"/>
              </a:lnSpc>
              <a:spcAft>
                <a:spcPts val="0"/>
              </a:spcAft>
              <a:buSzPct val="100000"/>
              <a:buNone/>
              <a:tabLst>
                <a:tab pos="623888" algn="l"/>
                <a:tab pos="803275" algn="l"/>
              </a:tabLst>
            </a:pPr>
            <a:endParaRPr lang="en-US" sz="1000" b="1" dirty="0">
              <a:solidFill>
                <a:schemeClr val="tx1"/>
              </a:solidFill>
              <a:latin typeface="Baskerville Old Face" pitchFamily="18" charset="0"/>
              <a:ea typeface="+mj-ea"/>
              <a:cs typeface="+mj-cs"/>
            </a:endParaRPr>
          </a:p>
          <a:p>
            <a:pPr marL="0" indent="0" algn="just" defTabSz="263525">
              <a:lnSpc>
                <a:spcPct val="115000"/>
              </a:lnSpc>
              <a:spcAft>
                <a:spcPts val="0"/>
              </a:spcAft>
              <a:buSzPct val="100000"/>
              <a:buNone/>
              <a:tabLst>
                <a:tab pos="623888" algn="l"/>
                <a:tab pos="803275" algn="l"/>
              </a:tabLst>
            </a:pPr>
            <a:r>
              <a:rPr lang="en-GB" sz="1800" b="1" dirty="0">
                <a:solidFill>
                  <a:schemeClr val="accent6">
                    <a:lumMod val="75000"/>
                  </a:schemeClr>
                </a:solidFill>
                <a:latin typeface="Baskerville Old Face" pitchFamily="18" charset="0"/>
                <a:ea typeface="+mj-ea"/>
                <a:cs typeface="+mj-cs"/>
              </a:rPr>
              <a:t>9.5. Regulations and FS Advertising:</a:t>
            </a:r>
          </a:p>
          <a:p>
            <a:pPr marL="0" indent="179388" algn="just" defTabSz="263525">
              <a:lnSpc>
                <a:spcPct val="115000"/>
              </a:lnSpc>
              <a:spcAft>
                <a:spcPts val="0"/>
              </a:spcAft>
              <a:buSzPct val="100000"/>
              <a:buFontTx/>
              <a:buChar char="-"/>
              <a:tabLst>
                <a:tab pos="263525" algn="l"/>
              </a:tabLst>
            </a:pPr>
            <a:r>
              <a:rPr lang="en-US" sz="1800" b="1" dirty="0">
                <a:solidFill>
                  <a:srgbClr val="000066"/>
                </a:solidFill>
                <a:latin typeface="Baskerville Old Face" pitchFamily="18" charset="0"/>
              </a:rPr>
              <a:t>Regulations and laws imposed by monetary institutions limit the contents of the ad. They clarify what could be and what could not included in the ad.</a:t>
            </a:r>
          </a:p>
          <a:p>
            <a:pPr marL="0" indent="179388" algn="just" defTabSz="263525">
              <a:lnSpc>
                <a:spcPct val="115000"/>
              </a:lnSpc>
              <a:spcAft>
                <a:spcPts val="0"/>
              </a:spcAft>
              <a:buSzPct val="100000"/>
              <a:buFontTx/>
              <a:buChar char="-"/>
              <a:tabLst>
                <a:tab pos="263525" algn="l"/>
              </a:tabLst>
            </a:pPr>
            <a:r>
              <a:rPr lang="en-US" sz="1800" b="1" dirty="0">
                <a:solidFill>
                  <a:srgbClr val="000066"/>
                </a:solidFill>
                <a:latin typeface="Baskerville Old Face" pitchFamily="18" charset="0"/>
              </a:rPr>
              <a:t>The main object of these regulations is to protect consumers against misleading ads, and they have the necessary information before making decisions.</a:t>
            </a:r>
          </a:p>
          <a:p>
            <a:pPr marL="0" indent="179388" algn="just" defTabSz="263525">
              <a:lnSpc>
                <a:spcPct val="115000"/>
              </a:lnSpc>
              <a:spcAft>
                <a:spcPts val="0"/>
              </a:spcAft>
              <a:buSzPct val="100000"/>
              <a:buFontTx/>
              <a:buChar char="-"/>
              <a:tabLst>
                <a:tab pos="263525" algn="l"/>
              </a:tabLst>
            </a:pPr>
            <a:r>
              <a:rPr lang="en-US" sz="1800" b="1" dirty="0">
                <a:solidFill>
                  <a:srgbClr val="000066"/>
                </a:solidFill>
                <a:latin typeface="Baskerville Old Face" pitchFamily="18" charset="0"/>
              </a:rPr>
              <a:t>The type of regulation depends on the FS category (Type).</a:t>
            </a:r>
            <a:endParaRPr lang="en-GB" sz="1800" b="1" dirty="0">
              <a:solidFill>
                <a:srgbClr val="000066"/>
              </a:solidFill>
              <a:latin typeface="Baskerville Old Face" pitchFamily="18" charset="0"/>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32</a:t>
            </a:fld>
            <a:endParaRPr lang="en-US" dirty="0"/>
          </a:p>
        </p:txBody>
      </p:sp>
    </p:spTree>
    <p:extLst>
      <p:ext uri="{BB962C8B-B14F-4D97-AF65-F5344CB8AC3E}">
        <p14:creationId xmlns:p14="http://schemas.microsoft.com/office/powerpoint/2010/main" val="987183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620688"/>
            <a:ext cx="8784976" cy="5683547"/>
          </a:xfrm>
        </p:spPr>
        <p:txBody>
          <a:bodyPr rtlCol="0">
            <a:noAutofit/>
          </a:bodyPr>
          <a:lstStyle/>
          <a:p>
            <a:pPr marL="457200" indent="-457200" algn="just">
              <a:lnSpc>
                <a:spcPct val="115000"/>
              </a:lnSpc>
              <a:spcAft>
                <a:spcPts val="0"/>
              </a:spcAft>
              <a:buClr>
                <a:srgbClr val="000099"/>
              </a:buClr>
              <a:buSzPct val="100000"/>
              <a:buFont typeface="+mj-lt"/>
              <a:buAutoNum type="arabicPeriod" startAt="10"/>
            </a:pPr>
            <a:r>
              <a:rPr lang="en-GB" sz="2000" b="1" dirty="0">
                <a:solidFill>
                  <a:srgbClr val="000099"/>
                </a:solidFill>
                <a:latin typeface="Baskerville Old Face" pitchFamily="18" charset="0"/>
                <a:ea typeface="+mj-ea"/>
                <a:cs typeface="+mj-cs"/>
              </a:rPr>
              <a:t>Distribution of Financial Services.</a:t>
            </a:r>
          </a:p>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10.1 Defining Distribution of FS</a:t>
            </a:r>
            <a:r>
              <a:rPr lang="en-GB" sz="1800" b="1" dirty="0">
                <a:solidFill>
                  <a:srgbClr val="47501C"/>
                </a:solidFill>
                <a:latin typeface="Baskerville Old Face" pitchFamily="18" charset="0"/>
              </a:rPr>
              <a:t> </a:t>
            </a:r>
            <a:r>
              <a:rPr lang="en-GB" sz="1800" b="1" dirty="0">
                <a:solidFill>
                  <a:srgbClr val="000099"/>
                </a:solidFill>
                <a:latin typeface="Baskerville Old Face" pitchFamily="18" charset="0"/>
              </a:rPr>
              <a:t>is (How financial products and services are made available and supplied in the market).</a:t>
            </a:r>
            <a:endParaRPr lang="en-GB" sz="1800" b="1" dirty="0">
              <a:solidFill>
                <a:srgbClr val="000099"/>
              </a:solidFill>
              <a:latin typeface="Baskerville Old Face" pitchFamily="18" charset="0"/>
              <a:ea typeface="+mj-ea"/>
              <a:cs typeface="+mj-cs"/>
            </a:endParaRPr>
          </a:p>
          <a:p>
            <a:pPr marL="179388" indent="-179388" algn="just" defTabSz="263525">
              <a:lnSpc>
                <a:spcPct val="115000"/>
              </a:lnSpc>
              <a:spcAft>
                <a:spcPts val="0"/>
              </a:spcAft>
              <a:buSzPct val="100000"/>
              <a:buFontTx/>
              <a:buChar char="-"/>
            </a:pPr>
            <a:r>
              <a:rPr lang="en-US" sz="1800" b="1" dirty="0">
                <a:solidFill>
                  <a:schemeClr val="tx1"/>
                </a:solidFill>
                <a:latin typeface="Baskerville Old Face" pitchFamily="18" charset="0"/>
                <a:ea typeface="+mj-ea"/>
                <a:cs typeface="+mj-cs"/>
              </a:rPr>
              <a:t>Distribution is a critical part of the marketing process. It involves legal and ethical concerns that may constrain the activity of such institutions.</a:t>
            </a:r>
            <a:r>
              <a:rPr lang="en-GB" sz="1800" b="1" dirty="0">
                <a:solidFill>
                  <a:schemeClr val="tx1"/>
                </a:solidFill>
                <a:latin typeface="Baskerville Old Face" pitchFamily="18" charset="0"/>
                <a:ea typeface="+mj-ea"/>
                <a:cs typeface="+mj-cs"/>
              </a:rPr>
              <a:t>.</a:t>
            </a:r>
          </a:p>
          <a:p>
            <a:pPr marL="179388" indent="-179388" algn="just" defTabSz="263525">
              <a:lnSpc>
                <a:spcPct val="115000"/>
              </a:lnSpc>
              <a:spcAft>
                <a:spcPts val="0"/>
              </a:spcAft>
              <a:buSzPct val="100000"/>
              <a:buFontTx/>
              <a:buChar char="-"/>
            </a:pPr>
            <a:r>
              <a:rPr lang="en-US" sz="1800" b="1" dirty="0">
                <a:solidFill>
                  <a:srgbClr val="002060"/>
                </a:solidFill>
                <a:latin typeface="Baskerville Old Face" pitchFamily="18" charset="0"/>
                <a:ea typeface="+mj-ea"/>
                <a:cs typeface="+mj-cs"/>
              </a:rPr>
              <a:t>Distribution would be through different channels, such as the mother institution, its branches, retail markets, super markets, online, and ATMs</a:t>
            </a:r>
            <a:r>
              <a:rPr lang="en-GB" sz="1800" b="1" dirty="0">
                <a:solidFill>
                  <a:schemeClr val="tx1"/>
                </a:solidFill>
                <a:latin typeface="Baskerville Old Face" pitchFamily="18" charset="0"/>
                <a:ea typeface="+mj-ea"/>
                <a:cs typeface="+mj-cs"/>
              </a:rPr>
              <a:t>.</a:t>
            </a:r>
          </a:p>
          <a:p>
            <a:pPr marL="179388" indent="-179388" algn="just" defTabSz="263525">
              <a:lnSpc>
                <a:spcPct val="115000"/>
              </a:lnSpc>
              <a:spcAft>
                <a:spcPts val="0"/>
              </a:spcAft>
              <a:buSzPct val="100000"/>
              <a:buFontTx/>
              <a:buChar char="-"/>
            </a:pPr>
            <a:r>
              <a:rPr lang="en-US" sz="1800" b="1" dirty="0">
                <a:solidFill>
                  <a:schemeClr val="tx1"/>
                </a:solidFill>
                <a:latin typeface="Baskerville Old Face" pitchFamily="18" charset="0"/>
                <a:ea typeface="+mj-ea"/>
                <a:cs typeface="+mj-cs"/>
              </a:rPr>
              <a:t>Without distribution, such services would not reach consumers, specially targeted ones</a:t>
            </a:r>
            <a:r>
              <a:rPr lang="en-GB" sz="1800" b="1" dirty="0">
                <a:solidFill>
                  <a:schemeClr val="tx1"/>
                </a:solidFill>
                <a:latin typeface="Baskerville Old Face" pitchFamily="18" charset="0"/>
                <a:ea typeface="+mj-ea"/>
                <a:cs typeface="+mj-cs"/>
              </a:rPr>
              <a:t>.</a:t>
            </a:r>
          </a:p>
          <a:p>
            <a:pPr marL="0" indent="0" algn="just" defTabSz="263525">
              <a:lnSpc>
                <a:spcPct val="115000"/>
              </a:lnSpc>
              <a:spcAft>
                <a:spcPts val="0"/>
              </a:spcAft>
              <a:buSzPct val="100000"/>
              <a:buNone/>
            </a:pPr>
            <a:endParaRPr lang="en-GB" sz="1000" b="1" dirty="0">
              <a:solidFill>
                <a:schemeClr val="tx1"/>
              </a:solidFill>
              <a:latin typeface="Baskerville Old Face" pitchFamily="18" charset="0"/>
              <a:ea typeface="+mj-ea"/>
              <a:cs typeface="+mj-cs"/>
            </a:endParaRPr>
          </a:p>
          <a:p>
            <a:pPr marL="0" indent="0" algn="just" defTabSz="263525">
              <a:lnSpc>
                <a:spcPct val="115000"/>
              </a:lnSpc>
              <a:spcAft>
                <a:spcPts val="0"/>
              </a:spcAft>
              <a:buSzPct val="100000"/>
              <a:buNone/>
              <a:tabLst>
                <a:tab pos="623888" algn="l"/>
                <a:tab pos="803275" algn="l"/>
              </a:tabLst>
            </a:pPr>
            <a:r>
              <a:rPr lang="en-GB" sz="1800" b="1" dirty="0">
                <a:solidFill>
                  <a:schemeClr val="accent6">
                    <a:lumMod val="75000"/>
                  </a:schemeClr>
                </a:solidFill>
                <a:latin typeface="Baskerville Old Face" pitchFamily="18" charset="0"/>
                <a:ea typeface="+mj-ea"/>
                <a:cs typeface="+mj-cs"/>
              </a:rPr>
              <a:t>10.2. Distribution systems used in FS marketing:</a:t>
            </a:r>
          </a:p>
          <a:p>
            <a:pPr marL="0" indent="179388" algn="just" defTabSz="263525">
              <a:lnSpc>
                <a:spcPct val="115000"/>
              </a:lnSpc>
              <a:spcAft>
                <a:spcPts val="0"/>
              </a:spcAft>
              <a:buSzPct val="100000"/>
              <a:buFontTx/>
              <a:buChar char="-"/>
              <a:tabLst>
                <a:tab pos="360363" algn="l"/>
              </a:tabLst>
            </a:pPr>
            <a:r>
              <a:rPr lang="en-US" sz="1800" b="1" dirty="0">
                <a:solidFill>
                  <a:schemeClr val="tx1"/>
                </a:solidFill>
                <a:latin typeface="Baskerville Old Face" pitchFamily="18" charset="0"/>
              </a:rPr>
              <a:t>Typically, </a:t>
            </a:r>
            <a:r>
              <a:rPr lang="en-US" sz="1800" b="1" dirty="0">
                <a:solidFill>
                  <a:srgbClr val="FF0000"/>
                </a:solidFill>
                <a:latin typeface="Baskerville Old Face" pitchFamily="18" charset="0"/>
              </a:rPr>
              <a:t>two systems </a:t>
            </a:r>
            <a:r>
              <a:rPr lang="en-US" sz="1800" b="1" dirty="0">
                <a:solidFill>
                  <a:schemeClr val="tx1"/>
                </a:solidFill>
                <a:latin typeface="Baskerville Old Face" pitchFamily="18" charset="0"/>
              </a:rPr>
              <a:t>are used: </a:t>
            </a:r>
            <a:r>
              <a:rPr lang="en-US" sz="1800" b="1" dirty="0">
                <a:solidFill>
                  <a:srgbClr val="FF0000"/>
                </a:solidFill>
                <a:latin typeface="Baskerville Old Face" pitchFamily="18" charset="0"/>
              </a:rPr>
              <a:t>direct</a:t>
            </a:r>
            <a:r>
              <a:rPr lang="en-US" sz="1800" b="1" dirty="0">
                <a:solidFill>
                  <a:schemeClr val="tx1"/>
                </a:solidFill>
                <a:latin typeface="Baskerville Old Face" pitchFamily="18" charset="0"/>
              </a:rPr>
              <a:t> and </a:t>
            </a:r>
            <a:r>
              <a:rPr lang="en-US" sz="1800" b="1" dirty="0">
                <a:solidFill>
                  <a:srgbClr val="FF0000"/>
                </a:solidFill>
                <a:latin typeface="Baskerville Old Face" pitchFamily="18" charset="0"/>
              </a:rPr>
              <a:t>indirect</a:t>
            </a:r>
            <a:r>
              <a:rPr lang="en-US" sz="1800" b="1" dirty="0">
                <a:solidFill>
                  <a:schemeClr val="tx1"/>
                </a:solidFill>
                <a:latin typeface="Baskerville Old Face" pitchFamily="18" charset="0"/>
              </a:rPr>
              <a:t> distribution.</a:t>
            </a:r>
            <a:endParaRPr lang="en-GB" sz="1800" b="1" dirty="0">
              <a:solidFill>
                <a:schemeClr val="tx1"/>
              </a:solidFill>
              <a:latin typeface="Baskerville Old Face" pitchFamily="18" charset="0"/>
            </a:endParaRPr>
          </a:p>
          <a:p>
            <a:pPr marL="0" indent="179388" algn="just" defTabSz="263525">
              <a:lnSpc>
                <a:spcPct val="115000"/>
              </a:lnSpc>
              <a:spcAft>
                <a:spcPts val="0"/>
              </a:spcAft>
              <a:buSzPct val="100000"/>
              <a:buFontTx/>
              <a:buChar char="-"/>
              <a:tabLst>
                <a:tab pos="360363" algn="l"/>
              </a:tabLst>
            </a:pPr>
            <a:r>
              <a:rPr lang="en-GB" sz="1800" b="1" dirty="0">
                <a:solidFill>
                  <a:srgbClr val="000099"/>
                </a:solidFill>
                <a:latin typeface="Baskerville Old Face" pitchFamily="18" charset="0"/>
              </a:rPr>
              <a:t>Direct Distribution</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Made through institutions’ own employees (It’s sales force, Internet, branches, telemarketing, and banking by phone…etc.)</a:t>
            </a:r>
            <a:r>
              <a:rPr lang="en-GB" sz="1800" b="1" dirty="0">
                <a:solidFill>
                  <a:schemeClr val="tx1"/>
                </a:solidFill>
                <a:latin typeface="Baskerville Old Face" pitchFamily="18" charset="0"/>
              </a:rPr>
              <a:t>.</a:t>
            </a:r>
          </a:p>
          <a:p>
            <a:pPr marL="0" indent="179388" algn="just" defTabSz="263525">
              <a:lnSpc>
                <a:spcPct val="115000"/>
              </a:lnSpc>
              <a:spcAft>
                <a:spcPts val="0"/>
              </a:spcAft>
              <a:buSzPct val="100000"/>
              <a:buFontTx/>
              <a:buChar char="-"/>
              <a:tabLst>
                <a:tab pos="360363" algn="l"/>
              </a:tabLst>
            </a:pPr>
            <a:r>
              <a:rPr lang="en-GB" sz="1800" b="1" dirty="0">
                <a:solidFill>
                  <a:srgbClr val="000099"/>
                </a:solidFill>
                <a:latin typeface="Baskerville Old Face" pitchFamily="18" charset="0"/>
              </a:rPr>
              <a:t>Indirect Distribution</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Made through third-party (agents, brokers, other companies, outsourced telemarketing…etc.)</a:t>
            </a:r>
            <a:r>
              <a:rPr lang="en-GB" sz="1800" b="1" dirty="0">
                <a:solidFill>
                  <a:schemeClr val="tx1"/>
                </a:solidFill>
                <a:latin typeface="Baskerville Old Face" pitchFamily="18" charset="0"/>
              </a:rPr>
              <a:t>.</a:t>
            </a:r>
            <a:endParaRPr lang="en-GB"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33</a:t>
            </a:fld>
            <a:endParaRPr lang="en-US" dirty="0"/>
          </a:p>
        </p:txBody>
      </p:sp>
    </p:spTree>
    <p:extLst>
      <p:ext uri="{BB962C8B-B14F-4D97-AF65-F5344CB8AC3E}">
        <p14:creationId xmlns:p14="http://schemas.microsoft.com/office/powerpoint/2010/main" val="3277162065"/>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592979"/>
            <a:ext cx="8784976" cy="5644333"/>
          </a:xfrm>
        </p:spPr>
        <p:txBody>
          <a:bodyPr rtlCol="0">
            <a:noAutofit/>
          </a:bodyPr>
          <a:lstStyle/>
          <a:p>
            <a:pPr marL="0" indent="0" algn="just" defTabSz="263525">
              <a:lnSpc>
                <a:spcPct val="115000"/>
              </a:lnSpc>
              <a:spcAft>
                <a:spcPts val="0"/>
              </a:spcAft>
              <a:buSzPct val="100000"/>
              <a:buNone/>
              <a:tabLst>
                <a:tab pos="623888" algn="l"/>
                <a:tab pos="803275" algn="l"/>
              </a:tabLst>
            </a:pPr>
            <a:r>
              <a:rPr lang="en-GB" sz="1800" b="1" dirty="0">
                <a:solidFill>
                  <a:schemeClr val="accent6">
                    <a:lumMod val="75000"/>
                  </a:schemeClr>
                </a:solidFill>
                <a:latin typeface="Baskerville Old Face" pitchFamily="18" charset="0"/>
                <a:ea typeface="+mj-ea"/>
                <a:cs typeface="+mj-cs"/>
              </a:rPr>
              <a:t>10.3. Determining Distribution System Characteristics:</a:t>
            </a:r>
          </a:p>
          <a:p>
            <a:pPr marL="0" indent="179388" algn="just" defTabSz="263525">
              <a:lnSpc>
                <a:spcPct val="115000"/>
              </a:lnSpc>
              <a:spcAft>
                <a:spcPts val="0"/>
              </a:spcAft>
              <a:buSzPct val="100000"/>
              <a:buFontTx/>
              <a:buChar char="-"/>
              <a:tabLst>
                <a:tab pos="360363" algn="l"/>
              </a:tabLst>
            </a:pPr>
            <a:r>
              <a:rPr lang="en-US" sz="1800" b="1" dirty="0">
                <a:solidFill>
                  <a:schemeClr val="tx1"/>
                </a:solidFill>
                <a:latin typeface="Baskerville Old Face" pitchFamily="18" charset="0"/>
                <a:ea typeface="+mj-ea"/>
                <a:cs typeface="+mj-cs"/>
              </a:rPr>
              <a:t>There are </a:t>
            </a:r>
            <a:r>
              <a:rPr lang="en-US" sz="1800" b="1" dirty="0">
                <a:solidFill>
                  <a:srgbClr val="FF0000"/>
                </a:solidFill>
                <a:latin typeface="Baskerville Old Face" pitchFamily="18" charset="0"/>
                <a:ea typeface="+mj-ea"/>
                <a:cs typeface="+mj-cs"/>
              </a:rPr>
              <a:t>two approaches </a:t>
            </a:r>
            <a:r>
              <a:rPr lang="en-US" sz="1800" b="1" dirty="0">
                <a:solidFill>
                  <a:schemeClr val="tx1"/>
                </a:solidFill>
                <a:latin typeface="Baskerville Old Face" pitchFamily="18" charset="0"/>
                <a:ea typeface="+mj-ea"/>
                <a:cs typeface="+mj-cs"/>
              </a:rPr>
              <a:t>to determining the optimal distribution of FS:</a:t>
            </a:r>
            <a:endParaRPr lang="en-GB" sz="1800" b="1" dirty="0">
              <a:solidFill>
                <a:schemeClr val="tx1"/>
              </a:solidFill>
              <a:latin typeface="Baskerville Old Face" pitchFamily="18" charset="0"/>
              <a:ea typeface="+mj-ea"/>
              <a:cs typeface="+mj-cs"/>
            </a:endParaRPr>
          </a:p>
          <a:p>
            <a:pPr marL="0" indent="231775" algn="just" defTabSz="263525">
              <a:lnSpc>
                <a:spcPct val="115000"/>
              </a:lnSpc>
              <a:spcAft>
                <a:spcPts val="0"/>
              </a:spcAft>
              <a:buSzPct val="100000"/>
              <a:buFont typeface="+mj-lt"/>
              <a:buAutoNum type="arabicPeriod"/>
              <a:tabLst>
                <a:tab pos="360363" algn="l"/>
              </a:tabLst>
            </a:pPr>
            <a:r>
              <a:rPr lang="en-US" sz="1800" b="1" dirty="0">
                <a:solidFill>
                  <a:srgbClr val="000099"/>
                </a:solidFill>
                <a:latin typeface="Baskerville Old Face" pitchFamily="18" charset="0"/>
                <a:ea typeface="+mj-ea"/>
                <a:cs typeface="+mj-cs"/>
              </a:rPr>
              <a:t>Determining the size of the distribution system: </a:t>
            </a:r>
            <a:r>
              <a:rPr lang="en-US" sz="1800" b="1" dirty="0">
                <a:solidFill>
                  <a:schemeClr val="tx1"/>
                </a:solidFill>
                <a:latin typeface="Baskerville Old Face" pitchFamily="18" charset="0"/>
                <a:ea typeface="+mj-ea"/>
                <a:cs typeface="+mj-cs"/>
              </a:rPr>
              <a:t>To determine the staffing and resources needed for distributing FSs, both inbound customers (who ask for the service by themselves) and outbound customers (existing or possible customers) must be considered before starting sales</a:t>
            </a:r>
            <a:r>
              <a:rPr lang="en-GB" sz="1800" b="1" dirty="0">
                <a:solidFill>
                  <a:schemeClr val="tx1"/>
                </a:solidFill>
                <a:latin typeface="Baskerville Old Face" pitchFamily="18" charset="0"/>
                <a:ea typeface="+mj-ea"/>
                <a:cs typeface="+mj-cs"/>
              </a:rPr>
              <a:t>.</a:t>
            </a:r>
          </a:p>
          <a:p>
            <a:pPr marL="0" indent="231775" algn="just" defTabSz="263525">
              <a:lnSpc>
                <a:spcPct val="115000"/>
              </a:lnSpc>
              <a:spcAft>
                <a:spcPts val="0"/>
              </a:spcAft>
              <a:buSzPct val="100000"/>
              <a:buFont typeface="+mj-lt"/>
              <a:buAutoNum type="arabicPeriod" startAt="2"/>
              <a:tabLst>
                <a:tab pos="360363" algn="l"/>
              </a:tabLst>
            </a:pPr>
            <a:r>
              <a:rPr lang="en-GB" sz="1800" b="1" dirty="0">
                <a:solidFill>
                  <a:srgbClr val="000099"/>
                </a:solidFill>
                <a:latin typeface="Baskerville Old Face" pitchFamily="18" charset="0"/>
              </a:rPr>
              <a:t>Determining the scope of distribution</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related to the variety of locations in which consumers could obtain access to financial services or products</a:t>
            </a:r>
            <a:r>
              <a:rPr lang="en-GB" sz="1800" b="1" dirty="0">
                <a:solidFill>
                  <a:schemeClr val="tx1"/>
                </a:solidFill>
                <a:latin typeface="Baskerville Old Face" pitchFamily="18" charset="0"/>
              </a:rPr>
              <a:t>.</a:t>
            </a:r>
          </a:p>
          <a:p>
            <a:pPr marL="231775" indent="-231775" algn="just" defTabSz="263525">
              <a:lnSpc>
                <a:spcPct val="115000"/>
              </a:lnSpc>
              <a:spcAft>
                <a:spcPts val="0"/>
              </a:spcAft>
              <a:buSzPct val="100000"/>
              <a:buFont typeface="Arial" panose="020B0604020202020204" pitchFamily="34" charset="0"/>
              <a:buChar char="•"/>
              <a:tabLst>
                <a:tab pos="360363" algn="l"/>
              </a:tabLst>
            </a:pPr>
            <a:r>
              <a:rPr lang="en-US" sz="1800" b="1" dirty="0">
                <a:solidFill>
                  <a:schemeClr val="accent6">
                    <a:lumMod val="50000"/>
                  </a:schemeClr>
                </a:solidFill>
                <a:latin typeface="Baskerville Old Face" pitchFamily="18" charset="0"/>
              </a:rPr>
              <a:t>Such as an institution's branches, ATMs, networks, or other locations for providing specific services</a:t>
            </a:r>
            <a:r>
              <a:rPr lang="en-GB" sz="1800" b="1" dirty="0">
                <a:solidFill>
                  <a:schemeClr val="accent6">
                    <a:lumMod val="50000"/>
                  </a:schemeClr>
                </a:solidFill>
                <a:latin typeface="Baskerville Old Face" pitchFamily="18" charset="0"/>
              </a:rPr>
              <a:t>.</a:t>
            </a:r>
          </a:p>
          <a:p>
            <a:pPr marL="231775" indent="-231775" algn="just" defTabSz="263525">
              <a:lnSpc>
                <a:spcPct val="115000"/>
              </a:lnSpc>
              <a:spcAft>
                <a:spcPts val="0"/>
              </a:spcAft>
              <a:buSzPct val="100000"/>
              <a:buFont typeface="Arial" panose="020B0604020202020204" pitchFamily="34" charset="0"/>
              <a:buChar char="•"/>
              <a:tabLst>
                <a:tab pos="360363" algn="l"/>
              </a:tabLst>
            </a:pPr>
            <a:r>
              <a:rPr lang="en-US" sz="1800" b="1" dirty="0">
                <a:solidFill>
                  <a:schemeClr val="accent6">
                    <a:lumMod val="50000"/>
                  </a:schemeClr>
                </a:solidFill>
                <a:latin typeface="Baskerville Old Face" pitchFamily="18" charset="0"/>
              </a:rPr>
              <a:t>The scope of distribution may affect the customer perspectives of FS institutions</a:t>
            </a:r>
            <a:r>
              <a:rPr lang="en-GB" sz="1800" b="1" dirty="0">
                <a:solidFill>
                  <a:schemeClr val="accent6">
                    <a:lumMod val="50000"/>
                  </a:schemeClr>
                </a:solidFill>
                <a:latin typeface="Baskerville Old Face" pitchFamily="18" charset="0"/>
              </a:rPr>
              <a:t>.</a:t>
            </a:r>
          </a:p>
          <a:p>
            <a:pPr marL="0" indent="0" algn="just" defTabSz="263525">
              <a:lnSpc>
                <a:spcPct val="115000"/>
              </a:lnSpc>
              <a:spcAft>
                <a:spcPts val="0"/>
              </a:spcAft>
              <a:buSzPct val="100000"/>
              <a:buNone/>
              <a:tabLst>
                <a:tab pos="360363" algn="l"/>
              </a:tabLst>
            </a:pPr>
            <a:endParaRPr lang="en-GB" sz="1000" b="1" dirty="0">
              <a:solidFill>
                <a:schemeClr val="tx1"/>
              </a:solidFill>
              <a:latin typeface="Baskerville Old Face" pitchFamily="18" charset="0"/>
            </a:endParaRPr>
          </a:p>
          <a:p>
            <a:pPr marL="0" indent="0" algn="just" defTabSz="263525">
              <a:lnSpc>
                <a:spcPct val="115000"/>
              </a:lnSpc>
              <a:spcAft>
                <a:spcPts val="0"/>
              </a:spcAft>
              <a:buSzPct val="100000"/>
              <a:buNone/>
              <a:tabLst>
                <a:tab pos="623888" algn="l"/>
                <a:tab pos="803275" algn="l"/>
              </a:tabLst>
            </a:pPr>
            <a:r>
              <a:rPr lang="en-GB" sz="1800" b="1" dirty="0">
                <a:solidFill>
                  <a:schemeClr val="accent6">
                    <a:lumMod val="75000"/>
                  </a:schemeClr>
                </a:solidFill>
                <a:latin typeface="Baskerville Old Face" pitchFamily="18" charset="0"/>
                <a:ea typeface="+mj-ea"/>
                <a:cs typeface="+mj-cs"/>
              </a:rPr>
              <a:t>10.4. FS distribution strategy and its challenges:</a:t>
            </a:r>
          </a:p>
          <a:p>
            <a:pPr marL="0" indent="231775" algn="just" defTabSz="263525">
              <a:lnSpc>
                <a:spcPct val="115000"/>
              </a:lnSpc>
              <a:spcAft>
                <a:spcPts val="0"/>
              </a:spcAft>
              <a:buSzPct val="100000"/>
              <a:buFontTx/>
              <a:buChar char="-"/>
              <a:tabLst>
                <a:tab pos="623888" algn="l"/>
                <a:tab pos="803275" algn="l"/>
              </a:tabLst>
            </a:pPr>
            <a:r>
              <a:rPr lang="en-US" sz="1800" b="1" dirty="0">
                <a:solidFill>
                  <a:srgbClr val="000066"/>
                </a:solidFill>
                <a:latin typeface="Baskerville Old Face" pitchFamily="18" charset="0"/>
              </a:rPr>
              <a:t>It's vital to determine the size and scope of the institutions’ distribution needs in advance</a:t>
            </a:r>
            <a:r>
              <a:rPr lang="en-GB" sz="1800" b="1" dirty="0">
                <a:solidFill>
                  <a:srgbClr val="000066"/>
                </a:solidFill>
                <a:latin typeface="Baskerville Old Face" pitchFamily="18" charset="0"/>
              </a:rPr>
              <a:t>.</a:t>
            </a:r>
          </a:p>
          <a:p>
            <a:pPr marL="0" indent="231775" algn="just" defTabSz="263525">
              <a:lnSpc>
                <a:spcPct val="115000"/>
              </a:lnSpc>
              <a:spcAft>
                <a:spcPts val="0"/>
              </a:spcAft>
              <a:buSzPct val="100000"/>
              <a:buFontTx/>
              <a:buChar char="-"/>
              <a:tabLst>
                <a:tab pos="623888" algn="l"/>
                <a:tab pos="803275" algn="l"/>
              </a:tabLst>
            </a:pPr>
            <a:r>
              <a:rPr lang="en-US" sz="1800" b="1" dirty="0">
                <a:solidFill>
                  <a:srgbClr val="000066"/>
                </a:solidFill>
                <a:latin typeface="Baskerville Old Face" pitchFamily="18" charset="0"/>
              </a:rPr>
              <a:t>The distribution mechanisms must reflect the institution’s objectives, image, target market, and capabilities</a:t>
            </a:r>
            <a:r>
              <a:rPr lang="en-GB" sz="1800" b="1" dirty="0">
                <a:solidFill>
                  <a:srgbClr val="000066"/>
                </a:solidFill>
                <a:latin typeface="Baskerville Old Face" pitchFamily="18" charset="0"/>
              </a:rPr>
              <a:t>.</a:t>
            </a:r>
          </a:p>
          <a:p>
            <a:pPr marL="0" indent="0" algn="just" defTabSz="263525">
              <a:lnSpc>
                <a:spcPct val="115000"/>
              </a:lnSpc>
              <a:spcAft>
                <a:spcPts val="0"/>
              </a:spcAft>
              <a:buSzPct val="100000"/>
              <a:buNone/>
              <a:tabLst>
                <a:tab pos="360363" algn="l"/>
              </a:tabLst>
            </a:pPr>
            <a:endParaRPr lang="en-GB" sz="1800" b="1" dirty="0">
              <a:solidFill>
                <a:schemeClr val="tx1"/>
              </a:solidFill>
              <a:latin typeface="Baskerville Old Face" pitchFamily="18" charset="0"/>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34</a:t>
            </a:fld>
            <a:endParaRPr lang="en-US" dirty="0"/>
          </a:p>
        </p:txBody>
      </p:sp>
    </p:spTree>
    <p:extLst>
      <p:ext uri="{BB962C8B-B14F-4D97-AF65-F5344CB8AC3E}">
        <p14:creationId xmlns:p14="http://schemas.microsoft.com/office/powerpoint/2010/main" val="41481945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124744"/>
            <a:ext cx="8784976" cy="4320480"/>
          </a:xfrm>
        </p:spPr>
        <p:txBody>
          <a:bodyPr rtlCol="0">
            <a:noAutofit/>
          </a:bodyPr>
          <a:lstStyle/>
          <a:p>
            <a:pPr marL="0" indent="0" algn="just" defTabSz="263525">
              <a:spcAft>
                <a:spcPts val="0"/>
              </a:spcAft>
              <a:buSzPct val="100000"/>
              <a:buNone/>
              <a:tabLst>
                <a:tab pos="623888" algn="l"/>
                <a:tab pos="803275" algn="l"/>
              </a:tabLst>
            </a:pPr>
            <a:r>
              <a:rPr lang="en-US" sz="1800" b="1" dirty="0">
                <a:solidFill>
                  <a:schemeClr val="accent6">
                    <a:lumMod val="75000"/>
                  </a:schemeClr>
                </a:solidFill>
                <a:latin typeface="Baskerville Old Face" pitchFamily="18" charset="0"/>
                <a:ea typeface="+mj-ea"/>
                <a:cs typeface="+mj-cs"/>
              </a:rPr>
              <a:t>10.5.	Challenges when setting distribution strategy</a:t>
            </a:r>
            <a:r>
              <a:rPr lang="en-GB" sz="1800" b="1" dirty="0">
                <a:solidFill>
                  <a:schemeClr val="accent6">
                    <a:lumMod val="75000"/>
                  </a:schemeClr>
                </a:solidFill>
                <a:latin typeface="Baskerville Old Face" pitchFamily="18" charset="0"/>
                <a:ea typeface="+mj-ea"/>
                <a:cs typeface="+mj-cs"/>
              </a:rPr>
              <a:t>:</a:t>
            </a:r>
          </a:p>
          <a:p>
            <a:pPr marL="87313" indent="-87313" algn="just" defTabSz="263525">
              <a:spcAft>
                <a:spcPts val="0"/>
              </a:spcAft>
              <a:buSzPct val="100000"/>
              <a:buFont typeface="Arial" panose="020B0604020202020204" pitchFamily="34" charset="0"/>
              <a:buChar char="•"/>
              <a:tabLst>
                <a:tab pos="360363" algn="l"/>
              </a:tabLst>
            </a:pPr>
            <a:r>
              <a:rPr lang="en-US" sz="1800" b="1" dirty="0">
                <a:solidFill>
                  <a:schemeClr val="tx1"/>
                </a:solidFill>
                <a:latin typeface="Baskerville Old Face" pitchFamily="18" charset="0"/>
                <a:ea typeface="+mj-ea"/>
                <a:cs typeface="+mj-cs"/>
              </a:rPr>
              <a:t>The size and scope of the institution, its strategy, and its objectives.</a:t>
            </a:r>
          </a:p>
          <a:p>
            <a:pPr marL="87313" indent="-87313" algn="just" defTabSz="263525">
              <a:spcAft>
                <a:spcPts val="0"/>
              </a:spcAft>
              <a:buSzPct val="100000"/>
              <a:buFont typeface="Arial" panose="020B0604020202020204" pitchFamily="34" charset="0"/>
              <a:buChar char="•"/>
              <a:tabLst>
                <a:tab pos="360363" algn="l"/>
              </a:tabLst>
            </a:pPr>
            <a:r>
              <a:rPr lang="en-US" sz="1800" b="1" dirty="0">
                <a:solidFill>
                  <a:schemeClr val="tx1"/>
                </a:solidFill>
                <a:latin typeface="Baskerville Old Face" pitchFamily="18" charset="0"/>
                <a:ea typeface="+mj-ea"/>
                <a:cs typeface="+mj-cs"/>
              </a:rPr>
              <a:t>Fund.</a:t>
            </a:r>
          </a:p>
          <a:p>
            <a:pPr marL="87313" indent="-87313" algn="just" defTabSz="263525">
              <a:spcAft>
                <a:spcPts val="0"/>
              </a:spcAft>
              <a:buSzPct val="100000"/>
              <a:buFont typeface="Arial" panose="020B0604020202020204" pitchFamily="34" charset="0"/>
              <a:buChar char="•"/>
              <a:tabLst>
                <a:tab pos="360363" algn="l"/>
              </a:tabLst>
            </a:pPr>
            <a:r>
              <a:rPr lang="en-US" sz="1800" b="1" dirty="0">
                <a:solidFill>
                  <a:schemeClr val="tx1"/>
                </a:solidFill>
                <a:latin typeface="Baskerville Old Face" pitchFamily="18" charset="0"/>
                <a:ea typeface="+mj-ea"/>
                <a:cs typeface="+mj-cs"/>
              </a:rPr>
              <a:t>Needed staff.</a:t>
            </a:r>
          </a:p>
          <a:p>
            <a:pPr marL="87313" indent="-87313" algn="just" defTabSz="263525">
              <a:spcAft>
                <a:spcPts val="0"/>
              </a:spcAft>
              <a:buSzPct val="100000"/>
              <a:buFont typeface="Arial" panose="020B0604020202020204" pitchFamily="34" charset="0"/>
              <a:buChar char="•"/>
              <a:tabLst>
                <a:tab pos="360363" algn="l"/>
              </a:tabLst>
            </a:pPr>
            <a:r>
              <a:rPr lang="en-US" sz="1800" b="1" dirty="0">
                <a:solidFill>
                  <a:schemeClr val="tx1"/>
                </a:solidFill>
                <a:latin typeface="Baskerville Old Face" pitchFamily="18" charset="0"/>
                <a:ea typeface="+mj-ea"/>
                <a:cs typeface="+mj-cs"/>
              </a:rPr>
              <a:t>Technology.</a:t>
            </a:r>
          </a:p>
          <a:p>
            <a:pPr marL="87313" indent="-87313" algn="just" defTabSz="263525">
              <a:spcAft>
                <a:spcPts val="0"/>
              </a:spcAft>
              <a:buSzPct val="100000"/>
              <a:buFont typeface="Arial" panose="020B0604020202020204" pitchFamily="34" charset="0"/>
              <a:buChar char="•"/>
              <a:tabLst>
                <a:tab pos="360363" algn="l"/>
              </a:tabLst>
            </a:pPr>
            <a:r>
              <a:rPr lang="en-US" sz="1800" b="1" dirty="0">
                <a:solidFill>
                  <a:schemeClr val="tx1"/>
                </a:solidFill>
                <a:latin typeface="Baskerville Old Face" pitchFamily="18" charset="0"/>
                <a:ea typeface="+mj-ea"/>
                <a:cs typeface="+mj-cs"/>
              </a:rPr>
              <a:t>The nature of customers varies; some prefer dealing with machines (ATMs), while others prefer human-based dealings.</a:t>
            </a:r>
          </a:p>
          <a:p>
            <a:pPr marL="87313" indent="-87313" algn="just" defTabSz="263525">
              <a:spcAft>
                <a:spcPts val="0"/>
              </a:spcAft>
              <a:buSzPct val="100000"/>
              <a:buFont typeface="Arial" panose="020B0604020202020204" pitchFamily="34" charset="0"/>
              <a:buChar char="•"/>
              <a:tabLst>
                <a:tab pos="360363" algn="l"/>
              </a:tabLst>
            </a:pPr>
            <a:r>
              <a:rPr lang="en-US" sz="1800" b="1" dirty="0">
                <a:solidFill>
                  <a:schemeClr val="tx1"/>
                </a:solidFill>
                <a:latin typeface="Baskerville Old Face" pitchFamily="18" charset="0"/>
                <a:ea typeface="+mj-ea"/>
                <a:cs typeface="+mj-cs"/>
              </a:rPr>
              <a:t>High-educational customers reduce distribution personnel's capability to influence customer decisions.</a:t>
            </a:r>
          </a:p>
          <a:p>
            <a:pPr marL="87313" indent="-87313" algn="just" defTabSz="263525">
              <a:spcAft>
                <a:spcPts val="0"/>
              </a:spcAft>
              <a:buSzPct val="100000"/>
              <a:buFont typeface="Arial" panose="020B0604020202020204" pitchFamily="34" charset="0"/>
              <a:buChar char="•"/>
              <a:tabLst>
                <a:tab pos="360363" algn="l"/>
              </a:tabLst>
            </a:pPr>
            <a:r>
              <a:rPr lang="en-US" sz="1800" b="1" dirty="0">
                <a:solidFill>
                  <a:schemeClr val="tx1"/>
                </a:solidFill>
                <a:latin typeface="Baskerville Old Face" pitchFamily="18" charset="0"/>
                <a:ea typeface="+mj-ea"/>
                <a:cs typeface="+mj-cs"/>
              </a:rPr>
              <a:t>Legal concerns about the strategy and distribution of employee.</a:t>
            </a:r>
          </a:p>
          <a:p>
            <a:pPr marL="87313" indent="-87313" algn="just" defTabSz="263525">
              <a:spcAft>
                <a:spcPts val="0"/>
              </a:spcAft>
              <a:buSzPct val="100000"/>
              <a:buFont typeface="Arial" panose="020B0604020202020204" pitchFamily="34" charset="0"/>
              <a:buChar char="•"/>
              <a:tabLst>
                <a:tab pos="360363" algn="l"/>
              </a:tabLst>
            </a:pPr>
            <a:r>
              <a:rPr lang="en-US" sz="1800" b="1" dirty="0">
                <a:solidFill>
                  <a:schemeClr val="tx1"/>
                </a:solidFill>
                <a:latin typeface="Baskerville Old Face" pitchFamily="18" charset="0"/>
                <a:ea typeface="+mj-ea"/>
                <a:cs typeface="+mj-cs"/>
              </a:rPr>
              <a:t>Reduced cash use in financial transactions.</a:t>
            </a:r>
            <a:endParaRPr lang="en-GB" sz="1800" b="1" dirty="0">
              <a:solidFill>
                <a:schemeClr val="tx1"/>
              </a:solidFill>
              <a:latin typeface="Baskerville Old Face" pitchFamily="18" charset="0"/>
              <a:ea typeface="+mj-ea"/>
              <a:cs typeface="+mj-cs"/>
            </a:endParaRPr>
          </a:p>
          <a:p>
            <a:pPr marL="0" indent="360363" algn="just" defTabSz="263525">
              <a:spcAft>
                <a:spcPts val="0"/>
              </a:spcAft>
              <a:buSzPct val="100000"/>
              <a:buNone/>
              <a:tabLst>
                <a:tab pos="360363" algn="l"/>
              </a:tabLst>
            </a:pPr>
            <a:r>
              <a:rPr lang="en-US" sz="1800" b="1" dirty="0">
                <a:solidFill>
                  <a:srgbClr val="002060"/>
                </a:solidFill>
                <a:latin typeface="Baskerville Old Face" pitchFamily="18" charset="0"/>
                <a:ea typeface="+mj-ea"/>
                <a:cs typeface="+mj-cs"/>
              </a:rPr>
              <a:t>An institution must consider the challenges and essential points when setting an effective distribution strategy to ensure success</a:t>
            </a:r>
            <a:r>
              <a:rPr lang="en-GB" sz="1800" b="1" dirty="0">
                <a:solidFill>
                  <a:srgbClr val="002060"/>
                </a:solidFill>
                <a:latin typeface="Baskerville Old Face" pitchFamily="18" charset="0"/>
                <a:ea typeface="+mj-ea"/>
                <a:cs typeface="+mj-cs"/>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35</a:t>
            </a:fld>
            <a:endParaRPr lang="en-US" dirty="0"/>
          </a:p>
        </p:txBody>
      </p:sp>
    </p:spTree>
    <p:extLst>
      <p:ext uri="{BB962C8B-B14F-4D97-AF65-F5344CB8AC3E}">
        <p14:creationId xmlns:p14="http://schemas.microsoft.com/office/powerpoint/2010/main" val="290240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476671"/>
            <a:ext cx="8784976" cy="5760641"/>
          </a:xfrm>
        </p:spPr>
        <p:txBody>
          <a:bodyPr rtlCol="0">
            <a:noAutofit/>
          </a:bodyPr>
          <a:lstStyle/>
          <a:p>
            <a:pPr marL="457200" indent="-457200" algn="just">
              <a:lnSpc>
                <a:spcPct val="115000"/>
              </a:lnSpc>
              <a:spcAft>
                <a:spcPts val="0"/>
              </a:spcAft>
              <a:buClr>
                <a:srgbClr val="000099"/>
              </a:buClr>
              <a:buSzPct val="100000"/>
              <a:buFont typeface="+mj-lt"/>
              <a:buAutoNum type="arabicPeriod" startAt="11"/>
            </a:pPr>
            <a:r>
              <a:rPr lang="en-GB" sz="2000" b="1" dirty="0">
                <a:solidFill>
                  <a:srgbClr val="000099"/>
                </a:solidFill>
                <a:latin typeface="Baskerville Old Face" pitchFamily="18" charset="0"/>
                <a:ea typeface="+mj-ea"/>
                <a:cs typeface="+mj-cs"/>
              </a:rPr>
              <a:t>New product introduction in the FS market.</a:t>
            </a:r>
          </a:p>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11.1. It could be defined as </a:t>
            </a:r>
            <a:r>
              <a:rPr lang="en-US" sz="1800" b="1" dirty="0">
                <a:solidFill>
                  <a:schemeClr val="tx1"/>
                </a:solidFill>
                <a:latin typeface="Baskerville Old Face" pitchFamily="18" charset="0"/>
              </a:rPr>
              <a:t>(introducing new financial products or services to the market, and customers have little or no information about them)</a:t>
            </a:r>
            <a:endParaRPr lang="en-GB" sz="1800" b="1" dirty="0">
              <a:solidFill>
                <a:schemeClr val="tx1"/>
              </a:solidFill>
              <a:latin typeface="Baskerville Old Face" pitchFamily="18" charset="0"/>
            </a:endParaRPr>
          </a:p>
          <a:p>
            <a:pPr marL="179388" indent="-179388" algn="just" defTabSz="263525">
              <a:lnSpc>
                <a:spcPct val="115000"/>
              </a:lnSpc>
              <a:spcAft>
                <a:spcPts val="0"/>
              </a:spcAft>
              <a:buSzPct val="100000"/>
              <a:buFontTx/>
              <a:buChar char="-"/>
            </a:pPr>
            <a:r>
              <a:rPr lang="en-US" sz="1800" b="1" dirty="0">
                <a:solidFill>
                  <a:srgbClr val="000099"/>
                </a:solidFill>
                <a:latin typeface="Baskerville Old Face" pitchFamily="18" charset="0"/>
              </a:rPr>
              <a:t>Most FSs were new products once and been introduced to the market.</a:t>
            </a:r>
            <a:endParaRPr lang="en-GB" sz="1800" b="1" dirty="0">
              <a:solidFill>
                <a:schemeClr val="tx1"/>
              </a:solidFill>
              <a:latin typeface="Baskerville Old Face" pitchFamily="18" charset="0"/>
            </a:endParaRPr>
          </a:p>
          <a:p>
            <a:pPr marL="179388" indent="-179388" algn="just" defTabSz="263525">
              <a:lnSpc>
                <a:spcPct val="115000"/>
              </a:lnSpc>
              <a:spcAft>
                <a:spcPts val="0"/>
              </a:spcAft>
              <a:buSzPct val="100000"/>
              <a:buFontTx/>
              <a:buChar char="-"/>
            </a:pPr>
            <a:r>
              <a:rPr lang="en-US" sz="1800" b="1" dirty="0">
                <a:solidFill>
                  <a:schemeClr val="tx1"/>
                </a:solidFill>
                <a:latin typeface="Baskerville Old Face" pitchFamily="18" charset="0"/>
              </a:rPr>
              <a:t>FSs supplied faster than other products and services because they do not need long product development cycles and market research with having lower costs</a:t>
            </a:r>
            <a:r>
              <a:rPr lang="en-GB" sz="1800" b="1" dirty="0">
                <a:solidFill>
                  <a:schemeClr val="tx1"/>
                </a:solidFill>
                <a:latin typeface="Baskerville Old Face" pitchFamily="18" charset="0"/>
              </a:rPr>
              <a:t>.</a:t>
            </a:r>
            <a:endParaRPr lang="en-GB" sz="1800" b="1" dirty="0">
              <a:solidFill>
                <a:schemeClr val="tx1"/>
              </a:solidFill>
              <a:latin typeface="Baskerville Old Face" pitchFamily="18" charset="0"/>
              <a:ea typeface="+mj-ea"/>
              <a:cs typeface="+mj-cs"/>
            </a:endParaRPr>
          </a:p>
          <a:p>
            <a:pPr marL="179388" indent="-179388" algn="just" defTabSz="263525">
              <a:lnSpc>
                <a:spcPct val="115000"/>
              </a:lnSpc>
              <a:spcAft>
                <a:spcPts val="0"/>
              </a:spcAft>
              <a:buSzPct val="100000"/>
              <a:buFontTx/>
              <a:buChar char="-"/>
            </a:pPr>
            <a:r>
              <a:rPr lang="en-US" sz="1800" b="1" dirty="0">
                <a:solidFill>
                  <a:schemeClr val="tx1"/>
                </a:solidFill>
                <a:latin typeface="Baskerville Old Face" pitchFamily="18" charset="0"/>
                <a:ea typeface="+mj-ea"/>
                <a:cs typeface="+mj-cs"/>
              </a:rPr>
              <a:t>It’s important to know that FS has to possess three standard inputs: time, monetary, and risk</a:t>
            </a:r>
            <a:r>
              <a:rPr lang="en-GB" sz="1800" b="1" dirty="0">
                <a:solidFill>
                  <a:schemeClr val="tx1"/>
                </a:solidFill>
                <a:latin typeface="Baskerville Old Face" pitchFamily="18" charset="0"/>
                <a:ea typeface="+mj-ea"/>
                <a:cs typeface="+mj-cs"/>
              </a:rPr>
              <a:t>.</a:t>
            </a:r>
          </a:p>
          <a:p>
            <a:pPr marL="179388" indent="-179388" algn="just" defTabSz="263525">
              <a:lnSpc>
                <a:spcPct val="115000"/>
              </a:lnSpc>
              <a:spcAft>
                <a:spcPts val="0"/>
              </a:spcAft>
              <a:buSzPct val="100000"/>
              <a:buFontTx/>
              <a:buChar char="-"/>
            </a:pPr>
            <a:r>
              <a:rPr lang="en-US" sz="1800" b="1" dirty="0">
                <a:solidFill>
                  <a:schemeClr val="accent6">
                    <a:lumMod val="75000"/>
                  </a:schemeClr>
                </a:solidFill>
                <a:latin typeface="Baskerville Old Face" pitchFamily="18" charset="0"/>
                <a:ea typeface="+mj-ea"/>
                <a:cs typeface="+mj-cs"/>
              </a:rPr>
              <a:t>New products are introduced to the market because there is a need to help satisfy customers who are not satisfied with current products and services, lowering costs, increasing profits, and fostering differentiation among competitors</a:t>
            </a:r>
            <a:r>
              <a:rPr lang="en-GB" sz="1800" b="1" dirty="0">
                <a:solidFill>
                  <a:schemeClr val="accent6">
                    <a:lumMod val="75000"/>
                  </a:schemeClr>
                </a:solidFill>
                <a:latin typeface="Baskerville Old Face" pitchFamily="18" charset="0"/>
                <a:ea typeface="+mj-ea"/>
                <a:cs typeface="+mj-cs"/>
              </a:rPr>
              <a:t>.</a:t>
            </a:r>
          </a:p>
          <a:p>
            <a:pPr marL="179388" indent="-179388" algn="just" defTabSz="263525">
              <a:lnSpc>
                <a:spcPct val="115000"/>
              </a:lnSpc>
              <a:spcAft>
                <a:spcPts val="0"/>
              </a:spcAft>
              <a:buSzPct val="100000"/>
              <a:buFontTx/>
              <a:buChar char="-"/>
            </a:pPr>
            <a:r>
              <a:rPr lang="en-US" sz="1800" b="1" dirty="0">
                <a:solidFill>
                  <a:schemeClr val="tx1"/>
                </a:solidFill>
                <a:latin typeface="Baskerville Old Face" pitchFamily="18" charset="0"/>
                <a:ea typeface="+mj-ea"/>
                <a:cs typeface="+mj-cs"/>
              </a:rPr>
              <a:t>Institutions depend on their internal and external data (demography, trade, journals, specialized organizations, information on competitors, etc.)</a:t>
            </a:r>
            <a:r>
              <a:rPr lang="en-GB" sz="1800" b="1" dirty="0">
                <a:solidFill>
                  <a:schemeClr val="tx1"/>
                </a:solidFill>
                <a:latin typeface="Baskerville Old Face" pitchFamily="18" charset="0"/>
                <a:ea typeface="+mj-ea"/>
                <a:cs typeface="+mj-cs"/>
              </a:rPr>
              <a:t>.</a:t>
            </a:r>
          </a:p>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11.2. </a:t>
            </a:r>
            <a:r>
              <a:rPr lang="en-US" sz="1800" b="1" dirty="0">
                <a:solidFill>
                  <a:schemeClr val="accent6">
                    <a:lumMod val="75000"/>
                  </a:schemeClr>
                </a:solidFill>
                <a:latin typeface="Baskerville Old Face" pitchFamily="18" charset="0"/>
                <a:ea typeface="+mj-ea"/>
                <a:cs typeface="+mj-cs"/>
              </a:rPr>
              <a:t>There are two methods for introducing new products</a:t>
            </a:r>
            <a:r>
              <a:rPr lang="en-GB" sz="1800" b="1" dirty="0">
                <a:solidFill>
                  <a:schemeClr val="accent6">
                    <a:lumMod val="75000"/>
                  </a:schemeClr>
                </a:solidFill>
                <a:latin typeface="Baskerville Old Face" pitchFamily="18" charset="0"/>
                <a:ea typeface="+mj-ea"/>
                <a:cs typeface="+mj-cs"/>
              </a:rPr>
              <a:t>:</a:t>
            </a:r>
          </a:p>
          <a:p>
            <a:pPr marL="342900" indent="-342900" algn="just" defTabSz="263525">
              <a:lnSpc>
                <a:spcPct val="115000"/>
              </a:lnSpc>
              <a:spcAft>
                <a:spcPts val="0"/>
              </a:spcAft>
              <a:buSzPct val="100000"/>
              <a:buFont typeface="Arial" panose="020B0604020202020204" pitchFamily="34" charset="0"/>
              <a:buChar char="•"/>
            </a:pPr>
            <a:r>
              <a:rPr lang="en-US" sz="1800" b="1" dirty="0">
                <a:solidFill>
                  <a:schemeClr val="tx1"/>
                </a:solidFill>
                <a:latin typeface="Baskerville Old Face" pitchFamily="18" charset="0"/>
                <a:ea typeface="+mj-ea"/>
                <a:cs typeface="+mj-cs"/>
              </a:rPr>
              <a:t>Modifying existing products to provide innovative products and services</a:t>
            </a:r>
            <a:r>
              <a:rPr lang="en-GB" sz="1800" b="1" dirty="0">
                <a:solidFill>
                  <a:schemeClr val="tx1"/>
                </a:solidFill>
                <a:latin typeface="Baskerville Old Face" pitchFamily="18" charset="0"/>
                <a:ea typeface="+mj-ea"/>
                <a:cs typeface="+mj-cs"/>
              </a:rPr>
              <a:t>.</a:t>
            </a:r>
          </a:p>
          <a:p>
            <a:pPr marL="342900" indent="-342900" algn="just" defTabSz="263525">
              <a:lnSpc>
                <a:spcPct val="115000"/>
              </a:lnSpc>
              <a:spcAft>
                <a:spcPts val="0"/>
              </a:spcAft>
              <a:buSzPct val="100000"/>
              <a:buFont typeface="Arial" panose="020B0604020202020204" pitchFamily="34" charset="0"/>
              <a:buChar char="•"/>
            </a:pPr>
            <a:r>
              <a:rPr lang="en-US" sz="1800" b="1" dirty="0">
                <a:solidFill>
                  <a:schemeClr val="tx1"/>
                </a:solidFill>
                <a:latin typeface="Baskerville Old Face" pitchFamily="18" charset="0"/>
                <a:ea typeface="+mj-ea"/>
                <a:cs typeface="+mj-cs"/>
              </a:rPr>
              <a:t>Combining existing categories to provide new products and services</a:t>
            </a:r>
            <a:r>
              <a:rPr lang="en-GB" sz="1800" b="1" dirty="0">
                <a:solidFill>
                  <a:schemeClr val="tx1"/>
                </a:solidFill>
                <a:latin typeface="Baskerville Old Face" pitchFamily="18" charset="0"/>
              </a:rPr>
              <a:t>.</a:t>
            </a:r>
            <a:endParaRPr lang="en-GB"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36</a:t>
            </a:fld>
            <a:endParaRPr lang="en-US" dirty="0"/>
          </a:p>
        </p:txBody>
      </p:sp>
    </p:spTree>
    <p:extLst>
      <p:ext uri="{BB962C8B-B14F-4D97-AF65-F5344CB8AC3E}">
        <p14:creationId xmlns:p14="http://schemas.microsoft.com/office/powerpoint/2010/main" val="25688658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88639"/>
            <a:ext cx="8784976" cy="6115595"/>
          </a:xfrm>
        </p:spPr>
        <p:txBody>
          <a:bodyPr rtlCol="0">
            <a:noAutofit/>
          </a:bodyPr>
          <a:lstStyle/>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11.3. Methods for identifying new product needs:</a:t>
            </a:r>
          </a:p>
          <a:p>
            <a:pPr marL="0" indent="231775" algn="just" defTabSz="263525">
              <a:lnSpc>
                <a:spcPct val="115000"/>
              </a:lnSpc>
              <a:spcAft>
                <a:spcPts val="0"/>
              </a:spcAft>
              <a:buSzPct val="100000"/>
              <a:buAutoNum type="arabicPeriod"/>
            </a:pPr>
            <a:r>
              <a:rPr lang="en-US" sz="1800" b="1" dirty="0">
                <a:solidFill>
                  <a:srgbClr val="000099"/>
                </a:solidFill>
                <a:latin typeface="Baskerville Old Face" pitchFamily="18" charset="0"/>
              </a:rPr>
              <a:t>Observational Methods: </a:t>
            </a:r>
            <a:r>
              <a:rPr lang="en-US" sz="1800" b="1" dirty="0">
                <a:solidFill>
                  <a:schemeClr val="tx1"/>
                </a:solidFill>
                <a:latin typeface="Baskerville Old Face" pitchFamily="18" charset="0"/>
              </a:rPr>
              <a:t>Utilizing the employee’s feelings about consumer needs</a:t>
            </a:r>
            <a:r>
              <a:rPr lang="en-GB" sz="1800" b="1" dirty="0">
                <a:solidFill>
                  <a:schemeClr val="tx1"/>
                </a:solidFill>
                <a:latin typeface="Baskerville Old Face" pitchFamily="18" charset="0"/>
              </a:rPr>
              <a:t>.</a:t>
            </a:r>
          </a:p>
          <a:p>
            <a:pPr marL="0" indent="231775" algn="just" defTabSz="263525">
              <a:lnSpc>
                <a:spcPct val="115000"/>
              </a:lnSpc>
              <a:spcAft>
                <a:spcPts val="0"/>
              </a:spcAft>
              <a:buSzPct val="100000"/>
              <a:buAutoNum type="arabicPeriod"/>
            </a:pPr>
            <a:r>
              <a:rPr lang="en-GB" sz="1800" b="1" dirty="0">
                <a:solidFill>
                  <a:srgbClr val="000099"/>
                </a:solidFill>
                <a:latin typeface="Baskerville Old Face" pitchFamily="18" charset="0"/>
              </a:rPr>
              <a:t>Open-ended Questioning</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Facilitating direct communication with customers to know what they need, expect, and their opinions for improving current procedures via conversations, telephone, emails, and interviews. This method advances (serves) the observational method</a:t>
            </a:r>
            <a:r>
              <a:rPr lang="en-GB" sz="1800" b="1" dirty="0">
                <a:solidFill>
                  <a:schemeClr val="tx1"/>
                </a:solidFill>
                <a:latin typeface="Baskerville Old Face" pitchFamily="18" charset="0"/>
              </a:rPr>
              <a:t>.</a:t>
            </a:r>
          </a:p>
          <a:p>
            <a:pPr marL="0" indent="231775" algn="just" defTabSz="263525">
              <a:lnSpc>
                <a:spcPct val="115000"/>
              </a:lnSpc>
              <a:spcAft>
                <a:spcPts val="0"/>
              </a:spcAft>
              <a:buSzPct val="100000"/>
              <a:buAutoNum type="arabicPeriod"/>
            </a:pPr>
            <a:r>
              <a:rPr lang="en-GB" sz="1800" b="1" dirty="0">
                <a:solidFill>
                  <a:srgbClr val="000099"/>
                </a:solidFill>
                <a:latin typeface="Baskerville Old Face" pitchFamily="18" charset="0"/>
              </a:rPr>
              <a:t>Focus Groups</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FI communicates with customers in groups of 10 to ask them questions, recording their answers to know their opinions and actual situation, identifying future questions to prepare answers, and knowing possible chances for introducing new products and services</a:t>
            </a:r>
            <a:r>
              <a:rPr lang="en-GB" sz="1800" b="1" dirty="0">
                <a:solidFill>
                  <a:schemeClr val="tx1"/>
                </a:solidFill>
                <a:latin typeface="Baskerville Old Face" pitchFamily="18" charset="0"/>
              </a:rPr>
              <a:t>.</a:t>
            </a:r>
          </a:p>
          <a:p>
            <a:pPr marL="0" indent="231775" algn="just" defTabSz="263525">
              <a:lnSpc>
                <a:spcPct val="115000"/>
              </a:lnSpc>
              <a:spcAft>
                <a:spcPts val="0"/>
              </a:spcAft>
              <a:buSzPct val="100000"/>
              <a:buAutoNum type="arabicPeriod"/>
            </a:pPr>
            <a:r>
              <a:rPr lang="en-GB" sz="1800" b="1" dirty="0">
                <a:solidFill>
                  <a:srgbClr val="000099"/>
                </a:solidFill>
                <a:latin typeface="Baskerville Old Face" pitchFamily="18" charset="0"/>
              </a:rPr>
              <a:t>Attribute “Specification” Ratings</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Asking customers to rate various aspects of an institution on a numeric scale of (1–5) to know the weaknesses and potential opportunities for introducing new services, besides knowing its position among its competitors in the studied attributes</a:t>
            </a:r>
            <a:r>
              <a:rPr lang="en-GB" sz="1800" b="1" dirty="0">
                <a:solidFill>
                  <a:schemeClr val="tx1"/>
                </a:solidFill>
                <a:latin typeface="Baskerville Old Face" pitchFamily="18" charset="0"/>
              </a:rPr>
              <a:t>.</a:t>
            </a:r>
          </a:p>
          <a:p>
            <a:pPr marL="0" indent="360363" algn="just" defTabSz="263525">
              <a:lnSpc>
                <a:spcPct val="115000"/>
              </a:lnSpc>
              <a:spcAft>
                <a:spcPts val="0"/>
              </a:spcAft>
              <a:buSzPct val="100000"/>
              <a:buFont typeface="+mj-lt"/>
              <a:buAutoNum type="arabicPeriod" startAt="5"/>
            </a:pPr>
            <a:r>
              <a:rPr lang="en-GB" sz="1800" b="1" dirty="0">
                <a:solidFill>
                  <a:srgbClr val="000099"/>
                </a:solidFill>
                <a:latin typeface="Baskerville Old Face" pitchFamily="18" charset="0"/>
              </a:rPr>
              <a:t>Conjoint “Unified” Analysis</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This technique is utilized to understand how consumers build their impressions of a new service or product based on its attributes. FI will explain how consumers value each service attribute and predict how the valuation of these attributes is combined to make an overall judgment about the service, then use it for new ones</a:t>
            </a:r>
            <a:r>
              <a:rPr lang="en-GB" sz="1800" b="1" dirty="0">
                <a:solidFill>
                  <a:schemeClr val="tx1"/>
                </a:solidFill>
                <a:latin typeface="Baskerville Old Face" pitchFamily="18" charset="0"/>
              </a:rPr>
              <a:t>.</a:t>
            </a:r>
          </a:p>
          <a:p>
            <a:pPr marL="0" indent="263525" algn="just" defTabSz="263525">
              <a:lnSpc>
                <a:spcPct val="115000"/>
              </a:lnSpc>
              <a:spcAft>
                <a:spcPts val="0"/>
              </a:spcAft>
              <a:buSzPct val="100000"/>
              <a:buFontTx/>
              <a:buChar char="-"/>
            </a:pPr>
            <a:r>
              <a:rPr lang="en-US" sz="1800" b="1" dirty="0">
                <a:solidFill>
                  <a:srgbClr val="000099"/>
                </a:solidFill>
                <a:latin typeface="Baskerville Old Face" pitchFamily="18" charset="0"/>
              </a:rPr>
              <a:t>FI provides hypothetical service offers to consumers and asks them to give their perspectives on each offer using a numeric rating scale. By doing this, an institution would be able to determine the attributes of each service based on consumers’ perceptions.</a:t>
            </a:r>
            <a:endParaRPr lang="en-GB" sz="1800" b="1" dirty="0">
              <a:solidFill>
                <a:srgbClr val="000099"/>
              </a:solidFill>
              <a:latin typeface="Baskerville Old Face" pitchFamily="18" charset="0"/>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37</a:t>
            </a:fld>
            <a:endParaRPr lang="en-US" dirty="0"/>
          </a:p>
        </p:txBody>
      </p:sp>
    </p:spTree>
    <p:extLst>
      <p:ext uri="{BB962C8B-B14F-4D97-AF65-F5344CB8AC3E}">
        <p14:creationId xmlns:p14="http://schemas.microsoft.com/office/powerpoint/2010/main" val="3458683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692696"/>
            <a:ext cx="8784976" cy="5328593"/>
          </a:xfrm>
        </p:spPr>
        <p:txBody>
          <a:bodyPr rtlCol="0">
            <a:noAutofit/>
          </a:bodyPr>
          <a:lstStyle/>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11.4. Testing market acceptance of new financial services:</a:t>
            </a:r>
          </a:p>
          <a:p>
            <a:pPr marL="0" indent="263525" algn="just" defTabSz="263525">
              <a:lnSpc>
                <a:spcPct val="115000"/>
              </a:lnSpc>
              <a:spcAft>
                <a:spcPts val="0"/>
              </a:spcAft>
              <a:buSzPct val="100000"/>
              <a:buFontTx/>
              <a:buChar char="-"/>
            </a:pPr>
            <a:r>
              <a:rPr lang="en-US" sz="1800" b="1" dirty="0">
                <a:solidFill>
                  <a:schemeClr val="accent6">
                    <a:lumMod val="75000"/>
                  </a:schemeClr>
                </a:solidFill>
                <a:latin typeface="Baskerville Old Face" pitchFamily="18" charset="0"/>
              </a:rPr>
              <a:t>FI knows and estimates the attractiveness of the new service through field testing (examining how a test group of consumers receive the new service)</a:t>
            </a:r>
            <a:r>
              <a:rPr lang="en-GB" sz="1800" b="1" dirty="0">
                <a:solidFill>
                  <a:schemeClr val="tx1"/>
                </a:solidFill>
                <a:latin typeface="Baskerville Old Face" pitchFamily="18" charset="0"/>
              </a:rPr>
              <a:t>.</a:t>
            </a:r>
          </a:p>
          <a:p>
            <a:pPr marL="0" indent="263525" algn="just" defTabSz="263525">
              <a:lnSpc>
                <a:spcPct val="115000"/>
              </a:lnSpc>
              <a:spcAft>
                <a:spcPts val="0"/>
              </a:spcAft>
              <a:buSzPct val="100000"/>
              <a:buFontTx/>
              <a:buChar char="-"/>
            </a:pPr>
            <a:r>
              <a:rPr lang="en-US" sz="1800" b="1" dirty="0">
                <a:solidFill>
                  <a:schemeClr val="tx1"/>
                </a:solidFill>
                <a:latin typeface="Baskerville Old Face" pitchFamily="18" charset="0"/>
              </a:rPr>
              <a:t>Customers’ responses are used as an indicator of how attractive the service might be</a:t>
            </a:r>
            <a:r>
              <a:rPr lang="en-GB" sz="1800" b="1" dirty="0">
                <a:solidFill>
                  <a:schemeClr val="tx1"/>
                </a:solidFill>
                <a:latin typeface="Baskerville Old Face" pitchFamily="18" charset="0"/>
              </a:rPr>
              <a:t>.</a:t>
            </a:r>
          </a:p>
          <a:p>
            <a:pPr marL="0" indent="263525" algn="just" defTabSz="263525">
              <a:lnSpc>
                <a:spcPct val="115000"/>
              </a:lnSpc>
              <a:spcAft>
                <a:spcPts val="0"/>
              </a:spcAft>
              <a:buSzPct val="100000"/>
              <a:buFontTx/>
              <a:buChar char="-"/>
            </a:pPr>
            <a:r>
              <a:rPr lang="en-US" sz="1800" b="1" dirty="0">
                <a:solidFill>
                  <a:schemeClr val="tx1"/>
                </a:solidFill>
                <a:latin typeface="Baskerville Old Face" pitchFamily="18" charset="0"/>
              </a:rPr>
              <a:t>The test group could be a city, bank branch, brokerage office, etc.</a:t>
            </a:r>
            <a:endParaRPr lang="en-GB" sz="1800" b="1" dirty="0">
              <a:solidFill>
                <a:schemeClr val="tx1"/>
              </a:solidFill>
              <a:latin typeface="Baskerville Old Face" pitchFamily="18" charset="0"/>
            </a:endParaRPr>
          </a:p>
          <a:p>
            <a:pPr marL="0" indent="263525" algn="just" defTabSz="263525">
              <a:lnSpc>
                <a:spcPct val="115000"/>
              </a:lnSpc>
              <a:spcAft>
                <a:spcPts val="0"/>
              </a:spcAft>
              <a:buSzPct val="100000"/>
              <a:buFontTx/>
              <a:buChar char="-"/>
            </a:pPr>
            <a:r>
              <a:rPr lang="en-US" sz="1800" b="1" dirty="0">
                <a:solidFill>
                  <a:schemeClr val="accent6">
                    <a:lumMod val="50000"/>
                  </a:schemeClr>
                </a:solidFill>
                <a:latin typeface="Baskerville Old Face" pitchFamily="18" charset="0"/>
              </a:rPr>
              <a:t>There are two forms of test market studies. The first one focuses on percentage response rates to estimate the rate of consumer response to a new financial service to test and know if a specific offering will result in more responses than the others</a:t>
            </a:r>
            <a:r>
              <a:rPr lang="en-GB" sz="1800" b="1" dirty="0">
                <a:solidFill>
                  <a:schemeClr val="accent6">
                    <a:lumMod val="50000"/>
                  </a:schemeClr>
                </a:solidFill>
                <a:latin typeface="Baskerville Old Face" pitchFamily="18" charset="0"/>
              </a:rPr>
              <a:t>.</a:t>
            </a:r>
          </a:p>
          <a:p>
            <a:pPr marL="0" indent="263525" algn="just" defTabSz="263525">
              <a:lnSpc>
                <a:spcPct val="115000"/>
              </a:lnSpc>
              <a:spcAft>
                <a:spcPts val="0"/>
              </a:spcAft>
              <a:buSzPct val="100000"/>
              <a:buFontTx/>
              <a:buChar char="-"/>
            </a:pPr>
            <a:r>
              <a:rPr lang="en-GB" sz="1800" b="1" dirty="0">
                <a:solidFill>
                  <a:schemeClr val="accent5">
                    <a:lumMod val="75000"/>
                  </a:schemeClr>
                </a:solidFill>
                <a:latin typeface="Baskerville Old Face" pitchFamily="18" charset="0"/>
              </a:rPr>
              <a:t> </a:t>
            </a:r>
            <a:r>
              <a:rPr lang="en-US" sz="1800" b="1" dirty="0">
                <a:solidFill>
                  <a:schemeClr val="tx1"/>
                </a:solidFill>
                <a:latin typeface="Baskerville Old Face" pitchFamily="18" charset="0"/>
              </a:rPr>
              <a:t>The second one focuses on the average dollar volume associated with using a new service to know whether one FS results in higher levels of monetary transactions</a:t>
            </a:r>
            <a:r>
              <a:rPr lang="en-GB" sz="1800" b="1" dirty="0">
                <a:solidFill>
                  <a:schemeClr val="tx1"/>
                </a:solidFill>
                <a:latin typeface="Baskerville Old Face" pitchFamily="18" charset="0"/>
              </a:rPr>
              <a:t>.</a:t>
            </a:r>
          </a:p>
          <a:p>
            <a:pPr marL="0" indent="0" algn="just" defTabSz="263525">
              <a:lnSpc>
                <a:spcPct val="115000"/>
              </a:lnSpc>
              <a:spcAft>
                <a:spcPts val="0"/>
              </a:spcAft>
              <a:buSzPct val="100000"/>
              <a:buNone/>
            </a:pPr>
            <a:endParaRPr lang="en-GB" sz="1800" b="1" dirty="0">
              <a:solidFill>
                <a:schemeClr val="tx1"/>
              </a:solidFill>
              <a:latin typeface="Baskerville Old Face" pitchFamily="18" charset="0"/>
            </a:endParaRPr>
          </a:p>
          <a:p>
            <a:pPr marL="0" indent="360363" algn="just" defTabSz="263525">
              <a:lnSpc>
                <a:spcPct val="115000"/>
              </a:lnSpc>
              <a:spcAft>
                <a:spcPts val="0"/>
              </a:spcAft>
              <a:buSzPct val="100000"/>
              <a:buNone/>
            </a:pPr>
            <a:r>
              <a:rPr lang="en-US" sz="1800" b="1" dirty="0">
                <a:solidFill>
                  <a:srgbClr val="000099"/>
                </a:solidFill>
                <a:latin typeface="Baskerville Old Face" pitchFamily="18" charset="0"/>
              </a:rPr>
              <a:t>Introducing any new product or service to the market is related to the concept of the (</a:t>
            </a:r>
            <a:r>
              <a:rPr lang="en-US" sz="1800" b="1" dirty="0">
                <a:solidFill>
                  <a:srgbClr val="FF0000"/>
                </a:solidFill>
                <a:latin typeface="Baskerville Old Face" pitchFamily="18" charset="0"/>
              </a:rPr>
              <a:t>product life cycle</a:t>
            </a:r>
            <a:r>
              <a:rPr lang="en-US" sz="1800" b="1" dirty="0">
                <a:solidFill>
                  <a:srgbClr val="000099"/>
                </a:solidFill>
                <a:latin typeface="Baskerville Old Face" pitchFamily="18" charset="0"/>
              </a:rPr>
              <a:t>) because each service or product has a </a:t>
            </a:r>
            <a:r>
              <a:rPr lang="en-US" sz="1800" b="1" dirty="0">
                <a:solidFill>
                  <a:srgbClr val="FF0000"/>
                </a:solidFill>
                <a:latin typeface="Baskerville Old Face" pitchFamily="18" charset="0"/>
              </a:rPr>
              <a:t>product development, introduction, growth, maturity, and decline stage</a:t>
            </a:r>
            <a:r>
              <a:rPr lang="en-US" sz="1800" b="1" dirty="0">
                <a:solidFill>
                  <a:srgbClr val="000099"/>
                </a:solidFill>
                <a:latin typeface="Baskerville Old Face" pitchFamily="18" charset="0"/>
              </a:rPr>
              <a:t> that a provider institution must consider, as mentioned in previous lectures.</a:t>
            </a:r>
            <a:r>
              <a:rPr lang="en-GB" sz="1800" b="1" dirty="0">
                <a:solidFill>
                  <a:srgbClr val="000099"/>
                </a:solidFill>
                <a:latin typeface="Baskerville Old Face" pitchFamily="18" charset="0"/>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38</a:t>
            </a:fld>
            <a:endParaRPr lang="en-US" dirty="0"/>
          </a:p>
        </p:txBody>
      </p:sp>
    </p:spTree>
    <p:extLst>
      <p:ext uri="{BB962C8B-B14F-4D97-AF65-F5344CB8AC3E}">
        <p14:creationId xmlns:p14="http://schemas.microsoft.com/office/powerpoint/2010/main" val="3335723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949630"/>
            <a:ext cx="8784976" cy="4999650"/>
          </a:xfrm>
        </p:spPr>
        <p:txBody>
          <a:bodyPr rtlCol="0">
            <a:noAutofit/>
          </a:bodyPr>
          <a:lstStyle/>
          <a:p>
            <a:pPr marL="457200" indent="-457200" algn="just">
              <a:lnSpc>
                <a:spcPct val="115000"/>
              </a:lnSpc>
              <a:spcAft>
                <a:spcPts val="0"/>
              </a:spcAft>
              <a:buClr>
                <a:srgbClr val="000099"/>
              </a:buClr>
              <a:buSzPct val="100000"/>
              <a:buFont typeface="+mj-lt"/>
              <a:buAutoNum type="arabicPeriod" startAt="12"/>
            </a:pPr>
            <a:r>
              <a:rPr lang="en-GB" sz="2000" b="1" dirty="0">
                <a:solidFill>
                  <a:srgbClr val="000099"/>
                </a:solidFill>
                <a:latin typeface="Baskerville Old Face" pitchFamily="18" charset="0"/>
                <a:ea typeface="+mj-ea"/>
                <a:cs typeface="+mj-cs"/>
              </a:rPr>
              <a:t>Segmenting Customers in FS Markets.</a:t>
            </a:r>
          </a:p>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12.1. Defining Market Segmenting: </a:t>
            </a:r>
            <a:r>
              <a:rPr lang="en-US" sz="1800" b="1" i="1" dirty="0">
                <a:solidFill>
                  <a:schemeClr val="tx1"/>
                </a:solidFill>
                <a:latin typeface="Baskerville Old Face" pitchFamily="18" charset="0"/>
              </a:rPr>
              <a:t>(Breaking down the market into smaller groups of consumers with approximately similar needs to predict their current and future financial needs and behaviors to provide products and services that appeal to each group).</a:t>
            </a:r>
            <a:endParaRPr lang="en-GB" sz="1800" b="1" dirty="0">
              <a:solidFill>
                <a:schemeClr val="tx1"/>
              </a:solidFill>
              <a:latin typeface="Baskerville Old Face" pitchFamily="18" charset="0"/>
              <a:ea typeface="+mj-ea"/>
              <a:cs typeface="+mj-cs"/>
            </a:endParaRPr>
          </a:p>
          <a:p>
            <a:pPr marL="0" indent="179388" algn="just" defTabSz="263525">
              <a:lnSpc>
                <a:spcPct val="115000"/>
              </a:lnSpc>
              <a:spcAft>
                <a:spcPts val="0"/>
              </a:spcAft>
              <a:buSzPct val="100000"/>
              <a:buFontTx/>
              <a:buChar char="-"/>
            </a:pPr>
            <a:r>
              <a:rPr lang="en-GB" sz="1800" b="1" dirty="0">
                <a:solidFill>
                  <a:schemeClr val="tx1"/>
                </a:solidFill>
                <a:latin typeface="Baskerville Old Face" pitchFamily="18" charset="0"/>
                <a:ea typeface="+mj-ea"/>
                <a:cs typeface="+mj-cs"/>
              </a:rPr>
              <a:t>An example is banking different cards with different specification segmented to target different needs of consumer types.</a:t>
            </a:r>
          </a:p>
          <a:p>
            <a:pPr marL="0" indent="179388" algn="just" defTabSz="263525">
              <a:lnSpc>
                <a:spcPct val="115000"/>
              </a:lnSpc>
              <a:spcAft>
                <a:spcPts val="0"/>
              </a:spcAft>
              <a:buSzPct val="100000"/>
              <a:buFontTx/>
              <a:buChar char="-"/>
            </a:pPr>
            <a:r>
              <a:rPr lang="en-US" sz="1800" b="1" dirty="0">
                <a:solidFill>
                  <a:schemeClr val="tx1"/>
                </a:solidFill>
                <a:latin typeface="Baskerville Old Face" pitchFamily="18" charset="0"/>
              </a:rPr>
              <a:t>Market segmentation is a fundamental requirement for the successful marketing of FS</a:t>
            </a:r>
            <a:r>
              <a:rPr lang="en-GB" sz="1800" b="1" dirty="0">
                <a:solidFill>
                  <a:schemeClr val="tx1"/>
                </a:solidFill>
                <a:latin typeface="Baskerville Old Face" pitchFamily="18" charset="0"/>
              </a:rPr>
              <a:t>.</a:t>
            </a:r>
          </a:p>
          <a:p>
            <a:pPr marL="0" indent="179388" algn="just" defTabSz="263525">
              <a:lnSpc>
                <a:spcPct val="115000"/>
              </a:lnSpc>
              <a:spcAft>
                <a:spcPts val="0"/>
              </a:spcAft>
              <a:buSzPct val="100000"/>
              <a:buFontTx/>
              <a:buChar char="-"/>
            </a:pPr>
            <a:endParaRPr lang="en-GB" sz="1800" b="1" dirty="0">
              <a:solidFill>
                <a:schemeClr val="tx1"/>
              </a:solidFill>
              <a:latin typeface="Baskerville Old Face" pitchFamily="18" charset="0"/>
              <a:ea typeface="+mj-ea"/>
              <a:cs typeface="+mj-cs"/>
            </a:endParaRPr>
          </a:p>
          <a:p>
            <a:pPr marL="0" indent="0" algn="just" defTabSz="263525">
              <a:lnSpc>
                <a:spcPct val="115000"/>
              </a:lnSpc>
              <a:spcAft>
                <a:spcPts val="0"/>
              </a:spcAft>
              <a:buSzPct val="100000"/>
              <a:buNone/>
            </a:pPr>
            <a:endParaRPr lang="en-GB" sz="1000" b="1" dirty="0">
              <a:solidFill>
                <a:schemeClr val="tx1"/>
              </a:solidFill>
              <a:latin typeface="Baskerville Old Face" pitchFamily="18" charset="0"/>
              <a:ea typeface="+mj-ea"/>
              <a:cs typeface="+mj-cs"/>
            </a:endParaRPr>
          </a:p>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12.2. Advantages of market segmentation:</a:t>
            </a:r>
          </a:p>
          <a:p>
            <a:pPr marL="0" indent="231775" algn="just" defTabSz="263525">
              <a:lnSpc>
                <a:spcPct val="115000"/>
              </a:lnSpc>
              <a:spcAft>
                <a:spcPts val="0"/>
              </a:spcAft>
              <a:buSzPct val="100000"/>
              <a:buFont typeface="+mj-lt"/>
              <a:buAutoNum type="arabicPeriod"/>
            </a:pPr>
            <a:r>
              <a:rPr lang="en-GB" sz="1800" b="1" dirty="0">
                <a:solidFill>
                  <a:srgbClr val="000099"/>
                </a:solidFill>
                <a:latin typeface="Baskerville Old Face" pitchFamily="18" charset="0"/>
              </a:rPr>
              <a:t>Transferring (</a:t>
            </a:r>
            <a:r>
              <a:rPr lang="en-US" sz="1800" b="1" dirty="0">
                <a:solidFill>
                  <a:srgbClr val="000099"/>
                </a:solidFill>
                <a:latin typeface="Baskerville Old Face" pitchFamily="18" charset="0"/>
              </a:rPr>
              <a:t>Serving) customers who have not been served by competitors through providing the services they need.</a:t>
            </a:r>
            <a:r>
              <a:rPr lang="en-GB" sz="1800" b="1" dirty="0">
                <a:solidFill>
                  <a:srgbClr val="000099"/>
                </a:solidFill>
                <a:latin typeface="Baskerville Old Face" pitchFamily="18" charset="0"/>
              </a:rPr>
              <a:t>.</a:t>
            </a:r>
          </a:p>
          <a:p>
            <a:pPr marL="0" indent="231775" algn="just" defTabSz="263525">
              <a:lnSpc>
                <a:spcPct val="115000"/>
              </a:lnSpc>
              <a:spcAft>
                <a:spcPts val="0"/>
              </a:spcAft>
              <a:buSzPct val="100000"/>
              <a:buFont typeface="+mj-lt"/>
              <a:buAutoNum type="arabicPeriod"/>
            </a:pPr>
            <a:r>
              <a:rPr lang="en-US" sz="1800" b="1" dirty="0">
                <a:solidFill>
                  <a:srgbClr val="000099"/>
                </a:solidFill>
                <a:latin typeface="Baskerville Old Face" pitchFamily="18" charset="0"/>
              </a:rPr>
              <a:t>Makes marketing more effective by providing customers with the services they want.</a:t>
            </a:r>
            <a:endParaRPr lang="en-GB" sz="1800" b="1" dirty="0">
              <a:solidFill>
                <a:srgbClr val="000099"/>
              </a:solidFill>
              <a:latin typeface="Baskerville Old Face" pitchFamily="18" charset="0"/>
            </a:endParaRPr>
          </a:p>
          <a:p>
            <a:pPr marL="0" indent="231775" algn="just" defTabSz="263525">
              <a:lnSpc>
                <a:spcPct val="115000"/>
              </a:lnSpc>
              <a:spcAft>
                <a:spcPts val="0"/>
              </a:spcAft>
              <a:buSzPct val="100000"/>
              <a:buFont typeface="+mj-lt"/>
              <a:buAutoNum type="arabicPeriod"/>
            </a:pPr>
            <a:r>
              <a:rPr lang="en-US" sz="1800" b="1" dirty="0">
                <a:solidFill>
                  <a:srgbClr val="000099"/>
                </a:solidFill>
                <a:latin typeface="Baskerville Old Face" pitchFamily="18" charset="0"/>
              </a:rPr>
              <a:t>Marketing by depending on segmentation results in reduced costs and more profits.</a:t>
            </a:r>
            <a:r>
              <a:rPr lang="en-GB" sz="1800" b="1" dirty="0">
                <a:solidFill>
                  <a:srgbClr val="000099"/>
                </a:solidFill>
                <a:latin typeface="Baskerville Old Face" pitchFamily="18" charset="0"/>
              </a:rPr>
              <a:t> </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39</a:t>
            </a:fld>
            <a:endParaRPr lang="en-US" dirty="0"/>
          </a:p>
        </p:txBody>
      </p:sp>
    </p:spTree>
    <p:extLst>
      <p:ext uri="{BB962C8B-B14F-4D97-AF65-F5344CB8AC3E}">
        <p14:creationId xmlns:p14="http://schemas.microsoft.com/office/powerpoint/2010/main" val="1185312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692696"/>
            <a:ext cx="8568952" cy="5400600"/>
          </a:xfrm>
        </p:spPr>
        <p:txBody>
          <a:bodyPr rtlCol="0">
            <a:noAutofit/>
          </a:bodyPr>
          <a:lstStyle/>
          <a:p>
            <a:pPr marL="0" indent="0" algn="just" eaLnBrk="1" fontAlgn="auto" hangingPunct="1">
              <a:buClr>
                <a:schemeClr val="accent6">
                  <a:lumMod val="75000"/>
                </a:schemeClr>
              </a:buClr>
              <a:buSzPct val="100000"/>
              <a:buNone/>
              <a:tabLst>
                <a:tab pos="177800" algn="l"/>
              </a:tabLst>
              <a:defRPr/>
            </a:pPr>
            <a:r>
              <a:rPr lang="en-GB" sz="1800" b="1" dirty="0">
                <a:solidFill>
                  <a:schemeClr val="accent6">
                    <a:lumMod val="75000"/>
                  </a:schemeClr>
                </a:solidFill>
                <a:latin typeface="Baskerville Old Face" pitchFamily="18" charset="0"/>
                <a:ea typeface="+mj-ea"/>
                <a:cs typeface="+mj-cs"/>
              </a:rPr>
              <a:t>1.2.2.2. Introduction stage</a:t>
            </a:r>
            <a:r>
              <a:rPr lang="en-GB" sz="1800" b="1" dirty="0">
                <a:solidFill>
                  <a:schemeClr val="tx1">
                    <a:lumMod val="95000"/>
                    <a:lumOff val="5000"/>
                  </a:schemeClr>
                </a:solidFill>
                <a:latin typeface="Baskerville Old Face" pitchFamily="18" charset="0"/>
                <a:ea typeface="+mj-ea"/>
                <a:cs typeface="+mj-cs"/>
              </a:rPr>
              <a:t>: Born of the product “Starting and producing”.</a:t>
            </a:r>
          </a:p>
          <a:p>
            <a:pPr marL="177800" indent="-177800" algn="just" eaLnBrk="1" fontAlgn="auto" hangingPunct="1">
              <a:buClr>
                <a:schemeClr val="accent6">
                  <a:lumMod val="75000"/>
                </a:schemeClr>
              </a:buClr>
              <a:buFontTx/>
              <a:buChar char="-"/>
              <a:tabLst>
                <a:tab pos="177800" algn="l"/>
              </a:tabLst>
              <a:defRPr/>
            </a:pPr>
            <a:r>
              <a:rPr lang="en-GB" sz="1800" b="1" dirty="0">
                <a:solidFill>
                  <a:schemeClr val="tx1">
                    <a:lumMod val="95000"/>
                    <a:lumOff val="5000"/>
                  </a:schemeClr>
                </a:solidFill>
                <a:latin typeface="Baskerville Old Face" pitchFamily="18" charset="0"/>
                <a:ea typeface="+mj-ea"/>
                <a:cs typeface="+mj-cs"/>
              </a:rPr>
              <a:t>Slow growth in sales, no profits “Loss” due to high rates of expenses “Production, Research, Marketing, Distributing, Employees, advertising…etc.”.</a:t>
            </a:r>
          </a:p>
          <a:p>
            <a:pPr marL="177800" indent="-177800" algn="just" eaLnBrk="1" fontAlgn="auto" hangingPunct="1">
              <a:buClr>
                <a:schemeClr val="accent6">
                  <a:lumMod val="75000"/>
                </a:schemeClr>
              </a:buClr>
              <a:buFontTx/>
              <a:buChar char="-"/>
              <a:tabLst>
                <a:tab pos="177800" algn="l"/>
              </a:tabLst>
              <a:defRPr/>
            </a:pPr>
            <a:r>
              <a:rPr lang="en-GB" sz="1800" b="1" dirty="0">
                <a:solidFill>
                  <a:srgbClr val="000099"/>
                </a:solidFill>
                <a:latin typeface="Baskerville Old Face" pitchFamily="18" charset="0"/>
                <a:ea typeface="+mj-ea"/>
                <a:cs typeface="+mj-cs"/>
              </a:rPr>
              <a:t>Slow increase in profits. In addition Usually FIs have extra expenses such as technological costs “Computers, Systems, IT specialists, experienced employees… Etc”.</a:t>
            </a:r>
          </a:p>
          <a:p>
            <a:pPr marL="177800" indent="-177800" algn="just" eaLnBrk="1" fontAlgn="auto" hangingPunct="1">
              <a:buClr>
                <a:schemeClr val="accent6">
                  <a:lumMod val="75000"/>
                </a:schemeClr>
              </a:buClr>
              <a:buFontTx/>
              <a:buChar char="-"/>
              <a:tabLst>
                <a:tab pos="177800" algn="l"/>
              </a:tabLst>
              <a:defRPr/>
            </a:pPr>
            <a:r>
              <a:rPr lang="en-GB" sz="1800" b="1" dirty="0">
                <a:solidFill>
                  <a:schemeClr val="tx1">
                    <a:lumMod val="95000"/>
                    <a:lumOff val="5000"/>
                  </a:schemeClr>
                </a:solidFill>
                <a:latin typeface="Baskerville Old Face" pitchFamily="18" charset="0"/>
                <a:ea typeface="+mj-ea"/>
                <a:cs typeface="+mj-cs"/>
              </a:rPr>
              <a:t>The extra costs are necessary for providing services and will not show any effects for competitors, because the service is new to the market.</a:t>
            </a:r>
          </a:p>
          <a:p>
            <a:pPr marL="177800" indent="-177800" algn="just" eaLnBrk="1" fontAlgn="auto" hangingPunct="1">
              <a:buClr>
                <a:schemeClr val="accent6">
                  <a:lumMod val="75000"/>
                </a:schemeClr>
              </a:buClr>
              <a:buFontTx/>
              <a:buChar char="-"/>
              <a:tabLst>
                <a:tab pos="177800" algn="l"/>
              </a:tabLst>
              <a:defRPr/>
            </a:pPr>
            <a:r>
              <a:rPr lang="en-GB" sz="1800" b="1" dirty="0">
                <a:solidFill>
                  <a:srgbClr val="00B050"/>
                </a:solidFill>
                <a:latin typeface="Baskerville Old Face" pitchFamily="18" charset="0"/>
                <a:ea typeface="+mj-ea"/>
                <a:cs typeface="+mj-cs"/>
              </a:rPr>
              <a:t>For example Home banking service first provided in eightieth of 20 century, but needed a long time to move from 1</a:t>
            </a:r>
            <a:r>
              <a:rPr lang="en-GB" sz="1800" b="1" baseline="30000" dirty="0">
                <a:solidFill>
                  <a:srgbClr val="00B050"/>
                </a:solidFill>
                <a:latin typeface="Baskerville Old Face" pitchFamily="18" charset="0"/>
                <a:ea typeface="+mj-ea"/>
                <a:cs typeface="+mj-cs"/>
              </a:rPr>
              <a:t>st</a:t>
            </a:r>
            <a:r>
              <a:rPr lang="en-GB" sz="1800" b="1" dirty="0">
                <a:solidFill>
                  <a:srgbClr val="00B050"/>
                </a:solidFill>
                <a:latin typeface="Baskerville Old Face" pitchFamily="18" charset="0"/>
                <a:ea typeface="+mj-ea"/>
                <a:cs typeface="+mj-cs"/>
              </a:rPr>
              <a:t> stage to the 2</a:t>
            </a:r>
            <a:r>
              <a:rPr lang="en-GB" sz="1800" b="1" baseline="30000" dirty="0">
                <a:solidFill>
                  <a:srgbClr val="00B050"/>
                </a:solidFill>
                <a:latin typeface="Baskerville Old Face" pitchFamily="18" charset="0"/>
                <a:ea typeface="+mj-ea"/>
                <a:cs typeface="+mj-cs"/>
              </a:rPr>
              <a:t>nd</a:t>
            </a:r>
            <a:r>
              <a:rPr lang="en-GB" sz="1800" b="1" dirty="0">
                <a:solidFill>
                  <a:srgbClr val="00B050"/>
                </a:solidFill>
                <a:latin typeface="Baskerville Old Face" pitchFamily="18" charset="0"/>
                <a:ea typeface="+mj-ea"/>
                <a:cs typeface="+mj-cs"/>
              </a:rPr>
              <a:t>.</a:t>
            </a:r>
          </a:p>
          <a:p>
            <a:pPr marL="0" indent="0" algn="just" eaLnBrk="1" fontAlgn="auto" hangingPunct="1">
              <a:buClr>
                <a:schemeClr val="accent6">
                  <a:lumMod val="75000"/>
                </a:schemeClr>
              </a:buClr>
              <a:buNone/>
              <a:tabLst>
                <a:tab pos="177800" algn="l"/>
              </a:tabLst>
              <a:defRPr/>
            </a:pPr>
            <a:endParaRPr lang="en-GB" sz="1000" b="1" dirty="0">
              <a:solidFill>
                <a:schemeClr val="tx1">
                  <a:lumMod val="95000"/>
                  <a:lumOff val="5000"/>
                </a:schemeClr>
              </a:solidFill>
              <a:latin typeface="Baskerville Old Face" pitchFamily="18" charset="0"/>
              <a:ea typeface="+mj-ea"/>
              <a:cs typeface="+mj-cs"/>
            </a:endParaRPr>
          </a:p>
          <a:p>
            <a:pPr marL="0" indent="0" algn="just" eaLnBrk="1" fontAlgn="auto" hangingPunct="1">
              <a:buClr>
                <a:schemeClr val="accent6">
                  <a:lumMod val="75000"/>
                </a:schemeClr>
              </a:buClr>
              <a:buSzPct val="100000"/>
              <a:buNone/>
              <a:tabLst>
                <a:tab pos="177800" algn="l"/>
              </a:tabLst>
              <a:defRPr/>
            </a:pPr>
            <a:r>
              <a:rPr lang="en-GB" sz="1800" b="1" dirty="0">
                <a:solidFill>
                  <a:schemeClr val="accent6">
                    <a:lumMod val="75000"/>
                  </a:schemeClr>
                </a:solidFill>
                <a:latin typeface="Baskerville Old Face" pitchFamily="18" charset="0"/>
              </a:rPr>
              <a:t>1.2.2.3. Growth stage</a:t>
            </a:r>
            <a:r>
              <a:rPr lang="en-GB" sz="2000" b="1" dirty="0">
                <a:solidFill>
                  <a:schemeClr val="tx1">
                    <a:lumMod val="95000"/>
                    <a:lumOff val="5000"/>
                  </a:schemeClr>
                </a:solidFill>
                <a:latin typeface="Baskerville Old Face" pitchFamily="18" charset="0"/>
              </a:rPr>
              <a:t>: </a:t>
            </a:r>
            <a:r>
              <a:rPr lang="en-GB" sz="1800" b="1" dirty="0">
                <a:solidFill>
                  <a:schemeClr val="tx1">
                    <a:lumMod val="95000"/>
                    <a:lumOff val="5000"/>
                  </a:schemeClr>
                </a:solidFill>
                <a:latin typeface="Baskerville Old Face" pitchFamily="18" charset="0"/>
              </a:rPr>
              <a:t>Sales increase due to customers getting familiar to the new product and using it.</a:t>
            </a:r>
          </a:p>
          <a:p>
            <a:pPr marL="177800" indent="-177800" algn="just" eaLnBrk="1" fontAlgn="auto" hangingPunct="1">
              <a:buClr>
                <a:schemeClr val="accent6">
                  <a:lumMod val="75000"/>
                </a:schemeClr>
              </a:buClr>
              <a:buFontTx/>
              <a:buChar char="-"/>
              <a:tabLst>
                <a:tab pos="177800" algn="l"/>
              </a:tabLst>
              <a:defRPr/>
            </a:pPr>
            <a:r>
              <a:rPr lang="en-GB" sz="1800" b="1" dirty="0">
                <a:solidFill>
                  <a:srgbClr val="000099"/>
                </a:solidFill>
                <a:latin typeface="Baskerville Old Face" pitchFamily="18" charset="0"/>
              </a:rPr>
              <a:t>Increased rates of sales make competitors start thinking about entering this new product market, but first producer will control the market and hold highest rates of sales in that market, because they are the only one who supply innovated product and as a result gain high profits.</a:t>
            </a:r>
          </a:p>
          <a:p>
            <a:pPr marL="177800" indent="-177800" algn="just" eaLnBrk="1" fontAlgn="auto" hangingPunct="1">
              <a:buClr>
                <a:schemeClr val="accent6">
                  <a:lumMod val="75000"/>
                </a:schemeClr>
              </a:buClr>
              <a:buFontTx/>
              <a:buChar char="-"/>
              <a:tabLst>
                <a:tab pos="177800" algn="l"/>
              </a:tabLst>
              <a:defRPr/>
            </a:pPr>
            <a:r>
              <a:rPr lang="en-GB" sz="1800" b="1" dirty="0">
                <a:solidFill>
                  <a:schemeClr val="tx1">
                    <a:lumMod val="95000"/>
                    <a:lumOff val="5000"/>
                  </a:schemeClr>
                </a:solidFill>
                <a:latin typeface="Baskerville Old Face" pitchFamily="18" charset="0"/>
              </a:rPr>
              <a:t>The financial institutions try to make this stage last as long as they can to get highest profits.</a:t>
            </a:r>
          </a:p>
          <a:p>
            <a:pPr marL="0" indent="0" algn="just" eaLnBrk="1" fontAlgn="auto" hangingPunct="1">
              <a:buClr>
                <a:schemeClr val="accent6">
                  <a:lumMod val="75000"/>
                </a:schemeClr>
              </a:buClr>
              <a:buNone/>
              <a:tabLst>
                <a:tab pos="177800" algn="l"/>
              </a:tabLst>
              <a:defRPr/>
            </a:pPr>
            <a:endParaRPr lang="en-GB" sz="1800" b="1" dirty="0">
              <a:solidFill>
                <a:schemeClr val="tx1">
                  <a:lumMod val="95000"/>
                  <a:lumOff val="5000"/>
                </a:schemeClr>
              </a:solidFill>
              <a:latin typeface="Baskerville Old Face" pitchFamily="18" charset="0"/>
              <a:ea typeface="+mj-ea"/>
              <a:cs typeface="+mj-cs"/>
            </a:endParaRPr>
          </a:p>
        </p:txBody>
      </p:sp>
      <p:sp>
        <p:nvSpPr>
          <p:cNvPr id="4" name="Slide Number Placeholder 3"/>
          <p:cNvSpPr>
            <a:spLocks noGrp="1"/>
          </p:cNvSpPr>
          <p:nvPr>
            <p:ph type="sldNum" sz="quarter" idx="16"/>
          </p:nvPr>
        </p:nvSpPr>
        <p:spPr/>
        <p:txBody>
          <a:bodyPr/>
          <a:lstStyle/>
          <a:p>
            <a:pPr>
              <a:defRPr/>
            </a:pPr>
            <a:fld id="{B99C8FD4-B45A-45E7-9158-DEE04946B709}" type="slidenum">
              <a:rPr lang="en-US" smtClean="0"/>
              <a:pPr>
                <a:defRPr/>
              </a:pPr>
              <a:t>4</a:t>
            </a:fld>
            <a:endParaRPr lang="en-US" dirty="0"/>
          </a:p>
        </p:txBody>
      </p:sp>
    </p:spTree>
    <p:extLst>
      <p:ext uri="{BB962C8B-B14F-4D97-AF65-F5344CB8AC3E}">
        <p14:creationId xmlns:p14="http://schemas.microsoft.com/office/powerpoint/2010/main" val="3179382381"/>
      </p:ext>
    </p:extLst>
  </p:cSld>
  <p:clrMapOvr>
    <a:masterClrMapping/>
  </p:clrMapOvr>
  <mc:AlternateContent xmlns:mc="http://schemas.openxmlformats.org/markup-compatibility/2006" xmlns:p14="http://schemas.microsoft.com/office/powerpoint/2010/main">
    <mc:Choice Requires="p14">
      <p:transition spd="slow" p14:dur="2000" advTm="8686"/>
    </mc:Choice>
    <mc:Fallback xmlns="">
      <p:transition spd="slow" advTm="8686"/>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412776"/>
            <a:ext cx="8784976" cy="3384376"/>
          </a:xfrm>
        </p:spPr>
        <p:txBody>
          <a:bodyPr rtlCol="0">
            <a:noAutofit/>
          </a:bodyPr>
          <a:lstStyle/>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12.3. Steps in market segmentation.</a:t>
            </a:r>
          </a:p>
          <a:p>
            <a:pPr marL="0" indent="231775" algn="just" defTabSz="263525">
              <a:lnSpc>
                <a:spcPct val="115000"/>
              </a:lnSpc>
              <a:spcAft>
                <a:spcPts val="0"/>
              </a:spcAft>
              <a:buSzPct val="100000"/>
              <a:buFont typeface="+mj-lt"/>
              <a:buAutoNum type="arabicPeriod"/>
            </a:pPr>
            <a:r>
              <a:rPr lang="en-GB" sz="1800" b="1" dirty="0">
                <a:solidFill>
                  <a:schemeClr val="tx1"/>
                </a:solidFill>
                <a:latin typeface="Baskerville Old Face" pitchFamily="18" charset="0"/>
              </a:rPr>
              <a:t>Collecting data about consumers: - </a:t>
            </a:r>
            <a:r>
              <a:rPr lang="en-US" sz="1800" b="1" dirty="0">
                <a:solidFill>
                  <a:srgbClr val="000066"/>
                </a:solidFill>
                <a:latin typeface="Baskerville Old Face" pitchFamily="18" charset="0"/>
              </a:rPr>
              <a:t>FIs usually depend on their internal databases of their current customers (demographics, age, gender, income, wealth, credit, etc.) accumulated through years. Besides purchasing external information from specialized organizations, these data are used to determine profitable prospects and less profitable ones</a:t>
            </a:r>
            <a:r>
              <a:rPr lang="en-GB" sz="1800" b="1" dirty="0">
                <a:solidFill>
                  <a:srgbClr val="000066"/>
                </a:solidFill>
                <a:latin typeface="Baskerville Old Face" pitchFamily="18" charset="0"/>
              </a:rPr>
              <a:t>.</a:t>
            </a:r>
          </a:p>
          <a:p>
            <a:pPr marL="0" indent="231775" algn="just" defTabSz="263525">
              <a:lnSpc>
                <a:spcPct val="115000"/>
              </a:lnSpc>
              <a:spcAft>
                <a:spcPts val="0"/>
              </a:spcAft>
              <a:buSzPct val="100000"/>
              <a:buFont typeface="+mj-lt"/>
              <a:buAutoNum type="arabicPeriod"/>
            </a:pPr>
            <a:r>
              <a:rPr lang="en-GB" sz="1800" b="1" dirty="0">
                <a:solidFill>
                  <a:schemeClr val="tx1"/>
                </a:solidFill>
                <a:latin typeface="Baskerville Old Face" pitchFamily="18" charset="0"/>
              </a:rPr>
              <a:t>Utilizing special market segmenting software: - </a:t>
            </a:r>
            <a:r>
              <a:rPr lang="en-US" sz="1800" b="1" dirty="0">
                <a:solidFill>
                  <a:srgbClr val="000066"/>
                </a:solidFill>
                <a:latin typeface="Baskerville Old Face" pitchFamily="18" charset="0"/>
              </a:rPr>
              <a:t>using computer software to break the market into segments with approximately the same features and needs</a:t>
            </a:r>
            <a:r>
              <a:rPr lang="en-GB" sz="1800" b="1" dirty="0">
                <a:solidFill>
                  <a:srgbClr val="000066"/>
                </a:solidFill>
                <a:latin typeface="Baskerville Old Face" pitchFamily="18" charset="0"/>
              </a:rPr>
              <a:t>.</a:t>
            </a:r>
            <a:endParaRPr lang="en-GB" sz="1800" b="1" dirty="0">
              <a:solidFill>
                <a:srgbClr val="000066"/>
              </a:solidFill>
              <a:latin typeface="Baskerville Old Face" pitchFamily="18" charset="0"/>
              <a:ea typeface="+mj-ea"/>
              <a:cs typeface="+mj-cs"/>
            </a:endParaRPr>
          </a:p>
          <a:p>
            <a:pPr marL="0" indent="231775" algn="just" defTabSz="263525">
              <a:lnSpc>
                <a:spcPct val="115000"/>
              </a:lnSpc>
              <a:spcAft>
                <a:spcPts val="0"/>
              </a:spcAft>
              <a:buSzPct val="100000"/>
              <a:buFont typeface="+mj-lt"/>
              <a:buAutoNum type="arabicPeriod"/>
            </a:pPr>
            <a:r>
              <a:rPr lang="en-GB" sz="1800" b="1" dirty="0">
                <a:solidFill>
                  <a:schemeClr val="tx1"/>
                </a:solidFill>
                <a:latin typeface="Baskerville Old Face" pitchFamily="18" charset="0"/>
                <a:ea typeface="+mj-ea"/>
                <a:cs typeface="+mj-cs"/>
              </a:rPr>
              <a:t>Customer targeting: - </a:t>
            </a:r>
            <a:r>
              <a:rPr lang="en-US" sz="1800" b="1" dirty="0">
                <a:solidFill>
                  <a:srgbClr val="000066"/>
                </a:solidFill>
                <a:latin typeface="Baskerville Old Face" pitchFamily="18" charset="0"/>
                <a:ea typeface="+mj-ea"/>
                <a:cs typeface="+mj-cs"/>
              </a:rPr>
              <a:t>providing specific services that each segment needs as a component of marketing</a:t>
            </a:r>
            <a:r>
              <a:rPr lang="en-GB" sz="1800" b="1" dirty="0">
                <a:solidFill>
                  <a:srgbClr val="000066"/>
                </a:solidFill>
                <a:latin typeface="Baskerville Old Face" pitchFamily="18" charset="0"/>
                <a:ea typeface="+mj-ea"/>
                <a:cs typeface="+mj-cs"/>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40</a:t>
            </a:fld>
            <a:endParaRPr lang="en-US" dirty="0"/>
          </a:p>
        </p:txBody>
      </p:sp>
    </p:spTree>
    <p:extLst>
      <p:ext uri="{BB962C8B-B14F-4D97-AF65-F5344CB8AC3E}">
        <p14:creationId xmlns:p14="http://schemas.microsoft.com/office/powerpoint/2010/main" val="6463360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764703"/>
            <a:ext cx="8784976" cy="5040561"/>
          </a:xfrm>
        </p:spPr>
        <p:txBody>
          <a:bodyPr rtlCol="0">
            <a:noAutofit/>
          </a:bodyPr>
          <a:lstStyle/>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12.4. Segment targeting through predictive models:</a:t>
            </a:r>
          </a:p>
          <a:p>
            <a:pPr marL="0" indent="177800" algn="just" defTabSz="263525">
              <a:lnSpc>
                <a:spcPct val="115000"/>
              </a:lnSpc>
              <a:spcAft>
                <a:spcPts val="0"/>
              </a:spcAft>
              <a:buSzPct val="100000"/>
              <a:buFont typeface="Arial" panose="020B0604020202020204" pitchFamily="34" charset="0"/>
              <a:buChar char="•"/>
            </a:pPr>
            <a:r>
              <a:rPr lang="en-US" sz="1800" b="1" dirty="0">
                <a:solidFill>
                  <a:schemeClr val="tx1"/>
                </a:solidFill>
                <a:latin typeface="Baskerville Old Face" pitchFamily="18" charset="0"/>
              </a:rPr>
              <a:t>The objective of predictive models is to collect data on attractive customers, for example, by assessing which credit card type is profitable and which is risky</a:t>
            </a:r>
            <a:r>
              <a:rPr lang="en-GB" sz="1800" b="1" dirty="0">
                <a:solidFill>
                  <a:schemeClr val="tx1"/>
                </a:solidFill>
                <a:latin typeface="Baskerville Old Face" pitchFamily="18" charset="0"/>
              </a:rPr>
              <a:t>!</a:t>
            </a:r>
          </a:p>
          <a:p>
            <a:pPr marL="0" indent="177800" algn="just" defTabSz="263525">
              <a:lnSpc>
                <a:spcPct val="115000"/>
              </a:lnSpc>
              <a:spcAft>
                <a:spcPts val="0"/>
              </a:spcAft>
              <a:buSzPct val="100000"/>
              <a:buFont typeface="Arial" panose="020B0604020202020204" pitchFamily="34" charset="0"/>
              <a:buChar char="•"/>
            </a:pPr>
            <a:r>
              <a:rPr lang="en-US" sz="1800" b="1" dirty="0">
                <a:solidFill>
                  <a:schemeClr val="accent6">
                    <a:lumMod val="50000"/>
                  </a:schemeClr>
                </a:solidFill>
                <a:latin typeface="Baskerville Old Face" pitchFamily="18" charset="0"/>
              </a:rPr>
              <a:t>This process aims to detect potential customers and then prioritize, develop, and execute specific marketing programs for attracting new customers</a:t>
            </a:r>
            <a:r>
              <a:rPr lang="en-GB" sz="1800" b="1" dirty="0">
                <a:solidFill>
                  <a:schemeClr val="tx1"/>
                </a:solidFill>
                <a:latin typeface="Baskerville Old Face" pitchFamily="18" charset="0"/>
              </a:rPr>
              <a:t>.</a:t>
            </a:r>
          </a:p>
          <a:p>
            <a:pPr marL="0" indent="177800" algn="just" defTabSz="263525">
              <a:lnSpc>
                <a:spcPct val="115000"/>
              </a:lnSpc>
              <a:spcAft>
                <a:spcPts val="0"/>
              </a:spcAft>
              <a:buSzPct val="100000"/>
              <a:buFont typeface="Arial" panose="020B0604020202020204" pitchFamily="34" charset="0"/>
              <a:buChar char="•"/>
            </a:pPr>
            <a:r>
              <a:rPr lang="en-US" sz="1800" b="1" dirty="0">
                <a:solidFill>
                  <a:srgbClr val="000099"/>
                </a:solidFill>
                <a:latin typeface="Baskerville Old Face" pitchFamily="18" charset="0"/>
              </a:rPr>
              <a:t>There are two predictive techniques used by FS marketers (Discriminant Analysis and Logistic Regression)</a:t>
            </a:r>
            <a:r>
              <a:rPr lang="en-GB" sz="1800" b="1" dirty="0">
                <a:solidFill>
                  <a:schemeClr val="tx1"/>
                </a:solidFill>
                <a:latin typeface="Baskerville Old Face" pitchFamily="18" charset="0"/>
              </a:rPr>
              <a:t>.</a:t>
            </a:r>
          </a:p>
          <a:p>
            <a:pPr marL="0" indent="177800" algn="just" defTabSz="263525">
              <a:lnSpc>
                <a:spcPct val="115000"/>
              </a:lnSpc>
              <a:spcAft>
                <a:spcPts val="0"/>
              </a:spcAft>
              <a:buSzPct val="100000"/>
              <a:buFont typeface="Arial" panose="020B0604020202020204" pitchFamily="34" charset="0"/>
              <a:buChar char="•"/>
            </a:pPr>
            <a:r>
              <a:rPr lang="en-US" sz="1800" b="1" dirty="0">
                <a:solidFill>
                  <a:schemeClr val="tx1"/>
                </a:solidFill>
                <a:latin typeface="Baskerville Old Face" pitchFamily="18" charset="0"/>
              </a:rPr>
              <a:t>Both techniques are used to classify potential customers and predict individual customers' future behavior based on customer data</a:t>
            </a:r>
            <a:r>
              <a:rPr lang="en-GB" sz="1800" b="1" dirty="0">
                <a:solidFill>
                  <a:schemeClr val="tx1"/>
                </a:solidFill>
                <a:latin typeface="Baskerville Old Face" pitchFamily="18" charset="0"/>
              </a:rPr>
              <a:t>.</a:t>
            </a:r>
          </a:p>
          <a:p>
            <a:pPr marL="0" indent="177800" algn="just" defTabSz="263525">
              <a:lnSpc>
                <a:spcPct val="115000"/>
              </a:lnSpc>
              <a:spcAft>
                <a:spcPts val="0"/>
              </a:spcAft>
              <a:buSzPct val="100000"/>
              <a:buFont typeface="Arial" panose="020B0604020202020204" pitchFamily="34" charset="0"/>
              <a:buChar char="•"/>
            </a:pPr>
            <a:r>
              <a:rPr lang="en-US" sz="1800" b="1" dirty="0">
                <a:solidFill>
                  <a:srgbClr val="000099"/>
                </a:solidFill>
                <a:latin typeface="Baskerville Old Face" pitchFamily="18" charset="0"/>
              </a:rPr>
              <a:t>The difference between these two techniques is the statistical methodology used to link predictor variables with predicted behavior</a:t>
            </a:r>
            <a:r>
              <a:rPr lang="en-GB" sz="1800" b="1" dirty="0">
                <a:solidFill>
                  <a:schemeClr val="tx1"/>
                </a:solidFill>
                <a:latin typeface="Baskerville Old Face" pitchFamily="18" charset="0"/>
              </a:rPr>
              <a:t>.</a:t>
            </a:r>
          </a:p>
          <a:p>
            <a:pPr marL="0" indent="177800" algn="just" defTabSz="263525">
              <a:lnSpc>
                <a:spcPct val="115000"/>
              </a:lnSpc>
              <a:spcAft>
                <a:spcPts val="0"/>
              </a:spcAft>
              <a:buSzPct val="100000"/>
              <a:buFont typeface="Arial" panose="020B0604020202020204" pitchFamily="34" charset="0"/>
              <a:buChar char="•"/>
            </a:pPr>
            <a:r>
              <a:rPr lang="en-US" sz="1800" b="1" dirty="0">
                <a:solidFill>
                  <a:schemeClr val="tx1"/>
                </a:solidFill>
                <a:latin typeface="Baskerville Old Face" pitchFamily="18" charset="0"/>
              </a:rPr>
              <a:t>The task of predictive models is to find a mathematical link between predictors and subsequent consumer behavior to predict new prospects for future behavior</a:t>
            </a:r>
            <a:r>
              <a:rPr lang="en-GB" sz="1800" b="1" dirty="0">
                <a:solidFill>
                  <a:schemeClr val="tx1"/>
                </a:solidFill>
                <a:latin typeface="Baskerville Old Face" pitchFamily="18" charset="0"/>
              </a:rPr>
              <a:t>.</a:t>
            </a:r>
          </a:p>
          <a:p>
            <a:pPr marL="0" indent="177800" algn="just" defTabSz="263525">
              <a:lnSpc>
                <a:spcPct val="115000"/>
              </a:lnSpc>
              <a:spcAft>
                <a:spcPts val="0"/>
              </a:spcAft>
              <a:buSzPct val="100000"/>
              <a:buFont typeface="Arial" panose="020B0604020202020204" pitchFamily="34" charset="0"/>
              <a:buChar char="•"/>
            </a:pPr>
            <a:r>
              <a:rPr lang="en-US" sz="1800" b="1" dirty="0">
                <a:solidFill>
                  <a:schemeClr val="accent6">
                    <a:lumMod val="75000"/>
                  </a:schemeClr>
                </a:solidFill>
                <a:latin typeface="Baskerville Old Face" pitchFamily="18" charset="0"/>
              </a:rPr>
              <a:t>After the prediction process, specific marketing actions could be utilized to optimize marketing.</a:t>
            </a:r>
            <a:endParaRPr lang="en-GB" sz="1800" b="1" dirty="0">
              <a:solidFill>
                <a:schemeClr val="tx1"/>
              </a:solidFill>
              <a:latin typeface="Baskerville Old Face" pitchFamily="18" charset="0"/>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41</a:t>
            </a:fld>
            <a:endParaRPr lang="en-US" dirty="0"/>
          </a:p>
        </p:txBody>
      </p:sp>
    </p:spTree>
    <p:extLst>
      <p:ext uri="{BB962C8B-B14F-4D97-AF65-F5344CB8AC3E}">
        <p14:creationId xmlns:p14="http://schemas.microsoft.com/office/powerpoint/2010/main" val="40585819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196752"/>
            <a:ext cx="8784976" cy="4032448"/>
          </a:xfrm>
        </p:spPr>
        <p:txBody>
          <a:bodyPr rtlCol="0">
            <a:noAutofit/>
          </a:bodyPr>
          <a:lstStyle/>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12.5. Segmenting customers based on existing relationships:</a:t>
            </a:r>
          </a:p>
          <a:p>
            <a:pPr marL="0" indent="231775" algn="just" defTabSz="263525">
              <a:lnSpc>
                <a:spcPct val="115000"/>
              </a:lnSpc>
              <a:spcAft>
                <a:spcPts val="0"/>
              </a:spcAft>
              <a:buSzPct val="100000"/>
              <a:buFont typeface="Arial" panose="020B0604020202020204" pitchFamily="34" charset="0"/>
              <a:buChar char="•"/>
            </a:pPr>
            <a:r>
              <a:rPr lang="en-US" sz="1800" b="1" dirty="0">
                <a:solidFill>
                  <a:schemeClr val="tx1"/>
                </a:solidFill>
                <a:latin typeface="Baskerville Old Face" pitchFamily="18" charset="0"/>
              </a:rPr>
              <a:t>FIs segment their existing customers based on their relationship with the FI</a:t>
            </a:r>
            <a:r>
              <a:rPr lang="en-GB" sz="1800" b="1" dirty="0">
                <a:solidFill>
                  <a:schemeClr val="tx1"/>
                </a:solidFill>
                <a:latin typeface="Baskerville Old Face" pitchFamily="18" charset="0"/>
              </a:rPr>
              <a:t>.</a:t>
            </a:r>
          </a:p>
          <a:p>
            <a:pPr marL="0" indent="231775" algn="just" defTabSz="263525">
              <a:lnSpc>
                <a:spcPct val="115000"/>
              </a:lnSpc>
              <a:spcAft>
                <a:spcPts val="0"/>
              </a:spcAft>
              <a:buSzPct val="100000"/>
              <a:buFont typeface="Arial" panose="020B0604020202020204" pitchFamily="34" charset="0"/>
              <a:buChar char="•"/>
            </a:pPr>
            <a:r>
              <a:rPr lang="en-US" sz="1800" b="1" dirty="0">
                <a:solidFill>
                  <a:srgbClr val="000099"/>
                </a:solidFill>
                <a:latin typeface="Baskerville Old Face" pitchFamily="18" charset="0"/>
              </a:rPr>
              <a:t>Customers with a more extended stream of transactions or who have been more profitable are treated with special treatment and care. As a result, </a:t>
            </a:r>
            <a:r>
              <a:rPr lang="en-US" sz="1800" b="1" dirty="0">
                <a:solidFill>
                  <a:srgbClr val="FF0000"/>
                </a:solidFill>
                <a:latin typeface="Baskerville Old Face" pitchFamily="18" charset="0"/>
              </a:rPr>
              <a:t>loyal customers </a:t>
            </a:r>
            <a:r>
              <a:rPr lang="en-US" sz="1800" b="1" dirty="0">
                <a:solidFill>
                  <a:srgbClr val="000099"/>
                </a:solidFill>
                <a:latin typeface="Baskerville Old Face" pitchFamily="18" charset="0"/>
              </a:rPr>
              <a:t>are regarded as a separate market segment from other common customers.</a:t>
            </a:r>
            <a:r>
              <a:rPr lang="en-GB" sz="1800" b="1" dirty="0">
                <a:solidFill>
                  <a:schemeClr val="tx1"/>
                </a:solidFill>
                <a:latin typeface="Baskerville Old Face" pitchFamily="18" charset="0"/>
              </a:rPr>
              <a:t>.</a:t>
            </a:r>
          </a:p>
          <a:p>
            <a:pPr marL="0" indent="231775" algn="just" defTabSz="263525">
              <a:lnSpc>
                <a:spcPct val="115000"/>
              </a:lnSpc>
              <a:spcAft>
                <a:spcPts val="0"/>
              </a:spcAft>
              <a:buSzPct val="100000"/>
              <a:buFont typeface="Arial" panose="020B0604020202020204" pitchFamily="34" charset="0"/>
              <a:buChar char="•"/>
            </a:pPr>
            <a:r>
              <a:rPr lang="en-US" sz="1800" b="1" dirty="0">
                <a:solidFill>
                  <a:schemeClr val="tx1"/>
                </a:solidFill>
                <a:latin typeface="Baskerville Old Face" pitchFamily="18" charset="0"/>
              </a:rPr>
              <a:t>Taking care of these loyal customers is referred to as </a:t>
            </a:r>
            <a:r>
              <a:rPr lang="en-US" sz="1800" b="1" dirty="0">
                <a:solidFill>
                  <a:srgbClr val="FF0000"/>
                </a:solidFill>
                <a:latin typeface="Baskerville Old Face" pitchFamily="18" charset="0"/>
              </a:rPr>
              <a:t>customer relationship management</a:t>
            </a:r>
            <a:r>
              <a:rPr lang="en-US" sz="1800" b="1" dirty="0">
                <a:solidFill>
                  <a:schemeClr val="tx1"/>
                </a:solidFill>
                <a:latin typeface="Baskerville Old Face" pitchFamily="18" charset="0"/>
              </a:rPr>
              <a:t>. It is vital in light of cost efficiencies because the cost of attracting new customers is higher than the cost of retaining existing customers</a:t>
            </a:r>
            <a:r>
              <a:rPr lang="en-GB" sz="1800" b="1" dirty="0">
                <a:solidFill>
                  <a:schemeClr val="tx1"/>
                </a:solidFill>
                <a:latin typeface="Baskerville Old Face" pitchFamily="18" charset="0"/>
              </a:rPr>
              <a:t>.</a:t>
            </a:r>
          </a:p>
          <a:p>
            <a:pPr marL="0" indent="231775" algn="just" defTabSz="263525">
              <a:lnSpc>
                <a:spcPct val="115000"/>
              </a:lnSpc>
              <a:spcAft>
                <a:spcPts val="0"/>
              </a:spcAft>
              <a:buSzPct val="100000"/>
              <a:buFont typeface="Arial" panose="020B0604020202020204" pitchFamily="34" charset="0"/>
              <a:buChar char="•"/>
            </a:pPr>
            <a:r>
              <a:rPr lang="en-US" sz="1800" b="1" dirty="0">
                <a:solidFill>
                  <a:schemeClr val="accent6">
                    <a:lumMod val="75000"/>
                  </a:schemeClr>
                </a:solidFill>
                <a:latin typeface="Baskerville Old Face" pitchFamily="18" charset="0"/>
              </a:rPr>
              <a:t>Profitability is another vital issue due to the lower costs of loyal customers and the fact that more transactions could generate more profits with other marketing contents, leading to higher profitability for the institution</a:t>
            </a:r>
            <a:r>
              <a:rPr lang="en-GB" sz="1800" b="1" dirty="0">
                <a:solidFill>
                  <a:schemeClr val="tx1"/>
                </a:solidFill>
                <a:latin typeface="Baskerville Old Face" pitchFamily="18" charset="0"/>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42</a:t>
            </a:fld>
            <a:endParaRPr lang="en-US" dirty="0"/>
          </a:p>
        </p:txBody>
      </p:sp>
    </p:spTree>
    <p:extLst>
      <p:ext uri="{BB962C8B-B14F-4D97-AF65-F5344CB8AC3E}">
        <p14:creationId xmlns:p14="http://schemas.microsoft.com/office/powerpoint/2010/main" val="2858399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476672"/>
            <a:ext cx="8784976" cy="5688632"/>
          </a:xfrm>
        </p:spPr>
        <p:txBody>
          <a:bodyPr rtlCol="0">
            <a:noAutofit/>
          </a:bodyPr>
          <a:lstStyle/>
          <a:p>
            <a:pPr marL="457200" indent="-457200" algn="just">
              <a:lnSpc>
                <a:spcPct val="115000"/>
              </a:lnSpc>
              <a:spcAft>
                <a:spcPts val="0"/>
              </a:spcAft>
              <a:buClr>
                <a:srgbClr val="000099"/>
              </a:buClr>
              <a:buSzPct val="100000"/>
              <a:buFont typeface="+mj-lt"/>
              <a:buAutoNum type="arabicPeriod" startAt="13"/>
            </a:pPr>
            <a:r>
              <a:rPr lang="en-US" sz="2000" b="1" dirty="0">
                <a:solidFill>
                  <a:srgbClr val="000099"/>
                </a:solidFill>
                <a:latin typeface="Baskerville Old Face" pitchFamily="18" charset="0"/>
              </a:rPr>
              <a:t>Patterns of loyalty in financial services and customer satisfaction</a:t>
            </a:r>
          </a:p>
          <a:p>
            <a:pPr marL="0" indent="0" algn="just">
              <a:lnSpc>
                <a:spcPct val="115000"/>
              </a:lnSpc>
              <a:spcAft>
                <a:spcPts val="0"/>
              </a:spcAft>
              <a:buClr>
                <a:srgbClr val="000099"/>
              </a:buClr>
              <a:buSzPct val="100000"/>
              <a:buNone/>
            </a:pPr>
            <a:r>
              <a:rPr lang="en-GB" sz="1800" b="1" dirty="0">
                <a:solidFill>
                  <a:srgbClr val="47501C"/>
                </a:solidFill>
                <a:latin typeface="Baskerville Old Face" pitchFamily="18" charset="0"/>
                <a:ea typeface="+mj-ea"/>
                <a:cs typeface="+mj-cs"/>
              </a:rPr>
              <a:t>13.1. Customer Satisfaction with FSs.</a:t>
            </a:r>
          </a:p>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13.1.1. Defining customer satisfaction</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(The amount of satisfaction that a customer gets from a specific service provided by a FI)</a:t>
            </a:r>
            <a:endParaRPr lang="en-GB" sz="1800" b="1" dirty="0">
              <a:solidFill>
                <a:schemeClr val="tx1"/>
              </a:solidFill>
              <a:latin typeface="Baskerville Old Face" pitchFamily="18" charset="0"/>
            </a:endParaRPr>
          </a:p>
          <a:p>
            <a:pPr marL="179388" indent="-179388" algn="just" defTabSz="263525">
              <a:lnSpc>
                <a:spcPct val="115000"/>
              </a:lnSpc>
              <a:spcAft>
                <a:spcPts val="0"/>
              </a:spcAft>
              <a:buSzPct val="100000"/>
              <a:buFontTx/>
              <a:buChar char="-"/>
            </a:pPr>
            <a:r>
              <a:rPr lang="en-US" sz="1800" b="1" dirty="0">
                <a:solidFill>
                  <a:schemeClr val="accent6">
                    <a:lumMod val="50000"/>
                  </a:schemeClr>
                </a:solidFill>
                <a:latin typeface="Baskerville Old Face" pitchFamily="18" charset="0"/>
              </a:rPr>
              <a:t>Ensuring that customers are satisfied with the services they receive is critical to the long-term success of all FIs.</a:t>
            </a:r>
            <a:endParaRPr lang="en-GB" sz="1800" b="1" dirty="0">
              <a:solidFill>
                <a:schemeClr val="tx1"/>
              </a:solidFill>
              <a:latin typeface="Baskerville Old Face" pitchFamily="18" charset="0"/>
            </a:endParaRPr>
          </a:p>
          <a:p>
            <a:pPr marL="179388" indent="-179388" algn="just" defTabSz="263525">
              <a:lnSpc>
                <a:spcPct val="115000"/>
              </a:lnSpc>
              <a:spcAft>
                <a:spcPts val="0"/>
              </a:spcAft>
              <a:buSzPct val="100000"/>
              <a:buFontTx/>
              <a:buChar char="-"/>
            </a:pPr>
            <a:r>
              <a:rPr lang="en-US" sz="1800" b="1" dirty="0">
                <a:solidFill>
                  <a:schemeClr val="tx1"/>
                </a:solidFill>
                <a:latin typeface="Baskerville Old Face" pitchFamily="18" charset="0"/>
                <a:ea typeface="+mj-ea"/>
                <a:cs typeface="+mj-cs"/>
              </a:rPr>
              <a:t>FIs use various ways to make sure that their customers are satisfied so that not lose them because there are so many alternatives in the market for the customers</a:t>
            </a:r>
            <a:r>
              <a:rPr lang="en-GB" sz="1800" b="1" dirty="0">
                <a:solidFill>
                  <a:schemeClr val="tx1"/>
                </a:solidFill>
                <a:latin typeface="Baskerville Old Face" pitchFamily="18" charset="0"/>
                <a:ea typeface="+mj-ea"/>
                <a:cs typeface="+mj-cs"/>
              </a:rPr>
              <a:t>.</a:t>
            </a:r>
          </a:p>
          <a:p>
            <a:pPr marL="0" indent="0" algn="just" defTabSz="263525">
              <a:lnSpc>
                <a:spcPct val="115000"/>
              </a:lnSpc>
              <a:spcAft>
                <a:spcPts val="0"/>
              </a:spcAft>
              <a:buSzPct val="100000"/>
              <a:buNone/>
            </a:pPr>
            <a:endParaRPr lang="en-GB" sz="1000" b="1" dirty="0">
              <a:solidFill>
                <a:schemeClr val="tx1"/>
              </a:solidFill>
              <a:latin typeface="Baskerville Old Face" pitchFamily="18" charset="0"/>
              <a:ea typeface="+mj-ea"/>
              <a:cs typeface="+mj-cs"/>
            </a:endParaRPr>
          </a:p>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13.1.2. Benefits of customer satisfaction with FSs:</a:t>
            </a:r>
          </a:p>
          <a:p>
            <a:pPr marL="0" indent="263525" algn="just" defTabSz="263525">
              <a:lnSpc>
                <a:spcPct val="115000"/>
              </a:lnSpc>
              <a:spcAft>
                <a:spcPts val="0"/>
              </a:spcAft>
              <a:buSzPct val="100000"/>
              <a:buFont typeface="+mj-lt"/>
              <a:buAutoNum type="arabicPeriod"/>
            </a:pPr>
            <a:r>
              <a:rPr lang="en-US" sz="1800" b="1" dirty="0">
                <a:solidFill>
                  <a:srgbClr val="000066"/>
                </a:solidFill>
                <a:latin typeface="Baskerville Old Face" pitchFamily="18" charset="0"/>
              </a:rPr>
              <a:t>Customers became more receptive to additional FSs offered by the institution resulting in increased profits</a:t>
            </a:r>
            <a:r>
              <a:rPr lang="en-GB" sz="1800" b="1" dirty="0">
                <a:solidFill>
                  <a:srgbClr val="000066"/>
                </a:solidFill>
                <a:latin typeface="Baskerville Old Face" pitchFamily="18" charset="0"/>
              </a:rPr>
              <a:t>.</a:t>
            </a:r>
          </a:p>
          <a:p>
            <a:pPr marL="0" indent="263525" algn="just" defTabSz="263525">
              <a:lnSpc>
                <a:spcPct val="115000"/>
              </a:lnSpc>
              <a:spcAft>
                <a:spcPts val="0"/>
              </a:spcAft>
              <a:buSzPct val="100000"/>
              <a:buFont typeface="+mj-lt"/>
              <a:buAutoNum type="arabicPeriod"/>
            </a:pPr>
            <a:r>
              <a:rPr lang="en-US" sz="1800" b="1" dirty="0">
                <a:solidFill>
                  <a:srgbClr val="000066"/>
                </a:solidFill>
                <a:latin typeface="Baskerville Old Face" pitchFamily="18" charset="0"/>
              </a:rPr>
              <a:t>Satisfied customers tend to be less price-sensitive and feel more comfortable</a:t>
            </a:r>
            <a:r>
              <a:rPr lang="en-GB" sz="1800" b="1" dirty="0">
                <a:solidFill>
                  <a:srgbClr val="000066"/>
                </a:solidFill>
                <a:latin typeface="Baskerville Old Face" pitchFamily="18" charset="0"/>
              </a:rPr>
              <a:t>.</a:t>
            </a:r>
          </a:p>
          <a:p>
            <a:pPr marL="0" indent="263525" algn="just" defTabSz="263525">
              <a:lnSpc>
                <a:spcPct val="115000"/>
              </a:lnSpc>
              <a:spcAft>
                <a:spcPts val="0"/>
              </a:spcAft>
              <a:buSzPct val="100000"/>
              <a:buFont typeface="+mj-lt"/>
              <a:buAutoNum type="arabicPeriod"/>
            </a:pPr>
            <a:r>
              <a:rPr lang="en-US" sz="1800" b="1" dirty="0">
                <a:solidFill>
                  <a:srgbClr val="000066"/>
                </a:solidFill>
                <a:latin typeface="Baskerville Old Face" pitchFamily="18" charset="0"/>
              </a:rPr>
              <a:t>Satisfied customers play a vital role in recommending (Marketing) their service provider to other (Possible customers), which expands the institution's market share</a:t>
            </a:r>
            <a:r>
              <a:rPr lang="en-GB" sz="1800" b="1" dirty="0">
                <a:solidFill>
                  <a:srgbClr val="000066"/>
                </a:solidFill>
                <a:latin typeface="Baskerville Old Face" pitchFamily="18" charset="0"/>
              </a:rPr>
              <a:t>.</a:t>
            </a:r>
          </a:p>
          <a:p>
            <a:pPr marL="0" indent="263525" algn="just" defTabSz="263525">
              <a:lnSpc>
                <a:spcPct val="115000"/>
              </a:lnSpc>
              <a:spcAft>
                <a:spcPts val="0"/>
              </a:spcAft>
              <a:buSzPct val="100000"/>
              <a:buFont typeface="+mj-lt"/>
              <a:buAutoNum type="arabicPeriod"/>
            </a:pPr>
            <a:r>
              <a:rPr lang="en-US" sz="1800" b="1" dirty="0">
                <a:solidFill>
                  <a:srgbClr val="000066"/>
                </a:solidFill>
                <a:latin typeface="Baskerville Old Face" pitchFamily="18" charset="0"/>
              </a:rPr>
              <a:t>Making a good reputation in the market among the competitors</a:t>
            </a:r>
            <a:r>
              <a:rPr lang="en-GB" sz="1800" b="1" dirty="0">
                <a:solidFill>
                  <a:srgbClr val="000066"/>
                </a:solidFill>
                <a:latin typeface="Baskerville Old Face" pitchFamily="18" charset="0"/>
              </a:rPr>
              <a:t>. </a:t>
            </a:r>
          </a:p>
          <a:p>
            <a:pPr marL="179388" indent="-179388" algn="just" defTabSz="263525">
              <a:lnSpc>
                <a:spcPct val="115000"/>
              </a:lnSpc>
              <a:spcAft>
                <a:spcPts val="0"/>
              </a:spcAft>
              <a:buSzPct val="100000"/>
              <a:buFontTx/>
              <a:buChar char="-"/>
            </a:pPr>
            <a:endParaRPr lang="en-GB" sz="20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43</a:t>
            </a:fld>
            <a:endParaRPr lang="en-US" dirty="0"/>
          </a:p>
        </p:txBody>
      </p:sp>
    </p:spTree>
    <p:extLst>
      <p:ext uri="{BB962C8B-B14F-4D97-AF65-F5344CB8AC3E}">
        <p14:creationId xmlns:p14="http://schemas.microsoft.com/office/powerpoint/2010/main" val="36406123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404663"/>
            <a:ext cx="8784976" cy="5904657"/>
          </a:xfrm>
        </p:spPr>
        <p:txBody>
          <a:bodyPr rtlCol="0">
            <a:noAutofit/>
          </a:bodyPr>
          <a:lstStyle/>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13.1.3. Components of FS quality:</a:t>
            </a:r>
          </a:p>
          <a:p>
            <a:pPr marL="0" indent="263525" algn="just" defTabSz="263525">
              <a:lnSpc>
                <a:spcPct val="115000"/>
              </a:lnSpc>
              <a:spcAft>
                <a:spcPts val="0"/>
              </a:spcAft>
              <a:buSzPct val="100000"/>
              <a:buFontTx/>
              <a:buChar char="-"/>
            </a:pPr>
            <a:r>
              <a:rPr lang="en-GB" sz="1800" b="1" dirty="0">
                <a:solidFill>
                  <a:srgbClr val="47501C"/>
                </a:solidFill>
                <a:latin typeface="Baskerville Old Face" pitchFamily="18" charset="0"/>
              </a:rPr>
              <a:t>Objective Performance of the Product or Service</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Reflects the actual amount that could be obtained from a single FS, such as a health insurance plan</a:t>
            </a:r>
            <a:r>
              <a:rPr lang="en-GB" sz="1800" b="1" dirty="0">
                <a:solidFill>
                  <a:schemeClr val="tx1"/>
                </a:solidFill>
                <a:latin typeface="Baskerville Old Face" pitchFamily="18" charset="0"/>
              </a:rPr>
              <a:t>.</a:t>
            </a:r>
          </a:p>
          <a:p>
            <a:pPr marL="0" indent="263525" algn="just" defTabSz="263525">
              <a:lnSpc>
                <a:spcPct val="115000"/>
              </a:lnSpc>
              <a:spcAft>
                <a:spcPts val="0"/>
              </a:spcAft>
              <a:buSzPct val="100000"/>
              <a:buFontTx/>
              <a:buChar char="-"/>
            </a:pPr>
            <a:r>
              <a:rPr lang="en-US" sz="1800" b="1" dirty="0">
                <a:solidFill>
                  <a:srgbClr val="47501C"/>
                </a:solidFill>
                <a:latin typeface="Baskerville Old Face" pitchFamily="18" charset="0"/>
              </a:rPr>
              <a:t>Human (employee) interactions with customers </a:t>
            </a:r>
            <a:r>
              <a:rPr lang="en-US" sz="1800" b="1" dirty="0">
                <a:solidFill>
                  <a:schemeClr val="tx1"/>
                </a:solidFill>
                <a:latin typeface="Baskerville Old Face" pitchFamily="18" charset="0"/>
              </a:rPr>
              <a:t>have a significant influence on customers’ perceptions of the institution and its service quality</a:t>
            </a:r>
            <a:r>
              <a:rPr lang="en-GB" sz="1800" b="1" dirty="0">
                <a:solidFill>
                  <a:schemeClr val="tx1"/>
                </a:solidFill>
                <a:latin typeface="Baskerville Old Face" pitchFamily="18" charset="0"/>
              </a:rPr>
              <a:t>.</a:t>
            </a:r>
          </a:p>
          <a:p>
            <a:pPr marL="0" indent="263525" algn="just" defTabSz="263525">
              <a:lnSpc>
                <a:spcPct val="115000"/>
              </a:lnSpc>
              <a:spcAft>
                <a:spcPts val="0"/>
              </a:spcAft>
              <a:buSzPct val="100000"/>
              <a:buFontTx/>
              <a:buChar char="-"/>
            </a:pPr>
            <a:r>
              <a:rPr lang="en-GB" sz="1800" b="1" dirty="0">
                <a:solidFill>
                  <a:srgbClr val="47501C"/>
                </a:solidFill>
                <a:latin typeface="Baskerville Old Face" pitchFamily="18" charset="0"/>
              </a:rPr>
              <a:t>Institutions Name and Image</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Building trust and a good reputation through the various available strategies and plans helps strengthen customer views of the FS provider and enhances customers’ confidence and sense of security</a:t>
            </a:r>
            <a:r>
              <a:rPr lang="en-GB" sz="1800" b="1" dirty="0">
                <a:solidFill>
                  <a:schemeClr val="tx1"/>
                </a:solidFill>
                <a:latin typeface="Baskerville Old Face" pitchFamily="18" charset="0"/>
              </a:rPr>
              <a:t>.</a:t>
            </a:r>
          </a:p>
          <a:p>
            <a:pPr marL="0" indent="0" algn="just" defTabSz="263525">
              <a:lnSpc>
                <a:spcPct val="115000"/>
              </a:lnSpc>
              <a:spcAft>
                <a:spcPts val="0"/>
              </a:spcAft>
              <a:buSzPct val="100000"/>
              <a:buNone/>
            </a:pPr>
            <a:endParaRPr lang="en-GB" sz="1000" b="1" dirty="0">
              <a:solidFill>
                <a:schemeClr val="tx1"/>
              </a:solidFill>
              <a:latin typeface="Baskerville Old Face" pitchFamily="18" charset="0"/>
              <a:ea typeface="+mj-ea"/>
              <a:cs typeface="+mj-cs"/>
            </a:endParaRPr>
          </a:p>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13.1.4. Determinants of customer satisfaction:</a:t>
            </a:r>
          </a:p>
          <a:p>
            <a:pPr marL="0" indent="263525" algn="just" defTabSz="263525">
              <a:lnSpc>
                <a:spcPct val="115000"/>
              </a:lnSpc>
              <a:spcAft>
                <a:spcPts val="0"/>
              </a:spcAft>
              <a:buSzPct val="100000"/>
              <a:buFontTx/>
              <a:buChar char="-"/>
            </a:pPr>
            <a:r>
              <a:rPr lang="en-US" sz="1800" b="1" dirty="0">
                <a:solidFill>
                  <a:srgbClr val="000099"/>
                </a:solidFill>
                <a:latin typeface="Baskerville Old Face" pitchFamily="18" charset="0"/>
              </a:rPr>
              <a:t>Two components affect customer satisfaction</a:t>
            </a:r>
            <a:r>
              <a:rPr lang="en-US" sz="1800" b="1" dirty="0">
                <a:solidFill>
                  <a:srgbClr val="47501C"/>
                </a:solidFill>
                <a:latin typeface="Baskerville Old Face" pitchFamily="18" charset="0"/>
              </a:rPr>
              <a:t>. The </a:t>
            </a:r>
            <a:r>
              <a:rPr lang="en-US" sz="1800" b="1" dirty="0">
                <a:solidFill>
                  <a:srgbClr val="000099"/>
                </a:solidFill>
                <a:latin typeface="Baskerville Old Face" pitchFamily="18" charset="0"/>
              </a:rPr>
              <a:t>first</a:t>
            </a:r>
            <a:r>
              <a:rPr lang="en-US" sz="1800" b="1" dirty="0">
                <a:solidFill>
                  <a:srgbClr val="47501C"/>
                </a:solidFill>
                <a:latin typeface="Baskerville Old Face" pitchFamily="18" charset="0"/>
              </a:rPr>
              <a:t> is customer expectations about the quality of the service, and the </a:t>
            </a:r>
            <a:r>
              <a:rPr lang="en-US" sz="1800" b="1" dirty="0">
                <a:solidFill>
                  <a:srgbClr val="000099"/>
                </a:solidFill>
                <a:latin typeface="Baskerville Old Face" pitchFamily="18" charset="0"/>
              </a:rPr>
              <a:t>second</a:t>
            </a:r>
            <a:r>
              <a:rPr lang="en-US" sz="1800" b="1" dirty="0">
                <a:solidFill>
                  <a:srgbClr val="47501C"/>
                </a:solidFill>
                <a:latin typeface="Baskerville Old Face" pitchFamily="18" charset="0"/>
              </a:rPr>
              <a:t> is the actual performance of the financial service or product</a:t>
            </a:r>
            <a:r>
              <a:rPr lang="en-GB" sz="1800" b="1" dirty="0">
                <a:solidFill>
                  <a:srgbClr val="47501C"/>
                </a:solidFill>
                <a:latin typeface="Baskerville Old Face" pitchFamily="18" charset="0"/>
              </a:rPr>
              <a:t>.</a:t>
            </a:r>
          </a:p>
          <a:p>
            <a:pPr marL="0" indent="263525" algn="just" defTabSz="263525">
              <a:lnSpc>
                <a:spcPct val="115000"/>
              </a:lnSpc>
              <a:spcAft>
                <a:spcPts val="0"/>
              </a:spcAft>
              <a:buSzPct val="100000"/>
              <a:buFontTx/>
              <a:buChar char="-"/>
            </a:pPr>
            <a:r>
              <a:rPr lang="en-US" sz="1800" b="1" dirty="0">
                <a:solidFill>
                  <a:schemeClr val="tx1"/>
                </a:solidFill>
                <a:latin typeface="Baskerville Old Face" pitchFamily="18" charset="0"/>
              </a:rPr>
              <a:t>It’s hard to quantify FS performance </a:t>
            </a:r>
            <a:r>
              <a:rPr lang="en-US" sz="1800" b="1" dirty="0">
                <a:solidFill>
                  <a:srgbClr val="000099"/>
                </a:solidFill>
                <a:latin typeface="Baskerville Old Face" pitchFamily="18" charset="0"/>
              </a:rPr>
              <a:t>because</a:t>
            </a:r>
            <a:r>
              <a:rPr lang="en-US" sz="1800" b="1" dirty="0">
                <a:solidFill>
                  <a:schemeClr val="tx1"/>
                </a:solidFill>
                <a:latin typeface="Baskerville Old Face" pitchFamily="18" charset="0"/>
              </a:rPr>
              <a:t> it differs from one service to another besides its qualitative nature</a:t>
            </a:r>
            <a:r>
              <a:rPr lang="en-GB" sz="1800" b="1" dirty="0">
                <a:solidFill>
                  <a:schemeClr val="tx1"/>
                </a:solidFill>
                <a:latin typeface="Baskerville Old Face" pitchFamily="18" charset="0"/>
              </a:rPr>
              <a:t>.</a:t>
            </a:r>
          </a:p>
          <a:p>
            <a:pPr marL="0" indent="263525" algn="just" defTabSz="263525">
              <a:lnSpc>
                <a:spcPct val="115000"/>
              </a:lnSpc>
              <a:spcAft>
                <a:spcPts val="0"/>
              </a:spcAft>
              <a:buSzPct val="100000"/>
              <a:buFontTx/>
              <a:buChar char="-"/>
            </a:pPr>
            <a:r>
              <a:rPr lang="en-US" sz="1800" b="1" dirty="0">
                <a:solidFill>
                  <a:schemeClr val="tx1"/>
                </a:solidFill>
                <a:latin typeface="Baskerville Old Face" pitchFamily="18" charset="0"/>
              </a:rPr>
              <a:t>It is vital to determine what makes customers satisfied and dissatisfied</a:t>
            </a:r>
            <a:r>
              <a:rPr lang="en-GB" sz="1800" b="1" dirty="0">
                <a:solidFill>
                  <a:schemeClr val="tx1"/>
                </a:solidFill>
                <a:latin typeface="Baskerville Old Face" pitchFamily="18" charset="0"/>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44</a:t>
            </a:fld>
            <a:endParaRPr lang="en-US" dirty="0"/>
          </a:p>
        </p:txBody>
      </p:sp>
    </p:spTree>
    <p:extLst>
      <p:ext uri="{BB962C8B-B14F-4D97-AF65-F5344CB8AC3E}">
        <p14:creationId xmlns:p14="http://schemas.microsoft.com/office/powerpoint/2010/main" val="6878000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260648"/>
            <a:ext cx="8784976" cy="6264696"/>
          </a:xfrm>
        </p:spPr>
        <p:txBody>
          <a:bodyPr rtlCol="0">
            <a:noAutofit/>
          </a:bodyPr>
          <a:lstStyle/>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13.1.5. Measuring customer satisfaction:</a:t>
            </a:r>
          </a:p>
          <a:p>
            <a:pPr marL="0" indent="177800" algn="just" defTabSz="263525">
              <a:lnSpc>
                <a:spcPct val="115000"/>
              </a:lnSpc>
              <a:spcAft>
                <a:spcPts val="0"/>
              </a:spcAft>
              <a:buSzPct val="100000"/>
              <a:buFontTx/>
              <a:buChar char="-"/>
            </a:pPr>
            <a:r>
              <a:rPr lang="en-GB" sz="1800" b="1" dirty="0">
                <a:solidFill>
                  <a:schemeClr val="tx1"/>
                </a:solidFill>
                <a:latin typeface="Baskerville Old Face" pitchFamily="18" charset="0"/>
              </a:rPr>
              <a:t>Customer retention cycle:</a:t>
            </a:r>
            <a:r>
              <a:rPr lang="en-US" sz="1800" b="1" dirty="0">
                <a:solidFill>
                  <a:srgbClr val="000066"/>
                </a:solidFill>
                <a:latin typeface="Baskerville Old Face" pitchFamily="18" charset="0"/>
              </a:rPr>
              <a:t> examining the number of years that a customer has been using the services, those who use them for many years are likely to be satisfied (not by necessity) </a:t>
            </a:r>
            <a:r>
              <a:rPr lang="en-US" sz="1800" b="1" dirty="0">
                <a:solidFill>
                  <a:schemeClr val="accent6">
                    <a:lumMod val="50000"/>
                  </a:schemeClr>
                </a:solidFill>
                <a:latin typeface="Baskerville Old Face" pitchFamily="18" charset="0"/>
              </a:rPr>
              <a:t>because</a:t>
            </a:r>
            <a:r>
              <a:rPr lang="en-US" sz="1800" b="1" dirty="0">
                <a:solidFill>
                  <a:srgbClr val="000066"/>
                </a:solidFill>
                <a:latin typeface="Baskerville Old Face" pitchFamily="18" charset="0"/>
              </a:rPr>
              <a:t> customers do not shift to another provider due to inconvenience and efforts needed</a:t>
            </a:r>
            <a:r>
              <a:rPr lang="en-GB" sz="1800" b="1" dirty="0">
                <a:solidFill>
                  <a:srgbClr val="000066"/>
                </a:solidFill>
                <a:latin typeface="Baskerville Old Face" pitchFamily="18" charset="0"/>
              </a:rPr>
              <a:t>.</a:t>
            </a:r>
            <a:endParaRPr lang="en-GB" sz="800" b="1" dirty="0">
              <a:solidFill>
                <a:srgbClr val="000066"/>
              </a:solidFill>
              <a:latin typeface="Baskerville Old Face" pitchFamily="18" charset="0"/>
            </a:endParaRPr>
          </a:p>
          <a:p>
            <a:pPr marL="0" indent="177800" algn="just" defTabSz="263525">
              <a:lnSpc>
                <a:spcPct val="115000"/>
              </a:lnSpc>
              <a:spcAft>
                <a:spcPts val="0"/>
              </a:spcAft>
              <a:buSzPct val="100000"/>
              <a:buFontTx/>
              <a:buChar char="-"/>
            </a:pPr>
            <a:r>
              <a:rPr lang="en-GB" sz="1800" b="1" dirty="0">
                <a:solidFill>
                  <a:schemeClr val="tx1"/>
                </a:solidFill>
                <a:latin typeface="Baskerville Old Face" pitchFamily="18" charset="0"/>
              </a:rPr>
              <a:t>Number of cross-sold services:</a:t>
            </a:r>
            <a:r>
              <a:rPr lang="en-US" sz="1800" b="1" dirty="0">
                <a:solidFill>
                  <a:srgbClr val="000066"/>
                </a:solidFill>
                <a:latin typeface="Baskerville Old Face" pitchFamily="18" charset="0"/>
              </a:rPr>
              <a:t> </a:t>
            </a:r>
            <a:r>
              <a:rPr lang="en-US" sz="1800" b="1" dirty="0">
                <a:solidFill>
                  <a:srgbClr val="47501C"/>
                </a:solidFill>
                <a:latin typeface="Baskerville Old Face" pitchFamily="18" charset="0"/>
              </a:rPr>
              <a:t>This measure measures the number of services or, and products which a customer buys from the provider; the higher the number, the greater the satisfaction</a:t>
            </a:r>
            <a:r>
              <a:rPr lang="en-GB" sz="1800" b="1" dirty="0">
                <a:solidFill>
                  <a:srgbClr val="47501C"/>
                </a:solidFill>
                <a:latin typeface="Baskerville Old Face" pitchFamily="18" charset="0"/>
              </a:rPr>
              <a:t>.</a:t>
            </a:r>
            <a:endParaRPr lang="en-GB" sz="800" b="1" dirty="0">
              <a:solidFill>
                <a:srgbClr val="47501C"/>
              </a:solidFill>
              <a:latin typeface="Baskerville Old Face" pitchFamily="18" charset="0"/>
            </a:endParaRPr>
          </a:p>
          <a:p>
            <a:pPr marL="0" indent="177800" algn="just" defTabSz="263525">
              <a:lnSpc>
                <a:spcPct val="115000"/>
              </a:lnSpc>
              <a:spcAft>
                <a:spcPts val="0"/>
              </a:spcAft>
              <a:buSzPct val="100000"/>
              <a:buFontTx/>
              <a:buChar char="-"/>
            </a:pPr>
            <a:r>
              <a:rPr lang="en-US" sz="1800" b="1" dirty="0">
                <a:solidFill>
                  <a:schemeClr val="tx1"/>
                </a:solidFill>
                <a:latin typeface="Baskerville Old Face" pitchFamily="18" charset="0"/>
              </a:rPr>
              <a:t>Compliant recorded by the customer through interactions</a:t>
            </a:r>
            <a:r>
              <a:rPr lang="en-GB" sz="1800" b="1" dirty="0">
                <a:solidFill>
                  <a:schemeClr val="tx1"/>
                </a:solidFill>
                <a:latin typeface="Baskerville Old Face" pitchFamily="18" charset="0"/>
              </a:rPr>
              <a:t>:</a:t>
            </a:r>
            <a:r>
              <a:rPr lang="en-GB" sz="1800" b="1" dirty="0">
                <a:solidFill>
                  <a:srgbClr val="000066"/>
                </a:solidFill>
                <a:latin typeface="Baskerville Old Face" pitchFamily="18" charset="0"/>
              </a:rPr>
              <a:t> </a:t>
            </a:r>
            <a:r>
              <a:rPr lang="en-US" sz="1800" b="1" dirty="0">
                <a:solidFill>
                  <a:srgbClr val="000066"/>
                </a:solidFill>
                <a:latin typeface="Baskerville Old Face" pitchFamily="18" charset="0"/>
              </a:rPr>
              <a:t>shows the number of dissatisfactions by a customer and the types of service and products that make a customer dissatisfied. </a:t>
            </a:r>
            <a:r>
              <a:rPr lang="en-US" sz="1800" b="1" dirty="0">
                <a:solidFill>
                  <a:schemeClr val="accent6">
                    <a:lumMod val="50000"/>
                  </a:schemeClr>
                </a:solidFill>
                <a:latin typeface="Baskerville Old Face" pitchFamily="18" charset="0"/>
              </a:rPr>
              <a:t>However</a:t>
            </a:r>
            <a:r>
              <a:rPr lang="en-US" sz="1800" b="1" dirty="0">
                <a:solidFill>
                  <a:srgbClr val="000066"/>
                </a:solidFill>
                <a:latin typeface="Baskerville Old Face" pitchFamily="18" charset="0"/>
              </a:rPr>
              <a:t>, most customers do not complain to the provider due to distress, lack of knowledge, poor decisions, etc. Thus, this measure has limited ability to determine customer satisfaction</a:t>
            </a:r>
            <a:r>
              <a:rPr lang="en-GB" sz="1800" b="1" dirty="0">
                <a:solidFill>
                  <a:srgbClr val="000066"/>
                </a:solidFill>
                <a:latin typeface="Baskerville Old Face" pitchFamily="18" charset="0"/>
              </a:rPr>
              <a:t>.</a:t>
            </a:r>
            <a:endParaRPr lang="en-GB" sz="800" b="1" dirty="0">
              <a:solidFill>
                <a:srgbClr val="000066"/>
              </a:solidFill>
              <a:latin typeface="Baskerville Old Face" pitchFamily="18" charset="0"/>
            </a:endParaRPr>
          </a:p>
          <a:p>
            <a:pPr marL="0" indent="177800" algn="just" defTabSz="263525">
              <a:lnSpc>
                <a:spcPct val="115000"/>
              </a:lnSpc>
              <a:spcAft>
                <a:spcPts val="0"/>
              </a:spcAft>
              <a:buSzPct val="100000"/>
              <a:buFontTx/>
              <a:buChar char="-"/>
            </a:pPr>
            <a:r>
              <a:rPr lang="en-GB" sz="1800" b="1" dirty="0">
                <a:solidFill>
                  <a:schemeClr val="tx1"/>
                </a:solidFill>
                <a:latin typeface="Baskerville Old Face" pitchFamily="18" charset="0"/>
              </a:rPr>
              <a:t>Customer satisfaction surveys: </a:t>
            </a:r>
            <a:r>
              <a:rPr lang="en-US" sz="1800" b="1" dirty="0">
                <a:solidFill>
                  <a:srgbClr val="FF0000"/>
                </a:solidFill>
                <a:latin typeface="Baskerville Old Face" pitchFamily="18" charset="0"/>
              </a:rPr>
              <a:t>One of the best approaches is to conduct formal customer surveys obtained through direct communications (phone, email, asking questions, or rating) with customers. The ratings could then be quantified using statistical applications. </a:t>
            </a:r>
            <a:r>
              <a:rPr lang="en-US" sz="1800" b="1" dirty="0">
                <a:solidFill>
                  <a:srgbClr val="000099"/>
                </a:solidFill>
                <a:latin typeface="Baskerville Old Face" pitchFamily="18" charset="0"/>
              </a:rPr>
              <a:t>This measure is more accurate, diagnostic, and representative of customers’ feelings</a:t>
            </a:r>
            <a:r>
              <a:rPr lang="en-GB" sz="1800" b="1" dirty="0">
                <a:solidFill>
                  <a:srgbClr val="FF0000"/>
                </a:solidFill>
                <a:latin typeface="Baskerville Old Face" pitchFamily="18" charset="0"/>
              </a:rPr>
              <a:t>.</a:t>
            </a:r>
          </a:p>
          <a:p>
            <a:pPr marL="0" indent="0" algn="just" defTabSz="263525">
              <a:spcAft>
                <a:spcPts val="0"/>
              </a:spcAft>
              <a:buSzPct val="100000"/>
              <a:buNone/>
            </a:pPr>
            <a:endParaRPr lang="en-GB" sz="800" b="1" dirty="0">
              <a:solidFill>
                <a:schemeClr val="tx1"/>
              </a:solidFill>
              <a:latin typeface="Baskerville Old Face" pitchFamily="18" charset="0"/>
            </a:endParaRPr>
          </a:p>
          <a:p>
            <a:pPr marL="0" indent="0" algn="just" defTabSz="263525">
              <a:lnSpc>
                <a:spcPct val="115000"/>
              </a:lnSpc>
              <a:spcAft>
                <a:spcPts val="0"/>
              </a:spcAft>
              <a:buSzPct val="100000"/>
              <a:buNone/>
            </a:pPr>
            <a:r>
              <a:rPr lang="en-US" sz="1800" b="1" dirty="0">
                <a:solidFill>
                  <a:schemeClr val="accent6">
                    <a:lumMod val="50000"/>
                  </a:schemeClr>
                </a:solidFill>
                <a:latin typeface="Baskerville Old Face" pitchFamily="18" charset="0"/>
              </a:rPr>
              <a:t>These measures used to determine the strong and weak points of service provided to enhance the strong ones and defeat the weak points by the provider to reach higher satisfaction</a:t>
            </a:r>
            <a:r>
              <a:rPr lang="en-GB" sz="1800" b="1" dirty="0">
                <a:solidFill>
                  <a:schemeClr val="accent6">
                    <a:lumMod val="50000"/>
                  </a:schemeClr>
                </a:solidFill>
                <a:latin typeface="Baskerville Old Face" pitchFamily="18" charset="0"/>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45</a:t>
            </a:fld>
            <a:endParaRPr lang="en-US" dirty="0"/>
          </a:p>
        </p:txBody>
      </p:sp>
    </p:spTree>
    <p:extLst>
      <p:ext uri="{BB962C8B-B14F-4D97-AF65-F5344CB8AC3E}">
        <p14:creationId xmlns:p14="http://schemas.microsoft.com/office/powerpoint/2010/main" val="2476363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980728"/>
            <a:ext cx="8784976" cy="4963467"/>
          </a:xfrm>
        </p:spPr>
        <p:txBody>
          <a:bodyPr rtlCol="0">
            <a:noAutofit/>
          </a:bodyPr>
          <a:lstStyle/>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13.1.6. Dimensions of customer satisfaction with FSs:</a:t>
            </a:r>
          </a:p>
          <a:p>
            <a:pPr marL="0" indent="0" algn="just" defTabSz="263525">
              <a:lnSpc>
                <a:spcPct val="115000"/>
              </a:lnSpc>
              <a:spcAft>
                <a:spcPts val="0"/>
              </a:spcAft>
              <a:buSzPct val="100000"/>
              <a:buNone/>
            </a:pPr>
            <a:r>
              <a:rPr lang="en-US" sz="1800" b="1" dirty="0">
                <a:solidFill>
                  <a:schemeClr val="accent3">
                    <a:lumMod val="50000"/>
                  </a:schemeClr>
                </a:solidFill>
                <a:latin typeface="Baskerville Old Face" pitchFamily="18" charset="0"/>
              </a:rPr>
              <a:t>Five dimensions characterize the service, they are:</a:t>
            </a:r>
            <a:endParaRPr lang="en-GB" sz="1800" b="1" dirty="0">
              <a:solidFill>
                <a:schemeClr val="accent3">
                  <a:lumMod val="50000"/>
                </a:schemeClr>
              </a:solidFill>
              <a:latin typeface="Baskerville Old Face" pitchFamily="18" charset="0"/>
            </a:endParaRPr>
          </a:p>
          <a:p>
            <a:pPr marL="0" indent="174625" algn="just" defTabSz="263525">
              <a:lnSpc>
                <a:spcPct val="115000"/>
              </a:lnSpc>
              <a:spcAft>
                <a:spcPts val="0"/>
              </a:spcAft>
              <a:buSzPct val="100000"/>
              <a:buFontTx/>
              <a:buChar char="-"/>
            </a:pPr>
            <a:r>
              <a:rPr lang="en-GB" sz="1800" b="1" dirty="0">
                <a:solidFill>
                  <a:srgbClr val="47501C"/>
                </a:solidFill>
                <a:latin typeface="Baskerville Old Face" pitchFamily="18" charset="0"/>
              </a:rPr>
              <a:t>Reliability</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The degree to which the provider delivers what it has promised to its customers</a:t>
            </a:r>
            <a:r>
              <a:rPr lang="en-GB" sz="1800" b="1" dirty="0">
                <a:solidFill>
                  <a:schemeClr val="tx1"/>
                </a:solidFill>
                <a:latin typeface="Baskerville Old Face" pitchFamily="18" charset="0"/>
              </a:rPr>
              <a:t>.</a:t>
            </a:r>
          </a:p>
          <a:p>
            <a:pPr marL="0" indent="174625" algn="just" defTabSz="263525">
              <a:lnSpc>
                <a:spcPct val="115000"/>
              </a:lnSpc>
              <a:spcAft>
                <a:spcPts val="0"/>
              </a:spcAft>
              <a:buSzPct val="100000"/>
              <a:buFontTx/>
              <a:buChar char="-"/>
            </a:pPr>
            <a:r>
              <a:rPr lang="en-GB" sz="1800" b="1" dirty="0">
                <a:solidFill>
                  <a:srgbClr val="47501C"/>
                </a:solidFill>
                <a:latin typeface="Baskerville Old Face" pitchFamily="18" charset="0"/>
              </a:rPr>
              <a:t>Responsiveness</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Reflects the provider’s propensity to attend to customer needs. Otherwise, the speed and degree of the provider to respond to customers needs.</a:t>
            </a:r>
            <a:endParaRPr lang="en-GB" sz="1800" b="1" dirty="0">
              <a:solidFill>
                <a:schemeClr val="tx1"/>
              </a:solidFill>
              <a:latin typeface="Baskerville Old Face" pitchFamily="18" charset="0"/>
            </a:endParaRPr>
          </a:p>
          <a:p>
            <a:pPr marL="0" indent="174625" algn="just" defTabSz="263525">
              <a:lnSpc>
                <a:spcPct val="115000"/>
              </a:lnSpc>
              <a:spcAft>
                <a:spcPts val="0"/>
              </a:spcAft>
              <a:buSzPct val="100000"/>
              <a:buFontTx/>
              <a:buChar char="-"/>
            </a:pPr>
            <a:r>
              <a:rPr lang="en-GB" sz="1800" b="1" dirty="0">
                <a:solidFill>
                  <a:srgbClr val="47501C"/>
                </a:solidFill>
                <a:latin typeface="Baskerville Old Face" pitchFamily="18" charset="0"/>
              </a:rPr>
              <a:t>Assurance</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Reflects the confidence the provider conveys to its customers (take care of their needs)</a:t>
            </a:r>
            <a:r>
              <a:rPr lang="en-GB" sz="1800" b="1" dirty="0">
                <a:solidFill>
                  <a:schemeClr val="tx1"/>
                </a:solidFill>
                <a:latin typeface="Baskerville Old Face" pitchFamily="18" charset="0"/>
              </a:rPr>
              <a:t>.</a:t>
            </a:r>
          </a:p>
          <a:p>
            <a:pPr marL="0" indent="174625" algn="just" defTabSz="263525">
              <a:lnSpc>
                <a:spcPct val="115000"/>
              </a:lnSpc>
              <a:spcAft>
                <a:spcPts val="0"/>
              </a:spcAft>
              <a:buSzPct val="100000"/>
              <a:buFontTx/>
              <a:buChar char="-"/>
            </a:pPr>
            <a:r>
              <a:rPr lang="en-GB" sz="1800" b="1" dirty="0">
                <a:solidFill>
                  <a:srgbClr val="47501C"/>
                </a:solidFill>
                <a:latin typeface="Baskerville Old Face" pitchFamily="18" charset="0"/>
              </a:rPr>
              <a:t>Empathy</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Reflects a sense of personal connection and individualized focus on customer’s needs. Especially when a customer may experience losses or risks</a:t>
            </a:r>
            <a:r>
              <a:rPr lang="en-GB" sz="1800" b="1" dirty="0">
                <a:solidFill>
                  <a:schemeClr val="tx1"/>
                </a:solidFill>
                <a:latin typeface="Baskerville Old Face" pitchFamily="18" charset="0"/>
              </a:rPr>
              <a:t>.</a:t>
            </a:r>
          </a:p>
          <a:p>
            <a:pPr marL="0" indent="174625" algn="just" defTabSz="263525">
              <a:lnSpc>
                <a:spcPct val="115000"/>
              </a:lnSpc>
              <a:spcAft>
                <a:spcPts val="0"/>
              </a:spcAft>
              <a:buSzPct val="100000"/>
              <a:buFontTx/>
              <a:buChar char="-"/>
            </a:pPr>
            <a:r>
              <a:rPr lang="en-GB" sz="1800" b="1" dirty="0">
                <a:solidFill>
                  <a:srgbClr val="47501C"/>
                </a:solidFill>
                <a:latin typeface="Baskerville Old Face" pitchFamily="18" charset="0"/>
              </a:rPr>
              <a:t>Tangibles</a:t>
            </a:r>
            <a:r>
              <a:rPr lang="en-GB" sz="1800" b="1" dirty="0">
                <a:solidFill>
                  <a:schemeClr val="tx1"/>
                </a:solidFill>
                <a:latin typeface="Baskerville Old Face" pitchFamily="18" charset="0"/>
              </a:rPr>
              <a:t>: </a:t>
            </a:r>
            <a:r>
              <a:rPr lang="en-US" sz="1800" b="1" dirty="0">
                <a:solidFill>
                  <a:schemeClr val="tx1"/>
                </a:solidFill>
                <a:latin typeface="Baskerville Old Face" pitchFamily="18" charset="0"/>
              </a:rPr>
              <a:t>Represent the physical environment of service provided to a customer, such as cleanness of the branch and parking availability, etc.</a:t>
            </a:r>
            <a:endParaRPr lang="en-GB" sz="1800" b="1" dirty="0">
              <a:solidFill>
                <a:schemeClr val="tx1"/>
              </a:solidFill>
              <a:latin typeface="Baskerville Old Face" pitchFamily="18" charset="0"/>
            </a:endParaRPr>
          </a:p>
          <a:p>
            <a:pPr marL="0" indent="0" algn="just" defTabSz="263525">
              <a:lnSpc>
                <a:spcPct val="115000"/>
              </a:lnSpc>
              <a:spcAft>
                <a:spcPts val="0"/>
              </a:spcAft>
              <a:buSzPct val="100000"/>
              <a:buNone/>
            </a:pPr>
            <a:endParaRPr lang="en-GB" sz="1800" b="1" dirty="0">
              <a:solidFill>
                <a:schemeClr val="tx1"/>
              </a:solidFill>
              <a:latin typeface="Baskerville Old Face" pitchFamily="18" charset="0"/>
            </a:endParaRPr>
          </a:p>
          <a:p>
            <a:pPr marL="0" indent="0" algn="just" defTabSz="263525">
              <a:lnSpc>
                <a:spcPct val="115000"/>
              </a:lnSpc>
              <a:spcAft>
                <a:spcPts val="0"/>
              </a:spcAft>
              <a:buSzPct val="100000"/>
              <a:buNone/>
            </a:pPr>
            <a:r>
              <a:rPr lang="en-US" sz="1800" b="1" dirty="0">
                <a:solidFill>
                  <a:srgbClr val="000099"/>
                </a:solidFill>
                <a:latin typeface="Baskerville Old Face" pitchFamily="18" charset="0"/>
              </a:rPr>
              <a:t>The combination of these five dimensions determines the level of customer satisfaction</a:t>
            </a:r>
            <a:r>
              <a:rPr lang="en-GB" sz="1800" b="1" dirty="0">
                <a:solidFill>
                  <a:srgbClr val="000099"/>
                </a:solidFill>
                <a:latin typeface="Baskerville Old Face" pitchFamily="18" charset="0"/>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46</a:t>
            </a:fld>
            <a:endParaRPr lang="en-US" dirty="0"/>
          </a:p>
        </p:txBody>
      </p:sp>
    </p:spTree>
    <p:extLst>
      <p:ext uri="{BB962C8B-B14F-4D97-AF65-F5344CB8AC3E}">
        <p14:creationId xmlns:p14="http://schemas.microsoft.com/office/powerpoint/2010/main" val="14888446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841797"/>
            <a:ext cx="8784976" cy="5395515"/>
          </a:xfrm>
        </p:spPr>
        <p:txBody>
          <a:bodyPr rtlCol="0">
            <a:noAutofit/>
          </a:bodyPr>
          <a:lstStyle/>
          <a:p>
            <a:pPr marL="0" indent="0" algn="just">
              <a:lnSpc>
                <a:spcPct val="115000"/>
              </a:lnSpc>
              <a:spcAft>
                <a:spcPts val="0"/>
              </a:spcAft>
              <a:buNone/>
            </a:pPr>
            <a:r>
              <a:rPr lang="en-GB" sz="1800" b="1" dirty="0">
                <a:solidFill>
                  <a:schemeClr val="accent6">
                    <a:lumMod val="75000"/>
                  </a:schemeClr>
                </a:solidFill>
                <a:latin typeface="Baskerville Old Face" pitchFamily="18" charset="0"/>
                <a:ea typeface="+mj-ea"/>
                <a:cs typeface="+mj-cs"/>
              </a:rPr>
              <a:t>13.1.7. Improving customer satisfaction using gap analysis:</a:t>
            </a:r>
          </a:p>
          <a:p>
            <a:pPr marL="0" indent="263525" algn="just" defTabSz="263525">
              <a:lnSpc>
                <a:spcPct val="115000"/>
              </a:lnSpc>
              <a:spcAft>
                <a:spcPts val="0"/>
              </a:spcAft>
              <a:buSzPct val="100000"/>
              <a:buFontTx/>
              <a:buChar char="-"/>
            </a:pPr>
            <a:r>
              <a:rPr lang="en-US" sz="1800" b="1" dirty="0">
                <a:solidFill>
                  <a:schemeClr val="tx1"/>
                </a:solidFill>
                <a:latin typeface="Baskerville Old Face" pitchFamily="18" charset="0"/>
              </a:rPr>
              <a:t>Improving the provided services and products is a crucial aspect of managing FS institutions. A popular technique for guiding such improvements is gap analysis</a:t>
            </a:r>
            <a:r>
              <a:rPr lang="en-GB" sz="1800" b="1" dirty="0">
                <a:solidFill>
                  <a:schemeClr val="tx1"/>
                </a:solidFill>
                <a:latin typeface="Baskerville Old Face" pitchFamily="18" charset="0"/>
              </a:rPr>
              <a:t>.</a:t>
            </a:r>
            <a:endParaRPr lang="en-GB" sz="800" b="1" dirty="0">
              <a:solidFill>
                <a:schemeClr val="tx1"/>
              </a:solidFill>
              <a:latin typeface="Baskerville Old Face" pitchFamily="18" charset="0"/>
            </a:endParaRPr>
          </a:p>
          <a:p>
            <a:pPr marL="0" indent="263525" algn="just" defTabSz="263525">
              <a:lnSpc>
                <a:spcPct val="115000"/>
              </a:lnSpc>
              <a:spcAft>
                <a:spcPts val="0"/>
              </a:spcAft>
              <a:buSzPct val="100000"/>
              <a:buFontTx/>
              <a:buChar char="-"/>
            </a:pPr>
            <a:r>
              <a:rPr lang="en-US" sz="1800" b="1" dirty="0">
                <a:solidFill>
                  <a:srgbClr val="000099"/>
                </a:solidFill>
                <a:latin typeface="Baskerville Old Face" pitchFamily="18" charset="0"/>
              </a:rPr>
              <a:t>This technique dissects the service process into a series of distinct constructs and identifies specific steps in the service production process where gaps may exist to defeat them</a:t>
            </a:r>
            <a:r>
              <a:rPr lang="en-GB" sz="1800" b="1" dirty="0">
                <a:solidFill>
                  <a:srgbClr val="000099"/>
                </a:solidFill>
                <a:latin typeface="Baskerville Old Face" pitchFamily="18" charset="0"/>
              </a:rPr>
              <a:t>.</a:t>
            </a:r>
            <a:endParaRPr lang="en-GB" sz="800" b="1" dirty="0">
              <a:solidFill>
                <a:schemeClr val="tx1"/>
              </a:solidFill>
              <a:latin typeface="Baskerville Old Face" pitchFamily="18" charset="0"/>
            </a:endParaRPr>
          </a:p>
          <a:p>
            <a:pPr marL="0" indent="263525" algn="just" defTabSz="263525">
              <a:lnSpc>
                <a:spcPct val="115000"/>
              </a:lnSpc>
              <a:spcAft>
                <a:spcPts val="0"/>
              </a:spcAft>
              <a:buSzPct val="100000"/>
              <a:buFontTx/>
              <a:buChar char="-"/>
            </a:pPr>
            <a:r>
              <a:rPr lang="en-US" sz="1800" b="1" dirty="0">
                <a:solidFill>
                  <a:schemeClr val="tx1"/>
                </a:solidFill>
                <a:latin typeface="Baskerville Old Face" pitchFamily="18" charset="0"/>
              </a:rPr>
              <a:t>An example is the difference between assumptions set by management about a specific service and what customer experience gaps result in dissatisfaction where the service has a lower quality than management's assumptions and actual customer experience</a:t>
            </a:r>
            <a:r>
              <a:rPr lang="en-GB" sz="1800" b="1" dirty="0">
                <a:solidFill>
                  <a:schemeClr val="tx1"/>
                </a:solidFill>
                <a:latin typeface="Baskerville Old Face" pitchFamily="18" charset="0"/>
              </a:rPr>
              <a:t>.</a:t>
            </a:r>
            <a:endParaRPr lang="en-GB" sz="800" b="1" dirty="0">
              <a:solidFill>
                <a:schemeClr val="tx1"/>
              </a:solidFill>
              <a:latin typeface="Baskerville Old Face" pitchFamily="18" charset="0"/>
            </a:endParaRPr>
          </a:p>
          <a:p>
            <a:pPr marL="0" indent="263525" algn="just" defTabSz="263525">
              <a:lnSpc>
                <a:spcPct val="115000"/>
              </a:lnSpc>
              <a:spcAft>
                <a:spcPts val="0"/>
              </a:spcAft>
              <a:buSzPct val="100000"/>
              <a:buFontTx/>
              <a:buChar char="-"/>
            </a:pPr>
            <a:r>
              <a:rPr lang="en-US" sz="1800" b="1" dirty="0">
                <a:solidFill>
                  <a:schemeClr val="accent6">
                    <a:lumMod val="50000"/>
                  </a:schemeClr>
                </a:solidFill>
                <a:latin typeface="Baskerville Old Face" pitchFamily="18" charset="0"/>
              </a:rPr>
              <a:t>To decrease the gaps, an FI must improve the service quality or minimize customers' expectations to reasonable levels</a:t>
            </a:r>
            <a:r>
              <a:rPr lang="en-GB" sz="1800" b="1" dirty="0">
                <a:solidFill>
                  <a:schemeClr val="accent6">
                    <a:lumMod val="50000"/>
                  </a:schemeClr>
                </a:solidFill>
                <a:latin typeface="Baskerville Old Face" pitchFamily="18" charset="0"/>
              </a:rPr>
              <a:t>.</a:t>
            </a:r>
            <a:endParaRPr lang="en-GB" sz="800" b="1" dirty="0">
              <a:solidFill>
                <a:schemeClr val="tx1"/>
              </a:solidFill>
              <a:latin typeface="Baskerville Old Face" pitchFamily="18" charset="0"/>
            </a:endParaRPr>
          </a:p>
          <a:p>
            <a:pPr marL="0" indent="263525" algn="just" defTabSz="263525">
              <a:lnSpc>
                <a:spcPct val="115000"/>
              </a:lnSpc>
              <a:spcAft>
                <a:spcPts val="0"/>
              </a:spcAft>
              <a:buSzPct val="100000"/>
              <a:buFontTx/>
              <a:buChar char="-"/>
            </a:pPr>
            <a:r>
              <a:rPr lang="en-US" sz="1800" b="1" dirty="0">
                <a:solidFill>
                  <a:schemeClr val="tx1"/>
                </a:solidFill>
                <a:latin typeface="Baskerville Old Face" pitchFamily="18" charset="0"/>
              </a:rPr>
              <a:t>Different types of gaps could be measured using market research techniques. For example, measuring what customers expect about the proper time of waiting in a bank branch to reach a teller through customer surveys and their internal data about that</a:t>
            </a:r>
            <a:r>
              <a:rPr lang="en-GB" sz="1800" b="1" dirty="0">
                <a:solidFill>
                  <a:schemeClr val="tx1"/>
                </a:solidFill>
                <a:latin typeface="Baskerville Old Face" pitchFamily="18" charset="0"/>
              </a:rPr>
              <a:t>.</a:t>
            </a:r>
            <a:endParaRPr lang="en-GB" sz="800" b="1" dirty="0">
              <a:solidFill>
                <a:schemeClr val="tx1"/>
              </a:solidFill>
              <a:latin typeface="Baskerville Old Face" pitchFamily="18" charset="0"/>
            </a:endParaRPr>
          </a:p>
          <a:p>
            <a:pPr marL="0" indent="263525" algn="just" defTabSz="263525">
              <a:lnSpc>
                <a:spcPct val="115000"/>
              </a:lnSpc>
              <a:spcAft>
                <a:spcPts val="0"/>
              </a:spcAft>
              <a:buSzPct val="100000"/>
              <a:buFontTx/>
              <a:buChar char="-"/>
            </a:pPr>
            <a:r>
              <a:rPr lang="en-US" sz="1800" b="1" dirty="0">
                <a:solidFill>
                  <a:schemeClr val="accent5">
                    <a:lumMod val="75000"/>
                  </a:schemeClr>
                </a:solidFill>
                <a:latin typeface="Baskerville Old Face" pitchFamily="18" charset="0"/>
              </a:rPr>
              <a:t>This process also shows and assesses pre-provided weaknesses in service by analyzing the difference between the planned and the provided</a:t>
            </a:r>
            <a:r>
              <a:rPr lang="en-GB" sz="1800" b="1" dirty="0">
                <a:solidFill>
                  <a:schemeClr val="accent5">
                    <a:lumMod val="75000"/>
                  </a:schemeClr>
                </a:solidFill>
                <a:latin typeface="Baskerville Old Face" pitchFamily="18" charset="0"/>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47</a:t>
            </a:fld>
            <a:endParaRPr lang="en-US" dirty="0"/>
          </a:p>
        </p:txBody>
      </p:sp>
    </p:spTree>
    <p:extLst>
      <p:ext uri="{BB962C8B-B14F-4D97-AF65-F5344CB8AC3E}">
        <p14:creationId xmlns:p14="http://schemas.microsoft.com/office/powerpoint/2010/main" val="4154582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908720"/>
            <a:ext cx="8784976" cy="5112569"/>
          </a:xfrm>
        </p:spPr>
        <p:txBody>
          <a:bodyPr rtlCol="0">
            <a:noAutofit/>
          </a:bodyPr>
          <a:lstStyle/>
          <a:p>
            <a:pPr marL="0" indent="0" algn="just">
              <a:lnSpc>
                <a:spcPct val="115000"/>
              </a:lnSpc>
              <a:spcAft>
                <a:spcPts val="0"/>
              </a:spcAft>
              <a:buClr>
                <a:srgbClr val="000099"/>
              </a:buClr>
              <a:buSzPct val="100000"/>
              <a:buNone/>
            </a:pPr>
            <a:r>
              <a:rPr lang="en-GB" sz="1800" b="1" dirty="0">
                <a:solidFill>
                  <a:srgbClr val="47501C"/>
                </a:solidFill>
                <a:latin typeface="Baskerville Old Face" pitchFamily="18" charset="0"/>
                <a:ea typeface="+mj-ea"/>
                <a:cs typeface="+mj-cs"/>
              </a:rPr>
              <a:t>13.2. Patterns of loyalty in financial services:</a:t>
            </a:r>
          </a:p>
          <a:p>
            <a:pPr marL="0" indent="360363" algn="just" defTabSz="263525">
              <a:lnSpc>
                <a:spcPct val="115000"/>
              </a:lnSpc>
              <a:spcAft>
                <a:spcPts val="0"/>
              </a:spcAft>
              <a:buSzPct val="100000"/>
              <a:buFont typeface="Arial" panose="020B0604020202020204" pitchFamily="34" charset="0"/>
              <a:buChar char="•"/>
            </a:pPr>
            <a:r>
              <a:rPr lang="en-US" sz="1800" b="1" dirty="0">
                <a:solidFill>
                  <a:schemeClr val="tx1"/>
                </a:solidFill>
                <a:latin typeface="Baskerville Old Face" pitchFamily="18" charset="0"/>
              </a:rPr>
              <a:t>Most customers stay with the same service provider (FI) year after year because switching between competitors is less common than in other market types</a:t>
            </a:r>
            <a:r>
              <a:rPr lang="en-GB" sz="1800" b="1" dirty="0">
                <a:solidFill>
                  <a:schemeClr val="tx1"/>
                </a:solidFill>
                <a:latin typeface="Baskerville Old Face" pitchFamily="18" charset="0"/>
              </a:rPr>
              <a:t>.</a:t>
            </a:r>
          </a:p>
          <a:p>
            <a:pPr marL="0" indent="360363" algn="just" defTabSz="263525">
              <a:lnSpc>
                <a:spcPct val="115000"/>
              </a:lnSpc>
              <a:spcAft>
                <a:spcPts val="0"/>
              </a:spcAft>
              <a:buSzPct val="100000"/>
              <a:buFont typeface="Arial" panose="020B0604020202020204" pitchFamily="34" charset="0"/>
              <a:buChar char="•"/>
            </a:pPr>
            <a:r>
              <a:rPr lang="en-US" sz="1800" b="1" dirty="0">
                <a:solidFill>
                  <a:srgbClr val="000099"/>
                </a:solidFill>
                <a:latin typeface="Baskerville Old Face" pitchFamily="18" charset="0"/>
              </a:rPr>
              <a:t>Higher customer retention may not represent loyalty resulting from customer satisfaction, but this retention refers to customers' lack of initiative to seek alternative FIs.</a:t>
            </a:r>
            <a:endParaRPr lang="en-GB" sz="1800" b="1" dirty="0">
              <a:solidFill>
                <a:schemeClr val="tx1"/>
              </a:solidFill>
              <a:latin typeface="Baskerville Old Face" pitchFamily="18" charset="0"/>
            </a:endParaRPr>
          </a:p>
          <a:p>
            <a:pPr marL="0" indent="360363" algn="just" defTabSz="263525">
              <a:lnSpc>
                <a:spcPct val="115000"/>
              </a:lnSpc>
              <a:spcAft>
                <a:spcPts val="0"/>
              </a:spcAft>
              <a:buSzPct val="100000"/>
              <a:buFont typeface="Arial" panose="020B0604020202020204" pitchFamily="34" charset="0"/>
              <a:buChar char="•"/>
            </a:pPr>
            <a:r>
              <a:rPr lang="en-US" sz="1800" b="1" dirty="0">
                <a:solidFill>
                  <a:schemeClr val="tx1"/>
                </a:solidFill>
                <a:latin typeface="Baskerville Old Face" pitchFamily="18" charset="0"/>
              </a:rPr>
              <a:t>According to research, FIs lose about 10% of their customer base annually. This customer defect is costly </a:t>
            </a:r>
            <a:r>
              <a:rPr lang="en-US" sz="1800" b="1" i="1" dirty="0">
                <a:solidFill>
                  <a:srgbClr val="FF0000"/>
                </a:solidFill>
                <a:latin typeface="Baskerville Old Face" pitchFamily="18" charset="0"/>
              </a:rPr>
              <a:t>because</a:t>
            </a:r>
            <a:r>
              <a:rPr lang="en-US" sz="1800" b="1" dirty="0">
                <a:solidFill>
                  <a:schemeClr val="tx1"/>
                </a:solidFill>
                <a:latin typeface="Baskerville Old Face" pitchFamily="18" charset="0"/>
              </a:rPr>
              <a:t> acquiring new customers to replace lost ones has higher costs. However, FIs still have to deal with it and obtain new customers.</a:t>
            </a:r>
            <a:endParaRPr lang="en-GB" sz="1800" b="1" dirty="0">
              <a:solidFill>
                <a:schemeClr val="tx1"/>
              </a:solidFill>
              <a:latin typeface="Baskerville Old Face" pitchFamily="18" charset="0"/>
            </a:endParaRPr>
          </a:p>
          <a:p>
            <a:pPr marL="0" indent="360363" algn="just" defTabSz="263525">
              <a:lnSpc>
                <a:spcPct val="115000"/>
              </a:lnSpc>
              <a:spcAft>
                <a:spcPts val="0"/>
              </a:spcAft>
              <a:buSzPct val="100000"/>
              <a:buFont typeface="Arial" panose="020B0604020202020204" pitchFamily="34" charset="0"/>
              <a:buChar char="•"/>
            </a:pPr>
            <a:r>
              <a:rPr lang="en-US" sz="1800" b="1" dirty="0">
                <a:solidFill>
                  <a:schemeClr val="accent6">
                    <a:lumMod val="50000"/>
                  </a:schemeClr>
                </a:solidFill>
                <a:latin typeface="Baskerville Old Face" pitchFamily="18" charset="0"/>
              </a:rPr>
              <a:t>Thus, FIs try to increase customer loyalty, maintain their customer base, and improve it using various methods.</a:t>
            </a:r>
          </a:p>
          <a:p>
            <a:pPr marL="0" indent="360363" algn="just" defTabSz="263525">
              <a:lnSpc>
                <a:spcPct val="115000"/>
              </a:lnSpc>
              <a:spcAft>
                <a:spcPts val="0"/>
              </a:spcAft>
              <a:buSzPct val="100000"/>
              <a:buFont typeface="Arial" panose="020B0604020202020204" pitchFamily="34" charset="0"/>
              <a:buChar char="•"/>
            </a:pPr>
            <a:r>
              <a:rPr lang="en-GB" sz="1800" b="1" dirty="0">
                <a:solidFill>
                  <a:srgbClr val="000099"/>
                </a:solidFill>
                <a:latin typeface="Baskerville Old Face" pitchFamily="18" charset="0"/>
              </a:rPr>
              <a:t>FIs measure customer loyalty by: -</a:t>
            </a:r>
          </a:p>
          <a:p>
            <a:pPr marL="342900" indent="-342900" algn="just" defTabSz="263525">
              <a:lnSpc>
                <a:spcPct val="115000"/>
              </a:lnSpc>
              <a:spcAft>
                <a:spcPts val="0"/>
              </a:spcAft>
              <a:buSzPct val="100000"/>
              <a:buFontTx/>
              <a:buChar char="-"/>
            </a:pPr>
            <a:r>
              <a:rPr lang="en-GB" sz="1800" b="1" dirty="0">
                <a:solidFill>
                  <a:schemeClr val="tx1"/>
                </a:solidFill>
                <a:latin typeface="Baskerville Old Face" pitchFamily="18" charset="0"/>
              </a:rPr>
              <a:t>Number of repeated transactions.</a:t>
            </a:r>
          </a:p>
          <a:p>
            <a:pPr marL="342900" indent="-342900" algn="just" defTabSz="263525">
              <a:lnSpc>
                <a:spcPct val="115000"/>
              </a:lnSpc>
              <a:spcAft>
                <a:spcPts val="0"/>
              </a:spcAft>
              <a:buSzPct val="100000"/>
              <a:buFontTx/>
              <a:buChar char="-"/>
            </a:pPr>
            <a:r>
              <a:rPr lang="en-GB" sz="1800" b="1" dirty="0">
                <a:solidFill>
                  <a:schemeClr val="tx1"/>
                </a:solidFill>
                <a:latin typeface="Baskerville Old Face" pitchFamily="18" charset="0"/>
              </a:rPr>
              <a:t>Logged complaint data.</a:t>
            </a:r>
          </a:p>
          <a:p>
            <a:pPr marL="342900" indent="-342900" algn="just" defTabSz="263525">
              <a:lnSpc>
                <a:spcPct val="115000"/>
              </a:lnSpc>
              <a:spcAft>
                <a:spcPts val="0"/>
              </a:spcAft>
              <a:buSzPct val="100000"/>
              <a:buFontTx/>
              <a:buChar char="-"/>
            </a:pPr>
            <a:r>
              <a:rPr lang="en-GB" sz="1800" b="1" dirty="0">
                <a:solidFill>
                  <a:schemeClr val="tx1"/>
                </a:solidFill>
                <a:latin typeface="Baskerville Old Face" pitchFamily="18" charset="0"/>
              </a:rPr>
              <a:t>Customer Surveys.</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48</a:t>
            </a:fld>
            <a:endParaRPr lang="en-US" dirty="0"/>
          </a:p>
        </p:txBody>
      </p:sp>
    </p:spTree>
    <p:extLst>
      <p:ext uri="{BB962C8B-B14F-4D97-AF65-F5344CB8AC3E}">
        <p14:creationId xmlns:p14="http://schemas.microsoft.com/office/powerpoint/2010/main" val="17088627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481757"/>
            <a:ext cx="8784976" cy="5683547"/>
          </a:xfrm>
        </p:spPr>
        <p:txBody>
          <a:bodyPr rtlCol="0">
            <a:noAutofit/>
          </a:bodyPr>
          <a:lstStyle/>
          <a:p>
            <a:pPr marL="0" indent="0" algn="just">
              <a:lnSpc>
                <a:spcPct val="115000"/>
              </a:lnSpc>
              <a:spcAft>
                <a:spcPts val="0"/>
              </a:spcAft>
              <a:buNone/>
            </a:pPr>
            <a:r>
              <a:rPr lang="en-GB" sz="1800" b="1" dirty="0">
                <a:solidFill>
                  <a:srgbClr val="47501C"/>
                </a:solidFill>
                <a:latin typeface="Baskerville Old Face" pitchFamily="18" charset="0"/>
                <a:ea typeface="+mj-ea"/>
                <a:cs typeface="+mj-cs"/>
              </a:rPr>
              <a:t>13.3. Customer relationship management:</a:t>
            </a:r>
          </a:p>
          <a:p>
            <a:pPr marL="0" indent="263525" algn="just" defTabSz="263525">
              <a:lnSpc>
                <a:spcPct val="115000"/>
              </a:lnSpc>
              <a:spcAft>
                <a:spcPts val="0"/>
              </a:spcAft>
              <a:buSzPct val="100000"/>
              <a:buFontTx/>
              <a:buChar char="-"/>
            </a:pPr>
            <a:r>
              <a:rPr lang="en-US" sz="1800" b="1" dirty="0">
                <a:solidFill>
                  <a:schemeClr val="tx1"/>
                </a:solidFill>
                <a:latin typeface="Baskerville Old Face" pitchFamily="18" charset="0"/>
              </a:rPr>
              <a:t>Good and enhanced relationship management with customers affects profitability and retaining customers for a longer time</a:t>
            </a:r>
            <a:r>
              <a:rPr lang="en-GB" sz="1800" b="1" dirty="0">
                <a:solidFill>
                  <a:schemeClr val="tx1"/>
                </a:solidFill>
                <a:latin typeface="Baskerville Old Face" pitchFamily="18" charset="0"/>
              </a:rPr>
              <a:t>.</a:t>
            </a:r>
          </a:p>
          <a:p>
            <a:pPr marL="0" indent="0" algn="just" defTabSz="263525">
              <a:lnSpc>
                <a:spcPct val="115000"/>
              </a:lnSpc>
              <a:spcAft>
                <a:spcPts val="0"/>
              </a:spcAft>
              <a:buSzPct val="100000"/>
              <a:buNone/>
            </a:pPr>
            <a:endParaRPr lang="en-GB" sz="800" b="1" dirty="0">
              <a:solidFill>
                <a:schemeClr val="tx1"/>
              </a:solidFill>
              <a:latin typeface="Baskerville Old Face" pitchFamily="18" charset="0"/>
            </a:endParaRPr>
          </a:p>
          <a:p>
            <a:pPr marL="0" indent="263525" algn="just" defTabSz="263525">
              <a:lnSpc>
                <a:spcPct val="115000"/>
              </a:lnSpc>
              <a:spcAft>
                <a:spcPts val="0"/>
              </a:spcAft>
              <a:buSzPct val="100000"/>
              <a:buFontTx/>
              <a:buChar char="-"/>
            </a:pPr>
            <a:r>
              <a:rPr lang="en-US" sz="1800" b="1" dirty="0">
                <a:solidFill>
                  <a:srgbClr val="000099"/>
                </a:solidFill>
                <a:latin typeface="Baskerville Old Face" pitchFamily="18" charset="0"/>
              </a:rPr>
              <a:t>The profit in a FI is generated from the number of customers and average profit per customer. Improving these two aspects will result in a profit increase</a:t>
            </a:r>
            <a:r>
              <a:rPr lang="en-GB" sz="1800" b="1" dirty="0">
                <a:solidFill>
                  <a:srgbClr val="000099"/>
                </a:solidFill>
                <a:latin typeface="Baskerville Old Face" pitchFamily="18" charset="0"/>
              </a:rPr>
              <a:t>.</a:t>
            </a:r>
          </a:p>
          <a:p>
            <a:pPr marL="0" indent="0" algn="just" defTabSz="263525">
              <a:lnSpc>
                <a:spcPct val="115000"/>
              </a:lnSpc>
              <a:spcAft>
                <a:spcPts val="0"/>
              </a:spcAft>
              <a:buSzPct val="100000"/>
              <a:buNone/>
            </a:pPr>
            <a:endParaRPr lang="en-GB" sz="800" b="1" dirty="0">
              <a:solidFill>
                <a:schemeClr val="tx1"/>
              </a:solidFill>
              <a:latin typeface="Baskerville Old Face" pitchFamily="18" charset="0"/>
            </a:endParaRPr>
          </a:p>
          <a:p>
            <a:pPr marL="0" indent="263525" algn="just" defTabSz="263525">
              <a:lnSpc>
                <a:spcPct val="115000"/>
              </a:lnSpc>
              <a:spcAft>
                <a:spcPts val="0"/>
              </a:spcAft>
              <a:buSzPct val="100000"/>
              <a:buFontTx/>
              <a:buChar char="-"/>
            </a:pPr>
            <a:r>
              <a:rPr lang="en-US" sz="1800" b="1" dirty="0">
                <a:solidFill>
                  <a:schemeClr val="tx1"/>
                </a:solidFill>
                <a:latin typeface="Baskerville Old Face" pitchFamily="18" charset="0"/>
              </a:rPr>
              <a:t>Increasing the number of customers is made through advertising, price-cutting, direct selling, and co-branding. These are costly processes, so an FI focuses on improved customer relationship management to increase profit generated from each customer through a long-term, time-based relationship with customers and purchasing additional services through cross-selling</a:t>
            </a:r>
            <a:r>
              <a:rPr lang="en-GB" sz="1800" b="1" dirty="0">
                <a:solidFill>
                  <a:schemeClr val="tx1"/>
                </a:solidFill>
                <a:latin typeface="Baskerville Old Face" pitchFamily="18" charset="0"/>
              </a:rPr>
              <a:t>.</a:t>
            </a:r>
          </a:p>
          <a:p>
            <a:pPr marL="0" indent="0" algn="just" defTabSz="263525">
              <a:lnSpc>
                <a:spcPct val="115000"/>
              </a:lnSpc>
              <a:spcAft>
                <a:spcPts val="0"/>
              </a:spcAft>
              <a:buSzPct val="100000"/>
              <a:buNone/>
            </a:pPr>
            <a:endParaRPr lang="en-GB" sz="800" b="1" dirty="0">
              <a:solidFill>
                <a:schemeClr val="tx1"/>
              </a:solidFill>
              <a:latin typeface="Baskerville Old Face" pitchFamily="18" charset="0"/>
            </a:endParaRPr>
          </a:p>
          <a:p>
            <a:pPr marL="0" indent="263525" algn="just" defTabSz="263525">
              <a:lnSpc>
                <a:spcPct val="115000"/>
              </a:lnSpc>
              <a:spcAft>
                <a:spcPts val="0"/>
              </a:spcAft>
              <a:buSzPct val="100000"/>
              <a:buFontTx/>
              <a:buChar char="-"/>
            </a:pPr>
            <a:r>
              <a:rPr lang="en-US" sz="1800" b="1" dirty="0">
                <a:solidFill>
                  <a:srgbClr val="47501C"/>
                </a:solidFill>
                <a:latin typeface="Baskerville Old Face" pitchFamily="18" charset="0"/>
              </a:rPr>
              <a:t>Average profit per customer is made through customer retention strategies such as (Bundling, Individually catered incentives, Cyclical timing, Employee protocols, Compliant solicitation, Personal contacts, Customer prioritization, and target marketing)</a:t>
            </a:r>
            <a:r>
              <a:rPr lang="en-GB" sz="1800" b="1" dirty="0">
                <a:solidFill>
                  <a:srgbClr val="47501C"/>
                </a:solidFill>
                <a:latin typeface="Baskerville Old Face" pitchFamily="18" charset="0"/>
              </a:rPr>
              <a:t>.</a:t>
            </a:r>
          </a:p>
          <a:p>
            <a:pPr marL="0" indent="0" algn="just" defTabSz="263525">
              <a:lnSpc>
                <a:spcPct val="115000"/>
              </a:lnSpc>
              <a:spcAft>
                <a:spcPts val="0"/>
              </a:spcAft>
              <a:buSzPct val="100000"/>
              <a:buNone/>
            </a:pPr>
            <a:endParaRPr lang="en-GB" sz="800" b="1" dirty="0">
              <a:solidFill>
                <a:schemeClr val="accent5">
                  <a:lumMod val="75000"/>
                </a:schemeClr>
              </a:solidFill>
              <a:latin typeface="Baskerville Old Face" pitchFamily="18" charset="0"/>
            </a:endParaRPr>
          </a:p>
          <a:p>
            <a:pPr marL="0" indent="263525" algn="just" defTabSz="263525">
              <a:lnSpc>
                <a:spcPct val="115000"/>
              </a:lnSpc>
              <a:spcAft>
                <a:spcPts val="0"/>
              </a:spcAft>
              <a:buSzPct val="100000"/>
              <a:buFontTx/>
              <a:buChar char="-"/>
            </a:pPr>
            <a:r>
              <a:rPr lang="en-US" sz="1800" b="1" dirty="0">
                <a:solidFill>
                  <a:schemeClr val="tx1"/>
                </a:solidFill>
                <a:latin typeface="Baskerville Old Face" pitchFamily="18" charset="0"/>
              </a:rPr>
              <a:t>FIs use all customer retention techniques to maintain and manage strong customer relationships to make more profits and achieve their objectives</a:t>
            </a:r>
            <a:r>
              <a:rPr lang="en-GB" sz="1800" b="1" dirty="0">
                <a:solidFill>
                  <a:schemeClr val="tx1"/>
                </a:solidFill>
                <a:latin typeface="Baskerville Old Face" pitchFamily="18" charset="0"/>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49</a:t>
            </a:fld>
            <a:endParaRPr lang="en-US" dirty="0"/>
          </a:p>
        </p:txBody>
      </p:sp>
    </p:spTree>
    <p:extLst>
      <p:ext uri="{BB962C8B-B14F-4D97-AF65-F5344CB8AC3E}">
        <p14:creationId xmlns:p14="http://schemas.microsoft.com/office/powerpoint/2010/main" val="121443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8"/>
            <a:ext cx="8568952" cy="6048672"/>
          </a:xfrm>
        </p:spPr>
        <p:txBody>
          <a:bodyPr rtlCol="0">
            <a:noAutofit/>
          </a:bodyPr>
          <a:lstStyle/>
          <a:p>
            <a:pPr marL="0" indent="0" algn="just" eaLnBrk="1" fontAlgn="auto" hangingPunct="1">
              <a:buClr>
                <a:schemeClr val="accent6">
                  <a:lumMod val="75000"/>
                </a:schemeClr>
              </a:buClr>
              <a:buSzPct val="100000"/>
              <a:buNone/>
              <a:tabLst>
                <a:tab pos="177800" algn="l"/>
              </a:tabLst>
              <a:defRPr/>
            </a:pPr>
            <a:r>
              <a:rPr lang="en-GB" sz="1800" b="1" dirty="0">
                <a:solidFill>
                  <a:schemeClr val="accent6">
                    <a:lumMod val="75000"/>
                  </a:schemeClr>
                </a:solidFill>
                <a:latin typeface="Baskerville Old Face" pitchFamily="18" charset="0"/>
                <a:ea typeface="+mj-ea"/>
                <a:cs typeface="+mj-cs"/>
              </a:rPr>
              <a:t>1.2.2.4. Maturity stage</a:t>
            </a:r>
            <a:r>
              <a:rPr lang="en-GB" sz="2000" b="1" dirty="0">
                <a:solidFill>
                  <a:schemeClr val="tx1">
                    <a:lumMod val="95000"/>
                    <a:lumOff val="5000"/>
                  </a:schemeClr>
                </a:solidFill>
                <a:latin typeface="Baskerville Old Face" pitchFamily="18" charset="0"/>
                <a:ea typeface="+mj-ea"/>
                <a:cs typeface="+mj-cs"/>
              </a:rPr>
              <a:t>: </a:t>
            </a:r>
            <a:r>
              <a:rPr lang="en-GB" sz="1800" b="1" dirty="0">
                <a:solidFill>
                  <a:schemeClr val="tx1">
                    <a:lumMod val="95000"/>
                    <a:lumOff val="5000"/>
                  </a:schemeClr>
                </a:solidFill>
                <a:latin typeface="Baskerville Old Face" pitchFamily="18" charset="0"/>
                <a:ea typeface="+mj-ea"/>
                <a:cs typeface="+mj-cs"/>
              </a:rPr>
              <a:t>Profits in previous stage push the competitors to enter the market.</a:t>
            </a:r>
          </a:p>
          <a:p>
            <a:pPr marL="177800" indent="-177800" algn="just" eaLnBrk="1" fontAlgn="auto" hangingPunct="1">
              <a:buClr>
                <a:schemeClr val="accent6">
                  <a:lumMod val="75000"/>
                </a:schemeClr>
              </a:buClr>
              <a:buFontTx/>
              <a:buChar char="-"/>
              <a:tabLst>
                <a:tab pos="177800" algn="l"/>
              </a:tabLst>
              <a:defRPr/>
            </a:pPr>
            <a:r>
              <a:rPr lang="en-GB" sz="1800" b="1" dirty="0">
                <a:solidFill>
                  <a:schemeClr val="tx1">
                    <a:lumMod val="95000"/>
                    <a:lumOff val="5000"/>
                  </a:schemeClr>
                </a:solidFill>
                <a:latin typeface="Baskerville Old Face" pitchFamily="18" charset="0"/>
                <a:ea typeface="+mj-ea"/>
                <a:cs typeface="+mj-cs"/>
              </a:rPr>
              <a:t>Most of consumers in this stage has bought or tried the product.</a:t>
            </a:r>
          </a:p>
          <a:p>
            <a:pPr marL="177800" indent="-177800" algn="just" eaLnBrk="1" fontAlgn="auto" hangingPunct="1">
              <a:buClr>
                <a:schemeClr val="accent6">
                  <a:lumMod val="75000"/>
                </a:schemeClr>
              </a:buClr>
              <a:buFontTx/>
              <a:buChar char="-"/>
              <a:tabLst>
                <a:tab pos="177800" algn="l"/>
              </a:tabLst>
              <a:defRPr/>
            </a:pPr>
            <a:r>
              <a:rPr lang="en-GB" sz="1800" b="1" dirty="0">
                <a:solidFill>
                  <a:schemeClr val="tx1">
                    <a:lumMod val="95000"/>
                    <a:lumOff val="5000"/>
                  </a:schemeClr>
                </a:solidFill>
                <a:latin typeface="Baskerville Old Face" pitchFamily="18" charset="0"/>
                <a:ea typeface="+mj-ea"/>
                <a:cs typeface="+mj-cs"/>
              </a:rPr>
              <a:t>There will be </a:t>
            </a:r>
            <a:r>
              <a:rPr lang="en-GB" sz="1800" b="1" dirty="0">
                <a:solidFill>
                  <a:srgbClr val="FF0000"/>
                </a:solidFill>
                <a:latin typeface="Baskerville Old Face" pitchFamily="18" charset="0"/>
                <a:ea typeface="+mj-ea"/>
                <a:cs typeface="+mj-cs"/>
              </a:rPr>
              <a:t>aggressive advertising</a:t>
            </a:r>
            <a:r>
              <a:rPr lang="en-GB" sz="1800" b="1" dirty="0">
                <a:solidFill>
                  <a:schemeClr val="tx1">
                    <a:lumMod val="95000"/>
                    <a:lumOff val="5000"/>
                  </a:schemeClr>
                </a:solidFill>
                <a:latin typeface="Baskerville Old Face" pitchFamily="18" charset="0"/>
                <a:ea typeface="+mj-ea"/>
                <a:cs typeface="+mj-cs"/>
              </a:rPr>
              <a:t> to show their priority among the competitors.</a:t>
            </a:r>
          </a:p>
          <a:p>
            <a:pPr marL="177800" indent="-177800" algn="just" eaLnBrk="1" fontAlgn="auto" hangingPunct="1">
              <a:buClr>
                <a:schemeClr val="accent6">
                  <a:lumMod val="75000"/>
                </a:schemeClr>
              </a:buClr>
              <a:buFontTx/>
              <a:buChar char="-"/>
              <a:tabLst>
                <a:tab pos="177800" algn="l"/>
              </a:tabLst>
              <a:defRPr/>
            </a:pPr>
            <a:r>
              <a:rPr lang="en-GB" sz="1800" b="1" dirty="0">
                <a:solidFill>
                  <a:srgbClr val="00B050"/>
                </a:solidFill>
                <a:latin typeface="Baskerville Old Face" pitchFamily="18" charset="0"/>
                <a:ea typeface="+mj-ea"/>
                <a:cs typeface="+mj-cs"/>
              </a:rPr>
              <a:t>All previous points lead to deceleration in sales, increasing costs and decreasing profits.</a:t>
            </a:r>
          </a:p>
          <a:p>
            <a:pPr marL="177800" indent="-177800" algn="just" eaLnBrk="1" fontAlgn="auto" hangingPunct="1">
              <a:buClr>
                <a:schemeClr val="accent6">
                  <a:lumMod val="75000"/>
                </a:schemeClr>
              </a:buClr>
              <a:buFontTx/>
              <a:buChar char="-"/>
              <a:tabLst>
                <a:tab pos="177800" algn="l"/>
              </a:tabLst>
              <a:defRPr/>
            </a:pPr>
            <a:r>
              <a:rPr lang="en-GB" sz="1800" b="1" dirty="0">
                <a:solidFill>
                  <a:srgbClr val="000099"/>
                </a:solidFill>
                <a:latin typeface="Baskerville Old Face" pitchFamily="18" charset="0"/>
                <a:ea typeface="+mj-ea"/>
                <a:cs typeface="+mj-cs"/>
              </a:rPr>
              <a:t>The prices start falling, because the competitors start selling their products and control a part of the market.</a:t>
            </a:r>
          </a:p>
          <a:p>
            <a:pPr marL="177800" indent="-177800" algn="just" eaLnBrk="1" fontAlgn="auto" hangingPunct="1">
              <a:buClr>
                <a:schemeClr val="accent6">
                  <a:lumMod val="75000"/>
                </a:schemeClr>
              </a:buClr>
              <a:buFontTx/>
              <a:buChar char="-"/>
              <a:tabLst>
                <a:tab pos="177800" algn="l"/>
              </a:tabLst>
              <a:defRPr/>
            </a:pPr>
            <a:r>
              <a:rPr lang="en-GB" sz="1800" b="1" dirty="0">
                <a:solidFill>
                  <a:schemeClr val="tx1">
                    <a:lumMod val="95000"/>
                    <a:lumOff val="5000"/>
                  </a:schemeClr>
                </a:solidFill>
                <a:latin typeface="Baskerville Old Face" pitchFamily="18" charset="0"/>
                <a:ea typeface="+mj-ea"/>
                <a:cs typeface="+mj-cs"/>
              </a:rPr>
              <a:t>Most of traditional services such as opening and checking accounts are locate in this stage.</a:t>
            </a:r>
          </a:p>
          <a:p>
            <a:pPr marL="177800" indent="-177800" algn="just" eaLnBrk="1" fontAlgn="auto" hangingPunct="1">
              <a:buClr>
                <a:schemeClr val="accent6">
                  <a:lumMod val="75000"/>
                </a:schemeClr>
              </a:buClr>
              <a:buFontTx/>
              <a:buChar char="-"/>
              <a:tabLst>
                <a:tab pos="177800" algn="l"/>
              </a:tabLst>
              <a:defRPr/>
            </a:pPr>
            <a:r>
              <a:rPr lang="en-GB" sz="1800" b="1" dirty="0">
                <a:solidFill>
                  <a:schemeClr val="tx1">
                    <a:lumMod val="95000"/>
                    <a:lumOff val="5000"/>
                  </a:schemeClr>
                </a:solidFill>
                <a:latin typeface="Baskerville Old Face" pitchFamily="18" charset="0"/>
                <a:ea typeface="+mj-ea"/>
                <a:cs typeface="+mj-cs"/>
              </a:rPr>
              <a:t>Financial institutors depend on “</a:t>
            </a:r>
            <a:r>
              <a:rPr lang="en-GB" sz="1800" b="1" dirty="0">
                <a:solidFill>
                  <a:srgbClr val="FF0000"/>
                </a:solidFill>
                <a:latin typeface="Baskerville Old Face" pitchFamily="18" charset="0"/>
                <a:ea typeface="+mj-ea"/>
                <a:cs typeface="+mj-cs"/>
              </a:rPr>
              <a:t>Decreasing price</a:t>
            </a:r>
            <a:r>
              <a:rPr lang="en-GB" sz="1800" b="1" dirty="0">
                <a:solidFill>
                  <a:schemeClr val="tx1">
                    <a:lumMod val="95000"/>
                    <a:lumOff val="5000"/>
                  </a:schemeClr>
                </a:solidFill>
                <a:latin typeface="Baskerville Old Face" pitchFamily="18" charset="0"/>
                <a:ea typeface="+mj-ea"/>
                <a:cs typeface="+mj-cs"/>
              </a:rPr>
              <a:t>” and “</a:t>
            </a:r>
            <a:r>
              <a:rPr lang="en-GB" sz="1800" b="1" dirty="0">
                <a:solidFill>
                  <a:srgbClr val="FF0000"/>
                </a:solidFill>
                <a:latin typeface="Baskerville Old Face" pitchFamily="18" charset="0"/>
                <a:ea typeface="+mj-ea"/>
                <a:cs typeface="+mj-cs"/>
              </a:rPr>
              <a:t>Product modification and improvement strategies</a:t>
            </a:r>
            <a:r>
              <a:rPr lang="en-GB" sz="1800" b="1" dirty="0">
                <a:solidFill>
                  <a:schemeClr val="tx1">
                    <a:lumMod val="95000"/>
                    <a:lumOff val="5000"/>
                  </a:schemeClr>
                </a:solidFill>
                <a:latin typeface="Baskerville Old Face" pitchFamily="18" charset="0"/>
                <a:ea typeface="+mj-ea"/>
                <a:cs typeface="+mj-cs"/>
              </a:rPr>
              <a:t>” to last as long as possible in this stage.</a:t>
            </a:r>
          </a:p>
          <a:p>
            <a:pPr marL="0" indent="0" algn="just" eaLnBrk="1" fontAlgn="auto" hangingPunct="1">
              <a:buClr>
                <a:schemeClr val="accent6">
                  <a:lumMod val="75000"/>
                </a:schemeClr>
              </a:buClr>
              <a:buNone/>
              <a:tabLst>
                <a:tab pos="177800" algn="l"/>
              </a:tabLst>
              <a:defRPr/>
            </a:pPr>
            <a:endParaRPr lang="en-GB" sz="1000" b="1" dirty="0">
              <a:solidFill>
                <a:schemeClr val="tx1">
                  <a:lumMod val="95000"/>
                  <a:lumOff val="5000"/>
                </a:schemeClr>
              </a:solidFill>
              <a:latin typeface="Baskerville Old Face" pitchFamily="18" charset="0"/>
              <a:ea typeface="+mj-ea"/>
              <a:cs typeface="+mj-cs"/>
            </a:endParaRPr>
          </a:p>
          <a:p>
            <a:pPr marL="0" indent="0" algn="just" eaLnBrk="1" fontAlgn="auto" hangingPunct="1">
              <a:buClr>
                <a:schemeClr val="accent6">
                  <a:lumMod val="75000"/>
                </a:schemeClr>
              </a:buClr>
              <a:buSzPct val="100000"/>
              <a:buNone/>
              <a:tabLst>
                <a:tab pos="177800" algn="l"/>
              </a:tabLst>
              <a:defRPr/>
            </a:pPr>
            <a:r>
              <a:rPr lang="en-GB" sz="1800" b="1" dirty="0">
                <a:solidFill>
                  <a:schemeClr val="accent6">
                    <a:lumMod val="75000"/>
                  </a:schemeClr>
                </a:solidFill>
                <a:latin typeface="Baskerville Old Face" pitchFamily="18" charset="0"/>
                <a:ea typeface="+mj-ea"/>
                <a:cs typeface="+mj-cs"/>
              </a:rPr>
              <a:t>1.2.2.5. Decline stage</a:t>
            </a:r>
            <a:r>
              <a:rPr lang="en-GB" sz="2000" b="1" dirty="0">
                <a:solidFill>
                  <a:schemeClr val="tx1">
                    <a:lumMod val="95000"/>
                    <a:lumOff val="5000"/>
                  </a:schemeClr>
                </a:solidFill>
                <a:latin typeface="Baskerville Old Face" pitchFamily="18" charset="0"/>
              </a:rPr>
              <a:t>: </a:t>
            </a:r>
            <a:r>
              <a:rPr lang="en-GB" sz="1800" b="1" dirty="0">
                <a:solidFill>
                  <a:schemeClr val="tx1">
                    <a:lumMod val="95000"/>
                    <a:lumOff val="5000"/>
                  </a:schemeClr>
                </a:solidFill>
                <a:latin typeface="Baskerville Old Face" pitchFamily="18" charset="0"/>
              </a:rPr>
              <a:t>Total Market Sales start falling, because of the following factors:-</a:t>
            </a:r>
          </a:p>
          <a:p>
            <a:pPr marL="177800" indent="-177800" algn="just" eaLnBrk="1" fontAlgn="auto" hangingPunct="1">
              <a:buClr>
                <a:schemeClr val="accent6">
                  <a:lumMod val="75000"/>
                </a:schemeClr>
              </a:buClr>
              <a:buFont typeface="Arial" pitchFamily="34" charset="0"/>
              <a:buChar char="•"/>
              <a:tabLst>
                <a:tab pos="177800" algn="l"/>
              </a:tabLst>
              <a:defRPr/>
            </a:pPr>
            <a:r>
              <a:rPr lang="en-GB" sz="1800" b="1" dirty="0">
                <a:solidFill>
                  <a:srgbClr val="47501C"/>
                </a:solidFill>
                <a:latin typeface="Baskerville Old Face" pitchFamily="18" charset="0"/>
              </a:rPr>
              <a:t>Entering new products to the market for replacing the current product.</a:t>
            </a:r>
          </a:p>
          <a:p>
            <a:pPr marL="177800" indent="-177800" algn="just" eaLnBrk="1" fontAlgn="auto" hangingPunct="1">
              <a:buClr>
                <a:schemeClr val="accent6">
                  <a:lumMod val="75000"/>
                </a:schemeClr>
              </a:buClr>
              <a:buFont typeface="Arial" pitchFamily="34" charset="0"/>
              <a:buChar char="•"/>
              <a:tabLst>
                <a:tab pos="177800" algn="l"/>
              </a:tabLst>
              <a:defRPr/>
            </a:pPr>
            <a:r>
              <a:rPr lang="en-GB" sz="1800" b="1" dirty="0">
                <a:solidFill>
                  <a:srgbClr val="47501C"/>
                </a:solidFill>
                <a:latin typeface="Baskerville Old Face" pitchFamily="18" charset="0"/>
              </a:rPr>
              <a:t>Specific governmental legislations.</a:t>
            </a:r>
          </a:p>
          <a:p>
            <a:pPr marL="177800" indent="-177800" algn="just" eaLnBrk="1" fontAlgn="auto" hangingPunct="1">
              <a:buClr>
                <a:schemeClr val="accent6">
                  <a:lumMod val="75000"/>
                </a:schemeClr>
              </a:buClr>
              <a:buFont typeface="Arial" pitchFamily="34" charset="0"/>
              <a:buChar char="•"/>
              <a:tabLst>
                <a:tab pos="177800" algn="l"/>
              </a:tabLst>
              <a:defRPr/>
            </a:pPr>
            <a:r>
              <a:rPr lang="en-GB" sz="1800" b="1" dirty="0">
                <a:solidFill>
                  <a:srgbClr val="47501C"/>
                </a:solidFill>
                <a:latin typeface="Baskerville Old Face" pitchFamily="18" charset="0"/>
              </a:rPr>
              <a:t>Cultural, Social, Political…etc. variables.</a:t>
            </a:r>
          </a:p>
          <a:p>
            <a:pPr marL="177800" indent="-177800" algn="just" eaLnBrk="1" fontAlgn="auto" hangingPunct="1">
              <a:buClr>
                <a:schemeClr val="accent6">
                  <a:lumMod val="75000"/>
                </a:schemeClr>
              </a:buClr>
              <a:buFontTx/>
              <a:buChar char="-"/>
              <a:tabLst>
                <a:tab pos="177800" algn="l"/>
              </a:tabLst>
              <a:defRPr/>
            </a:pPr>
            <a:r>
              <a:rPr lang="en-GB" sz="1800" b="1" dirty="0">
                <a:solidFill>
                  <a:srgbClr val="0070C0"/>
                </a:solidFill>
                <a:latin typeface="Baskerville Old Face" pitchFamily="18" charset="0"/>
              </a:rPr>
              <a:t>In this stage the managers and/or the owners must do the followings:</a:t>
            </a:r>
          </a:p>
          <a:p>
            <a:pPr marL="177800" indent="-177800" algn="just" eaLnBrk="1" fontAlgn="auto" hangingPunct="1">
              <a:buClr>
                <a:schemeClr val="accent6">
                  <a:lumMod val="75000"/>
                </a:schemeClr>
              </a:buClr>
              <a:buFont typeface="Arial" pitchFamily="34" charset="0"/>
              <a:buChar char="•"/>
              <a:tabLst>
                <a:tab pos="177800" algn="l"/>
              </a:tabLst>
              <a:defRPr/>
            </a:pPr>
            <a:r>
              <a:rPr lang="en-GB" sz="1800" b="1" dirty="0">
                <a:solidFill>
                  <a:schemeClr val="accent3">
                    <a:lumMod val="50000"/>
                  </a:schemeClr>
                </a:solidFill>
                <a:latin typeface="Baskerville Old Face" pitchFamily="18" charset="0"/>
              </a:rPr>
              <a:t>Assessing and evaluating of their position and Stop the production of the product.</a:t>
            </a:r>
          </a:p>
          <a:p>
            <a:pPr marL="177800" indent="-177800" algn="just" eaLnBrk="1" fontAlgn="auto" hangingPunct="1">
              <a:buClr>
                <a:schemeClr val="accent6">
                  <a:lumMod val="75000"/>
                </a:schemeClr>
              </a:buClr>
              <a:buFont typeface="Arial" pitchFamily="34" charset="0"/>
              <a:buChar char="•"/>
              <a:tabLst>
                <a:tab pos="177800" algn="l"/>
              </a:tabLst>
              <a:defRPr/>
            </a:pPr>
            <a:r>
              <a:rPr lang="en-GB" sz="1800" b="1" dirty="0">
                <a:solidFill>
                  <a:schemeClr val="accent3">
                    <a:lumMod val="50000"/>
                  </a:schemeClr>
                </a:solidFill>
                <a:latin typeface="Baskerville Old Face" pitchFamily="18" charset="0"/>
              </a:rPr>
              <a:t>Think about new polices and strategies and/or providing new product/s.</a:t>
            </a:r>
          </a:p>
        </p:txBody>
      </p:sp>
      <p:sp>
        <p:nvSpPr>
          <p:cNvPr id="4" name="Slide Number Placeholder 3"/>
          <p:cNvSpPr>
            <a:spLocks noGrp="1"/>
          </p:cNvSpPr>
          <p:nvPr>
            <p:ph type="sldNum" sz="quarter" idx="16"/>
          </p:nvPr>
        </p:nvSpPr>
        <p:spPr/>
        <p:txBody>
          <a:bodyPr/>
          <a:lstStyle/>
          <a:p>
            <a:pPr>
              <a:defRPr/>
            </a:pPr>
            <a:fld id="{B99C8FD4-B45A-45E7-9158-DEE04946B709}" type="slidenum">
              <a:rPr lang="en-US" smtClean="0"/>
              <a:pPr>
                <a:defRPr/>
              </a:pPr>
              <a:t>5</a:t>
            </a:fld>
            <a:endParaRPr lang="en-US" dirty="0"/>
          </a:p>
        </p:txBody>
      </p:sp>
    </p:spTree>
    <p:extLst>
      <p:ext uri="{BB962C8B-B14F-4D97-AF65-F5344CB8AC3E}">
        <p14:creationId xmlns:p14="http://schemas.microsoft.com/office/powerpoint/2010/main" val="23793447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476672"/>
            <a:ext cx="8784976" cy="5760640"/>
          </a:xfrm>
        </p:spPr>
        <p:txBody>
          <a:bodyPr rtlCol="0">
            <a:noAutofit/>
          </a:bodyPr>
          <a:lstStyle/>
          <a:p>
            <a:pPr marL="457200" indent="-457200" algn="just">
              <a:lnSpc>
                <a:spcPct val="115000"/>
              </a:lnSpc>
              <a:spcAft>
                <a:spcPts val="0"/>
              </a:spcAft>
              <a:buClr>
                <a:srgbClr val="000099"/>
              </a:buClr>
              <a:buSzPct val="100000"/>
              <a:buFont typeface="+mj-lt"/>
              <a:buAutoNum type="arabicPeriod" startAt="14"/>
            </a:pPr>
            <a:r>
              <a:rPr lang="en-US" sz="2000" b="1" dirty="0">
                <a:solidFill>
                  <a:srgbClr val="000099"/>
                </a:solidFill>
                <a:latin typeface="Baskerville Old Face" pitchFamily="18" charset="0"/>
                <a:ea typeface="+mj-ea"/>
                <a:cs typeface="+mj-cs"/>
              </a:rPr>
              <a:t>Regulations governing FS marketing and Strategic marketing plan in FSs</a:t>
            </a:r>
          </a:p>
          <a:p>
            <a:pPr marL="0" indent="0" algn="just">
              <a:lnSpc>
                <a:spcPct val="115000"/>
              </a:lnSpc>
              <a:spcAft>
                <a:spcPts val="0"/>
              </a:spcAft>
              <a:buClr>
                <a:srgbClr val="000099"/>
              </a:buClr>
              <a:buSzPct val="100000"/>
              <a:buNone/>
            </a:pPr>
            <a:r>
              <a:rPr lang="en-US" sz="1800" b="1" dirty="0">
                <a:solidFill>
                  <a:schemeClr val="accent6">
                    <a:lumMod val="50000"/>
                  </a:schemeClr>
                </a:solidFill>
                <a:latin typeface="Baskerville Old Face" pitchFamily="18" charset="0"/>
                <a:ea typeface="+mj-ea"/>
                <a:cs typeface="+mj-cs"/>
              </a:rPr>
              <a:t>14.1. Regulations governing FS marketing: </a:t>
            </a:r>
            <a:r>
              <a:rPr lang="en-US" sz="1800" b="1" dirty="0">
                <a:solidFill>
                  <a:srgbClr val="000099"/>
                </a:solidFill>
                <a:latin typeface="Baskerville Old Face" pitchFamily="18" charset="0"/>
                <a:ea typeface="+mj-ea"/>
                <a:cs typeface="+mj-cs"/>
              </a:rPr>
              <a:t>(refer to all laws and regulations set by financial policy and the World Bank to manage FIs and protect customers).</a:t>
            </a:r>
            <a:endParaRPr lang="en-GB" sz="1800" b="1" dirty="0">
              <a:solidFill>
                <a:schemeClr val="tx1"/>
              </a:solidFill>
              <a:latin typeface="Baskerville Old Face" pitchFamily="18" charset="0"/>
            </a:endParaRPr>
          </a:p>
          <a:p>
            <a:pPr marL="179388" indent="-179388" algn="just" defTabSz="263525">
              <a:lnSpc>
                <a:spcPct val="115000"/>
              </a:lnSpc>
              <a:spcAft>
                <a:spcPts val="0"/>
              </a:spcAft>
              <a:buSzPct val="100000"/>
              <a:buFontTx/>
              <a:buChar char="-"/>
            </a:pPr>
            <a:r>
              <a:rPr lang="en-GB" sz="1800" b="1" dirty="0">
                <a:solidFill>
                  <a:srgbClr val="FF0000"/>
                </a:solidFill>
                <a:latin typeface="Baskerville Old Face" pitchFamily="18" charset="0"/>
              </a:rPr>
              <a:t>Regulations has the following objectives: -</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Managing financial transactions to be transparent.</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Protecting customers' rights from fraud, exploitation, and misleading by FIs.</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Guarantying standards for the quality of financial services and products.</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FSs directly affect users' social, emotional, and economic well-being.</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FSs have an elusive nature that cannot be measured or quantified easily.</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Fostering healthy competition in FS markets.</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Ensuring that customers have access to essential financial services.</a:t>
            </a:r>
          </a:p>
          <a:p>
            <a:pPr marL="14288" indent="0" algn="just" defTabSz="263525">
              <a:lnSpc>
                <a:spcPct val="115000"/>
              </a:lnSpc>
              <a:spcAft>
                <a:spcPts val="0"/>
              </a:spcAft>
              <a:buSzPct val="100000"/>
              <a:buNone/>
            </a:pPr>
            <a:endParaRPr lang="en-GB" sz="1000" b="1" dirty="0">
              <a:solidFill>
                <a:schemeClr val="tx1"/>
              </a:solidFill>
              <a:latin typeface="Baskerville Old Face" pitchFamily="18" charset="0"/>
              <a:ea typeface="+mj-ea"/>
              <a:cs typeface="+mj-cs"/>
            </a:endParaRPr>
          </a:p>
          <a:p>
            <a:pPr marL="179388" indent="-179388" algn="just" defTabSz="263525">
              <a:lnSpc>
                <a:spcPct val="115000"/>
              </a:lnSpc>
              <a:spcAft>
                <a:spcPts val="0"/>
              </a:spcAft>
              <a:buSzPct val="100000"/>
              <a:buFontTx/>
              <a:buChar char="-"/>
            </a:pPr>
            <a:r>
              <a:rPr lang="en-US" sz="1800" b="1" dirty="0">
                <a:solidFill>
                  <a:srgbClr val="000099"/>
                </a:solidFill>
                <a:latin typeface="Baskerville Old Face" pitchFamily="18" charset="0"/>
                <a:ea typeface="+mj-ea"/>
                <a:cs typeface="+mj-cs"/>
              </a:rPr>
              <a:t>Regulations manage almost all aspects of FIs' activities, like reserves, interest rates, fees, commissions, insurance, mortgages, etc. A FI can not change prices randomly.</a:t>
            </a:r>
          </a:p>
          <a:p>
            <a:pPr marL="179388" indent="-179388" algn="just" defTabSz="263525">
              <a:lnSpc>
                <a:spcPct val="115000"/>
              </a:lnSpc>
              <a:spcAft>
                <a:spcPts val="0"/>
              </a:spcAft>
              <a:buSzPct val="100000"/>
              <a:buFontTx/>
              <a:buChar char="-"/>
            </a:pPr>
            <a:r>
              <a:rPr lang="en-US" sz="1800" b="1" dirty="0">
                <a:solidFill>
                  <a:srgbClr val="000099"/>
                </a:solidFill>
                <a:latin typeface="Baskerville Old Face" pitchFamily="18" charset="0"/>
                <a:ea typeface="+mj-ea"/>
                <a:cs typeface="+mj-cs"/>
              </a:rPr>
              <a:t>Some regulations are generalized for all FIs, and some are specialized for specific FIs such as banks, insurance companies, mortgage institutions, etc.</a:t>
            </a:r>
            <a:endParaRPr lang="en-GB" sz="1800" b="1" dirty="0">
              <a:solidFill>
                <a:srgbClr val="000099"/>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50</a:t>
            </a:fld>
            <a:endParaRPr lang="en-US" dirty="0"/>
          </a:p>
        </p:txBody>
      </p:sp>
    </p:spTree>
    <p:extLst>
      <p:ext uri="{BB962C8B-B14F-4D97-AF65-F5344CB8AC3E}">
        <p14:creationId xmlns:p14="http://schemas.microsoft.com/office/powerpoint/2010/main" val="16036979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692696"/>
            <a:ext cx="8784976" cy="5400600"/>
          </a:xfrm>
        </p:spPr>
        <p:txBody>
          <a:bodyPr rtlCol="0">
            <a:noAutofit/>
          </a:bodyPr>
          <a:lstStyle/>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14.2. Strategic marketing plan Definition:</a:t>
            </a:r>
          </a:p>
          <a:p>
            <a:pPr marL="0" indent="0" algn="just" defTabSz="263525">
              <a:lnSpc>
                <a:spcPct val="115000"/>
              </a:lnSpc>
              <a:spcAft>
                <a:spcPts val="0"/>
              </a:spcAft>
              <a:buSzPct val="100000"/>
              <a:buNone/>
            </a:pPr>
            <a:r>
              <a:rPr lang="en-US" sz="1800" b="1" dirty="0">
                <a:solidFill>
                  <a:srgbClr val="000099"/>
                </a:solidFill>
                <a:latin typeface="Baskerville Old Face" pitchFamily="18" charset="0"/>
              </a:rPr>
              <a:t>(Describes various actions and behaviors exhibited by individuals, groups, and organizations in business, the economy, politics, and other activities)</a:t>
            </a:r>
            <a:r>
              <a:rPr lang="en-GB" sz="1800" b="1" dirty="0">
                <a:solidFill>
                  <a:schemeClr val="tx1"/>
                </a:solidFill>
                <a:latin typeface="Baskerville Old Face" pitchFamily="18" charset="0"/>
              </a:rPr>
              <a:t>.</a:t>
            </a:r>
          </a:p>
          <a:p>
            <a:pPr marL="0" indent="0" algn="just" defTabSz="263525">
              <a:lnSpc>
                <a:spcPct val="115000"/>
              </a:lnSpc>
              <a:spcAft>
                <a:spcPts val="0"/>
              </a:spcAft>
              <a:buSzPct val="100000"/>
              <a:buNone/>
            </a:pPr>
            <a:endParaRPr lang="en-GB" sz="800" b="1" dirty="0">
              <a:solidFill>
                <a:schemeClr val="tx1"/>
              </a:solidFill>
              <a:latin typeface="Baskerville Old Face" pitchFamily="18" charset="0"/>
            </a:endParaRPr>
          </a:p>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14.3. The important of the FS marketing strategic plan:</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Those who depend on a strategic plan will outperform those who don’t.</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FS activities are human-based, so employing skilled employees requires a clear direction and long-term objectives.</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Ensuring long-term stability to make customers sure about FIs health and safety</a:t>
            </a:r>
            <a:r>
              <a:rPr lang="en-GB" sz="1800" b="1" dirty="0">
                <a:solidFill>
                  <a:schemeClr val="tx1"/>
                </a:solidFill>
                <a:latin typeface="Baskerville Old Face" pitchFamily="18" charset="0"/>
              </a:rPr>
              <a:t>.</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Economic variables and technology are changing fast and influence the delivery of FSs to customers; thus, failure in estimating economic forces and emerging technology to the institution will result in dissatisfaction with customers' various needs</a:t>
            </a:r>
            <a:r>
              <a:rPr lang="en-GB" sz="1800" b="1" dirty="0">
                <a:solidFill>
                  <a:schemeClr val="tx1"/>
                </a:solidFill>
                <a:latin typeface="Baskerville Old Face" pitchFamily="18" charset="0"/>
              </a:rPr>
              <a:t>.</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It has a critical role and importance for the institution's survival in the long term.</a:t>
            </a:r>
          </a:p>
          <a:p>
            <a:pPr marL="14288" indent="249238"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Increasing efficiency and profitability while lowering costs by making the best use of resources to achieve the objectives of the institution</a:t>
            </a:r>
            <a:r>
              <a:rPr lang="en-GB" sz="1800" b="1" dirty="0">
                <a:solidFill>
                  <a:schemeClr val="tx1"/>
                </a:solidFill>
                <a:latin typeface="Baskerville Old Face" pitchFamily="18" charset="0"/>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51</a:t>
            </a:fld>
            <a:endParaRPr lang="en-US" dirty="0"/>
          </a:p>
        </p:txBody>
      </p:sp>
    </p:spTree>
    <p:extLst>
      <p:ext uri="{BB962C8B-B14F-4D97-AF65-F5344CB8AC3E}">
        <p14:creationId xmlns:p14="http://schemas.microsoft.com/office/powerpoint/2010/main" val="30357613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836712"/>
            <a:ext cx="8784976" cy="5112568"/>
          </a:xfrm>
        </p:spPr>
        <p:txBody>
          <a:bodyPr rtlCol="0">
            <a:noAutofit/>
          </a:bodyPr>
          <a:lstStyle/>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14.4. Strategic challenges in FS marketing:</a:t>
            </a:r>
          </a:p>
          <a:p>
            <a:pPr marL="0" indent="263525" algn="just" defTabSz="263525">
              <a:lnSpc>
                <a:spcPct val="115000"/>
              </a:lnSpc>
              <a:spcAft>
                <a:spcPts val="0"/>
              </a:spcAft>
              <a:buSzPct val="100000"/>
              <a:buFont typeface="+mj-lt"/>
              <a:buAutoNum type="arabicPeriod"/>
            </a:pPr>
            <a:r>
              <a:rPr lang="en-US" sz="1800" b="1" dirty="0">
                <a:solidFill>
                  <a:schemeClr val="tx1"/>
                </a:solidFill>
                <a:latin typeface="Baskerville Old Face" pitchFamily="18" charset="0"/>
              </a:rPr>
              <a:t> FSs are generally highly complex; for example, many factors contribute to the price of an automobile lease</a:t>
            </a:r>
            <a:r>
              <a:rPr lang="en-GB" sz="1800" b="1" dirty="0">
                <a:solidFill>
                  <a:schemeClr val="tx1"/>
                </a:solidFill>
                <a:latin typeface="Baskerville Old Face" pitchFamily="18" charset="0"/>
              </a:rPr>
              <a:t>.</a:t>
            </a:r>
            <a:endParaRPr lang="en-GB" sz="800" b="1"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2"/>
            </a:pPr>
            <a:r>
              <a:rPr lang="en-US" sz="1800" b="1" dirty="0">
                <a:solidFill>
                  <a:srgbClr val="47501C"/>
                </a:solidFill>
                <a:latin typeface="Baskerville Old Face" pitchFamily="18" charset="0"/>
              </a:rPr>
              <a:t>Financial services and products are generally intangible and non-emotional (Interesting). Customers are not as excited when buying FSs as when they buy a car</a:t>
            </a:r>
            <a:r>
              <a:rPr lang="en-GB" sz="1800" b="1" dirty="0">
                <a:solidFill>
                  <a:srgbClr val="47501C"/>
                </a:solidFill>
                <a:latin typeface="Baskerville Old Face" pitchFamily="18" charset="0"/>
              </a:rPr>
              <a:t>.</a:t>
            </a:r>
            <a:endParaRPr lang="en-GB" sz="800" b="1" dirty="0">
              <a:solidFill>
                <a:srgbClr val="47501C"/>
              </a:solidFill>
              <a:latin typeface="Baskerville Old Face" pitchFamily="18" charset="0"/>
            </a:endParaRPr>
          </a:p>
          <a:p>
            <a:pPr marL="0" indent="263525" algn="just" defTabSz="263525">
              <a:lnSpc>
                <a:spcPct val="115000"/>
              </a:lnSpc>
              <a:spcAft>
                <a:spcPts val="0"/>
              </a:spcAft>
              <a:buSzPct val="100000"/>
              <a:buFont typeface="+mj-lt"/>
              <a:buAutoNum type="arabicPeriod" startAt="3"/>
            </a:pPr>
            <a:r>
              <a:rPr lang="en-US" sz="1800" b="1" dirty="0">
                <a:solidFill>
                  <a:schemeClr val="tx1"/>
                </a:solidFill>
                <a:latin typeface="Baskerville Old Face" pitchFamily="18" charset="0"/>
              </a:rPr>
              <a:t>Lots of laws and regulations are imposed on FIs to control their work and even get licensing to work</a:t>
            </a:r>
            <a:r>
              <a:rPr lang="en-GB" sz="1800" b="1" dirty="0">
                <a:solidFill>
                  <a:schemeClr val="tx1"/>
                </a:solidFill>
                <a:latin typeface="Baskerville Old Face" pitchFamily="18" charset="0"/>
              </a:rPr>
              <a:t>.</a:t>
            </a:r>
            <a:endParaRPr lang="en-GB" sz="800" b="1"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4"/>
            </a:pPr>
            <a:r>
              <a:rPr lang="en-US" sz="1800" b="1" dirty="0">
                <a:solidFill>
                  <a:srgbClr val="47501C"/>
                </a:solidFill>
                <a:latin typeface="Baskerville Old Face" pitchFamily="18" charset="0"/>
              </a:rPr>
              <a:t>The employees and their behavior, whether they help or hinder, will affect the overall impression of the institution and customers' experiences positively or negatively</a:t>
            </a:r>
            <a:r>
              <a:rPr lang="en-GB" sz="1800" b="1" dirty="0">
                <a:solidFill>
                  <a:srgbClr val="47501C"/>
                </a:solidFill>
                <a:latin typeface="Baskerville Old Face" pitchFamily="18" charset="0"/>
              </a:rPr>
              <a:t>.</a:t>
            </a:r>
            <a:endParaRPr lang="en-GB" sz="800" b="1" dirty="0">
              <a:solidFill>
                <a:srgbClr val="47501C"/>
              </a:solidFill>
              <a:latin typeface="Baskerville Old Face" pitchFamily="18" charset="0"/>
            </a:endParaRPr>
          </a:p>
          <a:p>
            <a:pPr marL="0" indent="263525" algn="just" defTabSz="263525">
              <a:lnSpc>
                <a:spcPct val="115000"/>
              </a:lnSpc>
              <a:spcAft>
                <a:spcPts val="0"/>
              </a:spcAft>
              <a:buSzPct val="100000"/>
              <a:buFont typeface="+mj-lt"/>
              <a:buAutoNum type="arabicPeriod" startAt="5"/>
            </a:pPr>
            <a:r>
              <a:rPr lang="en-US" sz="1800" b="1" dirty="0">
                <a:solidFill>
                  <a:schemeClr val="tx1"/>
                </a:solidFill>
                <a:latin typeface="Baskerville Old Face" pitchFamily="18" charset="0"/>
              </a:rPr>
              <a:t>Quantifying the costs associated with a single customer because each engages in numerous transactions and contributions in various aspects</a:t>
            </a:r>
            <a:r>
              <a:rPr lang="en-GB" sz="1800" b="1" dirty="0">
                <a:solidFill>
                  <a:schemeClr val="tx1"/>
                </a:solidFill>
                <a:latin typeface="Baskerville Old Face" pitchFamily="18" charset="0"/>
              </a:rPr>
              <a:t>.</a:t>
            </a:r>
          </a:p>
          <a:p>
            <a:pPr marL="0" indent="263525" algn="just" defTabSz="263525">
              <a:lnSpc>
                <a:spcPct val="115000"/>
              </a:lnSpc>
              <a:spcAft>
                <a:spcPts val="0"/>
              </a:spcAft>
              <a:buSzPct val="100000"/>
              <a:buFont typeface="+mj-lt"/>
              <a:buAutoNum type="arabicPeriod" startAt="6"/>
            </a:pPr>
            <a:r>
              <a:rPr lang="en-US" sz="1800" b="1" dirty="0">
                <a:solidFill>
                  <a:srgbClr val="47501C"/>
                </a:solidFill>
                <a:latin typeface="Baskerville Old Face" pitchFamily="18" charset="0"/>
              </a:rPr>
              <a:t>Increasing efficiency and profitability while lowering costs through the best use of the resources to achieve the institution's objectives in such a competitive market</a:t>
            </a:r>
            <a:r>
              <a:rPr lang="en-GB" sz="1800" b="1" dirty="0">
                <a:solidFill>
                  <a:srgbClr val="47501C"/>
                </a:solidFill>
                <a:latin typeface="Baskerville Old Face" pitchFamily="18" charset="0"/>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52</a:t>
            </a:fld>
            <a:endParaRPr lang="en-US" dirty="0"/>
          </a:p>
        </p:txBody>
      </p:sp>
    </p:spTree>
    <p:extLst>
      <p:ext uri="{BB962C8B-B14F-4D97-AF65-F5344CB8AC3E}">
        <p14:creationId xmlns:p14="http://schemas.microsoft.com/office/powerpoint/2010/main" val="1222729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16632"/>
            <a:ext cx="8784976" cy="6187603"/>
          </a:xfrm>
        </p:spPr>
        <p:txBody>
          <a:bodyPr rtlCol="0">
            <a:noAutofit/>
          </a:bodyPr>
          <a:lstStyle/>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14.5. The framework for FS marketing:</a:t>
            </a:r>
          </a:p>
          <a:p>
            <a:pPr marL="0" indent="179388" algn="just" defTabSz="263525">
              <a:lnSpc>
                <a:spcPct val="115000"/>
              </a:lnSpc>
              <a:spcAft>
                <a:spcPts val="0"/>
              </a:spcAft>
              <a:buSzPct val="100000"/>
              <a:buFontTx/>
              <a:buChar char="-"/>
            </a:pPr>
            <a:r>
              <a:rPr lang="en-US" sz="1800" b="1" dirty="0">
                <a:solidFill>
                  <a:schemeClr val="tx1"/>
                </a:solidFill>
                <a:latin typeface="Baskerville Old Face" pitchFamily="18" charset="0"/>
              </a:rPr>
              <a:t>Before FI's deregulation, the market was less competitive because each institution could provide specific services and products.</a:t>
            </a:r>
          </a:p>
          <a:p>
            <a:pPr marL="0" indent="179388" algn="just" defTabSz="263525">
              <a:lnSpc>
                <a:spcPct val="115000"/>
              </a:lnSpc>
              <a:spcAft>
                <a:spcPts val="0"/>
              </a:spcAft>
              <a:buSzPct val="100000"/>
              <a:buFontTx/>
              <a:buChar char="-"/>
            </a:pPr>
            <a:r>
              <a:rPr lang="en-US" sz="1800" b="1" dirty="0">
                <a:solidFill>
                  <a:srgbClr val="000099"/>
                </a:solidFill>
                <a:latin typeface="Baskerville Old Face" pitchFamily="18" charset="0"/>
              </a:rPr>
              <a:t>A customer had to buy various services from different institutions like insurance from the insurance company, mortgages from mortgage institutions, etc.</a:t>
            </a:r>
            <a:endParaRPr lang="en-GB" sz="1800" b="1" dirty="0">
              <a:solidFill>
                <a:srgbClr val="000099"/>
              </a:solidFill>
              <a:latin typeface="Baskerville Old Face" pitchFamily="18" charset="0"/>
            </a:endParaRPr>
          </a:p>
          <a:p>
            <a:pPr marL="0" indent="179388" algn="just" defTabSz="263525">
              <a:lnSpc>
                <a:spcPct val="115000"/>
              </a:lnSpc>
              <a:spcAft>
                <a:spcPts val="0"/>
              </a:spcAft>
              <a:buSzPct val="100000"/>
              <a:buFontTx/>
              <a:buChar char="-"/>
            </a:pPr>
            <a:r>
              <a:rPr lang="en-US" sz="1800" b="1" dirty="0">
                <a:solidFill>
                  <a:schemeClr val="tx1"/>
                </a:solidFill>
                <a:latin typeface="Baskerville Old Face" pitchFamily="18" charset="0"/>
              </a:rPr>
              <a:t>At the beginning of the 20th century, financial markets became more competitive due to deregulation, providing more freedom to this market and giving it a new marketing framework</a:t>
            </a:r>
            <a:r>
              <a:rPr lang="en-GB" sz="1800" b="1" dirty="0">
                <a:solidFill>
                  <a:schemeClr val="tx1"/>
                </a:solidFill>
                <a:latin typeface="Baskerville Old Face" pitchFamily="18" charset="0"/>
              </a:rPr>
              <a:t>.</a:t>
            </a:r>
          </a:p>
          <a:p>
            <a:pPr marL="0" indent="179388" algn="just" defTabSz="263525">
              <a:lnSpc>
                <a:spcPct val="115000"/>
              </a:lnSpc>
              <a:spcAft>
                <a:spcPts val="0"/>
              </a:spcAft>
              <a:buSzPct val="100000"/>
              <a:buFontTx/>
              <a:buChar char="-"/>
            </a:pPr>
            <a:r>
              <a:rPr lang="en-US" sz="1800" b="1" dirty="0">
                <a:solidFill>
                  <a:srgbClr val="000099"/>
                </a:solidFill>
                <a:latin typeface="Baskerville Old Face" pitchFamily="18" charset="0"/>
              </a:rPr>
              <a:t>According to the new regulation framework, a single institution can provide different financial services and products and participate in new fields</a:t>
            </a:r>
            <a:r>
              <a:rPr lang="en-GB" sz="1800" b="1" dirty="0">
                <a:solidFill>
                  <a:srgbClr val="000099"/>
                </a:solidFill>
                <a:latin typeface="Baskerville Old Face" pitchFamily="18" charset="0"/>
              </a:rPr>
              <a:t>.</a:t>
            </a:r>
          </a:p>
          <a:p>
            <a:pPr marL="0" indent="179388" algn="just" defTabSz="263525">
              <a:lnSpc>
                <a:spcPct val="115000"/>
              </a:lnSpc>
              <a:spcAft>
                <a:spcPts val="0"/>
              </a:spcAft>
              <a:buSzPct val="100000"/>
              <a:buFontTx/>
              <a:buChar char="-"/>
            </a:pPr>
            <a:r>
              <a:rPr lang="en-GB" sz="1800" b="1" dirty="0">
                <a:solidFill>
                  <a:srgbClr val="FF0000"/>
                </a:solidFill>
                <a:latin typeface="Baskerville Old Face" pitchFamily="18" charset="0"/>
              </a:rPr>
              <a:t> The new framework called “DIAMOND framework”.</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53</a:t>
            </a:fld>
            <a:endParaRPr lang="en-US" dirty="0"/>
          </a:p>
        </p:txBody>
      </p:sp>
      <p:pic>
        <p:nvPicPr>
          <p:cNvPr id="2" name="Picture 1">
            <a:extLst>
              <a:ext uri="{FF2B5EF4-FFF2-40B4-BE49-F238E27FC236}">
                <a16:creationId xmlns:a16="http://schemas.microsoft.com/office/drawing/2014/main" id="{68F00074-B6B5-4382-BC32-8ECE297C1006}"/>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51000"/>
                    </a14:imgEffect>
                    <a14:imgEffect>
                      <a14:brightnessContrast bright="24000" contrast="45000"/>
                    </a14:imgEffect>
                  </a14:imgLayer>
                </a14:imgProps>
              </a:ext>
            </a:extLst>
          </a:blip>
          <a:srcRect l="3251" t="11335" r="6518" b="7888"/>
          <a:stretch/>
        </p:blipFill>
        <p:spPr>
          <a:xfrm>
            <a:off x="1440160" y="3717031"/>
            <a:ext cx="6156176" cy="23762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6627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692696"/>
            <a:ext cx="8784976" cy="5328592"/>
          </a:xfrm>
        </p:spPr>
        <p:txBody>
          <a:bodyPr rtlCol="0">
            <a:noAutofit/>
          </a:bodyPr>
          <a:lstStyle/>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The framework for FS marketing:</a:t>
            </a:r>
          </a:p>
          <a:p>
            <a:pPr marL="0" indent="179388" algn="just" defTabSz="263525">
              <a:lnSpc>
                <a:spcPct val="115000"/>
              </a:lnSpc>
              <a:spcAft>
                <a:spcPts val="0"/>
              </a:spcAft>
              <a:buSzPct val="100000"/>
              <a:buFontTx/>
              <a:buChar char="-"/>
            </a:pPr>
            <a:r>
              <a:rPr lang="en-US" sz="1800" b="1" dirty="0">
                <a:solidFill>
                  <a:schemeClr val="tx1"/>
                </a:solidFill>
                <a:latin typeface="Baskerville Old Face" pitchFamily="18" charset="0"/>
              </a:rPr>
              <a:t>The word (</a:t>
            </a:r>
            <a:r>
              <a:rPr lang="en-US" sz="1800" b="1" dirty="0">
                <a:solidFill>
                  <a:srgbClr val="FF0000"/>
                </a:solidFill>
                <a:latin typeface="Baskerville Old Face" pitchFamily="18" charset="0"/>
              </a:rPr>
              <a:t>DIAMOND</a:t>
            </a:r>
            <a:r>
              <a:rPr lang="en-US" sz="1800" b="1" dirty="0">
                <a:solidFill>
                  <a:schemeClr val="tx1"/>
                </a:solidFill>
                <a:latin typeface="Baskerville Old Face" pitchFamily="18" charset="0"/>
              </a:rPr>
              <a:t>) is an abbreviation of fundamental marketing strategies in FS marketing, which are the following</a:t>
            </a:r>
            <a:r>
              <a:rPr lang="en-GB" sz="1800" b="1" dirty="0">
                <a:solidFill>
                  <a:schemeClr val="tx1"/>
                </a:solidFill>
                <a:latin typeface="Baskerville Old Face" pitchFamily="18" charset="0"/>
              </a:rPr>
              <a:t>:</a:t>
            </a:r>
          </a:p>
          <a:p>
            <a:pPr marL="0" indent="179388" algn="just" defTabSz="263525">
              <a:lnSpc>
                <a:spcPct val="115000"/>
              </a:lnSpc>
              <a:spcAft>
                <a:spcPts val="0"/>
              </a:spcAft>
              <a:buSzPct val="100000"/>
              <a:buFontTx/>
              <a:buChar char="-"/>
            </a:pPr>
            <a:r>
              <a:rPr lang="en-GB" sz="1800" b="1" dirty="0">
                <a:solidFill>
                  <a:srgbClr val="FF0000"/>
                </a:solidFill>
                <a:latin typeface="Baskerville Old Face" pitchFamily="18" charset="0"/>
              </a:rPr>
              <a:t>D</a:t>
            </a:r>
            <a:r>
              <a:rPr lang="en-GB" sz="1800" b="1" dirty="0">
                <a:solidFill>
                  <a:srgbClr val="000099"/>
                </a:solidFill>
                <a:latin typeface="Baskerville Old Face" pitchFamily="18" charset="0"/>
              </a:rPr>
              <a:t>iversification</a:t>
            </a:r>
            <a:r>
              <a:rPr lang="en-GB" sz="1800" b="1" dirty="0">
                <a:solidFill>
                  <a:schemeClr val="tx1"/>
                </a:solidFill>
                <a:latin typeface="Baskerville Old Face" pitchFamily="18" charset="0"/>
              </a:rPr>
              <a:t>: - </a:t>
            </a:r>
            <a:r>
              <a:rPr lang="en-US" sz="1800" b="1" dirty="0">
                <a:solidFill>
                  <a:schemeClr val="tx1"/>
                </a:solidFill>
                <a:latin typeface="Baskerville Old Face" pitchFamily="18" charset="0"/>
              </a:rPr>
              <a:t>Refers to different FS categories provided by a single institution to diversify the scope of operations, increasing profits and decreasing risks</a:t>
            </a:r>
            <a:r>
              <a:rPr lang="en-GB" sz="1800" b="1" dirty="0">
                <a:solidFill>
                  <a:schemeClr val="tx1"/>
                </a:solidFill>
                <a:latin typeface="Baskerville Old Face" pitchFamily="18" charset="0"/>
              </a:rPr>
              <a:t>.</a:t>
            </a:r>
            <a:endParaRPr lang="en-GB" sz="800" b="1" dirty="0">
              <a:solidFill>
                <a:schemeClr val="tx1"/>
              </a:solidFill>
              <a:latin typeface="Baskerville Old Face" pitchFamily="18" charset="0"/>
            </a:endParaRPr>
          </a:p>
          <a:p>
            <a:pPr marL="0" indent="179388" algn="just" defTabSz="263525">
              <a:lnSpc>
                <a:spcPct val="115000"/>
              </a:lnSpc>
              <a:spcAft>
                <a:spcPts val="0"/>
              </a:spcAft>
              <a:buSzPct val="100000"/>
              <a:buFontTx/>
              <a:buChar char="-"/>
            </a:pPr>
            <a:r>
              <a:rPr lang="en-GB" sz="1800" b="1" dirty="0">
                <a:solidFill>
                  <a:srgbClr val="FF0000"/>
                </a:solidFill>
                <a:latin typeface="Baskerville Old Face" pitchFamily="18" charset="0"/>
              </a:rPr>
              <a:t>I</a:t>
            </a:r>
            <a:r>
              <a:rPr lang="en-GB" sz="1800" b="1" dirty="0">
                <a:solidFill>
                  <a:srgbClr val="000099"/>
                </a:solidFill>
                <a:latin typeface="Baskerville Old Face" pitchFamily="18" charset="0"/>
              </a:rPr>
              <a:t>ntegration of Resources</a:t>
            </a:r>
            <a:r>
              <a:rPr lang="en-GB" sz="1800" b="1" dirty="0">
                <a:solidFill>
                  <a:schemeClr val="tx1"/>
                </a:solidFill>
                <a:latin typeface="Baskerville Old Face" pitchFamily="18" charset="0"/>
              </a:rPr>
              <a:t>: - </a:t>
            </a:r>
            <a:r>
              <a:rPr lang="en-US" sz="1800" b="1" dirty="0">
                <a:solidFill>
                  <a:schemeClr val="tx1"/>
                </a:solidFill>
                <a:latin typeface="Baskerville Old Face" pitchFamily="18" charset="0"/>
              </a:rPr>
              <a:t>FIs combine their resources to gain cost efficiencies, such as when two or more institutions combine their resources for some mutual objectives</a:t>
            </a:r>
            <a:r>
              <a:rPr lang="en-GB" sz="1800" b="1" dirty="0">
                <a:solidFill>
                  <a:schemeClr val="tx1"/>
                </a:solidFill>
                <a:latin typeface="Baskerville Old Face" pitchFamily="18" charset="0"/>
              </a:rPr>
              <a:t>.</a:t>
            </a:r>
            <a:endParaRPr lang="en-GB" sz="800" b="1" dirty="0">
              <a:solidFill>
                <a:schemeClr val="tx1"/>
              </a:solidFill>
              <a:latin typeface="Baskerville Old Face" pitchFamily="18" charset="0"/>
            </a:endParaRPr>
          </a:p>
          <a:p>
            <a:pPr marL="0" indent="179388" algn="just" defTabSz="263525">
              <a:lnSpc>
                <a:spcPct val="115000"/>
              </a:lnSpc>
              <a:spcAft>
                <a:spcPts val="0"/>
              </a:spcAft>
              <a:buSzPct val="100000"/>
              <a:buFontTx/>
              <a:buChar char="-"/>
            </a:pPr>
            <a:r>
              <a:rPr lang="en-GB" sz="1800" b="1" dirty="0">
                <a:solidFill>
                  <a:srgbClr val="FF0000"/>
                </a:solidFill>
                <a:latin typeface="Baskerville Old Face" pitchFamily="18" charset="0"/>
              </a:rPr>
              <a:t>A</a:t>
            </a:r>
            <a:r>
              <a:rPr lang="en-GB" sz="1800" b="1" dirty="0">
                <a:solidFill>
                  <a:srgbClr val="000099"/>
                </a:solidFill>
                <a:latin typeface="Baskerville Old Face" pitchFamily="18" charset="0"/>
              </a:rPr>
              <a:t>cquisitions and </a:t>
            </a:r>
            <a:r>
              <a:rPr lang="en-GB" sz="1800" b="1" dirty="0">
                <a:solidFill>
                  <a:srgbClr val="FF0000"/>
                </a:solidFill>
                <a:latin typeface="Baskerville Old Face" pitchFamily="18" charset="0"/>
              </a:rPr>
              <a:t>M</a:t>
            </a:r>
            <a:r>
              <a:rPr lang="en-GB" sz="1800" b="1" dirty="0">
                <a:solidFill>
                  <a:srgbClr val="000099"/>
                </a:solidFill>
                <a:latin typeface="Baskerville Old Face" pitchFamily="18" charset="0"/>
              </a:rPr>
              <a:t>ergers</a:t>
            </a:r>
            <a:r>
              <a:rPr lang="en-GB" sz="1800" b="1" dirty="0">
                <a:solidFill>
                  <a:schemeClr val="tx1"/>
                </a:solidFill>
                <a:latin typeface="Baskerville Old Face" pitchFamily="18" charset="0"/>
              </a:rPr>
              <a:t>: - </a:t>
            </a:r>
            <a:r>
              <a:rPr lang="en-US" sz="1800" b="1" dirty="0">
                <a:solidFill>
                  <a:schemeClr val="tx1"/>
                </a:solidFill>
                <a:latin typeface="Baskerville Old Face" pitchFamily="18" charset="0"/>
              </a:rPr>
              <a:t>FS providers may acquire or merge with another institution to gain access to additional markets and expand their geographical presence</a:t>
            </a:r>
            <a:r>
              <a:rPr lang="en-GB" sz="1800" b="1" dirty="0">
                <a:solidFill>
                  <a:schemeClr val="tx1"/>
                </a:solidFill>
                <a:latin typeface="Baskerville Old Face" pitchFamily="18" charset="0"/>
              </a:rPr>
              <a:t>.</a:t>
            </a:r>
            <a:endParaRPr lang="en-GB" sz="800" b="1" dirty="0">
              <a:solidFill>
                <a:schemeClr val="tx1"/>
              </a:solidFill>
              <a:latin typeface="Baskerville Old Face" pitchFamily="18" charset="0"/>
            </a:endParaRPr>
          </a:p>
          <a:p>
            <a:pPr marL="0" indent="179388" algn="just" defTabSz="263525">
              <a:lnSpc>
                <a:spcPct val="115000"/>
              </a:lnSpc>
              <a:spcAft>
                <a:spcPts val="0"/>
              </a:spcAft>
              <a:buSzPct val="100000"/>
              <a:buFontTx/>
              <a:buChar char="-"/>
            </a:pPr>
            <a:r>
              <a:rPr lang="en-GB" sz="1800" b="1" dirty="0">
                <a:solidFill>
                  <a:srgbClr val="FF0000"/>
                </a:solidFill>
                <a:latin typeface="Baskerville Old Face" pitchFamily="18" charset="0"/>
              </a:rPr>
              <a:t>O</a:t>
            </a:r>
            <a:r>
              <a:rPr lang="en-GB" sz="1800" b="1" dirty="0">
                <a:solidFill>
                  <a:srgbClr val="000099"/>
                </a:solidFill>
                <a:latin typeface="Baskerville Old Face" pitchFamily="18" charset="0"/>
              </a:rPr>
              <a:t>rganizational Restructuring</a:t>
            </a:r>
            <a:r>
              <a:rPr lang="en-GB" sz="1800" b="1" dirty="0">
                <a:solidFill>
                  <a:schemeClr val="tx1"/>
                </a:solidFill>
                <a:latin typeface="Baskerville Old Face" pitchFamily="18" charset="0"/>
              </a:rPr>
              <a:t>: - </a:t>
            </a:r>
            <a:r>
              <a:rPr lang="en-US" sz="1800" b="1" dirty="0">
                <a:solidFill>
                  <a:schemeClr val="tx1"/>
                </a:solidFill>
                <a:latin typeface="Baskerville Old Face" pitchFamily="18" charset="0"/>
              </a:rPr>
              <a:t>Flexibility is necessary for FIs to match emerging offers from competitors with the shifting needs of customers</a:t>
            </a:r>
            <a:r>
              <a:rPr lang="en-GB" sz="1800" b="1" dirty="0">
                <a:solidFill>
                  <a:schemeClr val="tx1"/>
                </a:solidFill>
                <a:latin typeface="Baskerville Old Face" pitchFamily="18" charset="0"/>
              </a:rPr>
              <a:t>.</a:t>
            </a:r>
            <a:endParaRPr lang="en-GB" sz="800" b="1" dirty="0">
              <a:solidFill>
                <a:schemeClr val="tx1"/>
              </a:solidFill>
              <a:latin typeface="Baskerville Old Face" pitchFamily="18" charset="0"/>
            </a:endParaRPr>
          </a:p>
          <a:p>
            <a:pPr marL="0" indent="179388" algn="just" defTabSz="263525">
              <a:lnSpc>
                <a:spcPct val="115000"/>
              </a:lnSpc>
              <a:spcAft>
                <a:spcPts val="0"/>
              </a:spcAft>
              <a:buSzPct val="100000"/>
              <a:buFontTx/>
              <a:buChar char="-"/>
            </a:pPr>
            <a:r>
              <a:rPr lang="en-GB" sz="1800" b="1" dirty="0">
                <a:solidFill>
                  <a:srgbClr val="FF0000"/>
                </a:solidFill>
                <a:latin typeface="Baskerville Old Face" pitchFamily="18" charset="0"/>
              </a:rPr>
              <a:t>N</a:t>
            </a:r>
            <a:r>
              <a:rPr lang="en-GB" sz="1800" b="1" dirty="0">
                <a:solidFill>
                  <a:srgbClr val="000099"/>
                </a:solidFill>
                <a:latin typeface="Baskerville Old Face" pitchFamily="18" charset="0"/>
              </a:rPr>
              <a:t>ew Products and Markets</a:t>
            </a:r>
            <a:r>
              <a:rPr lang="en-GB" sz="1800" b="1" dirty="0">
                <a:solidFill>
                  <a:schemeClr val="tx1"/>
                </a:solidFill>
                <a:latin typeface="Baskerville Old Face" pitchFamily="18" charset="0"/>
              </a:rPr>
              <a:t>: - </a:t>
            </a:r>
            <a:r>
              <a:rPr lang="en-US" sz="1800" b="1" dirty="0">
                <a:solidFill>
                  <a:schemeClr val="tx1"/>
                </a:solidFill>
                <a:latin typeface="Baskerville Old Face" pitchFamily="18" charset="0"/>
              </a:rPr>
              <a:t>Providing new products and creating and entering new markets brings significant profit potential to FIs</a:t>
            </a:r>
            <a:r>
              <a:rPr lang="en-GB" sz="1800" b="1" dirty="0">
                <a:solidFill>
                  <a:schemeClr val="tx1"/>
                </a:solidFill>
                <a:latin typeface="Baskerville Old Face" pitchFamily="18" charset="0"/>
              </a:rPr>
              <a:t>.</a:t>
            </a:r>
            <a:endParaRPr lang="en-GB" sz="800" b="1" dirty="0">
              <a:solidFill>
                <a:schemeClr val="tx1"/>
              </a:solidFill>
              <a:latin typeface="Baskerville Old Face" pitchFamily="18" charset="0"/>
            </a:endParaRPr>
          </a:p>
          <a:p>
            <a:pPr marL="0" indent="179388" algn="just" defTabSz="263525">
              <a:lnSpc>
                <a:spcPct val="115000"/>
              </a:lnSpc>
              <a:spcAft>
                <a:spcPts val="0"/>
              </a:spcAft>
              <a:buSzPct val="100000"/>
              <a:buFontTx/>
              <a:buChar char="-"/>
            </a:pPr>
            <a:r>
              <a:rPr lang="en-GB" sz="1800" b="1" dirty="0">
                <a:solidFill>
                  <a:srgbClr val="FF0000"/>
                </a:solidFill>
                <a:latin typeface="Baskerville Old Face" pitchFamily="18" charset="0"/>
              </a:rPr>
              <a:t>D</a:t>
            </a:r>
            <a:r>
              <a:rPr lang="en-GB" sz="1800" b="1" dirty="0">
                <a:solidFill>
                  <a:srgbClr val="000099"/>
                </a:solidFill>
                <a:latin typeface="Baskerville Old Face" pitchFamily="18" charset="0"/>
              </a:rPr>
              <a:t>eregulatory Aspirations</a:t>
            </a:r>
            <a:r>
              <a:rPr lang="en-GB" sz="1800" b="1" dirty="0">
                <a:solidFill>
                  <a:schemeClr val="tx1"/>
                </a:solidFill>
                <a:latin typeface="Baskerville Old Face" pitchFamily="18" charset="0"/>
              </a:rPr>
              <a:t>: - </a:t>
            </a:r>
            <a:r>
              <a:rPr lang="en-US" sz="1800" b="1" dirty="0">
                <a:solidFill>
                  <a:schemeClr val="tx1"/>
                </a:solidFill>
                <a:latin typeface="Baskerville Old Face" pitchFamily="18" charset="0"/>
              </a:rPr>
              <a:t>Relaxation of government regulations can intensify competition and may result in more efficient market conditions</a:t>
            </a:r>
            <a:r>
              <a:rPr lang="en-GB" sz="1800" b="1" dirty="0">
                <a:solidFill>
                  <a:schemeClr val="tx1"/>
                </a:solidFill>
                <a:latin typeface="Baskerville Old Face" pitchFamily="18" charset="0"/>
              </a:rPr>
              <a:t>.</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54</a:t>
            </a:fld>
            <a:endParaRPr lang="en-US" dirty="0"/>
          </a:p>
        </p:txBody>
      </p:sp>
    </p:spTree>
    <p:extLst>
      <p:ext uri="{BB962C8B-B14F-4D97-AF65-F5344CB8AC3E}">
        <p14:creationId xmlns:p14="http://schemas.microsoft.com/office/powerpoint/2010/main" val="4344750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620688"/>
            <a:ext cx="8784976" cy="5544616"/>
          </a:xfrm>
        </p:spPr>
        <p:txBody>
          <a:bodyPr rtlCol="0">
            <a:noAutofit/>
          </a:bodyPr>
          <a:lstStyle/>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14.6. Ten Guiding Principles of FS marketing:</a:t>
            </a:r>
          </a:p>
          <a:p>
            <a:pPr marL="14288" indent="249238" algn="just" defTabSz="263525">
              <a:lnSpc>
                <a:spcPct val="115000"/>
              </a:lnSpc>
              <a:spcAft>
                <a:spcPts val="0"/>
              </a:spcAft>
              <a:buSzPct val="100000"/>
              <a:buFont typeface="+mj-lt"/>
              <a:buAutoNum type="arabicPeriod"/>
            </a:pPr>
            <a:r>
              <a:rPr lang="en-GB" sz="1800" b="1" dirty="0">
                <a:solidFill>
                  <a:srgbClr val="000099"/>
                </a:solidFill>
                <a:latin typeface="Baskerville Old Face" pitchFamily="18" charset="0"/>
              </a:rPr>
              <a:t>Quantify Quality</a:t>
            </a:r>
            <a:r>
              <a:rPr lang="en-GB" sz="1800" dirty="0">
                <a:solidFill>
                  <a:schemeClr val="tx1"/>
                </a:solidFill>
                <a:latin typeface="Baskerville Old Face" pitchFamily="18" charset="0"/>
              </a:rPr>
              <a:t>: - The quality of FS is build on financial performance of the product or service, the quality of employees and the image of the institution. In order to ensure high quality service. In addition to careful advertising to build a brand.</a:t>
            </a:r>
            <a:endParaRPr lang="en-GB" sz="800"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2"/>
            </a:pPr>
            <a:r>
              <a:rPr lang="en-GB" sz="1800" b="1" dirty="0">
                <a:solidFill>
                  <a:srgbClr val="000099"/>
                </a:solidFill>
                <a:latin typeface="Baskerville Old Face" pitchFamily="18" charset="0"/>
              </a:rPr>
              <a:t>Focus on the life-time value of the customer</a:t>
            </a:r>
            <a:r>
              <a:rPr lang="en-GB" sz="1800" dirty="0">
                <a:solidFill>
                  <a:schemeClr val="tx1"/>
                </a:solidFill>
                <a:latin typeface="Baskerville Old Face" pitchFamily="18" charset="0"/>
              </a:rPr>
              <a:t>: - Profit is generated from a single customer or the total number of customers. It’s hard to increase the number of customers, thus it’s important to focus on increasing profits from single customer by “cross-selling” selling a wide range of financial services and products to make more profits.</a:t>
            </a:r>
            <a:endParaRPr lang="en-GB" sz="800"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3"/>
            </a:pPr>
            <a:r>
              <a:rPr lang="en-GB" sz="1800" b="1" dirty="0">
                <a:solidFill>
                  <a:srgbClr val="000099"/>
                </a:solidFill>
                <a:latin typeface="Baskerville Old Face" pitchFamily="18" charset="0"/>
              </a:rPr>
              <a:t>Pioneering Advantage</a:t>
            </a:r>
            <a:r>
              <a:rPr lang="en-GB" sz="1800" dirty="0">
                <a:solidFill>
                  <a:schemeClr val="tx1"/>
                </a:solidFill>
                <a:latin typeface="Baskerville Old Face" pitchFamily="18" charset="0"/>
              </a:rPr>
              <a:t>: -The institution that first introduces a product to a market have a significant advantage over competitors that follow it. This helps acquisitioning new customers to generate long-term and high profits.</a:t>
            </a:r>
            <a:endParaRPr lang="en-GB" sz="800"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4"/>
            </a:pPr>
            <a:r>
              <a:rPr lang="en-GB" sz="1800" b="1" dirty="0">
                <a:solidFill>
                  <a:srgbClr val="000099"/>
                </a:solidFill>
                <a:latin typeface="Baskerville Old Face" pitchFamily="18" charset="0"/>
              </a:rPr>
              <a:t>Institutions Image may drive Customer Evaluations</a:t>
            </a:r>
            <a:r>
              <a:rPr lang="en-GB" sz="1800" dirty="0">
                <a:solidFill>
                  <a:schemeClr val="tx1"/>
                </a:solidFill>
                <a:latin typeface="Baskerville Old Face" pitchFamily="18" charset="0"/>
              </a:rPr>
              <a:t>: - Customer perceptions of the FI may influence their decisions to transact with it. It’s important to the FI to know how customer perceptions form to know what thy need to increase profit.</a:t>
            </a:r>
            <a:endParaRPr lang="en-GB" sz="800"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5"/>
            </a:pPr>
            <a:r>
              <a:rPr lang="en-GB" sz="1800" b="1" dirty="0">
                <a:solidFill>
                  <a:srgbClr val="000099"/>
                </a:solidFill>
                <a:latin typeface="Baskerville Old Face" pitchFamily="18" charset="0"/>
              </a:rPr>
              <a:t>Avoid Adverse Selection</a:t>
            </a:r>
            <a:r>
              <a:rPr lang="en-GB" sz="1800" dirty="0">
                <a:solidFill>
                  <a:schemeClr val="tx1"/>
                </a:solidFill>
                <a:latin typeface="Baskerville Old Face" pitchFamily="18" charset="0"/>
              </a:rPr>
              <a:t>: - Means acquiring risky and unprofitable customers. This will have a harmful impact on the institution and its profits.</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55</a:t>
            </a:fld>
            <a:endParaRPr lang="en-US" dirty="0"/>
          </a:p>
        </p:txBody>
      </p:sp>
    </p:spTree>
    <p:extLst>
      <p:ext uri="{BB962C8B-B14F-4D97-AF65-F5344CB8AC3E}">
        <p14:creationId xmlns:p14="http://schemas.microsoft.com/office/powerpoint/2010/main" val="42608552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764704"/>
            <a:ext cx="8784976" cy="5184576"/>
          </a:xfrm>
        </p:spPr>
        <p:txBody>
          <a:bodyPr rtlCol="0">
            <a:noAutofit/>
          </a:bodyPr>
          <a:lstStyle/>
          <a:p>
            <a:pPr marL="0" indent="263525" algn="just" defTabSz="263525">
              <a:lnSpc>
                <a:spcPct val="115000"/>
              </a:lnSpc>
              <a:spcAft>
                <a:spcPts val="0"/>
              </a:spcAft>
              <a:buSzPct val="100000"/>
              <a:buFont typeface="+mj-lt"/>
              <a:buAutoNum type="arabicPeriod" startAt="6"/>
            </a:pPr>
            <a:r>
              <a:rPr lang="en-GB" sz="1800" b="1" dirty="0">
                <a:solidFill>
                  <a:srgbClr val="000099"/>
                </a:solidFill>
                <a:latin typeface="Baskerville Old Face" pitchFamily="18" charset="0"/>
              </a:rPr>
              <a:t>Avoid a Diluted “Decreased” Focus</a:t>
            </a:r>
            <a:r>
              <a:rPr lang="en-GB" sz="1800" dirty="0">
                <a:solidFill>
                  <a:schemeClr val="tx1"/>
                </a:solidFill>
                <a:latin typeface="Baskerville Old Face" pitchFamily="18" charset="0"/>
              </a:rPr>
              <a:t>: - Excessive diversification can by harmful, thus market research is important to know the attractiveness of extending their core brand beyond their traditional services.</a:t>
            </a:r>
            <a:endParaRPr lang="en-GB" sz="800"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7"/>
            </a:pPr>
            <a:r>
              <a:rPr lang="en-GB" sz="1800" b="1" dirty="0">
                <a:solidFill>
                  <a:srgbClr val="000099"/>
                </a:solidFill>
                <a:latin typeface="Baskerville Old Face" pitchFamily="18" charset="0"/>
              </a:rPr>
              <a:t>Customers Defections can be very costly in the long run</a:t>
            </a:r>
            <a:r>
              <a:rPr lang="en-GB" sz="1800" dirty="0">
                <a:solidFill>
                  <a:schemeClr val="tx1"/>
                </a:solidFill>
                <a:latin typeface="Baskerville Old Face" pitchFamily="18" charset="0"/>
              </a:rPr>
              <a:t>: - Losing customers to competitors is very costly, because a customer may influence other current and potential customers. This leads to losing due to losing profits that could be gained.</a:t>
            </a:r>
            <a:endParaRPr lang="en-GB" sz="800"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8"/>
            </a:pPr>
            <a:r>
              <a:rPr lang="en-GB" sz="1800" b="1" dirty="0">
                <a:solidFill>
                  <a:srgbClr val="000099"/>
                </a:solidFill>
                <a:latin typeface="Baskerville Old Face" pitchFamily="18" charset="0"/>
              </a:rPr>
              <a:t>Establish a unique selling proposition</a:t>
            </a:r>
            <a:r>
              <a:rPr lang="en-GB" sz="1800" dirty="0">
                <a:solidFill>
                  <a:schemeClr val="tx1"/>
                </a:solidFill>
                <a:latin typeface="Baskerville Old Face" pitchFamily="18" charset="0"/>
              </a:rPr>
              <a:t>: -A FI must be uniquely proficient in at least one attribute to attract customers and to be differentiated.</a:t>
            </a:r>
            <a:endParaRPr lang="en-GB" sz="800"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9"/>
            </a:pPr>
            <a:r>
              <a:rPr lang="en-GB" sz="1800" b="1" dirty="0">
                <a:solidFill>
                  <a:srgbClr val="000099"/>
                </a:solidFill>
                <a:latin typeface="Baskerville Old Face" pitchFamily="18" charset="0"/>
              </a:rPr>
              <a:t>Regulatory Alertness</a:t>
            </a:r>
            <a:r>
              <a:rPr lang="en-GB" sz="1800" dirty="0">
                <a:solidFill>
                  <a:schemeClr val="tx1"/>
                </a:solidFill>
                <a:latin typeface="Baskerville Old Face" pitchFamily="18" charset="0"/>
              </a:rPr>
              <a:t>: - New regulations directly impact marketing. New technologies may relax the force of these regulations beside flexible institution structures and active market and political scanning is critical to ensure quick response to regulatory and deregulatory forces.</a:t>
            </a:r>
            <a:endParaRPr lang="en-GB" sz="800"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10"/>
            </a:pPr>
            <a:r>
              <a:rPr lang="en-GB" sz="1800" b="1" dirty="0">
                <a:solidFill>
                  <a:srgbClr val="000099"/>
                </a:solidFill>
                <a:latin typeface="Baskerville Old Face" pitchFamily="18" charset="0"/>
              </a:rPr>
              <a:t>Business Integrity and Customer Trust</a:t>
            </a:r>
            <a:r>
              <a:rPr lang="en-GB" sz="1800" dirty="0">
                <a:solidFill>
                  <a:schemeClr val="tx1"/>
                </a:solidFill>
                <a:latin typeface="Baskerville Old Face" pitchFamily="18" charset="0"/>
              </a:rPr>
              <a:t>: - Customer trust of the service provider has a primary impact on customer’s decisions and perceptions about the FI. Thus FIs must make sure that customers know that they do their best for them and conduct their business with a high degree of integrity.</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56</a:t>
            </a:fld>
            <a:endParaRPr lang="en-US" dirty="0"/>
          </a:p>
        </p:txBody>
      </p:sp>
    </p:spTree>
    <p:extLst>
      <p:ext uri="{BB962C8B-B14F-4D97-AF65-F5344CB8AC3E}">
        <p14:creationId xmlns:p14="http://schemas.microsoft.com/office/powerpoint/2010/main" val="31493088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553765"/>
            <a:ext cx="8784976" cy="5611539"/>
          </a:xfrm>
        </p:spPr>
        <p:txBody>
          <a:bodyPr rtlCol="0">
            <a:noAutofit/>
          </a:bodyPr>
          <a:lstStyle/>
          <a:p>
            <a:pPr marL="0" indent="0" algn="just" defTabSz="263525">
              <a:lnSpc>
                <a:spcPct val="115000"/>
              </a:lnSpc>
              <a:spcAft>
                <a:spcPts val="0"/>
              </a:spcAft>
              <a:buSzPct val="100000"/>
              <a:buNone/>
            </a:pPr>
            <a:r>
              <a:rPr lang="en-GB" sz="1800" b="1" dirty="0">
                <a:solidFill>
                  <a:schemeClr val="accent6">
                    <a:lumMod val="75000"/>
                  </a:schemeClr>
                </a:solidFill>
                <a:latin typeface="Baskerville Old Face" pitchFamily="18" charset="0"/>
                <a:ea typeface="+mj-ea"/>
                <a:cs typeface="+mj-cs"/>
              </a:rPr>
              <a:t>14.7. Developing a marketing plan:</a:t>
            </a:r>
          </a:p>
          <a:p>
            <a:pPr marL="0" indent="263525" algn="just" defTabSz="263525">
              <a:lnSpc>
                <a:spcPct val="115000"/>
              </a:lnSpc>
              <a:spcAft>
                <a:spcPts val="0"/>
              </a:spcAft>
              <a:buSzPct val="100000"/>
              <a:buFontTx/>
              <a:buChar char="-"/>
            </a:pPr>
            <a:r>
              <a:rPr lang="en-GB" sz="1800" dirty="0">
                <a:solidFill>
                  <a:srgbClr val="000099"/>
                </a:solidFill>
                <a:latin typeface="Baskerville Old Face" pitchFamily="18" charset="0"/>
              </a:rPr>
              <a:t>Developing of formal marketing plan is vital for long-term objectives and health of the FIs. But most of FIs operate without any marketing strategy.</a:t>
            </a:r>
          </a:p>
          <a:p>
            <a:pPr marL="0" indent="0" algn="just" defTabSz="263525">
              <a:lnSpc>
                <a:spcPct val="115000"/>
              </a:lnSpc>
              <a:spcAft>
                <a:spcPts val="0"/>
              </a:spcAft>
              <a:buSzPct val="100000"/>
              <a:buNone/>
            </a:pPr>
            <a:endParaRPr lang="en-GB" sz="800" dirty="0">
              <a:solidFill>
                <a:srgbClr val="000099"/>
              </a:solidFill>
              <a:latin typeface="Baskerville Old Face" pitchFamily="18" charset="0"/>
            </a:endParaRPr>
          </a:p>
          <a:p>
            <a:pPr marL="0" indent="263525" algn="just" defTabSz="263525">
              <a:lnSpc>
                <a:spcPct val="115000"/>
              </a:lnSpc>
              <a:spcAft>
                <a:spcPts val="0"/>
              </a:spcAft>
              <a:buSzPct val="100000"/>
              <a:buFontTx/>
              <a:buChar char="-"/>
            </a:pPr>
            <a:r>
              <a:rPr lang="en-GB" sz="1800" b="1" dirty="0">
                <a:solidFill>
                  <a:schemeClr val="accent5">
                    <a:lumMod val="75000"/>
                  </a:schemeClr>
                </a:solidFill>
                <a:latin typeface="Baskerville Old Face" pitchFamily="18" charset="0"/>
              </a:rPr>
              <a:t>The structure of strategic marketing plan of FS institution has the following steps</a:t>
            </a:r>
            <a:r>
              <a:rPr lang="en-GB" sz="1800" dirty="0">
                <a:solidFill>
                  <a:srgbClr val="000099"/>
                </a:solidFill>
                <a:latin typeface="Baskerville Old Face" pitchFamily="18" charset="0"/>
              </a:rPr>
              <a:t>: -</a:t>
            </a:r>
          </a:p>
          <a:p>
            <a:pPr marL="14288" indent="249238" algn="just" defTabSz="263525">
              <a:lnSpc>
                <a:spcPct val="115000"/>
              </a:lnSpc>
              <a:spcAft>
                <a:spcPts val="0"/>
              </a:spcAft>
              <a:buSzPct val="100000"/>
              <a:buFont typeface="+mj-lt"/>
              <a:buAutoNum type="arabicPeriod"/>
            </a:pPr>
            <a:r>
              <a:rPr lang="en-GB" sz="1800" b="1" dirty="0">
                <a:solidFill>
                  <a:srgbClr val="000099"/>
                </a:solidFill>
                <a:latin typeface="Baskerville Old Face" pitchFamily="18" charset="0"/>
              </a:rPr>
              <a:t>Understanding the market environment</a:t>
            </a:r>
            <a:r>
              <a:rPr lang="en-GB" sz="1800" dirty="0">
                <a:solidFill>
                  <a:schemeClr val="tx1"/>
                </a:solidFill>
                <a:latin typeface="Baskerville Old Face" pitchFamily="18" charset="0"/>
              </a:rPr>
              <a:t>: - Obtaining an accurate understanding of the environment which the business operates. It’s critical to know what has effect on the business in the past and future, knowing potential customers, what influence the selling process, understanding economic forces, regulations and studying the competitors.</a:t>
            </a:r>
            <a:endParaRPr lang="en-GB" sz="800"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2"/>
            </a:pPr>
            <a:r>
              <a:rPr lang="en-GB" sz="1800" b="1" dirty="0">
                <a:solidFill>
                  <a:srgbClr val="000099"/>
                </a:solidFill>
                <a:latin typeface="Baskerville Old Face" pitchFamily="18" charset="0"/>
              </a:rPr>
              <a:t>Opportunity Identification</a:t>
            </a:r>
            <a:r>
              <a:rPr lang="en-GB" sz="1800" dirty="0">
                <a:solidFill>
                  <a:schemeClr val="tx1"/>
                </a:solidFill>
                <a:latin typeface="Baskerville Old Face" pitchFamily="18" charset="0"/>
              </a:rPr>
              <a:t>: - Management must be able to identify the opportunities for improvement and growth. Assessing potential opportunities and threats besides identifying strong and weak points of the institution. The objective of this stage is to ensure that strengths of the FI matches the opportunities.</a:t>
            </a:r>
            <a:endParaRPr lang="en-GB" sz="800" dirty="0">
              <a:solidFill>
                <a:schemeClr val="tx1"/>
              </a:solidFill>
              <a:latin typeface="Baskerville Old Face" pitchFamily="18" charset="0"/>
            </a:endParaRPr>
          </a:p>
          <a:p>
            <a:pPr marL="0" indent="263525" algn="just" defTabSz="263525">
              <a:lnSpc>
                <a:spcPct val="115000"/>
              </a:lnSpc>
              <a:spcAft>
                <a:spcPts val="0"/>
              </a:spcAft>
              <a:buSzPct val="100000"/>
              <a:buFont typeface="+mj-lt"/>
              <a:buAutoNum type="arabicPeriod" startAt="3"/>
            </a:pPr>
            <a:r>
              <a:rPr lang="en-GB" sz="1800" b="1" dirty="0">
                <a:solidFill>
                  <a:srgbClr val="000099"/>
                </a:solidFill>
                <a:latin typeface="Baskerville Old Face" pitchFamily="18" charset="0"/>
              </a:rPr>
              <a:t>Setting Goals</a:t>
            </a:r>
            <a:r>
              <a:rPr lang="en-GB" sz="1800" dirty="0">
                <a:solidFill>
                  <a:schemeClr val="tx1"/>
                </a:solidFill>
                <a:latin typeface="Baskerville Old Face" pitchFamily="18" charset="0"/>
              </a:rPr>
              <a:t>: -Setting specific goals for planning that should reflect the capabilities on the FI and the needs of customers. The number of goals should be limited to avoid loss and prioritize them. The objectives must be realistic and achievable.</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57</a:t>
            </a:fld>
            <a:endParaRPr lang="en-US" dirty="0"/>
          </a:p>
        </p:txBody>
      </p:sp>
    </p:spTree>
    <p:extLst>
      <p:ext uri="{BB962C8B-B14F-4D97-AF65-F5344CB8AC3E}">
        <p14:creationId xmlns:p14="http://schemas.microsoft.com/office/powerpoint/2010/main" val="9488345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268760"/>
            <a:ext cx="8784976" cy="3816424"/>
          </a:xfrm>
        </p:spPr>
        <p:txBody>
          <a:bodyPr rtlCol="0">
            <a:noAutofit/>
          </a:bodyPr>
          <a:lstStyle/>
          <a:p>
            <a:pPr marL="0" indent="263525" algn="just" defTabSz="263525">
              <a:lnSpc>
                <a:spcPct val="115000"/>
              </a:lnSpc>
              <a:spcAft>
                <a:spcPts val="0"/>
              </a:spcAft>
              <a:buSzPct val="100000"/>
              <a:buFont typeface="+mj-lt"/>
              <a:buAutoNum type="arabicPeriod" startAt="4"/>
            </a:pPr>
            <a:r>
              <a:rPr lang="en-GB" sz="1800" b="1" dirty="0">
                <a:solidFill>
                  <a:srgbClr val="000099"/>
                </a:solidFill>
                <a:latin typeface="Baskerville Old Face" pitchFamily="18" charset="0"/>
              </a:rPr>
              <a:t>Specifying an overall Strategy</a:t>
            </a:r>
            <a:r>
              <a:rPr lang="en-GB" sz="1800" dirty="0">
                <a:solidFill>
                  <a:schemeClr val="tx1"/>
                </a:solidFill>
                <a:latin typeface="Baskerville Old Face" pitchFamily="18" charset="0"/>
              </a:rPr>
              <a:t>: - Setting an overall strategy that help achieving the objectives. The strategy could focus on the price or image-building Ads, cost reduction, online service providing, improving competitiveness…Etc.</a:t>
            </a:r>
            <a:endParaRPr lang="en-GB" sz="800" dirty="0">
              <a:solidFill>
                <a:schemeClr val="tx1"/>
              </a:solidFill>
              <a:latin typeface="Baskerville Old Face" pitchFamily="18" charset="0"/>
            </a:endParaRPr>
          </a:p>
          <a:p>
            <a:pPr marL="14288" indent="249238" algn="just" defTabSz="263525">
              <a:lnSpc>
                <a:spcPct val="115000"/>
              </a:lnSpc>
              <a:spcAft>
                <a:spcPts val="0"/>
              </a:spcAft>
              <a:buSzPct val="100000"/>
              <a:buFont typeface="+mj-lt"/>
              <a:buAutoNum type="arabicPeriod" startAt="4"/>
            </a:pPr>
            <a:r>
              <a:rPr lang="en-GB" sz="1800" b="1" dirty="0">
                <a:solidFill>
                  <a:srgbClr val="000099"/>
                </a:solidFill>
                <a:latin typeface="Baskerville Old Face" pitchFamily="18" charset="0"/>
              </a:rPr>
              <a:t>Expecting the expected financial results of the marketing plans</a:t>
            </a:r>
            <a:r>
              <a:rPr lang="en-GB" sz="1800" dirty="0">
                <a:solidFill>
                  <a:schemeClr val="tx1"/>
                </a:solidFill>
                <a:latin typeface="Baskerville Old Face" pitchFamily="18" charset="0"/>
              </a:rPr>
              <a:t>: - Quantifying the expected results by implementing the plan with financial revenues and profits besides generating financial forecasting. Expecting should provide optimistic, pessimistic and most likely scenario of outcomes.</a:t>
            </a:r>
            <a:endParaRPr lang="en-GB" sz="800" dirty="0">
              <a:solidFill>
                <a:schemeClr val="tx1"/>
              </a:solidFill>
              <a:latin typeface="Baskerville Old Face" pitchFamily="18" charset="0"/>
            </a:endParaRPr>
          </a:p>
          <a:p>
            <a:pPr marL="14288" indent="249238" algn="just" defTabSz="263525">
              <a:lnSpc>
                <a:spcPct val="115000"/>
              </a:lnSpc>
              <a:spcAft>
                <a:spcPts val="0"/>
              </a:spcAft>
              <a:buSzPct val="100000"/>
              <a:buFont typeface="+mj-lt"/>
              <a:buAutoNum type="arabicPeriod" startAt="4"/>
            </a:pPr>
            <a:r>
              <a:rPr lang="en-GB" sz="1800" b="1" dirty="0">
                <a:solidFill>
                  <a:srgbClr val="000099"/>
                </a:solidFill>
                <a:latin typeface="Baskerville Old Face" pitchFamily="18" charset="0"/>
              </a:rPr>
              <a:t>Specifying actions and timing</a:t>
            </a:r>
            <a:r>
              <a:rPr lang="en-GB" sz="1800" dirty="0">
                <a:solidFill>
                  <a:schemeClr val="tx1"/>
                </a:solidFill>
                <a:latin typeface="Baskerville Old Face" pitchFamily="18" charset="0"/>
              </a:rPr>
              <a:t>: -Determining the activities that will take place throughout the planning period. In doing so, it is important to develop chronological order to specify when various aspects of marketing will be carried out “Time lines for price changes, introducing new products, Ads…etc.”.</a:t>
            </a:r>
          </a:p>
        </p:txBody>
      </p:sp>
      <p:sp>
        <p:nvSpPr>
          <p:cNvPr id="4" name="Slide Number Placeholder 3"/>
          <p:cNvSpPr>
            <a:spLocks noGrp="1"/>
          </p:cNvSpPr>
          <p:nvPr>
            <p:ph type="sldNum" sz="quarter" idx="16"/>
          </p:nvPr>
        </p:nvSpPr>
        <p:spPr>
          <a:xfrm>
            <a:off x="3810000" y="6304235"/>
            <a:ext cx="1828800" cy="365125"/>
          </a:xfrm>
        </p:spPr>
        <p:txBody>
          <a:bodyPr/>
          <a:lstStyle/>
          <a:p>
            <a:pPr>
              <a:defRPr/>
            </a:pPr>
            <a:fld id="{D9B3A792-899A-44A2-A4FE-19B1F458DC48}" type="slidenum">
              <a:rPr lang="en-US" smtClean="0"/>
              <a:pPr>
                <a:defRPr/>
              </a:pPr>
              <a:t>58</a:t>
            </a:fld>
            <a:endParaRPr lang="en-US" dirty="0"/>
          </a:p>
        </p:txBody>
      </p:sp>
    </p:spTree>
    <p:extLst>
      <p:ext uri="{BB962C8B-B14F-4D97-AF65-F5344CB8AC3E}">
        <p14:creationId xmlns:p14="http://schemas.microsoft.com/office/powerpoint/2010/main" val="4090747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260648"/>
            <a:ext cx="8712968" cy="5911552"/>
          </a:xfrm>
        </p:spPr>
        <p:txBody>
          <a:bodyPr rtlCol="0">
            <a:noAutofit/>
          </a:bodyPr>
          <a:lstStyle/>
          <a:p>
            <a:pPr marL="457200" indent="-457200" algn="just" eaLnBrk="1" fontAlgn="auto" hangingPunct="1">
              <a:buClr>
                <a:srgbClr val="000099"/>
              </a:buClr>
              <a:buSzPct val="100000"/>
              <a:buFont typeface="+mj-lt"/>
              <a:buAutoNum type="arabicPeriod" startAt="2"/>
              <a:tabLst>
                <a:tab pos="177800" algn="l"/>
              </a:tabLst>
              <a:defRPr/>
            </a:pPr>
            <a:r>
              <a:rPr lang="en-US" sz="2000" b="1" dirty="0">
                <a:solidFill>
                  <a:srgbClr val="000099"/>
                </a:solidFill>
                <a:latin typeface="Baskerville Old Face" pitchFamily="18" charset="0"/>
              </a:rPr>
              <a:t>Service and Financial Services</a:t>
            </a:r>
            <a:endParaRPr lang="en-GB" sz="1000" b="1" dirty="0">
              <a:solidFill>
                <a:srgbClr val="000099"/>
              </a:solidFill>
              <a:latin typeface="Baskerville Old Face" pitchFamily="18" charset="0"/>
              <a:ea typeface="+mj-ea"/>
              <a:cs typeface="+mj-cs"/>
            </a:endParaRPr>
          </a:p>
          <a:p>
            <a:pPr marL="177800" indent="-177800" algn="just" eaLnBrk="1" fontAlgn="auto" hangingPunct="1">
              <a:buClr>
                <a:schemeClr val="accent6">
                  <a:lumMod val="75000"/>
                </a:schemeClr>
              </a:buClr>
              <a:buFontTx/>
              <a:buChar char="-"/>
              <a:tabLst>
                <a:tab pos="177800" algn="l"/>
              </a:tabLst>
              <a:defRPr/>
            </a:pPr>
            <a:r>
              <a:rPr lang="en-GB" sz="1800" b="1" dirty="0">
                <a:solidFill>
                  <a:schemeClr val="tx1">
                    <a:lumMod val="95000"/>
                    <a:lumOff val="5000"/>
                  </a:schemeClr>
                </a:solidFill>
                <a:latin typeface="Baskerville Old Face" pitchFamily="18" charset="0"/>
                <a:ea typeface="+mj-ea"/>
                <a:cs typeface="+mj-cs"/>
              </a:rPr>
              <a:t>Goods are tangible products while services are intangible products.</a:t>
            </a:r>
          </a:p>
          <a:p>
            <a:pPr marL="44450" indent="0" algn="just" eaLnBrk="1" fontAlgn="auto" hangingPunct="1">
              <a:buClr>
                <a:schemeClr val="accent6">
                  <a:lumMod val="75000"/>
                </a:schemeClr>
              </a:buClr>
              <a:buNone/>
              <a:defRPr/>
            </a:pPr>
            <a:r>
              <a:rPr lang="en-GB" sz="1800" b="1" dirty="0">
                <a:solidFill>
                  <a:schemeClr val="accent6">
                    <a:lumMod val="75000"/>
                  </a:schemeClr>
                </a:solidFill>
                <a:latin typeface="Baskerville Old Face" pitchFamily="18" charset="0"/>
                <a:ea typeface="+mj-ea"/>
                <a:cs typeface="+mj-cs"/>
              </a:rPr>
              <a:t>2.1. Service</a:t>
            </a:r>
            <a:r>
              <a:rPr lang="en-GB" sz="1800" b="1" dirty="0">
                <a:solidFill>
                  <a:schemeClr val="tx1">
                    <a:lumMod val="95000"/>
                    <a:lumOff val="5000"/>
                  </a:schemeClr>
                </a:solidFill>
                <a:latin typeface="Baskerville Old Face" pitchFamily="18" charset="0"/>
                <a:ea typeface="+mj-ea"/>
                <a:cs typeface="+mj-cs"/>
              </a:rPr>
              <a:t>: “</a:t>
            </a:r>
            <a:r>
              <a:rPr lang="en-GB" sz="1800" b="1" i="1" dirty="0">
                <a:solidFill>
                  <a:schemeClr val="accent1">
                    <a:lumMod val="50000"/>
                  </a:schemeClr>
                </a:solidFill>
                <a:latin typeface="Baskerville Old Face" pitchFamily="18" charset="0"/>
                <a:ea typeface="+mj-ea"/>
                <a:cs typeface="+mj-cs"/>
              </a:rPr>
              <a:t>Is a bundle of intangible benefits offered to a market by an individual or organization for attraction, purchase and consumption</a:t>
            </a:r>
            <a:r>
              <a:rPr lang="en-GB" sz="1800" b="1" dirty="0">
                <a:solidFill>
                  <a:schemeClr val="tx1">
                    <a:lumMod val="95000"/>
                    <a:lumOff val="5000"/>
                  </a:schemeClr>
                </a:solidFill>
                <a:latin typeface="Baskerville Old Face" pitchFamily="18" charset="0"/>
                <a:ea typeface="+mj-ea"/>
                <a:cs typeface="+mj-cs"/>
              </a:rPr>
              <a:t>”.</a:t>
            </a:r>
          </a:p>
          <a:p>
            <a:pPr marL="44450" indent="0" algn="just" eaLnBrk="1" fontAlgn="auto" hangingPunct="1">
              <a:buClr>
                <a:schemeClr val="accent6">
                  <a:lumMod val="75000"/>
                </a:schemeClr>
              </a:buClr>
              <a:buNone/>
              <a:defRPr/>
            </a:pPr>
            <a:r>
              <a:rPr lang="en-GB" sz="1800" b="1" dirty="0">
                <a:solidFill>
                  <a:schemeClr val="accent6">
                    <a:lumMod val="75000"/>
                  </a:schemeClr>
                </a:solidFill>
                <a:latin typeface="Baskerville Old Face" pitchFamily="18" charset="0"/>
                <a:ea typeface="+mj-ea"/>
                <a:cs typeface="+mj-cs"/>
              </a:rPr>
              <a:t>2.2. Financial Services</a:t>
            </a:r>
            <a:r>
              <a:rPr lang="en-GB" sz="1800" b="1" dirty="0">
                <a:solidFill>
                  <a:schemeClr val="tx1">
                    <a:lumMod val="95000"/>
                    <a:lumOff val="5000"/>
                  </a:schemeClr>
                </a:solidFill>
                <a:latin typeface="Baskerville Old Face" pitchFamily="18" charset="0"/>
                <a:ea typeface="+mj-ea"/>
                <a:cs typeface="+mj-cs"/>
              </a:rPr>
              <a:t>: “</a:t>
            </a:r>
            <a:r>
              <a:rPr lang="en-GB" sz="1800" b="1" i="1" dirty="0">
                <a:solidFill>
                  <a:schemeClr val="accent1">
                    <a:lumMod val="50000"/>
                  </a:schemeClr>
                </a:solidFill>
                <a:latin typeface="Baskerville Old Face" pitchFamily="18" charset="0"/>
                <a:ea typeface="+mj-ea"/>
                <a:cs typeface="+mj-cs"/>
              </a:rPr>
              <a:t>Are the use of financial institutes various ways for helping their customers</a:t>
            </a:r>
            <a:r>
              <a:rPr lang="en-GB" sz="1800" b="1" dirty="0">
                <a:solidFill>
                  <a:schemeClr val="tx1">
                    <a:lumMod val="95000"/>
                    <a:lumOff val="5000"/>
                  </a:schemeClr>
                </a:solidFill>
                <a:latin typeface="Baskerville Old Face" pitchFamily="18" charset="0"/>
                <a:ea typeface="+mj-ea"/>
                <a:cs typeface="+mj-cs"/>
              </a:rPr>
              <a:t>”.</a:t>
            </a:r>
          </a:p>
          <a:p>
            <a:pPr marL="177800" indent="-133350" algn="just" eaLnBrk="1" fontAlgn="auto" hangingPunct="1">
              <a:buClr>
                <a:schemeClr val="accent6">
                  <a:lumMod val="75000"/>
                </a:schemeClr>
              </a:buClr>
              <a:buFontTx/>
              <a:buChar char="-"/>
              <a:defRPr/>
            </a:pPr>
            <a:r>
              <a:rPr lang="en-GB" sz="1800" b="1" dirty="0">
                <a:solidFill>
                  <a:schemeClr val="tx1">
                    <a:lumMod val="95000"/>
                    <a:lumOff val="5000"/>
                  </a:schemeClr>
                </a:solidFill>
                <a:latin typeface="Baskerville Old Face" pitchFamily="18" charset="0"/>
                <a:ea typeface="+mj-ea"/>
                <a:cs typeface="+mj-cs"/>
              </a:rPr>
              <a:t>The provided services by FIs are differing according to their nature and structure.</a:t>
            </a:r>
          </a:p>
          <a:p>
            <a:pPr marL="44450" indent="0" algn="just" eaLnBrk="1" fontAlgn="auto" hangingPunct="1">
              <a:buClr>
                <a:schemeClr val="accent6">
                  <a:lumMod val="75000"/>
                </a:schemeClr>
              </a:buClr>
              <a:buNone/>
              <a:defRPr/>
            </a:pPr>
            <a:endParaRPr lang="en-US" sz="1000" b="1" dirty="0">
              <a:solidFill>
                <a:schemeClr val="tx1">
                  <a:lumMod val="95000"/>
                  <a:lumOff val="5000"/>
                </a:schemeClr>
              </a:solidFill>
              <a:latin typeface="Baskerville Old Face" pitchFamily="18" charset="0"/>
              <a:ea typeface="+mj-ea"/>
              <a:cs typeface="+mj-cs"/>
            </a:endParaRPr>
          </a:p>
          <a:p>
            <a:pPr marL="44450" indent="0" algn="just" eaLnBrk="1" fontAlgn="auto" hangingPunct="1">
              <a:buClr>
                <a:schemeClr val="accent6">
                  <a:lumMod val="75000"/>
                </a:schemeClr>
              </a:buClr>
              <a:buNone/>
              <a:defRPr/>
            </a:pPr>
            <a:r>
              <a:rPr lang="en-US" sz="1800" b="1" dirty="0">
                <a:solidFill>
                  <a:schemeClr val="accent6">
                    <a:lumMod val="75000"/>
                  </a:schemeClr>
                </a:solidFill>
                <a:latin typeface="Baskerville Old Face" pitchFamily="18" charset="0"/>
                <a:ea typeface="+mj-ea"/>
                <a:cs typeface="+mj-cs"/>
              </a:rPr>
              <a:t>2.3. Notes about financial services:</a:t>
            </a:r>
          </a:p>
          <a:p>
            <a:pPr marL="231775" indent="-176213" algn="just" eaLnBrk="1" fontAlgn="auto" hangingPunct="1">
              <a:buClr>
                <a:schemeClr val="accent6">
                  <a:lumMod val="75000"/>
                </a:schemeClr>
              </a:buClr>
              <a:buFontTx/>
              <a:buChar char="-"/>
              <a:defRPr/>
            </a:pPr>
            <a:r>
              <a:rPr lang="en-US" sz="1800" b="1" dirty="0">
                <a:solidFill>
                  <a:schemeClr val="tx1">
                    <a:lumMod val="95000"/>
                    <a:lumOff val="5000"/>
                  </a:schemeClr>
                </a:solidFill>
                <a:latin typeface="Baskerville Old Face" pitchFamily="18" charset="0"/>
                <a:ea typeface="+mj-ea"/>
                <a:cs typeface="+mj-cs"/>
              </a:rPr>
              <a:t>FS are difficult to store in advance until requesting them for work.</a:t>
            </a:r>
          </a:p>
          <a:p>
            <a:pPr marL="231775" indent="-176213" algn="just" eaLnBrk="1" fontAlgn="auto" hangingPunct="1">
              <a:buClr>
                <a:schemeClr val="accent6">
                  <a:lumMod val="75000"/>
                </a:schemeClr>
              </a:buClr>
              <a:buFontTx/>
              <a:buChar char="-"/>
              <a:defRPr/>
            </a:pPr>
            <a:r>
              <a:rPr lang="en-US" sz="1800" b="1" dirty="0">
                <a:solidFill>
                  <a:srgbClr val="FF0000"/>
                </a:solidFill>
                <a:latin typeface="Baskerville Old Face" pitchFamily="18" charset="0"/>
                <a:ea typeface="+mj-ea"/>
                <a:cs typeface="+mj-cs"/>
              </a:rPr>
              <a:t>FIs must provide immediate high quality services to each customer every time.</a:t>
            </a:r>
          </a:p>
          <a:p>
            <a:pPr marL="231775" indent="-176213" algn="just" eaLnBrk="1" fontAlgn="auto" hangingPunct="1">
              <a:buClr>
                <a:schemeClr val="accent6">
                  <a:lumMod val="75000"/>
                </a:schemeClr>
              </a:buClr>
              <a:buFontTx/>
              <a:buChar char="-"/>
              <a:defRPr/>
            </a:pPr>
            <a:r>
              <a:rPr lang="en-US" sz="1800" b="1" dirty="0">
                <a:solidFill>
                  <a:schemeClr val="tx1">
                    <a:lumMod val="95000"/>
                    <a:lumOff val="5000"/>
                  </a:schemeClr>
                </a:solidFill>
                <a:latin typeface="Baskerville Old Face" pitchFamily="18" charset="0"/>
                <a:ea typeface="+mj-ea"/>
                <a:cs typeface="+mj-cs"/>
              </a:rPr>
              <a:t>A FI has to take care of each customer individually.</a:t>
            </a:r>
          </a:p>
          <a:p>
            <a:pPr marL="231775" indent="-176213" algn="just" eaLnBrk="1" fontAlgn="auto" hangingPunct="1">
              <a:buClr>
                <a:schemeClr val="accent6">
                  <a:lumMod val="75000"/>
                </a:schemeClr>
              </a:buClr>
              <a:buFontTx/>
              <a:buChar char="-"/>
              <a:defRPr/>
            </a:pPr>
            <a:r>
              <a:rPr lang="en-US" sz="1800" b="1" dirty="0">
                <a:solidFill>
                  <a:srgbClr val="00B050"/>
                </a:solidFill>
                <a:latin typeface="Baskerville Old Face" pitchFamily="18" charset="0"/>
                <a:ea typeface="+mj-ea"/>
                <a:cs typeface="+mj-cs"/>
              </a:rPr>
              <a:t>FI does not produce samples of services and send it to its customers to judge their quality.</a:t>
            </a:r>
          </a:p>
          <a:p>
            <a:pPr marL="231775" indent="-176213" algn="just" eaLnBrk="1" fontAlgn="auto" hangingPunct="1">
              <a:buClr>
                <a:schemeClr val="accent6">
                  <a:lumMod val="75000"/>
                </a:schemeClr>
              </a:buClr>
              <a:buFontTx/>
              <a:buChar char="-"/>
              <a:defRPr/>
            </a:pPr>
            <a:r>
              <a:rPr lang="en-US" sz="1800" b="1" dirty="0">
                <a:solidFill>
                  <a:schemeClr val="tx1">
                    <a:lumMod val="95000"/>
                    <a:lumOff val="5000"/>
                  </a:schemeClr>
                </a:solidFill>
                <a:latin typeface="Baskerville Old Face" pitchFamily="18" charset="0"/>
                <a:ea typeface="+mj-ea"/>
                <a:cs typeface="+mj-cs"/>
              </a:rPr>
              <a:t>The service by its nature is not something tangible that could be judged according to fixed standards, therefore the provision of the service is linked to what the customer requests and expects from this service.</a:t>
            </a:r>
          </a:p>
        </p:txBody>
      </p:sp>
      <p:sp>
        <p:nvSpPr>
          <p:cNvPr id="4" name="Slide Number Placeholder 3"/>
          <p:cNvSpPr>
            <a:spLocks noGrp="1"/>
          </p:cNvSpPr>
          <p:nvPr>
            <p:ph type="sldNum" sz="quarter" idx="16"/>
          </p:nvPr>
        </p:nvSpPr>
        <p:spPr/>
        <p:txBody>
          <a:bodyPr/>
          <a:lstStyle/>
          <a:p>
            <a:pPr>
              <a:defRPr/>
            </a:pPr>
            <a:fld id="{96079297-7051-4246-85B1-0D57896A8129}" type="slidenum">
              <a:rPr lang="en-US" smtClean="0"/>
              <a:pPr>
                <a:defRPr/>
              </a:pPr>
              <a:t>6</a:t>
            </a:fld>
            <a:endParaRPr lang="en-US" dirty="0"/>
          </a:p>
        </p:txBody>
      </p:sp>
      <p:pic>
        <p:nvPicPr>
          <p:cNvPr id="122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5445224"/>
            <a:ext cx="3707904" cy="141277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657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692696"/>
            <a:ext cx="7848872" cy="504056"/>
          </a:xfrm>
        </p:spPr>
        <p:txBody>
          <a:bodyPr/>
          <a:lstStyle/>
          <a:p>
            <a:pPr marL="0" indent="0" algn="l" eaLnBrk="1" fontAlgn="auto" hangingPunct="1">
              <a:spcAft>
                <a:spcPts val="0"/>
              </a:spcAft>
              <a:buClr>
                <a:schemeClr val="accent6">
                  <a:lumMod val="75000"/>
                </a:schemeClr>
              </a:buClr>
              <a:buFont typeface="Georgia" pitchFamily="18" charset="0"/>
              <a:buNone/>
              <a:defRPr/>
            </a:pPr>
            <a:r>
              <a:rPr lang="en-US" sz="1800" dirty="0">
                <a:solidFill>
                  <a:schemeClr val="accent6">
                    <a:lumMod val="75000"/>
                  </a:schemeClr>
                </a:solidFill>
                <a:latin typeface="Baskerville Old Face" pitchFamily="18" charset="0"/>
              </a:rPr>
              <a:t>2.4. The differences between Goods and services</a:t>
            </a:r>
          </a:p>
        </p:txBody>
      </p:sp>
      <p:sp>
        <p:nvSpPr>
          <p:cNvPr id="4" name="Slide Number Placeholder 3"/>
          <p:cNvSpPr>
            <a:spLocks noGrp="1"/>
          </p:cNvSpPr>
          <p:nvPr>
            <p:ph type="sldNum" sz="quarter" idx="16"/>
          </p:nvPr>
        </p:nvSpPr>
        <p:spPr>
          <a:xfrm>
            <a:off x="3851920" y="6165304"/>
            <a:ext cx="1828800" cy="365125"/>
          </a:xfrm>
        </p:spPr>
        <p:txBody>
          <a:bodyPr/>
          <a:lstStyle/>
          <a:p>
            <a:pPr>
              <a:defRPr/>
            </a:pPr>
            <a:fld id="{C5ADB77F-12A3-4D87-B090-4ECA61D98734}" type="slidenum">
              <a:rPr lang="en-US" smtClean="0"/>
              <a:pPr>
                <a:defRPr/>
              </a:pPr>
              <a:t>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873823667"/>
              </p:ext>
            </p:extLst>
          </p:nvPr>
        </p:nvGraphicFramePr>
        <p:xfrm>
          <a:off x="179512" y="1484784"/>
          <a:ext cx="8856983" cy="4030579"/>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gridCol w="3312367">
                  <a:extLst>
                    <a:ext uri="{9D8B030D-6E8A-4147-A177-3AD203B41FA5}">
                      <a16:colId xmlns:a16="http://schemas.microsoft.com/office/drawing/2014/main" val="20002"/>
                    </a:ext>
                  </a:extLst>
                </a:gridCol>
              </a:tblGrid>
              <a:tr h="360040">
                <a:tc>
                  <a:txBody>
                    <a:bodyPr/>
                    <a:lstStyle/>
                    <a:p>
                      <a:pPr algn="ctr"/>
                      <a:r>
                        <a:rPr lang="en-US" b="1" dirty="0"/>
                        <a:t>Difference side</a:t>
                      </a:r>
                    </a:p>
                  </a:txBody>
                  <a:tcPr/>
                </a:tc>
                <a:tc>
                  <a:txBody>
                    <a:bodyPr/>
                    <a:lstStyle/>
                    <a:p>
                      <a:pPr algn="ctr"/>
                      <a:r>
                        <a:rPr lang="en-US" b="1" dirty="0"/>
                        <a:t>Goods</a:t>
                      </a:r>
                    </a:p>
                  </a:txBody>
                  <a:tcPr/>
                </a:tc>
                <a:tc>
                  <a:txBody>
                    <a:bodyPr/>
                    <a:lstStyle/>
                    <a:p>
                      <a:pPr algn="ctr"/>
                      <a:r>
                        <a:rPr lang="en-US" b="1" dirty="0"/>
                        <a:t>Services</a:t>
                      </a:r>
                    </a:p>
                  </a:txBody>
                  <a:tcPr/>
                </a:tc>
                <a:extLst>
                  <a:ext uri="{0D108BD9-81ED-4DB2-BD59-A6C34878D82A}">
                    <a16:rowId xmlns:a16="http://schemas.microsoft.com/office/drawing/2014/main" val="10000"/>
                  </a:ext>
                </a:extLst>
              </a:tr>
              <a:tr h="321019">
                <a:tc>
                  <a:txBody>
                    <a:bodyPr/>
                    <a:lstStyle/>
                    <a:p>
                      <a:pPr algn="l"/>
                      <a:r>
                        <a:rPr lang="en-US" sz="1600" b="1" dirty="0">
                          <a:solidFill>
                            <a:schemeClr val="accent1">
                              <a:lumMod val="50000"/>
                            </a:schemeClr>
                          </a:solidFill>
                        </a:rPr>
                        <a:t>Tangibility</a:t>
                      </a:r>
                    </a:p>
                  </a:txBody>
                  <a:tcPr/>
                </a:tc>
                <a:tc>
                  <a:txBody>
                    <a:bodyPr/>
                    <a:lstStyle/>
                    <a:p>
                      <a:pPr algn="l"/>
                      <a:r>
                        <a:rPr lang="en-US" sz="1600" b="1" dirty="0"/>
                        <a:t>Tangible</a:t>
                      </a:r>
                    </a:p>
                  </a:txBody>
                  <a:tcPr/>
                </a:tc>
                <a:tc>
                  <a:txBody>
                    <a:bodyPr/>
                    <a:lstStyle/>
                    <a:p>
                      <a:pPr algn="l"/>
                      <a:r>
                        <a:rPr lang="en-US" sz="1600" b="1" dirty="0"/>
                        <a:t>Intangible</a:t>
                      </a:r>
                    </a:p>
                  </a:txBody>
                  <a:tcPr/>
                </a:tc>
                <a:extLst>
                  <a:ext uri="{0D108BD9-81ED-4DB2-BD59-A6C34878D82A}">
                    <a16:rowId xmlns:a16="http://schemas.microsoft.com/office/drawing/2014/main" val="10001"/>
                  </a:ext>
                </a:extLst>
              </a:tr>
              <a:tr h="1545682">
                <a:tc>
                  <a:txBody>
                    <a:bodyPr/>
                    <a:lstStyle/>
                    <a:p>
                      <a:pPr algn="l"/>
                      <a:endParaRPr lang="en-US" sz="1600" b="1" dirty="0">
                        <a:solidFill>
                          <a:schemeClr val="accent1">
                            <a:lumMod val="50000"/>
                          </a:schemeClr>
                        </a:solidFill>
                      </a:endParaRPr>
                    </a:p>
                    <a:p>
                      <a:pPr algn="l"/>
                      <a:r>
                        <a:rPr lang="en-US" sz="1600" b="1" dirty="0">
                          <a:solidFill>
                            <a:schemeClr val="accent1">
                              <a:lumMod val="50000"/>
                            </a:schemeClr>
                          </a:solidFill>
                        </a:rPr>
                        <a:t>Synchronization between production and consumption</a:t>
                      </a:r>
                    </a:p>
                  </a:txBody>
                  <a:tcPr/>
                </a:tc>
                <a:tc>
                  <a:txBody>
                    <a:bodyPr/>
                    <a:lstStyle/>
                    <a:p>
                      <a:pPr marL="177800" indent="-177800" algn="l">
                        <a:buFontTx/>
                        <a:buChar char="-"/>
                      </a:pPr>
                      <a:r>
                        <a:rPr lang="en-US" sz="1600" b="1" dirty="0"/>
                        <a:t>None</a:t>
                      </a:r>
                    </a:p>
                    <a:p>
                      <a:pPr marL="177800" indent="-177800" algn="l">
                        <a:buFontTx/>
                        <a:buChar char="-"/>
                      </a:pPr>
                      <a:r>
                        <a:rPr lang="en-US" sz="1600" b="1" dirty="0"/>
                        <a:t>The presence of customer is</a:t>
                      </a:r>
                      <a:r>
                        <a:rPr lang="en-US" sz="1600" b="1" baseline="0" dirty="0"/>
                        <a:t> not </a:t>
                      </a:r>
                      <a:r>
                        <a:rPr lang="en-US" sz="1600" b="1" dirty="0"/>
                        <a:t>necessary.</a:t>
                      </a:r>
                    </a:p>
                    <a:p>
                      <a:pPr marL="177800" indent="-177800" algn="l">
                        <a:buFontTx/>
                        <a:buChar char="-"/>
                      </a:pPr>
                      <a:r>
                        <a:rPr lang="en-US" sz="1600" b="1" dirty="0"/>
                        <a:t>Mistakes that occur during production could</a:t>
                      </a:r>
                      <a:r>
                        <a:rPr lang="en-US" sz="1600" b="1" baseline="0" dirty="0"/>
                        <a:t> be controlled. </a:t>
                      </a:r>
                      <a:endParaRPr lang="en-US" sz="1600" b="1" dirty="0"/>
                    </a:p>
                  </a:txBody>
                  <a:tcPr/>
                </a:tc>
                <a:tc>
                  <a:txBody>
                    <a:bodyPr/>
                    <a:lstStyle/>
                    <a:p>
                      <a:pPr marL="177800" indent="-177800" algn="l">
                        <a:buFontTx/>
                        <a:buChar char="-"/>
                      </a:pPr>
                      <a:r>
                        <a:rPr lang="en-US" sz="1600" b="1" dirty="0"/>
                        <a:t>Yes</a:t>
                      </a:r>
                    </a:p>
                    <a:p>
                      <a:pPr marL="177800" indent="-177800" algn="l">
                        <a:buFontTx/>
                        <a:buChar char="-"/>
                      </a:pPr>
                      <a:r>
                        <a:rPr lang="en-GB" sz="1600" b="1" dirty="0"/>
                        <a:t>The presence of customer is</a:t>
                      </a:r>
                      <a:r>
                        <a:rPr lang="en-GB" sz="1600" b="1" baseline="0" dirty="0"/>
                        <a:t> </a:t>
                      </a:r>
                      <a:r>
                        <a:rPr lang="en-GB" sz="1600" b="1" dirty="0"/>
                        <a:t>necessary.</a:t>
                      </a:r>
                    </a:p>
                    <a:p>
                      <a:pPr marL="177800" indent="-177800" algn="l">
                        <a:buFontTx/>
                        <a:buChar char="-"/>
                      </a:pPr>
                      <a:r>
                        <a:rPr lang="en-GB" sz="1600" b="1" dirty="0"/>
                        <a:t> It’s</a:t>
                      </a:r>
                      <a:r>
                        <a:rPr lang="en-GB" sz="1600" b="1" baseline="0" dirty="0"/>
                        <a:t> hard to control the </a:t>
                      </a:r>
                      <a:r>
                        <a:rPr lang="en-GB" sz="1600" b="1" dirty="0"/>
                        <a:t>Mistakes that occur during production.</a:t>
                      </a:r>
                    </a:p>
                  </a:txBody>
                  <a:tcPr/>
                </a:tc>
                <a:extLst>
                  <a:ext uri="{0D108BD9-81ED-4DB2-BD59-A6C34878D82A}">
                    <a16:rowId xmlns:a16="http://schemas.microsoft.com/office/drawing/2014/main" val="10002"/>
                  </a:ext>
                </a:extLst>
              </a:tr>
              <a:tr h="910963">
                <a:tc>
                  <a:txBody>
                    <a:bodyPr/>
                    <a:lstStyle/>
                    <a:p>
                      <a:pPr algn="l"/>
                      <a:endParaRPr lang="en-US" sz="1600" b="1" dirty="0">
                        <a:solidFill>
                          <a:schemeClr val="accent1">
                            <a:lumMod val="50000"/>
                          </a:schemeClr>
                        </a:solidFill>
                      </a:endParaRPr>
                    </a:p>
                    <a:p>
                      <a:pPr algn="l"/>
                      <a:r>
                        <a:rPr lang="en-US" sz="1600" b="1" dirty="0">
                          <a:solidFill>
                            <a:schemeClr val="accent1">
                              <a:lumMod val="50000"/>
                            </a:schemeClr>
                          </a:solidFill>
                        </a:rPr>
                        <a:t>Heterogeneity</a:t>
                      </a:r>
                    </a:p>
                  </a:txBody>
                  <a:tcPr/>
                </a:tc>
                <a:tc>
                  <a:txBody>
                    <a:bodyPr/>
                    <a:lstStyle/>
                    <a:p>
                      <a:pPr algn="l"/>
                      <a:r>
                        <a:rPr lang="en-US" sz="1600" b="1" dirty="0"/>
                        <a:t>There is a standardization in production</a:t>
                      </a:r>
                      <a:r>
                        <a:rPr lang="en-US" sz="1600" b="1" baseline="0" dirty="0"/>
                        <a:t> operations and final product.</a:t>
                      </a:r>
                      <a:endParaRPr lang="en-US" sz="1600" b="1" dirty="0"/>
                    </a:p>
                  </a:txBody>
                  <a:tcPr/>
                </a:tc>
                <a:tc>
                  <a:txBody>
                    <a:bodyPr/>
                    <a:lstStyle/>
                    <a:p>
                      <a:pPr algn="l"/>
                      <a:r>
                        <a:rPr lang="en-US" sz="1600" b="1" dirty="0"/>
                        <a:t>The type of the service is</a:t>
                      </a:r>
                      <a:r>
                        <a:rPr lang="en-US" sz="1600" b="1" baseline="0" dirty="0"/>
                        <a:t> differ regarding to service provider and customers opinion about it.</a:t>
                      </a:r>
                      <a:endParaRPr lang="en-US" sz="1600" b="1" dirty="0"/>
                    </a:p>
                  </a:txBody>
                  <a:tcPr/>
                </a:tc>
                <a:extLst>
                  <a:ext uri="{0D108BD9-81ED-4DB2-BD59-A6C34878D82A}">
                    <a16:rowId xmlns:a16="http://schemas.microsoft.com/office/drawing/2014/main" val="10003"/>
                  </a:ext>
                </a:extLst>
              </a:tr>
              <a:tr h="864096">
                <a:tc>
                  <a:txBody>
                    <a:bodyPr/>
                    <a:lstStyle/>
                    <a:p>
                      <a:pPr algn="l"/>
                      <a:endParaRPr lang="en-US" sz="1600" b="1" dirty="0">
                        <a:solidFill>
                          <a:schemeClr val="accent1">
                            <a:lumMod val="50000"/>
                          </a:schemeClr>
                        </a:solidFill>
                      </a:endParaRPr>
                    </a:p>
                    <a:p>
                      <a:pPr algn="l"/>
                      <a:r>
                        <a:rPr lang="en-US" sz="1600" b="1" dirty="0">
                          <a:solidFill>
                            <a:schemeClr val="accent1">
                              <a:lumMod val="50000"/>
                            </a:schemeClr>
                          </a:solidFill>
                        </a:rPr>
                        <a:t>Perishability “Mortality”</a:t>
                      </a:r>
                    </a:p>
                  </a:txBody>
                  <a:tcPr/>
                </a:tc>
                <a:tc>
                  <a:txBody>
                    <a:bodyPr/>
                    <a:lstStyle/>
                    <a:p>
                      <a:pPr algn="l"/>
                      <a:r>
                        <a:rPr lang="en-US" sz="1600" b="1" dirty="0"/>
                        <a:t>Some products will not get damaged</a:t>
                      </a:r>
                      <a:r>
                        <a:rPr lang="en-US" sz="1600" b="1" baseline="0" dirty="0"/>
                        <a:t> or expired and could be save for future.</a:t>
                      </a:r>
                      <a:endParaRPr lang="en-US" sz="1600" b="1" dirty="0"/>
                    </a:p>
                  </a:txBody>
                  <a:tcPr/>
                </a:tc>
                <a:tc>
                  <a:txBody>
                    <a:bodyPr/>
                    <a:lstStyle/>
                    <a:p>
                      <a:pPr algn="l"/>
                      <a:r>
                        <a:rPr lang="en-US" sz="1600" b="1" dirty="0"/>
                        <a:t>Unconsumed services can’t be saved for future use, but considered as loss.</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6347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476672"/>
            <a:ext cx="8784976" cy="5544616"/>
          </a:xfrm>
        </p:spPr>
        <p:txBody>
          <a:bodyPr rtlCol="0">
            <a:noAutofit/>
          </a:bodyPr>
          <a:lstStyle/>
          <a:p>
            <a:pPr marL="44450" indent="0" algn="just" eaLnBrk="1" fontAlgn="auto" hangingPunct="1">
              <a:buClr>
                <a:srgbClr val="000099"/>
              </a:buClr>
              <a:buSzPct val="100000"/>
              <a:buNone/>
              <a:defRPr/>
            </a:pPr>
            <a:r>
              <a:rPr lang="en-GB" sz="1800" b="1" dirty="0">
                <a:solidFill>
                  <a:schemeClr val="accent6">
                    <a:lumMod val="75000"/>
                  </a:schemeClr>
                </a:solidFill>
                <a:latin typeface="Baskerville Old Face" pitchFamily="18" charset="0"/>
                <a:ea typeface="+mj-ea"/>
                <a:cs typeface="+mj-cs"/>
              </a:rPr>
              <a:t>2.5. Financial institutions services characteristics:</a:t>
            </a:r>
          </a:p>
          <a:p>
            <a:pPr marL="44450" indent="0" algn="just" eaLnBrk="1" fontAlgn="auto" hangingPunct="1">
              <a:buClr>
                <a:schemeClr val="accent6">
                  <a:lumMod val="75000"/>
                </a:schemeClr>
              </a:buClr>
              <a:buNone/>
              <a:tabLst>
                <a:tab pos="231775" algn="l"/>
              </a:tabLst>
              <a:defRPr/>
            </a:pPr>
            <a:r>
              <a:rPr lang="en-GB" sz="1800" b="1" dirty="0">
                <a:solidFill>
                  <a:schemeClr val="accent6">
                    <a:lumMod val="75000"/>
                  </a:schemeClr>
                </a:solidFill>
                <a:latin typeface="Baskerville Old Face" pitchFamily="18" charset="0"/>
                <a:ea typeface="+mj-ea"/>
                <a:cs typeface="+mj-cs"/>
              </a:rPr>
              <a:t>2.5.1. Intangibility</a:t>
            </a:r>
            <a:r>
              <a:rPr lang="en-GB" sz="1800" b="1" dirty="0">
                <a:solidFill>
                  <a:schemeClr val="tx1">
                    <a:lumMod val="95000"/>
                    <a:lumOff val="5000"/>
                  </a:schemeClr>
                </a:solidFill>
                <a:latin typeface="Baskerville Old Face" pitchFamily="18" charset="0"/>
                <a:ea typeface="+mj-ea"/>
                <a:cs typeface="+mj-cs"/>
              </a:rPr>
              <a:t>: FIs Services are untouchable and it’s hard to be touched and/or seen. It could be seen in the customers’ realizations and expectations.</a:t>
            </a:r>
          </a:p>
          <a:p>
            <a:pPr marL="231775" indent="-187325" algn="just" eaLnBrk="1" fontAlgn="auto" hangingPunct="1">
              <a:buClr>
                <a:schemeClr val="accent6">
                  <a:lumMod val="75000"/>
                </a:schemeClr>
              </a:buClr>
              <a:buFontTx/>
              <a:buChar char="-"/>
              <a:defRPr/>
            </a:pPr>
            <a:r>
              <a:rPr lang="en-GB" sz="1800" b="1" dirty="0">
                <a:solidFill>
                  <a:schemeClr val="accent1">
                    <a:lumMod val="50000"/>
                  </a:schemeClr>
                </a:solidFill>
                <a:latin typeface="Baskerville Old Face" pitchFamily="18" charset="0"/>
                <a:ea typeface="+mj-ea"/>
                <a:cs typeface="+mj-cs"/>
              </a:rPr>
              <a:t>The indirect Value of Utility that the service contains has so many significant indications on the customers’ evaluation of the offered service, which leaves impacts on his/her  realization about the quality of the Service “Trust of the customer”.</a:t>
            </a:r>
          </a:p>
          <a:p>
            <a:pPr marL="231775" indent="-187325" algn="just" eaLnBrk="1" fontAlgn="auto" hangingPunct="1">
              <a:buClr>
                <a:schemeClr val="accent6">
                  <a:lumMod val="75000"/>
                </a:schemeClr>
              </a:buClr>
              <a:buFontTx/>
              <a:buChar char="-"/>
              <a:defRPr/>
            </a:pPr>
            <a:r>
              <a:rPr lang="en-GB" sz="1800" b="1" dirty="0">
                <a:solidFill>
                  <a:schemeClr val="tx1">
                    <a:lumMod val="95000"/>
                    <a:lumOff val="5000"/>
                  </a:schemeClr>
                </a:solidFill>
                <a:latin typeface="Baskerville Old Face" pitchFamily="18" charset="0"/>
                <a:ea typeface="+mj-ea"/>
                <a:cs typeface="+mj-cs"/>
              </a:rPr>
              <a:t>Trust of the customer is due to “Security, Efficiency, Knowledge, Know-How, Experience and the staff of that financial institute”.</a:t>
            </a:r>
          </a:p>
          <a:p>
            <a:pPr marL="44450" indent="0" algn="just" eaLnBrk="1" fontAlgn="auto" hangingPunct="1">
              <a:buClr>
                <a:schemeClr val="accent6">
                  <a:lumMod val="75000"/>
                </a:schemeClr>
              </a:buClr>
              <a:buNone/>
              <a:defRPr/>
            </a:pPr>
            <a:endParaRPr lang="en-GB" sz="1000" b="1" dirty="0">
              <a:solidFill>
                <a:schemeClr val="tx1">
                  <a:lumMod val="95000"/>
                  <a:lumOff val="5000"/>
                </a:schemeClr>
              </a:solidFill>
              <a:latin typeface="Baskerville Old Face" pitchFamily="18" charset="0"/>
              <a:ea typeface="+mj-ea"/>
              <a:cs typeface="+mj-cs"/>
            </a:endParaRPr>
          </a:p>
          <a:p>
            <a:pPr marL="0" indent="0" algn="just" eaLnBrk="1" fontAlgn="auto" hangingPunct="1">
              <a:buClr>
                <a:srgbClr val="FF0000"/>
              </a:buClr>
              <a:buSzPct val="100000"/>
              <a:buNone/>
              <a:tabLst>
                <a:tab pos="287338" algn="l"/>
                <a:tab pos="341313" algn="l"/>
              </a:tabLst>
              <a:defRPr/>
            </a:pPr>
            <a:r>
              <a:rPr lang="en-US" sz="1800" b="1" dirty="0">
                <a:solidFill>
                  <a:schemeClr val="accent6">
                    <a:lumMod val="75000"/>
                  </a:schemeClr>
                </a:solidFill>
                <a:latin typeface="Baskerville Old Face" pitchFamily="18" charset="0"/>
                <a:ea typeface="+mj-ea"/>
                <a:cs typeface="+mj-cs"/>
              </a:rPr>
              <a:t>2.5.2. Inseparability</a:t>
            </a:r>
            <a:r>
              <a:rPr lang="en-US" sz="1800" b="1" dirty="0">
                <a:solidFill>
                  <a:schemeClr val="tx1">
                    <a:lumMod val="95000"/>
                    <a:lumOff val="5000"/>
                  </a:schemeClr>
                </a:solidFill>
                <a:latin typeface="Baskerville Old Face" pitchFamily="18" charset="0"/>
                <a:ea typeface="+mj-ea"/>
                <a:cs typeface="+mj-cs"/>
              </a:rPr>
              <a:t>: FIs service is characterized by correlation and complementarity in the </a:t>
            </a:r>
            <a:r>
              <a:rPr lang="en-US" sz="1800" b="1" dirty="0">
                <a:solidFill>
                  <a:srgbClr val="FF0000"/>
                </a:solidFill>
                <a:latin typeface="Baskerville Old Face" pitchFamily="18" charset="0"/>
                <a:ea typeface="+mj-ea"/>
                <a:cs typeface="+mj-cs"/>
              </a:rPr>
              <a:t>production</a:t>
            </a:r>
            <a:r>
              <a:rPr lang="en-US" sz="1800" b="1" dirty="0">
                <a:solidFill>
                  <a:schemeClr val="tx1">
                    <a:lumMod val="95000"/>
                    <a:lumOff val="5000"/>
                  </a:schemeClr>
                </a:solidFill>
                <a:latin typeface="Baskerville Old Face" pitchFamily="18" charset="0"/>
                <a:ea typeface="+mj-ea"/>
                <a:cs typeface="+mj-cs"/>
              </a:rPr>
              <a:t> and </a:t>
            </a:r>
            <a:r>
              <a:rPr lang="en-US" sz="1800" b="1" dirty="0">
                <a:solidFill>
                  <a:srgbClr val="FF0000"/>
                </a:solidFill>
                <a:latin typeface="Baskerville Old Face" pitchFamily="18" charset="0"/>
                <a:ea typeface="+mj-ea"/>
                <a:cs typeface="+mj-cs"/>
              </a:rPr>
              <a:t>distribution</a:t>
            </a:r>
            <a:r>
              <a:rPr lang="en-US" sz="1800" b="1" dirty="0">
                <a:solidFill>
                  <a:schemeClr val="tx1">
                    <a:lumMod val="95000"/>
                    <a:lumOff val="5000"/>
                  </a:schemeClr>
                </a:solidFill>
                <a:latin typeface="Baskerville Old Face" pitchFamily="18" charset="0"/>
                <a:ea typeface="+mj-ea"/>
                <a:cs typeface="+mj-cs"/>
              </a:rPr>
              <a:t>. It is not possible to separate between these two processes.</a:t>
            </a:r>
          </a:p>
          <a:p>
            <a:pPr marL="177800" indent="-133350" algn="just" eaLnBrk="1" fontAlgn="auto" hangingPunct="1">
              <a:buClr>
                <a:schemeClr val="accent6">
                  <a:lumMod val="75000"/>
                </a:schemeClr>
              </a:buClr>
              <a:buFontTx/>
              <a:buChar char="-"/>
              <a:defRPr/>
            </a:pPr>
            <a:r>
              <a:rPr lang="en-US" sz="1800" b="1" dirty="0">
                <a:solidFill>
                  <a:srgbClr val="47501C"/>
                </a:solidFill>
                <a:latin typeface="Baskerville Old Face" pitchFamily="18" charset="0"/>
                <a:ea typeface="+mj-ea"/>
                <a:cs typeface="+mj-cs"/>
              </a:rPr>
              <a:t>The service is produced then distributed, thus the FI offers the service in appropriate time and place Using “Direct Sale strategy”</a:t>
            </a:r>
            <a:r>
              <a:rPr lang="en-US" sz="1800" b="1" dirty="0">
                <a:solidFill>
                  <a:schemeClr val="tx1">
                    <a:lumMod val="95000"/>
                    <a:lumOff val="5000"/>
                  </a:schemeClr>
                </a:solidFill>
                <a:latin typeface="Baskerville Old Face" pitchFamily="18" charset="0"/>
                <a:ea typeface="+mj-ea"/>
                <a:cs typeface="+mj-cs"/>
              </a:rPr>
              <a:t>.</a:t>
            </a:r>
          </a:p>
          <a:p>
            <a:pPr marL="177800" indent="-133350" algn="just" eaLnBrk="1" fontAlgn="auto" hangingPunct="1">
              <a:buClr>
                <a:schemeClr val="accent6">
                  <a:lumMod val="75000"/>
                </a:schemeClr>
              </a:buClr>
              <a:buFontTx/>
              <a:buChar char="-"/>
              <a:defRPr/>
            </a:pPr>
            <a:r>
              <a:rPr lang="en-US" sz="1800" b="1" dirty="0">
                <a:solidFill>
                  <a:schemeClr val="tx1">
                    <a:lumMod val="95000"/>
                    <a:lumOff val="5000"/>
                  </a:schemeClr>
                </a:solidFill>
                <a:latin typeface="Baskerville Old Face" pitchFamily="18" charset="0"/>
                <a:ea typeface="+mj-ea"/>
                <a:cs typeface="+mj-cs"/>
              </a:rPr>
              <a:t>Financial institutes are trying to get rid of these 2 characters by its expediencies “ways” to transport or partition its services such as using Credit Cards which offers conversion or transporting the service and to activate other operations and services in the frame of a combination of existing productions.</a:t>
            </a:r>
          </a:p>
        </p:txBody>
      </p:sp>
      <p:sp>
        <p:nvSpPr>
          <p:cNvPr id="4" name="Slide Number Placeholder 3"/>
          <p:cNvSpPr>
            <a:spLocks noGrp="1"/>
          </p:cNvSpPr>
          <p:nvPr>
            <p:ph type="sldNum" sz="quarter" idx="16"/>
          </p:nvPr>
        </p:nvSpPr>
        <p:spPr/>
        <p:txBody>
          <a:bodyPr/>
          <a:lstStyle/>
          <a:p>
            <a:pPr>
              <a:defRPr/>
            </a:pPr>
            <a:fld id="{D9B3A792-899A-44A2-A4FE-19B1F458DC48}" type="slidenum">
              <a:rPr lang="en-US" smtClean="0"/>
              <a:pPr>
                <a:defRPr/>
              </a:pPr>
              <a:t>8</a:t>
            </a:fld>
            <a:endParaRPr lang="en-US" dirty="0"/>
          </a:p>
        </p:txBody>
      </p:sp>
    </p:spTree>
    <p:extLst>
      <p:ext uri="{BB962C8B-B14F-4D97-AF65-F5344CB8AC3E}">
        <p14:creationId xmlns:p14="http://schemas.microsoft.com/office/powerpoint/2010/main" val="2118457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44016" y="764034"/>
            <a:ext cx="8748464" cy="5185246"/>
          </a:xfrm>
        </p:spPr>
        <p:txBody>
          <a:bodyPr rtlCol="0">
            <a:noAutofit/>
          </a:bodyPr>
          <a:lstStyle/>
          <a:p>
            <a:pPr marL="44450" indent="0" algn="just" eaLnBrk="1" fontAlgn="auto" hangingPunct="1">
              <a:buClr>
                <a:schemeClr val="accent6">
                  <a:lumMod val="75000"/>
                </a:schemeClr>
              </a:buClr>
              <a:buSzPct val="100000"/>
              <a:buNone/>
              <a:defRPr/>
            </a:pPr>
            <a:r>
              <a:rPr lang="en-GB" sz="1800" b="1" dirty="0">
                <a:solidFill>
                  <a:schemeClr val="accent6">
                    <a:lumMod val="75000"/>
                  </a:schemeClr>
                </a:solidFill>
                <a:latin typeface="Baskerville Old Face" pitchFamily="18" charset="0"/>
                <a:ea typeface="+mj-ea"/>
                <a:cs typeface="+mj-cs"/>
              </a:rPr>
              <a:t>2.5.3. Highly Individualized Marketing System</a:t>
            </a:r>
            <a:r>
              <a:rPr lang="en-GB" sz="1800" b="1" dirty="0">
                <a:solidFill>
                  <a:schemeClr val="tx1">
                    <a:lumMod val="95000"/>
                    <a:lumOff val="5000"/>
                  </a:schemeClr>
                </a:solidFill>
                <a:latin typeface="Baskerville Old Face" pitchFamily="18" charset="0"/>
                <a:ea typeface="+mj-ea"/>
                <a:cs typeface="+mj-cs"/>
              </a:rPr>
              <a:t>: </a:t>
            </a:r>
            <a:r>
              <a:rPr lang="en-GB" sz="1800" b="1" dirty="0">
                <a:solidFill>
                  <a:srgbClr val="002060"/>
                </a:solidFill>
                <a:latin typeface="Baskerville Old Face" pitchFamily="18" charset="0"/>
                <a:ea typeface="+mj-ea"/>
                <a:cs typeface="+mj-cs"/>
              </a:rPr>
              <a:t>“</a:t>
            </a:r>
            <a:r>
              <a:rPr lang="en-GB" sz="1800" b="1" i="1" dirty="0">
                <a:solidFill>
                  <a:srgbClr val="002060"/>
                </a:solidFill>
                <a:latin typeface="Baskerville Old Face" pitchFamily="18" charset="0"/>
                <a:ea typeface="+mj-ea"/>
                <a:cs typeface="+mj-cs"/>
              </a:rPr>
              <a:t>A system based on direct personal communication which plays an important role in the development and enhancement of various financial operations and relationship between Fis’ in charge employee/s and the customer to make him/her satisfy by making good impression about them</a:t>
            </a:r>
            <a:r>
              <a:rPr lang="en-GB" sz="1800" b="1" dirty="0">
                <a:solidFill>
                  <a:srgbClr val="002060"/>
                </a:solidFill>
                <a:latin typeface="Baskerville Old Face" pitchFamily="18" charset="0"/>
                <a:ea typeface="+mj-ea"/>
                <a:cs typeface="+mj-cs"/>
              </a:rPr>
              <a:t>”.</a:t>
            </a:r>
          </a:p>
          <a:p>
            <a:pPr marL="174625" indent="-174625" algn="just" eaLnBrk="1" fontAlgn="auto" hangingPunct="1">
              <a:buClr>
                <a:schemeClr val="accent6">
                  <a:lumMod val="75000"/>
                </a:schemeClr>
              </a:buClr>
              <a:buFontTx/>
              <a:buChar char="-"/>
              <a:tabLst>
                <a:tab pos="174625" algn="l"/>
              </a:tabLst>
              <a:defRPr/>
            </a:pPr>
            <a:r>
              <a:rPr lang="en-GB" sz="1800" b="1" dirty="0">
                <a:solidFill>
                  <a:schemeClr val="tx1">
                    <a:lumMod val="95000"/>
                    <a:lumOff val="5000"/>
                  </a:schemeClr>
                </a:solidFill>
                <a:latin typeface="Baskerville Old Face" pitchFamily="18" charset="0"/>
                <a:ea typeface="+mj-ea"/>
                <a:cs typeface="+mj-cs"/>
              </a:rPr>
              <a:t>In some cases this way is the best way to use.</a:t>
            </a:r>
          </a:p>
          <a:p>
            <a:pPr marL="44450" indent="0" algn="just" eaLnBrk="1" fontAlgn="auto" hangingPunct="1">
              <a:buClr>
                <a:schemeClr val="accent6">
                  <a:lumMod val="75000"/>
                </a:schemeClr>
              </a:buClr>
              <a:buNone/>
              <a:defRPr/>
            </a:pPr>
            <a:endParaRPr lang="en-GB" sz="1000" b="1" dirty="0">
              <a:solidFill>
                <a:schemeClr val="tx1">
                  <a:lumMod val="95000"/>
                  <a:lumOff val="5000"/>
                </a:schemeClr>
              </a:solidFill>
              <a:latin typeface="Baskerville Old Face" pitchFamily="18" charset="0"/>
              <a:ea typeface="+mj-ea"/>
              <a:cs typeface="+mj-cs"/>
            </a:endParaRPr>
          </a:p>
          <a:p>
            <a:pPr marL="44450" indent="0" algn="just" eaLnBrk="1" fontAlgn="auto" hangingPunct="1">
              <a:buClr>
                <a:srgbClr val="FF0000"/>
              </a:buClr>
              <a:buSzPct val="100000"/>
              <a:buNone/>
              <a:defRPr/>
            </a:pPr>
            <a:r>
              <a:rPr lang="en-GB" sz="1800" b="1" dirty="0">
                <a:solidFill>
                  <a:schemeClr val="accent6">
                    <a:lumMod val="75000"/>
                  </a:schemeClr>
                </a:solidFill>
                <a:latin typeface="Baskerville Old Face" pitchFamily="18" charset="0"/>
                <a:ea typeface="+mj-ea"/>
                <a:cs typeface="+mj-cs"/>
              </a:rPr>
              <a:t>2.5.4. Lack of Special Identity</a:t>
            </a:r>
            <a:r>
              <a:rPr lang="en-GB" sz="1800" b="1" dirty="0">
                <a:solidFill>
                  <a:schemeClr val="tx1">
                    <a:lumMod val="95000"/>
                    <a:lumOff val="5000"/>
                  </a:schemeClr>
                </a:solidFill>
                <a:latin typeface="Baskerville Old Face" pitchFamily="18" charset="0"/>
              </a:rPr>
              <a:t>: The provided services by FIs are almost the same.</a:t>
            </a:r>
          </a:p>
          <a:p>
            <a:pPr marL="174625" indent="-174625" algn="just" eaLnBrk="1" fontAlgn="auto" hangingPunct="1">
              <a:buClr>
                <a:schemeClr val="accent6">
                  <a:lumMod val="75000"/>
                </a:schemeClr>
              </a:buClr>
              <a:buFontTx/>
              <a:buChar char="-"/>
              <a:defRPr/>
            </a:pPr>
            <a:r>
              <a:rPr lang="en-GB" sz="1800" b="1" dirty="0">
                <a:solidFill>
                  <a:schemeClr val="tx1">
                    <a:lumMod val="95000"/>
                    <a:lumOff val="5000"/>
                  </a:schemeClr>
                </a:solidFill>
                <a:latin typeface="Baskerville Old Face" pitchFamily="18" charset="0"/>
              </a:rPr>
              <a:t>Customers dealing with FIs based on their location and/or their provided convenience.</a:t>
            </a:r>
          </a:p>
          <a:p>
            <a:pPr marL="174625" indent="-174625" algn="just" eaLnBrk="1" fontAlgn="auto" hangingPunct="1">
              <a:buClr>
                <a:schemeClr val="accent6">
                  <a:lumMod val="75000"/>
                </a:schemeClr>
              </a:buClr>
              <a:buFontTx/>
              <a:buChar char="-"/>
              <a:defRPr/>
            </a:pPr>
            <a:r>
              <a:rPr lang="en-GB" sz="1800" b="1" dirty="0">
                <a:solidFill>
                  <a:schemeClr val="tx1">
                    <a:lumMod val="95000"/>
                    <a:lumOff val="5000"/>
                  </a:schemeClr>
                </a:solidFill>
                <a:latin typeface="Baskerville Old Face" pitchFamily="18" charset="0"/>
              </a:rPr>
              <a:t>The competition between FIs is strong, thus they try to make best reputation in market and show that its services are unique.</a:t>
            </a:r>
          </a:p>
          <a:p>
            <a:pPr marL="174625" indent="-174625" algn="just" eaLnBrk="1" fontAlgn="auto" hangingPunct="1">
              <a:buClr>
                <a:schemeClr val="accent6">
                  <a:lumMod val="75000"/>
                </a:schemeClr>
              </a:buClr>
              <a:buFontTx/>
              <a:buChar char="-"/>
              <a:defRPr/>
            </a:pPr>
            <a:r>
              <a:rPr lang="en-GB" sz="1800" b="1" dirty="0">
                <a:solidFill>
                  <a:schemeClr val="tx1">
                    <a:lumMod val="95000"/>
                    <a:lumOff val="5000"/>
                  </a:schemeClr>
                </a:solidFill>
                <a:latin typeface="Baskerville Old Face" pitchFamily="18" charset="0"/>
              </a:rPr>
              <a:t>Their Services are similar thus they focus on “</a:t>
            </a:r>
            <a:r>
              <a:rPr lang="en-GB" sz="1800" b="1" dirty="0">
                <a:solidFill>
                  <a:srgbClr val="FF0000"/>
                </a:solidFill>
                <a:latin typeface="Baskerville Old Face" pitchFamily="18" charset="0"/>
              </a:rPr>
              <a:t>Package of Service</a:t>
            </a:r>
            <a:r>
              <a:rPr lang="en-GB" sz="1800" b="1" dirty="0">
                <a:solidFill>
                  <a:schemeClr val="tx1">
                    <a:lumMod val="95000"/>
                    <a:lumOff val="5000"/>
                  </a:schemeClr>
                </a:solidFill>
                <a:latin typeface="Baskerville Old Face" pitchFamily="18" charset="0"/>
              </a:rPr>
              <a:t>”.</a:t>
            </a:r>
          </a:p>
          <a:p>
            <a:pPr marL="174625" indent="-174625" algn="just" eaLnBrk="1" fontAlgn="auto" hangingPunct="1">
              <a:buClr>
                <a:schemeClr val="accent6">
                  <a:lumMod val="75000"/>
                </a:schemeClr>
              </a:buClr>
              <a:buFontTx/>
              <a:buChar char="-"/>
              <a:defRPr/>
            </a:pPr>
            <a:r>
              <a:rPr lang="en-GB" sz="1800" b="1" dirty="0">
                <a:solidFill>
                  <a:srgbClr val="FF0000"/>
                </a:solidFill>
                <a:latin typeface="Baskerville Old Face" pitchFamily="18" charset="0"/>
              </a:rPr>
              <a:t>Package of Service</a:t>
            </a:r>
            <a:r>
              <a:rPr lang="en-GB" sz="1800" b="1" dirty="0">
                <a:solidFill>
                  <a:schemeClr val="tx1">
                    <a:lumMod val="95000"/>
                    <a:lumOff val="5000"/>
                  </a:schemeClr>
                </a:solidFill>
                <a:latin typeface="Baskerville Old Face" pitchFamily="18" charset="0"/>
              </a:rPr>
              <a:t>:  “</a:t>
            </a:r>
            <a:r>
              <a:rPr lang="en-GB" sz="1800" b="1" i="1" dirty="0">
                <a:solidFill>
                  <a:schemeClr val="accent1">
                    <a:lumMod val="50000"/>
                  </a:schemeClr>
                </a:solidFill>
                <a:latin typeface="Baskerville Old Face" pitchFamily="18" charset="0"/>
              </a:rPr>
              <a:t>Is a bundle of products and services that contain “Branch Location, Staff, Reputation, Advertising and new Services</a:t>
            </a:r>
            <a:r>
              <a:rPr lang="en-GB" sz="1800" b="1" dirty="0">
                <a:solidFill>
                  <a:schemeClr val="tx1">
                    <a:lumMod val="95000"/>
                    <a:lumOff val="5000"/>
                  </a:schemeClr>
                </a:solidFill>
                <a:latin typeface="Baskerville Old Face" pitchFamily="18" charset="0"/>
              </a:rPr>
              <a:t>”.</a:t>
            </a:r>
          </a:p>
          <a:p>
            <a:pPr marL="174625" indent="-174625" algn="just" eaLnBrk="1" fontAlgn="auto" hangingPunct="1">
              <a:buClr>
                <a:schemeClr val="accent6">
                  <a:lumMod val="75000"/>
                </a:schemeClr>
              </a:buClr>
              <a:buFontTx/>
              <a:buChar char="-"/>
              <a:defRPr/>
            </a:pPr>
            <a:r>
              <a:rPr lang="en-GB" sz="1800" b="1" dirty="0">
                <a:solidFill>
                  <a:schemeClr val="tx1">
                    <a:lumMod val="95000"/>
                    <a:lumOff val="5000"/>
                  </a:schemeClr>
                </a:solidFill>
                <a:latin typeface="Baskerville Old Face" pitchFamily="18" charset="0"/>
              </a:rPr>
              <a:t>It’s hard that a customer change a FI due to strong relationship “Except in some cases”, therefore they offer </a:t>
            </a:r>
            <a:r>
              <a:rPr lang="en-GB" sz="1800" b="1" dirty="0">
                <a:solidFill>
                  <a:srgbClr val="FF0000"/>
                </a:solidFill>
                <a:latin typeface="Baskerville Old Face" pitchFamily="18" charset="0"/>
              </a:rPr>
              <a:t>Total Package </a:t>
            </a:r>
            <a:r>
              <a:rPr lang="en-GB" sz="1800" b="1" dirty="0">
                <a:solidFill>
                  <a:schemeClr val="tx1">
                    <a:lumMod val="95000"/>
                    <a:lumOff val="5000"/>
                  </a:schemeClr>
                </a:solidFill>
                <a:latin typeface="Baskerville Old Face" pitchFamily="18" charset="0"/>
              </a:rPr>
              <a:t>“</a:t>
            </a:r>
            <a:r>
              <a:rPr lang="en-GB" sz="1800" b="1" i="1" dirty="0">
                <a:solidFill>
                  <a:schemeClr val="accent1">
                    <a:lumMod val="50000"/>
                  </a:schemeClr>
                </a:solidFill>
                <a:latin typeface="Baskerville Old Face" pitchFamily="18" charset="0"/>
              </a:rPr>
              <a:t>Combination of products and services</a:t>
            </a:r>
            <a:r>
              <a:rPr lang="en-GB" sz="1800" b="1" dirty="0">
                <a:solidFill>
                  <a:schemeClr val="tx1">
                    <a:lumMod val="95000"/>
                    <a:lumOff val="5000"/>
                  </a:schemeClr>
                </a:solidFill>
                <a:latin typeface="Baskerville Old Face" pitchFamily="18" charset="0"/>
              </a:rPr>
              <a:t>” that leads to successful marketing strategies. </a:t>
            </a:r>
          </a:p>
        </p:txBody>
      </p:sp>
      <p:sp>
        <p:nvSpPr>
          <p:cNvPr id="4" name="Slide Number Placeholder 3"/>
          <p:cNvSpPr>
            <a:spLocks noGrp="1"/>
          </p:cNvSpPr>
          <p:nvPr>
            <p:ph type="sldNum" sz="quarter" idx="16"/>
          </p:nvPr>
        </p:nvSpPr>
        <p:spPr/>
        <p:txBody>
          <a:bodyPr/>
          <a:lstStyle/>
          <a:p>
            <a:pPr>
              <a:defRPr/>
            </a:pPr>
            <a:fld id="{D9B3A792-899A-44A2-A4FE-19B1F458DC48}" type="slidenum">
              <a:rPr lang="en-US" smtClean="0"/>
              <a:pPr>
                <a:defRPr/>
              </a:pPr>
              <a:t>9</a:t>
            </a:fld>
            <a:endParaRPr lang="en-US" dirty="0"/>
          </a:p>
        </p:txBody>
      </p:sp>
    </p:spTree>
    <p:extLst>
      <p:ext uri="{BB962C8B-B14F-4D97-AF65-F5344CB8AC3E}">
        <p14:creationId xmlns:p14="http://schemas.microsoft.com/office/powerpoint/2010/main" val="2884195166"/>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2.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3.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TM10001103[[fn=Headlines]]</Template>
  <TotalTime>10675</TotalTime>
  <Pages>12</Pages>
  <Words>10088</Words>
  <Application>Microsoft Office PowerPoint</Application>
  <PresentationFormat>On-screen Show (4:3)</PresentationFormat>
  <Paragraphs>579</Paragraphs>
  <Slides>58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58</vt:i4>
      </vt:variant>
    </vt:vector>
  </HeadingPairs>
  <TitlesOfParts>
    <vt:vector size="65" baseType="lpstr">
      <vt:lpstr>Arial</vt:lpstr>
      <vt:lpstr>Baskerville Old Face</vt:lpstr>
      <vt:lpstr>David</vt:lpstr>
      <vt:lpstr>Georgia</vt:lpstr>
      <vt:lpstr>Times New Roman</vt:lpstr>
      <vt:lpstr>Trebuchet MS</vt:lpstr>
      <vt:lpstr>Slipstream</vt:lpstr>
      <vt:lpstr>Financial Services Marketing</vt:lpstr>
      <vt:lpstr>PowerPoint Presentation</vt:lpstr>
      <vt:lpstr>PowerPoint Presentation</vt:lpstr>
      <vt:lpstr>PowerPoint Presentation</vt:lpstr>
      <vt:lpstr>PowerPoint Presentation</vt:lpstr>
      <vt:lpstr>PowerPoint Presentation</vt:lpstr>
      <vt:lpstr>2.4. The differences between Goods and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Service Marketing</dc:title>
  <dc:creator>Sangar Alhawezi</dc:creator>
  <cp:lastModifiedBy>Sangar Alhawezi</cp:lastModifiedBy>
  <cp:revision>886</cp:revision>
  <cp:lastPrinted>1601-01-01T00:00:00Z</cp:lastPrinted>
  <dcterms:created xsi:type="dcterms:W3CDTF">2003-02-28T09:00:56Z</dcterms:created>
  <dcterms:modified xsi:type="dcterms:W3CDTF">2024-01-24T14:17:07Z</dcterms:modified>
  <cp:category>Finance and Banking</cp:category>
</cp:coreProperties>
</file>