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5"/>
  </p:notesMasterIdLst>
  <p:sldIdLst>
    <p:sldId id="279" r:id="rId2"/>
    <p:sldId id="267" r:id="rId3"/>
    <p:sldId id="268" r:id="rId4"/>
    <p:sldId id="269" r:id="rId5"/>
    <p:sldId id="270" r:id="rId6"/>
    <p:sldId id="271" r:id="rId7"/>
    <p:sldId id="273" r:id="rId8"/>
    <p:sldId id="272" r:id="rId9"/>
    <p:sldId id="274" r:id="rId10"/>
    <p:sldId id="275" r:id="rId11"/>
    <p:sldId id="276" r:id="rId12"/>
    <p:sldId id="277" r:id="rId13"/>
    <p:sldId id="27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EFC00C37-3207-448E-A82D-7C3791BC0236}" type="datetimeFigureOut">
              <a:rPr lang="ar-IQ" smtClean="0"/>
              <a:t>20/05/1442</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5C30F8F-7EDF-4D58-9282-FED063F24E01}" type="slidenum">
              <a:rPr lang="ar-IQ" smtClean="0"/>
              <a:t>‹#›</a:t>
            </a:fld>
            <a:endParaRPr lang="ar-IQ"/>
          </a:p>
        </p:txBody>
      </p:sp>
    </p:spTree>
    <p:extLst>
      <p:ext uri="{BB962C8B-B14F-4D97-AF65-F5344CB8AC3E}">
        <p14:creationId xmlns:p14="http://schemas.microsoft.com/office/powerpoint/2010/main" val="285253709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altLang="ar-IQ" b="1" dirty="0"/>
              <a:t> خامسا :- ركن الغاية (عيب اساءة استخدام السلطة</a:t>
            </a:r>
            <a:r>
              <a:rPr lang="ar-IQ" altLang="ar-IQ" b="1" dirty="0" smtClean="0"/>
              <a:t>)</a:t>
            </a:r>
            <a:endParaRPr lang="ar-IQ" dirty="0"/>
          </a:p>
        </p:txBody>
      </p:sp>
      <p:sp>
        <p:nvSpPr>
          <p:cNvPr id="3" name="Content Placeholder 2"/>
          <p:cNvSpPr>
            <a:spLocks noGrp="1"/>
          </p:cNvSpPr>
          <p:nvPr>
            <p:ph idx="1"/>
          </p:nvPr>
        </p:nvSpPr>
        <p:spPr>
          <a:xfrm>
            <a:off x="457200" y="1600200"/>
            <a:ext cx="8229600" cy="5257800"/>
          </a:xfrm>
        </p:spPr>
        <p:txBody>
          <a:bodyPr>
            <a:normAutofit/>
          </a:bodyPr>
          <a:lstStyle/>
          <a:p>
            <a:pPr algn="r" rtl="1">
              <a:lnSpc>
                <a:spcPct val="80000"/>
              </a:lnSpc>
            </a:pPr>
            <a:endParaRPr lang="ar-IQ" altLang="ar-IQ" sz="2800" b="1" dirty="0"/>
          </a:p>
          <a:p>
            <a:pPr algn="r" rtl="1">
              <a:lnSpc>
                <a:spcPct val="80000"/>
              </a:lnSpc>
            </a:pPr>
            <a:r>
              <a:rPr lang="ar-IQ" altLang="ar-IQ" b="1" dirty="0"/>
              <a:t>يقصد  بها   الهدف الذي يسعى الجهة الادارية الى تحقيقه من وراء اصدار القرار</a:t>
            </a:r>
          </a:p>
          <a:p>
            <a:pPr algn="r" rtl="1">
              <a:lnSpc>
                <a:spcPct val="80000"/>
              </a:lnSpc>
            </a:pPr>
            <a:r>
              <a:rPr lang="ar-IQ" altLang="ar-IQ" b="1" dirty="0"/>
              <a:t> وغاية القرارات الادارية كافة تتمثل </a:t>
            </a:r>
            <a:r>
              <a:rPr lang="ar-IQ" altLang="ar-IQ" b="1" dirty="0">
                <a:solidFill>
                  <a:srgbClr val="FF0000"/>
                </a:solidFill>
              </a:rPr>
              <a:t>في المصلحة العامة. </a:t>
            </a:r>
          </a:p>
          <a:p>
            <a:pPr algn="r" rtl="1">
              <a:lnSpc>
                <a:spcPct val="80000"/>
              </a:lnSpc>
            </a:pPr>
            <a:r>
              <a:rPr lang="ar-IQ" altLang="ar-IQ" b="1" dirty="0"/>
              <a:t>الغاية  </a:t>
            </a:r>
            <a:r>
              <a:rPr lang="ar-IQ" altLang="ar-IQ" b="1" u="sng" dirty="0">
                <a:solidFill>
                  <a:srgbClr val="FF0000"/>
                </a:solidFill>
              </a:rPr>
              <a:t>عنصر نفسي داخلي  لدى مصدر القرار </a:t>
            </a:r>
            <a:r>
              <a:rPr lang="ar-IQ" altLang="ar-IQ" b="1" dirty="0"/>
              <a:t>.</a:t>
            </a:r>
          </a:p>
          <a:p>
            <a:pPr algn="r" rtl="1"/>
            <a:r>
              <a:rPr lang="ar-IQ" dirty="0" smtClean="0"/>
              <a:t>ان القرار الاداري ليس غاية بحد ذاته بل وسيلة لتحقيق غاية معينة وهي مصلحة عامة.</a:t>
            </a:r>
          </a:p>
          <a:p>
            <a:pPr algn="r" rtl="1"/>
            <a:r>
              <a:rPr lang="ar-IQ" dirty="0" smtClean="0"/>
              <a:t>يعرف الفقيه </a:t>
            </a:r>
            <a:r>
              <a:rPr lang="ar-IQ" u="sng" dirty="0" smtClean="0"/>
              <a:t>بونار</a:t>
            </a:r>
            <a:r>
              <a:rPr lang="ar-IQ" dirty="0" smtClean="0"/>
              <a:t> بانها </a:t>
            </a:r>
            <a:r>
              <a:rPr lang="ar-IQ" u="sng" dirty="0" smtClean="0"/>
              <a:t>النتيجة النهائية التي يستهدف تحقيقها رجل الادارة او حهة الادارة من وراء اصدار قرارها.</a:t>
            </a:r>
            <a:endParaRPr lang="ar-IQ" u="sng" dirty="0"/>
          </a:p>
        </p:txBody>
      </p:sp>
    </p:spTree>
    <p:extLst>
      <p:ext uri="{BB962C8B-B14F-4D97-AF65-F5344CB8AC3E}">
        <p14:creationId xmlns:p14="http://schemas.microsoft.com/office/powerpoint/2010/main" val="36386588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172200"/>
          </a:xfrm>
        </p:spPr>
        <p:txBody>
          <a:bodyPr>
            <a:normAutofit fontScale="92500" lnSpcReduction="20000"/>
          </a:bodyPr>
          <a:lstStyle/>
          <a:p>
            <a:pPr algn="r" rtl="1">
              <a:lnSpc>
                <a:spcPct val="90000"/>
              </a:lnSpc>
            </a:pPr>
            <a:r>
              <a:rPr lang="ar-IQ" altLang="ar-IQ" b="1" dirty="0"/>
              <a:t>ثانياً – وجوب استهداف الغاية احترام قاعدة </a:t>
            </a:r>
            <a:r>
              <a:rPr lang="ar-IQ" altLang="ar-IQ" b="1" u="sng" dirty="0"/>
              <a:t>تخصيص الاهداف </a:t>
            </a:r>
            <a:r>
              <a:rPr lang="ar-IQ" altLang="ar-IQ" b="1" dirty="0"/>
              <a:t>:</a:t>
            </a:r>
            <a:br>
              <a:rPr lang="ar-IQ" altLang="ar-IQ" b="1" dirty="0"/>
            </a:br>
            <a:endParaRPr lang="ar-IQ" altLang="ar-IQ" b="1" dirty="0"/>
          </a:p>
          <a:p>
            <a:pPr algn="r" rtl="1">
              <a:lnSpc>
                <a:spcPct val="90000"/>
              </a:lnSpc>
            </a:pPr>
            <a:r>
              <a:rPr lang="ar-IQ" altLang="ar-IQ" b="1" dirty="0"/>
              <a:t>ان رجل الادارة يتصرف في حدود الصالح العام ، فقد يحدد المشرع لرجل الادارة هدفاً معيناً يسعى لتحقيقه من خلال القرارات الادارية ، فأن جاء القرار لتحقيق هدفاً غيره وقع باطلاً لعيب انحراف السلطة حتى اذا كانت الغاية هي المصلحة العامة ، ومن امثلة ذلك :</a:t>
            </a:r>
          </a:p>
          <a:p>
            <a:pPr algn="r" rtl="1">
              <a:lnSpc>
                <a:spcPct val="90000"/>
              </a:lnSpc>
            </a:pPr>
            <a:r>
              <a:rPr lang="ar-IQ" altLang="ar-IQ" dirty="0"/>
              <a:t> 1- </a:t>
            </a:r>
            <a:r>
              <a:rPr lang="ar-IQ" altLang="ar-IQ" b="1" dirty="0"/>
              <a:t>ميدان الضبط الاداري : </a:t>
            </a:r>
          </a:p>
          <a:p>
            <a:pPr algn="r" rtl="1">
              <a:lnSpc>
                <a:spcPct val="90000"/>
              </a:lnSpc>
            </a:pPr>
            <a:r>
              <a:rPr lang="ar-IQ" altLang="ar-IQ" b="1" dirty="0"/>
              <a:t>      لقد حدد المشرع الهدف الذي يجب على سلطة الضبط الاداري تحقيقه وهو المحافظة على النظام العام بعناصره الثلاث ، الامن العام والصحة العامة والسكينة العامة ، فاذا خرجت سلطات الضبط الاداري عن هذه الاغراض واستخدمت سلطتها لتحقيق اغراض بعيدة عن النظام العام كان تصرفها معيباً بعيب اساءة استعمال السلطة ، حتى لو لم يتنافى هذا الهدف مع المصلحة العامة . </a:t>
            </a:r>
          </a:p>
          <a:p>
            <a:pPr algn="r" rtl="1">
              <a:lnSpc>
                <a:spcPct val="90000"/>
              </a:lnSpc>
            </a:pPr>
            <a:r>
              <a:rPr lang="ar-IQ" altLang="ar-IQ" b="1" dirty="0"/>
              <a:t>كقرار الاداري مرتبط بحقوق الافراد و تعسف </a:t>
            </a:r>
            <a:r>
              <a:rPr lang="ar-IQ" altLang="ar-IQ" b="1" dirty="0" smtClean="0"/>
              <a:t>الادارة</a:t>
            </a:r>
            <a:endParaRPr lang="en-US" altLang="ar-IQ" dirty="0"/>
          </a:p>
        </p:txBody>
      </p:sp>
    </p:spTree>
    <p:extLst>
      <p:ext uri="{BB962C8B-B14F-4D97-AF65-F5344CB8AC3E}">
        <p14:creationId xmlns:p14="http://schemas.microsoft.com/office/powerpoint/2010/main" val="2487146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normAutofit/>
          </a:bodyPr>
          <a:lstStyle/>
          <a:p>
            <a:pPr marL="0" indent="0" algn="r" rtl="1">
              <a:lnSpc>
                <a:spcPct val="80000"/>
              </a:lnSpc>
              <a:buNone/>
              <a:defRPr/>
            </a:pPr>
            <a:r>
              <a:rPr lang="ar-IQ" altLang="ar-IQ" dirty="0"/>
              <a:t> </a:t>
            </a:r>
          </a:p>
          <a:p>
            <a:pPr marL="609600" indent="-609600" algn="r" rtl="1">
              <a:lnSpc>
                <a:spcPct val="80000"/>
              </a:lnSpc>
              <a:defRPr/>
            </a:pPr>
            <a:r>
              <a:rPr lang="ar-IQ" altLang="ar-IQ" dirty="0"/>
              <a:t>2- فـي ميدان الوظيفة العامة  :</a:t>
            </a:r>
          </a:p>
          <a:p>
            <a:pPr marL="609600" indent="-609600" algn="r" rtl="1">
              <a:lnSpc>
                <a:spcPct val="80000"/>
              </a:lnSpc>
              <a:defRPr/>
            </a:pPr>
            <a:r>
              <a:rPr lang="ar-IQ" altLang="ar-IQ" dirty="0"/>
              <a:t> </a:t>
            </a:r>
            <a:r>
              <a:rPr lang="ar-IQ" altLang="ar-IQ" b="1" dirty="0"/>
              <a:t>الاصل ان للإدارة سلطة نقل الموظفين مكانياً او نوعياً لتحقيق مصلحة العمل عن طريق توزيع (دابش )الموظفين بين الوظائف والاماكن المختلفة بما يكفل للوظيفة العامة تحقيق اهدافها ، فاذا صدر قرار التوزيع بقصد توقيع عقوبة تأديبية بحق احد الموظفين فأن قرارها يكون معيباً في غايته ، ولقد بلورت المحكمة الادارية العليا المصرية هذا المبدأ اذ قالت في قرار لها ( ان الجهة الادارية هذه انحرفت بسلطتها في </a:t>
            </a:r>
            <a:r>
              <a:rPr lang="ar-IQ" altLang="ar-IQ" b="1" u="sng" dirty="0"/>
              <a:t>نقل الموظفين </a:t>
            </a:r>
            <a:r>
              <a:rPr lang="ar-IQ" altLang="ar-IQ" b="1" dirty="0"/>
              <a:t>من مكان الى اخر عن الغاية التي وضعت لها واتخذتها اداة للعقاب وبذلك تكون قد ابتدعت نوعاً من الجزاء التأديبي لم ينص عليه القانون واوقعته على المدعى عليه بغير سبب يبرره ... )</a:t>
            </a:r>
            <a:endParaRPr lang="ar-IQ" dirty="0"/>
          </a:p>
        </p:txBody>
      </p:sp>
    </p:spTree>
    <p:extLst>
      <p:ext uri="{BB962C8B-B14F-4D97-AF65-F5344CB8AC3E}">
        <p14:creationId xmlns:p14="http://schemas.microsoft.com/office/powerpoint/2010/main" val="140576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477000"/>
          </a:xfrm>
        </p:spPr>
        <p:txBody>
          <a:bodyPr>
            <a:normAutofit/>
          </a:bodyPr>
          <a:lstStyle/>
          <a:p>
            <a:pPr marL="609600" indent="-609600" algn="r" rtl="1">
              <a:lnSpc>
                <a:spcPct val="80000"/>
              </a:lnSpc>
              <a:defRPr/>
            </a:pPr>
            <a:r>
              <a:rPr lang="ar-IQ" altLang="ar-IQ" sz="4400" b="1" dirty="0"/>
              <a:t>ثالثاً –  اساءة استعمال الاجراءات</a:t>
            </a:r>
          </a:p>
          <a:p>
            <a:pPr marL="609600" indent="-609600" algn="r" rtl="1">
              <a:lnSpc>
                <a:spcPct val="80000"/>
              </a:lnSpc>
              <a:defRPr/>
            </a:pPr>
            <a:endParaRPr lang="ar-IQ" altLang="ar-IQ" sz="2000" b="1" dirty="0"/>
          </a:p>
          <a:p>
            <a:pPr marL="609600" indent="-609600" algn="r" rtl="1">
              <a:lnSpc>
                <a:spcPct val="80000"/>
              </a:lnSpc>
              <a:defRPr/>
            </a:pPr>
            <a:r>
              <a:rPr lang="ar-IQ" altLang="ar-IQ" b="1" dirty="0"/>
              <a:t>احترام  اجراءات  المقررة قاعدة عامة قانونيا : </a:t>
            </a:r>
          </a:p>
          <a:p>
            <a:pPr marL="609600" indent="-609600" algn="r" rtl="1">
              <a:lnSpc>
                <a:spcPct val="80000"/>
              </a:lnSpc>
              <a:defRPr/>
            </a:pPr>
            <a:r>
              <a:rPr lang="ar-IQ" altLang="ar-IQ" b="1" dirty="0"/>
              <a:t>     يظهر هذا النوع من الانحراف في حالة استخدام الادارة لاجراءات ادارية لا يجوز لها استعمالها من اجل تحقيق الهدف الذي تسعى اليه ، أي انها تعمد الى استعمال اجراء اداري محل اجراء اخر كان يجب عليها اتباعه من اجل الوصول الى هدفها . وتلجأ الادارة هنا الى استعمال اجراء معين تراه اكثر سهولة من الاجراء المحدد لها قانوناً لتحقيق هدف معين فيصبح قرارها في هذه الحالة مشوباً باساءة استعمال السلطة عن طريق الانحراف بالاجراءات ، </a:t>
            </a:r>
            <a:r>
              <a:rPr lang="ar-IQ" altLang="ar-IQ" b="1" u="sng" dirty="0"/>
              <a:t>كما في حالة لجوء الادارة الى الاستيلاء المؤقت على العقار بدلاً من اتباعها اجراءات نزع الملكية للمنفعة العامة تفادياً من اطالة الاجراءات .</a:t>
            </a:r>
          </a:p>
          <a:p>
            <a:pPr marL="609600" indent="-609600" algn="r" rtl="1">
              <a:lnSpc>
                <a:spcPct val="80000"/>
              </a:lnSpc>
              <a:defRPr/>
            </a:pPr>
            <a:r>
              <a:rPr lang="ar-IQ" altLang="ar-IQ" b="1" u="sng" dirty="0"/>
              <a:t>تسجيل الاراضي حسب الاصول المقررة قانونية</a:t>
            </a:r>
            <a:r>
              <a:rPr lang="ar-IQ" altLang="ar-IQ" b="1" u="sng" dirty="0" smtClean="0"/>
              <a:t>.</a:t>
            </a:r>
            <a:endParaRPr lang="en-US" altLang="ar-IQ" b="1" u="sng" dirty="0"/>
          </a:p>
        </p:txBody>
      </p:sp>
    </p:spTree>
    <p:extLst>
      <p:ext uri="{BB962C8B-B14F-4D97-AF65-F5344CB8AC3E}">
        <p14:creationId xmlns:p14="http://schemas.microsoft.com/office/powerpoint/2010/main" val="40635042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63562"/>
          </a:xfrm>
        </p:spPr>
        <p:txBody>
          <a:bodyPr>
            <a:noAutofit/>
          </a:bodyPr>
          <a:lstStyle/>
          <a:p>
            <a:r>
              <a:rPr lang="ar-IQ" altLang="ar-IQ" sz="2400" dirty="0"/>
              <a:t>نموذج للتظلم الوجوبي الواجب تقديمه لادارة قبل إقامة الدعوى امام المحكمة </a:t>
            </a:r>
            <a:r>
              <a:rPr lang="ar-IQ" altLang="ar-IQ" sz="2400" dirty="0" smtClean="0"/>
              <a:t>الادارية.</a:t>
            </a:r>
            <a:endParaRPr lang="ar-IQ" sz="2400" dirty="0"/>
          </a:p>
        </p:txBody>
      </p:sp>
      <p:sp>
        <p:nvSpPr>
          <p:cNvPr id="3" name="Content Placeholder 2"/>
          <p:cNvSpPr>
            <a:spLocks noGrp="1"/>
          </p:cNvSpPr>
          <p:nvPr>
            <p:ph idx="1"/>
          </p:nvPr>
        </p:nvSpPr>
        <p:spPr>
          <a:xfrm>
            <a:off x="457200" y="838200"/>
            <a:ext cx="8229600" cy="5867400"/>
          </a:xfrm>
        </p:spPr>
        <p:txBody>
          <a:bodyPr>
            <a:normAutofit fontScale="70000" lnSpcReduction="20000"/>
          </a:bodyPr>
          <a:lstStyle/>
          <a:p>
            <a:pPr algn="r" rtl="1"/>
            <a:r>
              <a:rPr lang="ar-IQ" altLang="ar-IQ" sz="4000" dirty="0"/>
              <a:t>المتظلم </a:t>
            </a:r>
            <a:r>
              <a:rPr lang="ar-IQ" altLang="ar-IQ" dirty="0"/>
              <a:t>:</a:t>
            </a:r>
          </a:p>
          <a:p>
            <a:pPr algn="r" rtl="1"/>
            <a:r>
              <a:rPr lang="ar-IQ" altLang="ar-IQ" dirty="0"/>
              <a:t>المتظلم منه : السيد وزير البلديات والسياحة في اقليم كوردستان – العراق اضافة الى وظيفته </a:t>
            </a:r>
          </a:p>
          <a:p>
            <a:pPr algn="r" rtl="1"/>
            <a:r>
              <a:rPr lang="ar-IQ" altLang="ar-IQ" dirty="0"/>
              <a:t> جهة التظلم :</a:t>
            </a:r>
          </a:p>
          <a:p>
            <a:pPr algn="r" rtl="1"/>
            <a:r>
              <a:rPr lang="ar-IQ" altLang="ar-IQ" dirty="0"/>
              <a:t>بعدد .......... وبتاريخ .......... اصدر السيد وزير البلديات والسياحة اضافة الى وظيفته قرار يتضمن سحب رخصة الموتيل العائد لي الواقع في ............. بحجة مخالفته للشروط والتعليمات السياحة وحيث ان الموتيل مجاز وفقا للاصول ،ولمخالفة قرار الوزير للقانون ولانطوائه على تعسف في استعمال السلطة ولما تقدم </a:t>
            </a:r>
          </a:p>
          <a:p>
            <a:pPr algn="r" rtl="1"/>
            <a:r>
              <a:rPr lang="ar-IQ" altLang="ar-IQ" dirty="0"/>
              <a:t>اطلب الغاء قراره اعلاه . وبعكسه ساضطر الى اقامة الدعوى امام المحكمة الادارية لالغائه واحمل المتظلم منه الرسوم والمصاريف .</a:t>
            </a:r>
          </a:p>
          <a:p>
            <a:pPr algn="r" rtl="1"/>
            <a:r>
              <a:rPr lang="ar-IQ" altLang="ar-IQ" dirty="0"/>
              <a:t>                                                                                                   توقيع واسم المتظلم</a:t>
            </a:r>
          </a:p>
          <a:p>
            <a:pPr algn="r" rtl="1">
              <a:buNone/>
            </a:pPr>
            <a:endParaRPr lang="ar-IQ" altLang="ar-IQ" dirty="0"/>
          </a:p>
          <a:p>
            <a:pPr algn="r" rtl="1"/>
            <a:r>
              <a:rPr lang="ar-IQ" altLang="ar-IQ" sz="4000" dirty="0"/>
              <a:t>مرفقات</a:t>
            </a:r>
          </a:p>
          <a:p>
            <a:pPr algn="r" rtl="1">
              <a:buNone/>
            </a:pPr>
            <a:r>
              <a:rPr lang="ar-IQ" altLang="ar-IQ" sz="4000" dirty="0"/>
              <a:t> </a:t>
            </a:r>
            <a:r>
              <a:rPr lang="ar-IQ" altLang="ar-IQ" sz="3600" dirty="0"/>
              <a:t>اجازة فتح الموتيل</a:t>
            </a:r>
          </a:p>
          <a:p>
            <a:pPr algn="r" rtl="1">
              <a:buNone/>
            </a:pPr>
            <a:r>
              <a:rPr lang="ar-IQ" altLang="ar-IQ" sz="3600" dirty="0"/>
              <a:t>قرار سحب رخصة </a:t>
            </a:r>
            <a:r>
              <a:rPr lang="ar-IQ" altLang="ar-IQ" sz="3600" dirty="0" smtClean="0"/>
              <a:t>الموتيل</a:t>
            </a:r>
            <a:endParaRPr lang="ar-IQ" altLang="ar-IQ" sz="3600" dirty="0"/>
          </a:p>
        </p:txBody>
      </p:sp>
    </p:spTree>
    <p:extLst>
      <p:ext uri="{BB962C8B-B14F-4D97-AF65-F5344CB8AC3E}">
        <p14:creationId xmlns:p14="http://schemas.microsoft.com/office/powerpoint/2010/main" val="812792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marL="0" indent="0" algn="r" rtl="1">
              <a:buFont typeface="Wingdings" pitchFamily="2" charset="2"/>
              <a:buNone/>
            </a:pPr>
            <a:r>
              <a:rPr lang="ar-IQ" dirty="0"/>
              <a:t>تختلف غاية القرار الاداري عن محل القرار.</a:t>
            </a:r>
          </a:p>
          <a:p>
            <a:pPr marL="0" indent="0" algn="r" rtl="1">
              <a:buFont typeface="Wingdings" pitchFamily="2" charset="2"/>
              <a:buNone/>
            </a:pPr>
            <a:r>
              <a:rPr lang="ar-IQ" dirty="0"/>
              <a:t>لان غرض القرار الاداري هو ليس الاثر المباشر الذي يترتب على صدور القرار حالاً و مباشرة, وانما هذا محله.</a:t>
            </a:r>
          </a:p>
          <a:p>
            <a:pPr marL="0" indent="0" algn="r" rtl="1">
              <a:buFont typeface="Wingdings" pitchFamily="2" charset="2"/>
              <a:buNone/>
            </a:pPr>
            <a:r>
              <a:rPr lang="ar-IQ" dirty="0"/>
              <a:t>اما غاية القرار الاداري فهي عبارة عن الهدف الأوسع والأبعد و النهائي للنشاط الاداري الا وهو المصلحة العامة.</a:t>
            </a:r>
          </a:p>
          <a:p>
            <a:pPr marL="0" indent="0" algn="r" rtl="1">
              <a:buFont typeface="Wingdings" pitchFamily="2" charset="2"/>
              <a:buNone/>
            </a:pPr>
            <a:r>
              <a:rPr lang="ar-IQ" dirty="0"/>
              <a:t>مثال </a:t>
            </a:r>
            <a:r>
              <a:rPr lang="ar-IQ" b="1" u="sng" dirty="0"/>
              <a:t>قرار تعيين الموظف </a:t>
            </a:r>
          </a:p>
          <a:p>
            <a:pPr marL="0" indent="0" algn="r" rtl="1">
              <a:buFont typeface="Wingdings" pitchFamily="2" charset="2"/>
              <a:buNone/>
            </a:pPr>
            <a:r>
              <a:rPr lang="ar-IQ" b="1" u="sng" dirty="0">
                <a:solidFill>
                  <a:srgbClr val="FF0000"/>
                </a:solidFill>
              </a:rPr>
              <a:t>محله</a:t>
            </a:r>
            <a:r>
              <a:rPr lang="ar-IQ" dirty="0">
                <a:solidFill>
                  <a:srgbClr val="FF0000"/>
                </a:solidFill>
              </a:rPr>
              <a:t> </a:t>
            </a:r>
            <a:r>
              <a:rPr lang="ar-IQ" dirty="0"/>
              <a:t>/ اثره المباشرة هو وضع الشخص في مركز قانوني محدد بشكل مسبق ومباشرته مهام الوظيفة العامة.</a:t>
            </a:r>
          </a:p>
          <a:p>
            <a:pPr marL="0" indent="0" algn="r" rtl="1">
              <a:buFont typeface="Wingdings" pitchFamily="2" charset="2"/>
              <a:buNone/>
            </a:pPr>
            <a:r>
              <a:rPr lang="ar-IQ" b="1" u="sng" dirty="0">
                <a:solidFill>
                  <a:srgbClr val="FF0000"/>
                </a:solidFill>
              </a:rPr>
              <a:t>غاية</a:t>
            </a:r>
            <a:r>
              <a:rPr lang="ar-IQ" dirty="0"/>
              <a:t>/ فهي تسيير المرافق العام بآنتظام و آطراد و تحقيق الصالح العام من وراء عملية اصدار القرار بتعيينه.</a:t>
            </a:r>
          </a:p>
          <a:p>
            <a:pPr algn="r" rtl="1"/>
            <a:endParaRPr lang="ar-IQ" dirty="0"/>
          </a:p>
        </p:txBody>
      </p:sp>
    </p:spTree>
    <p:extLst>
      <p:ext uri="{BB962C8B-B14F-4D97-AF65-F5344CB8AC3E}">
        <p14:creationId xmlns:p14="http://schemas.microsoft.com/office/powerpoint/2010/main" val="4277161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marL="0" indent="0" algn="r" rtl="1">
              <a:buFont typeface="Wingdings" pitchFamily="2" charset="2"/>
              <a:buNone/>
            </a:pPr>
            <a:r>
              <a:rPr lang="ar-IQ" dirty="0"/>
              <a:t>يختلف ركن الغاية عن ركن السبب.</a:t>
            </a:r>
          </a:p>
          <a:p>
            <a:pPr marL="0" indent="0" algn="r" rtl="1">
              <a:buFont typeface="Wingdings" pitchFamily="2" charset="2"/>
              <a:buNone/>
            </a:pPr>
            <a:r>
              <a:rPr lang="ar-IQ" b="1" u="sng" dirty="0"/>
              <a:t>قرار تأديبي للموظف.</a:t>
            </a:r>
          </a:p>
          <a:p>
            <a:pPr marL="0" indent="0" algn="r" rtl="1">
              <a:buFont typeface="Wingdings" pitchFamily="2" charset="2"/>
              <a:buNone/>
            </a:pPr>
            <a:r>
              <a:rPr lang="ar-IQ" dirty="0"/>
              <a:t>السبب / عند ارتكاب مخالفة من قبل الموظف سبب لاصدار القرار التأديبي.</a:t>
            </a:r>
          </a:p>
          <a:p>
            <a:pPr marL="0" indent="0" algn="r" rtl="1">
              <a:buFont typeface="Wingdings" pitchFamily="2" charset="2"/>
              <a:buNone/>
            </a:pPr>
            <a:r>
              <a:rPr lang="ar-IQ" dirty="0"/>
              <a:t>الغاية/ من هذا القرار هو حفظ النظام و حسن سير المرفق العام.</a:t>
            </a:r>
          </a:p>
          <a:p>
            <a:pPr marL="0" indent="0" algn="r" rtl="1">
              <a:buFont typeface="Wingdings" pitchFamily="2" charset="2"/>
              <a:buNone/>
            </a:pPr>
            <a:r>
              <a:rPr lang="ar-IQ" dirty="0"/>
              <a:t>فان الركن السبب يمثل الجانب المادي في القرار الاداري وهو الحالة الواقعية او القانونية.</a:t>
            </a:r>
          </a:p>
          <a:p>
            <a:pPr marL="0" indent="0" algn="r" rtl="1">
              <a:buFont typeface="Wingdings" pitchFamily="2" charset="2"/>
              <a:buNone/>
            </a:pPr>
            <a:r>
              <a:rPr lang="ar-IQ" dirty="0"/>
              <a:t>لكن الركن الغاية يمثل الجانب الشخصي في القرار اي واقعة معينة يواجه رجل الاداري,</a:t>
            </a:r>
          </a:p>
          <a:p>
            <a:pPr algn="r" rtl="1"/>
            <a:endParaRPr lang="ar-IQ" dirty="0"/>
          </a:p>
        </p:txBody>
      </p:sp>
    </p:spTree>
    <p:extLst>
      <p:ext uri="{BB962C8B-B14F-4D97-AF65-F5344CB8AC3E}">
        <p14:creationId xmlns:p14="http://schemas.microsoft.com/office/powerpoint/2010/main" val="812320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marL="0" indent="0" algn="r" rtl="1">
              <a:buFont typeface="Wingdings" pitchFamily="2" charset="2"/>
              <a:buNone/>
            </a:pPr>
            <a:r>
              <a:rPr lang="ar-IQ" b="1" u="sng" dirty="0"/>
              <a:t>طبيعة ركن الغاية</a:t>
            </a:r>
          </a:p>
          <a:p>
            <a:pPr marL="0" indent="0" algn="r" rtl="1">
              <a:buFont typeface="Wingdings" pitchFamily="2" charset="2"/>
              <a:buNone/>
            </a:pPr>
            <a:r>
              <a:rPr lang="ar-IQ" dirty="0"/>
              <a:t>1- ذهبت غالبية الفقهاء الى وصف طبيعة ركن القرار الاداري بانه عنصر ذاتي.يتمثل في ما دار في خلد مُصّدر القرار وما اراد تحقيقه لحظة اتخاذه وما توخي من هدف او اهداف من اصداره.</a:t>
            </a:r>
          </a:p>
          <a:p>
            <a:pPr marL="0" indent="0" algn="r" rtl="1">
              <a:buFont typeface="Wingdings" pitchFamily="2" charset="2"/>
              <a:buNone/>
            </a:pPr>
            <a:r>
              <a:rPr lang="ar-IQ" dirty="0"/>
              <a:t>2- يرى جانب آخرمن فقة/ بان الغاية او الغرض هو في الاساس ركن موضوعي في كل قرار اداري في هدف تحقيق المصلحة العامة التي اعطى متخذ القرار اختصاصه هذا لتحقيقه.</a:t>
            </a:r>
          </a:p>
          <a:p>
            <a:pPr algn="r" rtl="1"/>
            <a:endParaRPr lang="ar-IQ" dirty="0"/>
          </a:p>
        </p:txBody>
      </p:sp>
    </p:spTree>
    <p:extLst>
      <p:ext uri="{BB962C8B-B14F-4D97-AF65-F5344CB8AC3E}">
        <p14:creationId xmlns:p14="http://schemas.microsoft.com/office/powerpoint/2010/main" val="3532792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marL="0" indent="0" algn="r" rtl="1">
              <a:buFont typeface="Wingdings" pitchFamily="2" charset="2"/>
              <a:buNone/>
            </a:pPr>
            <a:r>
              <a:rPr lang="ar-IQ" dirty="0"/>
              <a:t>من الناحية الواقعية يبدو ان كلا الرأيين قد أخذ بجانب من التحقيقة المتعلقة بغرض القرار الاداري وأغفل جانباً آخر منها. عند تجميع هذين الرايين في فكرة واحدة يظهر .</a:t>
            </a:r>
          </a:p>
          <a:p>
            <a:pPr marL="0" indent="0" algn="r" rtl="1">
              <a:buFont typeface="Wingdings" pitchFamily="2" charset="2"/>
              <a:buNone/>
            </a:pPr>
            <a:r>
              <a:rPr lang="ar-IQ" u="sng" dirty="0"/>
              <a:t>ان الغاية القرار الاداري وجهان</a:t>
            </a:r>
            <a:r>
              <a:rPr lang="ar-IQ" dirty="0"/>
              <a:t>:</a:t>
            </a:r>
          </a:p>
          <a:p>
            <a:pPr marL="0" indent="0" algn="r" rtl="1">
              <a:buFont typeface="Wingdings" pitchFamily="2" charset="2"/>
              <a:buNone/>
            </a:pPr>
            <a:r>
              <a:rPr lang="ar-IQ" dirty="0"/>
              <a:t>1- هو تلك الصورة التي رسمها رجل الادارة المختص لحظة اصدار القرار. وما تصور من اهداف اراد تحقيقها باصداره للقرار. وهذا هو جانب الذاتي لغاية القرار الاداري.</a:t>
            </a:r>
          </a:p>
          <a:p>
            <a:pPr marL="0" indent="0" algn="r" rtl="1">
              <a:buFont typeface="Wingdings" pitchFamily="2" charset="2"/>
              <a:buNone/>
            </a:pPr>
            <a:r>
              <a:rPr lang="ar-IQ" dirty="0"/>
              <a:t>2- فهو عبارة عن النتيجة النهائية للقرار كما حددها القانون, أي المصلحة العامة التي منح الموظف إختصاصاته لتحقيقها. وعندما يتطتبق الوجهان تتحدد طبيعة ركن الغاية.</a:t>
            </a:r>
          </a:p>
          <a:p>
            <a:pPr algn="r" rtl="1"/>
            <a:endParaRPr lang="ar-IQ" dirty="0"/>
          </a:p>
        </p:txBody>
      </p:sp>
    </p:spTree>
    <p:extLst>
      <p:ext uri="{BB962C8B-B14F-4D97-AF65-F5344CB8AC3E}">
        <p14:creationId xmlns:p14="http://schemas.microsoft.com/office/powerpoint/2010/main" val="1305761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dirty="0"/>
              <a:t>عيب ركن الغاية (حالات إساءة استخدام السلطة)</a:t>
            </a:r>
            <a:endParaRPr lang="ar-IQ" dirty="0"/>
          </a:p>
        </p:txBody>
      </p:sp>
      <p:sp>
        <p:nvSpPr>
          <p:cNvPr id="3" name="Content Placeholder 2"/>
          <p:cNvSpPr>
            <a:spLocks noGrp="1"/>
          </p:cNvSpPr>
          <p:nvPr>
            <p:ph idx="1"/>
          </p:nvPr>
        </p:nvSpPr>
        <p:spPr>
          <a:xfrm>
            <a:off x="457200" y="1295400"/>
            <a:ext cx="8229600" cy="5181600"/>
          </a:xfrm>
        </p:spPr>
        <p:txBody>
          <a:bodyPr/>
          <a:lstStyle/>
          <a:p>
            <a:pPr marL="0" indent="0" algn="r" rtl="1">
              <a:buFont typeface="Wingdings" pitchFamily="2" charset="2"/>
              <a:buNone/>
            </a:pPr>
            <a:r>
              <a:rPr lang="ar-IQ" dirty="0"/>
              <a:t>تتمتع القرار الادارية كقاعدة عامة بقرينة قانونية مقنتضاها آفتراض صحتها من حيث غايتها أي افتراض انها تستهدف الصالح العام, او الهدف المخصص.</a:t>
            </a:r>
          </a:p>
          <a:p>
            <a:pPr marL="0" indent="0" algn="r" rtl="1">
              <a:buFont typeface="Wingdings" pitchFamily="2" charset="2"/>
              <a:buNone/>
            </a:pPr>
            <a:r>
              <a:rPr lang="ar-IQ" dirty="0"/>
              <a:t>تخصيص الاهداف/ يقصد بها ان المشرع وفي حالات معينة يحدد للادارة غاية و هدفا خاصاً معينا يوجب عليها ان تستهدف عند آصدار قرارتها. </a:t>
            </a:r>
          </a:p>
          <a:p>
            <a:pPr marL="0" indent="0" algn="r" rtl="1">
              <a:buFont typeface="Wingdings" pitchFamily="2" charset="2"/>
              <a:buNone/>
            </a:pPr>
            <a:r>
              <a:rPr lang="ar-IQ" dirty="0"/>
              <a:t>الامثلة / حفظ الامن العام و السكينة العامة و الصحة العامة.</a:t>
            </a:r>
          </a:p>
          <a:p>
            <a:pPr marL="0" indent="0" algn="r" rtl="1">
              <a:buFont typeface="Wingdings" pitchFamily="2" charset="2"/>
              <a:buNone/>
            </a:pPr>
            <a:r>
              <a:rPr lang="ar-IQ" dirty="0"/>
              <a:t>والا يعتبر القرار معيب بعيب اساءة الاستعمال السلطة</a:t>
            </a:r>
            <a:r>
              <a:rPr lang="ar-IQ" dirty="0" smtClean="0"/>
              <a:t>.</a:t>
            </a:r>
            <a:endParaRPr lang="ar-IQ" dirty="0"/>
          </a:p>
        </p:txBody>
      </p:sp>
    </p:spTree>
    <p:extLst>
      <p:ext uri="{BB962C8B-B14F-4D97-AF65-F5344CB8AC3E}">
        <p14:creationId xmlns:p14="http://schemas.microsoft.com/office/powerpoint/2010/main" val="733582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172200"/>
          </a:xfrm>
        </p:spPr>
        <p:txBody>
          <a:bodyPr>
            <a:normAutofit fontScale="62500" lnSpcReduction="20000"/>
          </a:bodyPr>
          <a:lstStyle/>
          <a:p>
            <a:pPr marL="609600" indent="-609600" algn="r" rtl="1">
              <a:lnSpc>
                <a:spcPct val="170000"/>
              </a:lnSpc>
              <a:buNone/>
            </a:pPr>
            <a:r>
              <a:rPr lang="ar-IQ" altLang="ar-IQ" sz="4400" b="1" dirty="0"/>
              <a:t>يمكن تحديد ثلاث اعتبارات لآساءة استخدام السلطة من القرار الاداري</a:t>
            </a:r>
          </a:p>
          <a:p>
            <a:pPr marL="609600" indent="-609600" algn="r" rtl="1">
              <a:lnSpc>
                <a:spcPct val="170000"/>
              </a:lnSpc>
              <a:buNone/>
            </a:pPr>
            <a:endParaRPr lang="ar-IQ" altLang="ar-IQ" sz="3600" b="1" dirty="0">
              <a:solidFill>
                <a:srgbClr val="FF0000"/>
              </a:solidFill>
            </a:endParaRPr>
          </a:p>
          <a:p>
            <a:pPr marL="0" indent="0" algn="r" rtl="1">
              <a:lnSpc>
                <a:spcPct val="170000"/>
              </a:lnSpc>
              <a:buNone/>
            </a:pPr>
            <a:r>
              <a:rPr lang="ar-IQ" altLang="ar-IQ" sz="4000" b="1" dirty="0" smtClean="0"/>
              <a:t>اولاً </a:t>
            </a:r>
            <a:r>
              <a:rPr lang="ar-IQ" altLang="ar-IQ" sz="4000" b="1" dirty="0"/>
              <a:t>– الغاية بعيدة عن المصلحة العامة :</a:t>
            </a:r>
          </a:p>
          <a:p>
            <a:pPr marL="0" indent="0" algn="r" rtl="1">
              <a:lnSpc>
                <a:spcPct val="170000"/>
              </a:lnSpc>
              <a:buNone/>
            </a:pPr>
            <a:r>
              <a:rPr lang="ar-IQ" altLang="ar-IQ" b="1" dirty="0" smtClean="0"/>
              <a:t>اذا </a:t>
            </a:r>
            <a:r>
              <a:rPr lang="ar-IQ" altLang="ar-IQ" b="1" dirty="0"/>
              <a:t>لم يحدد المشرع هدفاً محدداً للقرار الاداري كان رجل الادارة مقيداً بتصرفه في ضرورة ان يكون هدفه تحقيق الصالح العام . فالمتفق عليه ان السلطة العامة ليست امتيازاً شخصياً للموظف العام بل هي ممنوحة للوظيفة العامة بهدف تحقيق المصلحة العامة ، لذا فأن صدور القرار المخالف للمصلحة العامة يكون معيباً بعيب الغاية ، وهذه الحالة خطيرة لأن الانحراف هنا مقصود ، حيث ان رجل الادارة يستغل سلطته لتحقيق اغراض لا تتعلق بالمصلحة العامة </a:t>
            </a:r>
            <a:r>
              <a:rPr lang="ar-IQ" altLang="ar-IQ" b="1" dirty="0">
                <a:solidFill>
                  <a:srgbClr val="FF0000"/>
                </a:solidFill>
              </a:rPr>
              <a:t>كهدفه لتحقيق مصالح شخصية كواسطة او بقصد الانتقام او لتحقيق غرض ساسي فان قراراتها معيبة بعيب الغاية وقابلة للالغاء</a:t>
            </a:r>
            <a:r>
              <a:rPr lang="ar-IQ" altLang="ar-IQ" b="1" dirty="0" smtClean="0">
                <a:solidFill>
                  <a:srgbClr val="FF0000"/>
                </a:solidFill>
              </a:rPr>
              <a:t>.</a:t>
            </a:r>
            <a:endParaRPr lang="ar-IQ" altLang="ar-IQ" b="1" dirty="0"/>
          </a:p>
        </p:txBody>
      </p:sp>
    </p:spTree>
    <p:extLst>
      <p:ext uri="{BB962C8B-B14F-4D97-AF65-F5344CB8AC3E}">
        <p14:creationId xmlns:p14="http://schemas.microsoft.com/office/powerpoint/2010/main" val="3368595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229600" cy="6248400"/>
          </a:xfrm>
        </p:spPr>
        <p:txBody>
          <a:bodyPr>
            <a:normAutofit/>
          </a:bodyPr>
          <a:lstStyle/>
          <a:p>
            <a:pPr marL="609600" indent="-609600" algn="r" rtl="1">
              <a:lnSpc>
                <a:spcPct val="80000"/>
              </a:lnSpc>
            </a:pPr>
            <a:r>
              <a:rPr lang="ar-IQ" altLang="ar-IQ" b="1" dirty="0" smtClean="0"/>
              <a:t>وحالاتها </a:t>
            </a:r>
            <a:r>
              <a:rPr lang="ar-IQ" altLang="ar-IQ" b="1" dirty="0"/>
              <a:t>هي : </a:t>
            </a:r>
          </a:p>
          <a:p>
            <a:pPr marL="609600" indent="-609600" algn="r" rtl="1">
              <a:lnSpc>
                <a:spcPct val="80000"/>
              </a:lnSpc>
            </a:pPr>
            <a:r>
              <a:rPr lang="ar-IQ" altLang="ar-IQ" b="1" dirty="0"/>
              <a:t> 1-استخدام السلطة لتحقيق نفع شخصي :</a:t>
            </a:r>
          </a:p>
          <a:p>
            <a:pPr marL="609600" indent="-609600" algn="r" rtl="1">
              <a:lnSpc>
                <a:spcPct val="80000"/>
              </a:lnSpc>
            </a:pPr>
            <a:r>
              <a:rPr lang="ar-IQ" altLang="ar-IQ" sz="4000" b="1" dirty="0"/>
              <a:t>    قد يصدر رجل الادارة قراراً ادارياً  </a:t>
            </a:r>
            <a:r>
              <a:rPr lang="ar-IQ" altLang="ar-IQ" sz="4000" dirty="0"/>
              <a:t>بقصد تحقيق نفع شخصي له او لغيره ، ومن امثلة ذلك ماقضى به مجلس الدولة الفرنسي في الغاء قرار اصدره احد مدراء البلديات في منع الرقص خلال فترات معينة ، وبرر هذا المنع في ان الرقص قد شغل الشباب من كلا الجنسين عن العمل ، ولكن الاسباب الحقيقية لهذا المنع كانت تعود الى حماية مطعمه الذي انصرف عنه الشباب الى المحلات الترفيهية الاخرى التي توفر لهم فرصة  الرقص .</a:t>
            </a:r>
            <a:endParaRPr lang="ar-IQ" altLang="ar-IQ" sz="4400" b="1" dirty="0">
              <a:solidFill>
                <a:srgbClr val="FF0000"/>
              </a:solidFill>
            </a:endParaRPr>
          </a:p>
        </p:txBody>
      </p:sp>
    </p:spTree>
    <p:extLst>
      <p:ext uri="{BB962C8B-B14F-4D97-AF65-F5344CB8AC3E}">
        <p14:creationId xmlns:p14="http://schemas.microsoft.com/office/powerpoint/2010/main" val="39517400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609600" indent="-609600" algn="r" rtl="1">
              <a:lnSpc>
                <a:spcPct val="90000"/>
              </a:lnSpc>
            </a:pPr>
            <a:r>
              <a:rPr lang="ar-IQ" altLang="ar-IQ" b="1" i="1" u="sng" dirty="0"/>
              <a:t>2- استعمال السلطة لغرض سياسي :</a:t>
            </a:r>
          </a:p>
          <a:p>
            <a:pPr marL="609600" indent="-609600" algn="r" rtl="1">
              <a:lnSpc>
                <a:spcPct val="90000"/>
              </a:lnSpc>
            </a:pPr>
            <a:r>
              <a:rPr lang="ar-IQ" altLang="ar-IQ" b="1" dirty="0"/>
              <a:t>     يستخدم رجل الادارة هنا ما يمتلكه من صلاحية لتحقيق اغراض ذات طبيعة سياسية وليس المصلحة العامة، كاصدار احد الوزراء قرار بفصل موظف لانه ينتمي الى حزب سياسي مناوئ ، او امتناع الادارة عن قبول تعيين مرشح للوظيفة العامة بسبب اتجاهه السياسي </a:t>
            </a:r>
            <a:r>
              <a:rPr lang="ar-IQ" altLang="ar-IQ" dirty="0"/>
              <a:t/>
            </a:r>
            <a:br>
              <a:rPr lang="ar-IQ" altLang="ar-IQ" dirty="0"/>
            </a:br>
            <a:r>
              <a:rPr lang="ar-IQ" altLang="ar-IQ" b="1" dirty="0"/>
              <a:t> </a:t>
            </a:r>
          </a:p>
          <a:p>
            <a:pPr algn="r" rtl="1"/>
            <a:endParaRPr lang="ar-IQ" dirty="0"/>
          </a:p>
        </p:txBody>
      </p:sp>
    </p:spTree>
    <p:extLst>
      <p:ext uri="{BB962C8B-B14F-4D97-AF65-F5344CB8AC3E}">
        <p14:creationId xmlns:p14="http://schemas.microsoft.com/office/powerpoint/2010/main" val="26851153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TotalTime>
  <Words>1077</Words>
  <Application>Microsoft Office PowerPoint</Application>
  <PresentationFormat>On-screen Show (4:3)</PresentationFormat>
  <Paragraphs>64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 خامسا :- ركن الغاية (عيب اساءة استخدام السلطة)</vt:lpstr>
      <vt:lpstr>PowerPoint Presentation</vt:lpstr>
      <vt:lpstr>PowerPoint Presentation</vt:lpstr>
      <vt:lpstr>PowerPoint Presentation</vt:lpstr>
      <vt:lpstr>PowerPoint Presentation</vt:lpstr>
      <vt:lpstr>عيب ركن الغاية (حالات إساءة استخدام السلطة)</vt:lpstr>
      <vt:lpstr>PowerPoint Presentation</vt:lpstr>
      <vt:lpstr>PowerPoint Presentation</vt:lpstr>
      <vt:lpstr>PowerPoint Presentation</vt:lpstr>
      <vt:lpstr>PowerPoint Presentation</vt:lpstr>
      <vt:lpstr>PowerPoint Presentation</vt:lpstr>
      <vt:lpstr>PowerPoint Presentation</vt:lpstr>
      <vt:lpstr>نموذج للتظلم الوجوبي الواجب تقديمه لادارة قبل إقامة الدعوى امام المحكمة الادارية.</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رابعا :- ركن المحل</dc:title>
  <dc:creator>Aras</dc:creator>
  <cp:lastModifiedBy>Aras</cp:lastModifiedBy>
  <cp:revision>14</cp:revision>
  <dcterms:created xsi:type="dcterms:W3CDTF">2006-08-16T00:00:00Z</dcterms:created>
  <dcterms:modified xsi:type="dcterms:W3CDTF">2021-01-02T21:25:39Z</dcterms:modified>
</cp:coreProperties>
</file>