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2" r:id="rId2"/>
    <p:sldId id="263" r:id="rId3"/>
    <p:sldId id="264" r:id="rId4"/>
    <p:sldId id="265" r:id="rId5"/>
    <p:sldId id="266" r:id="rId6"/>
    <p:sldId id="267" r:id="rId7"/>
    <p:sldId id="268" r:id="rId8"/>
    <p:sldId id="269" r:id="rId9"/>
    <p:sldId id="270" r:id="rId10"/>
    <p:sldId id="271" r:id="rId11"/>
    <p:sldId id="272" r:id="rId12"/>
    <p:sldId id="273" r:id="rId13"/>
    <p:sldId id="274" r:id="rId14"/>
    <p:sldId id="275"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3/12/2021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a:t>نفاذ القرارات الادارية من حيث الزمان</a:t>
            </a:r>
            <a:br>
              <a:rPr lang="ar-IQ" dirty="0"/>
            </a:br>
            <a:r>
              <a:rPr lang="ar-IQ" dirty="0"/>
              <a:t>عدم رجعية القرارات الادارية</a:t>
            </a:r>
          </a:p>
        </p:txBody>
      </p:sp>
      <p:sp>
        <p:nvSpPr>
          <p:cNvPr id="3" name="Content Placeholder 2"/>
          <p:cNvSpPr>
            <a:spLocks noGrp="1"/>
          </p:cNvSpPr>
          <p:nvPr>
            <p:ph idx="1"/>
          </p:nvPr>
        </p:nvSpPr>
        <p:spPr/>
        <p:txBody>
          <a:bodyPr>
            <a:normAutofit fontScale="92500" lnSpcReduction="10000"/>
          </a:bodyPr>
          <a:lstStyle/>
          <a:p>
            <a:pPr marL="0" indent="0" algn="r" rtl="1">
              <a:buNone/>
            </a:pPr>
            <a:r>
              <a:rPr lang="ar-IQ" dirty="0"/>
              <a:t>اولا: مبدأ عدم رجعية القرارات الادارية </a:t>
            </a:r>
          </a:p>
          <a:p>
            <a:pPr marL="0" indent="0" algn="r" rtl="1">
              <a:buNone/>
            </a:pPr>
            <a:r>
              <a:rPr lang="ar-IQ" dirty="0"/>
              <a:t>يقصد بعدم رجعية القرارات الادارية (</a:t>
            </a:r>
            <a:r>
              <a:rPr lang="ar-IQ" u="sng" dirty="0"/>
              <a:t>اي سريانه بأثر مباشر من تأريخ نفاذه و عدم انسحابه على ما تم من مراكز قانونية قبل ذلك) </a:t>
            </a:r>
            <a:r>
              <a:rPr lang="ar-IQ" dirty="0"/>
              <a:t>وهذا التأريخ هو الاصدار  بالنسبة للادارة و الشهر بالنسبة للاشخاص المخاطبين به.</a:t>
            </a:r>
          </a:p>
          <a:p>
            <a:pPr marL="0" indent="0" algn="r" rtl="1">
              <a:buNone/>
            </a:pPr>
            <a:r>
              <a:rPr lang="ar-IQ" dirty="0"/>
              <a:t>ان عدم </a:t>
            </a:r>
            <a:r>
              <a:rPr lang="ar-IQ" dirty="0" smtClean="0"/>
              <a:t>الرجعية </a:t>
            </a:r>
            <a:r>
              <a:rPr lang="ar-IQ" dirty="0"/>
              <a:t>هو من المبادئ العامة التي تضمنتها دساتير الدول وتحرص على تحريم الرجعية في القرارات الادارة الا في أضيق الحدود.</a:t>
            </a:r>
          </a:p>
          <a:p>
            <a:pPr marL="0" indent="0" algn="r" rtl="1">
              <a:buNone/>
            </a:pPr>
            <a:r>
              <a:rPr lang="ar-IQ" dirty="0"/>
              <a:t>ان قاعدة عدم الرجعية هي قاعدة امرة وفي حالة الشك يجب على القاضي ان يرجع الشك وجزاء تارجعية هو</a:t>
            </a:r>
            <a:r>
              <a:rPr lang="ar-IQ" b="1" u="sng" dirty="0"/>
              <a:t> بطلان </a:t>
            </a:r>
            <a:r>
              <a:rPr lang="ar-IQ" b="1" u="sng" dirty="0" smtClean="0"/>
              <a:t>القرار</a:t>
            </a:r>
            <a:endParaRPr lang="ar-IQ" b="1" u="sng" dirty="0"/>
          </a:p>
        </p:txBody>
      </p:sp>
    </p:spTree>
    <p:extLst>
      <p:ext uri="{BB962C8B-B14F-4D97-AF65-F5344CB8AC3E}">
        <p14:creationId xmlns:p14="http://schemas.microsoft.com/office/powerpoint/2010/main" val="37879578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a:t> ماهي الحالات التي يحق للادارة استعمال سلطتها في التنفيذ الجبري المباشر؟</a:t>
            </a:r>
          </a:p>
        </p:txBody>
      </p:sp>
      <p:sp>
        <p:nvSpPr>
          <p:cNvPr id="3" name="Content Placeholder 2"/>
          <p:cNvSpPr>
            <a:spLocks noGrp="1"/>
          </p:cNvSpPr>
          <p:nvPr>
            <p:ph idx="1"/>
          </p:nvPr>
        </p:nvSpPr>
        <p:spPr>
          <a:xfrm>
            <a:off x="457200" y="1600200"/>
            <a:ext cx="8229600" cy="5257800"/>
          </a:xfrm>
        </p:spPr>
        <p:txBody>
          <a:bodyPr>
            <a:normAutofit fontScale="92500" lnSpcReduction="20000"/>
          </a:bodyPr>
          <a:lstStyle/>
          <a:p>
            <a:pPr algn="r" rtl="1"/>
            <a:r>
              <a:rPr lang="ar-IQ" dirty="0"/>
              <a:t>1- </a:t>
            </a:r>
            <a:r>
              <a:rPr lang="ar-IQ" b="1" u="sng" dirty="0"/>
              <a:t>وجود نص قانوني صريح </a:t>
            </a:r>
            <a:r>
              <a:rPr lang="ar-IQ" dirty="0"/>
              <a:t>يخول سلطة تنفيذ قراراتها </a:t>
            </a:r>
            <a:r>
              <a:rPr lang="ar-IQ" b="1" u="sng" dirty="0"/>
              <a:t>تنفيذا جبريا </a:t>
            </a:r>
            <a:r>
              <a:rPr lang="ar-IQ" dirty="0"/>
              <a:t>دون حاجة الى </a:t>
            </a:r>
            <a:r>
              <a:rPr lang="ar-IQ" u="sng" dirty="0"/>
              <a:t>اذن سابق من القضاء </a:t>
            </a:r>
            <a:r>
              <a:rPr lang="ar-IQ" dirty="0"/>
              <a:t>.مثال ذلك حجز الادارة على الراتب والمخصصات التي يستحقها الموظف بنسبة معينة (ثلث)لقاء سداد دين ممتاز. في حالة اهمال الموظف للمواد التي يضمنها كسيارة الدائرة.وكالضرائب والرسوم.</a:t>
            </a:r>
          </a:p>
          <a:p>
            <a:pPr algn="r" rtl="1"/>
            <a:r>
              <a:rPr lang="ar-IQ" dirty="0"/>
              <a:t>2- انعدام الطريق الموازي:</a:t>
            </a:r>
          </a:p>
          <a:p>
            <a:pPr algn="r" rtl="1"/>
            <a:r>
              <a:rPr lang="ar-IQ" b="1" u="sng" dirty="0"/>
              <a:t>ان يرفض من صدر </a:t>
            </a:r>
            <a:r>
              <a:rPr lang="ar-IQ" dirty="0"/>
              <a:t>بحقهم القرارا تنفيذه والالتزام به </a:t>
            </a:r>
            <a:r>
              <a:rPr lang="ar-IQ" b="1" u="sng" dirty="0"/>
              <a:t>ولم تكن لدى الجهة المختصة مصدرة القرار اية وسيلة اخرى غير تنفيذ </a:t>
            </a:r>
            <a:r>
              <a:rPr lang="ar-IQ" dirty="0"/>
              <a:t>قراراتها تنفيذا مباشرا لتكفل احترامه ولو لم يتطرق القانون الى هذه الوسيلة. في حالة لم ينص المشرع على جزاءات جنائية تترتب على الافراد عن تنفيذ القرار الاداري او لان هذا الجزاء وضع موضع التنفيذ ولم يجد نفعا في حمل الافراد على الالتزام </a:t>
            </a:r>
            <a:r>
              <a:rPr lang="ar-IQ" u="sng" dirty="0"/>
              <a:t>بالقرار.كالاخلاء</a:t>
            </a:r>
            <a:r>
              <a:rPr lang="ar-IQ" dirty="0"/>
              <a:t>.</a:t>
            </a:r>
          </a:p>
        </p:txBody>
      </p:sp>
    </p:spTree>
    <p:extLst>
      <p:ext uri="{BB962C8B-B14F-4D97-AF65-F5344CB8AC3E}">
        <p14:creationId xmlns:p14="http://schemas.microsoft.com/office/powerpoint/2010/main" val="28340223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IQ" sz="3600" b="1" dirty="0"/>
              <a:t>3- في حالة الضرورة و الاستعجال </a:t>
            </a:r>
            <a:r>
              <a:rPr lang="ar-IQ" sz="3600" dirty="0"/>
              <a:t>يجوز للادارة ان تلجا الى تنفيذ المباشر في </a:t>
            </a:r>
            <a:r>
              <a:rPr lang="ar-IQ" sz="3600" b="1" dirty="0">
                <a:solidFill>
                  <a:srgbClr val="FF0000"/>
                </a:solidFill>
              </a:rPr>
              <a:t>حالة وجود خطر يهدد </a:t>
            </a:r>
            <a:r>
              <a:rPr lang="ar-IQ" sz="3600" dirty="0"/>
              <a:t>الامن العام او الصحة العامة او السكينة العامة</a:t>
            </a:r>
          </a:p>
        </p:txBody>
      </p:sp>
      <p:sp>
        <p:nvSpPr>
          <p:cNvPr id="3" name="Content Placeholder 2"/>
          <p:cNvSpPr>
            <a:spLocks noGrp="1"/>
          </p:cNvSpPr>
          <p:nvPr>
            <p:ph idx="1"/>
          </p:nvPr>
        </p:nvSpPr>
        <p:spPr/>
        <p:txBody>
          <a:bodyPr>
            <a:normAutofit fontScale="92500" lnSpcReduction="10000"/>
          </a:bodyPr>
          <a:lstStyle/>
          <a:p>
            <a:pPr algn="r" rtl="1"/>
            <a:r>
              <a:rPr lang="ar-IQ" dirty="0"/>
              <a:t> بشرط </a:t>
            </a:r>
          </a:p>
          <a:p>
            <a:pPr algn="r" rtl="1"/>
            <a:r>
              <a:rPr lang="ar-IQ" dirty="0"/>
              <a:t>1- وجود خطر جسيم يهدد النظام العام</a:t>
            </a:r>
          </a:p>
          <a:p>
            <a:pPr algn="r" rtl="1"/>
            <a:r>
              <a:rPr lang="ar-IQ" dirty="0"/>
              <a:t>2- ان يكون هذا </a:t>
            </a:r>
            <a:r>
              <a:rPr lang="ar-IQ" u="sng" dirty="0"/>
              <a:t>الخطر حقيقيا وحالا </a:t>
            </a:r>
            <a:endParaRPr lang="ar-IQ" dirty="0"/>
          </a:p>
          <a:p>
            <a:pPr algn="r" rtl="1"/>
            <a:r>
              <a:rPr lang="ar-IQ" dirty="0"/>
              <a:t>3- ان يتعذر دفع هذا الخطر بالطرق القانونية العادية. ومثال :-قرارات  الضبط الاداري التي تستهدف منع الاخلال بالنظام العام بعناصره المختلفة كاستخدام القوة لمنع انتشار المرض.مثل تقييد حركة تنقل المواطنين داخل تلك المنطقة والدخول اليها والخروج منها واغلاق المحلات العامة </a:t>
            </a:r>
            <a:r>
              <a:rPr lang="ar-IQ" u="sng" dirty="0"/>
              <a:t>ومنع بيع الاغذية والمشروبات</a:t>
            </a:r>
            <a:r>
              <a:rPr lang="ar-IQ" dirty="0"/>
              <a:t>.</a:t>
            </a:r>
          </a:p>
          <a:p>
            <a:pPr algn="r" rtl="1"/>
            <a:r>
              <a:rPr lang="ar-IQ" dirty="0"/>
              <a:t>4- ان يكون الهدف من هوتحقيق لمصلحة العامة</a:t>
            </a:r>
            <a:r>
              <a:rPr lang="ar-IQ" dirty="0" smtClean="0"/>
              <a:t>.</a:t>
            </a:r>
            <a:endParaRPr lang="ar-IQ" dirty="0"/>
          </a:p>
        </p:txBody>
      </p:sp>
    </p:spTree>
    <p:extLst>
      <p:ext uri="{BB962C8B-B14F-4D97-AF65-F5344CB8AC3E}">
        <p14:creationId xmlns:p14="http://schemas.microsoft.com/office/powerpoint/2010/main" val="34502394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0" indent="0" rtl="1"/>
            <a:r>
              <a:rPr lang="ar-IQ" sz="3200" dirty="0"/>
              <a:t>التنفيذ عن طريق </a:t>
            </a:r>
            <a:r>
              <a:rPr lang="ar-IQ" sz="3200" dirty="0" smtClean="0"/>
              <a:t>القضاء</a:t>
            </a:r>
            <a:endParaRPr lang="ar-IQ" sz="3200" dirty="0"/>
          </a:p>
        </p:txBody>
      </p:sp>
      <p:sp>
        <p:nvSpPr>
          <p:cNvPr id="3" name="Content Placeholder 2"/>
          <p:cNvSpPr>
            <a:spLocks noGrp="1"/>
          </p:cNvSpPr>
          <p:nvPr>
            <p:ph idx="1"/>
          </p:nvPr>
        </p:nvSpPr>
        <p:spPr/>
        <p:txBody>
          <a:bodyPr>
            <a:normAutofit fontScale="85000" lnSpcReduction="10000"/>
          </a:bodyPr>
          <a:lstStyle/>
          <a:p>
            <a:pPr algn="r" rtl="1"/>
            <a:r>
              <a:rPr lang="ar-IQ" dirty="0" smtClean="0"/>
              <a:t>1- </a:t>
            </a:r>
            <a:r>
              <a:rPr lang="ar-IQ" dirty="0"/>
              <a:t>الدعوى الجنائية</a:t>
            </a:r>
            <a:endParaRPr lang="ar-IQ" dirty="0" smtClean="0"/>
          </a:p>
          <a:p>
            <a:pPr algn="r" rtl="1"/>
            <a:r>
              <a:rPr lang="ar-IQ" dirty="0" smtClean="0"/>
              <a:t>الاصل </a:t>
            </a:r>
            <a:r>
              <a:rPr lang="ar-IQ" dirty="0"/>
              <a:t>ان يلتزم الافراد طواعيا بتنفيذ القرارات الادارية خاصة تلك التي تتضمن منحهم لحقوق ممارسة مهنة او حرية ما. وللادارة عند امتناع الافراد عن التنفيذ ان تتخذ كل مايلزم لاجل تنفيذ القرارا بما فيها استخدام القوة والقسر في التنفيذ. وفي احيان اخرى تلجا الادارة الى القضاء للحصول على حقوقها في تنفيذ </a:t>
            </a:r>
            <a:r>
              <a:rPr lang="ar-IQ" dirty="0" smtClean="0"/>
              <a:t>القرارات </a:t>
            </a:r>
            <a:r>
              <a:rPr lang="ar-IQ" dirty="0"/>
              <a:t>الاداري عن طريق توقيع </a:t>
            </a:r>
            <a:r>
              <a:rPr lang="ar-IQ" u="sng" dirty="0"/>
              <a:t>الجزاءات الجنائية و الدعاوي المدنية </a:t>
            </a:r>
            <a:r>
              <a:rPr lang="ar-IQ" dirty="0"/>
              <a:t>بواسطة القضاء او عن طريق الجزاءات التاديبية </a:t>
            </a:r>
            <a:r>
              <a:rPr lang="ar-IQ" u="sng" dirty="0"/>
              <a:t>كالعقوبات التاديبية </a:t>
            </a:r>
            <a:r>
              <a:rPr lang="ar-IQ" dirty="0"/>
              <a:t>التي تفرض على الموظفين المخالفين لاوامر الادارة اوالعقوبات التي توقع على المنتفعين بخدمات المرفق العام عند مخالفتهم للقرارات المنظمة لهذا الانتفاع.</a:t>
            </a:r>
          </a:p>
          <a:p>
            <a:pPr algn="r" rtl="1"/>
            <a:r>
              <a:rPr lang="ar-IQ" dirty="0"/>
              <a:t>وقد تطرق المشرع العراقي الى اسلوب التنفيذ القضائي لحمل </a:t>
            </a:r>
            <a:r>
              <a:rPr lang="ar-IQ" dirty="0" smtClean="0"/>
              <a:t>الافراد</a:t>
            </a:r>
            <a:endParaRPr lang="ar-IQ" dirty="0"/>
          </a:p>
        </p:txBody>
      </p:sp>
    </p:spTree>
    <p:extLst>
      <p:ext uri="{BB962C8B-B14F-4D97-AF65-F5344CB8AC3E}">
        <p14:creationId xmlns:p14="http://schemas.microsoft.com/office/powerpoint/2010/main" val="33484650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algn="r" rtl="1"/>
            <a:r>
              <a:rPr lang="ar-IQ" dirty="0"/>
              <a:t>على احترام القرارات الادارية وتنفيذها وذلك من خلال نص م 240من قانون العقوبات رقم 111 لسنة 1969 التي </a:t>
            </a:r>
            <a:r>
              <a:rPr lang="ar-IQ" dirty="0" smtClean="0"/>
              <a:t>يعاقب </a:t>
            </a:r>
            <a:r>
              <a:rPr lang="ar-IQ" dirty="0"/>
              <a:t>بالحبس مدة لاتزيد على 6 اشهر او بغرامة لاتزيد على 100 دينار كل من خالف الاوامر الصادرة من موظف او مكلف بخدمة عامة أو من مجلس البلدية او هيئة رسمية أو شبه رسمية ضمن سلطاتهم القانونية او لم </a:t>
            </a:r>
            <a:r>
              <a:rPr lang="ar-IQ" dirty="0" smtClean="0"/>
              <a:t>يمثل </a:t>
            </a:r>
            <a:r>
              <a:rPr lang="ar-IQ" dirty="0"/>
              <a:t>لأوامر </a:t>
            </a:r>
            <a:r>
              <a:rPr lang="ar-IQ" dirty="0" smtClean="0"/>
              <a:t>اية </a:t>
            </a:r>
            <a:r>
              <a:rPr lang="ar-IQ" dirty="0"/>
              <a:t>جهة من الجهات المذكورة الصادرة ضمن تلك السلطات وذلك دون الاخلال بأي عقوبة اشد ينص </a:t>
            </a:r>
            <a:r>
              <a:rPr lang="ar-IQ" dirty="0" smtClean="0"/>
              <a:t>عليها.</a:t>
            </a:r>
            <a:endParaRPr lang="ar-IQ" dirty="0"/>
          </a:p>
        </p:txBody>
      </p:sp>
    </p:spTree>
    <p:extLst>
      <p:ext uri="{BB962C8B-B14F-4D97-AF65-F5344CB8AC3E}">
        <p14:creationId xmlns:p14="http://schemas.microsoft.com/office/powerpoint/2010/main" val="29017354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algn="r" rtl="1"/>
            <a:r>
              <a:rPr lang="ar-IQ" dirty="0"/>
              <a:t>2- الدعوى المدنية</a:t>
            </a:r>
          </a:p>
          <a:p>
            <a:pPr algn="r" rtl="1"/>
            <a:r>
              <a:rPr lang="ar-IQ" dirty="0"/>
              <a:t>في فرنسا , فقها و قضاء هو عدم امكانية الادارة رفع الدعوى المدنية لمطالبة الافراد بتنقيذ القرارات الادارية,</a:t>
            </a:r>
          </a:p>
          <a:p>
            <a:pPr algn="r" rtl="1"/>
            <a:r>
              <a:rPr lang="ar-IQ" dirty="0"/>
              <a:t>اما في العراق  لايوجد نص يوكد على هذا الحال</a:t>
            </a:r>
            <a:r>
              <a:rPr lang="ar-IQ" dirty="0" smtClean="0"/>
              <a:t>.</a:t>
            </a:r>
            <a:endParaRPr lang="ar-IQ" dirty="0"/>
          </a:p>
        </p:txBody>
      </p:sp>
    </p:spTree>
    <p:extLst>
      <p:ext uri="{BB962C8B-B14F-4D97-AF65-F5344CB8AC3E}">
        <p14:creationId xmlns:p14="http://schemas.microsoft.com/office/powerpoint/2010/main" val="556420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p:txBody>
          <a:bodyPr>
            <a:normAutofit fontScale="85000" lnSpcReduction="20000"/>
          </a:bodyPr>
          <a:lstStyle/>
          <a:p>
            <a:pPr algn="r" rtl="1"/>
            <a:r>
              <a:rPr lang="ar-IQ" dirty="0"/>
              <a:t>الاعتبارات االتي تقوم على عدم رجعية القرارات الادارية:</a:t>
            </a:r>
          </a:p>
          <a:p>
            <a:pPr marL="0" indent="0" algn="r" rtl="1">
              <a:buNone/>
            </a:pPr>
            <a:r>
              <a:rPr lang="ar-IQ" dirty="0"/>
              <a:t>1- </a:t>
            </a:r>
            <a:r>
              <a:rPr lang="ar-IQ" u="sng" dirty="0"/>
              <a:t>احترام الحقوق المكتسبة:</a:t>
            </a:r>
          </a:p>
          <a:p>
            <a:pPr marL="0" indent="0" algn="r" rtl="1">
              <a:buNone/>
            </a:pPr>
            <a:r>
              <a:rPr lang="ar-IQ" dirty="0"/>
              <a:t>ان الافراد او الاشخاص عندما اكتسبو حقوقاً في ظل نظام قانوني معين, فانه يحرم المساس بهذة الحقوق اذا ما تغيرت الاوضاع القانونية التى أكتسبها الاشخاص في ظل هذة الحقوق.</a:t>
            </a:r>
          </a:p>
          <a:p>
            <a:pPr marL="0" indent="0" algn="r" rtl="1">
              <a:buNone/>
            </a:pPr>
            <a:r>
              <a:rPr lang="ar-IQ" dirty="0"/>
              <a:t>2- </a:t>
            </a:r>
            <a:r>
              <a:rPr lang="ar-IQ" u="sng" dirty="0"/>
              <a:t>استقرار الاوضاع القانونية و المعاملات بين الافراد:</a:t>
            </a:r>
          </a:p>
          <a:p>
            <a:pPr marL="0" indent="0" algn="r" rtl="1">
              <a:buNone/>
            </a:pPr>
            <a:r>
              <a:rPr lang="ar-IQ" dirty="0"/>
              <a:t>ان المصلحة العامة تقضي ان لايفقد الافراد الثقة و الاطمئنان على استقرار حقوقهم و مراكزهم الذاتية التى تمت نتيجة لتطبيق أوضاع القانونية السابقة.</a:t>
            </a:r>
          </a:p>
          <a:p>
            <a:pPr marL="0" indent="0" algn="r" rtl="1">
              <a:buNone/>
            </a:pPr>
            <a:r>
              <a:rPr lang="ar-IQ" dirty="0"/>
              <a:t>3- </a:t>
            </a:r>
            <a:r>
              <a:rPr lang="ar-IQ" u="sng" dirty="0"/>
              <a:t>احترام قواعد الاختصاص الزماني.</a:t>
            </a:r>
          </a:p>
          <a:p>
            <a:pPr marL="0" indent="0" algn="r" rtl="1">
              <a:buNone/>
            </a:pPr>
            <a:r>
              <a:rPr lang="ar-IQ" dirty="0"/>
              <a:t>يعني عدم الاعتداء صاحب الاختصاص الحالي على صاحب الاختصاص السابق</a:t>
            </a:r>
            <a:r>
              <a:rPr lang="ar-IQ" dirty="0" smtClean="0"/>
              <a:t>.</a:t>
            </a:r>
            <a:endParaRPr lang="ar-IQ" dirty="0"/>
          </a:p>
        </p:txBody>
      </p:sp>
    </p:spTree>
    <p:extLst>
      <p:ext uri="{BB962C8B-B14F-4D97-AF65-F5344CB8AC3E}">
        <p14:creationId xmlns:p14="http://schemas.microsoft.com/office/powerpoint/2010/main" val="10634770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a:solidFill>
                  <a:srgbClr val="FF0000"/>
                </a:solidFill>
              </a:rPr>
              <a:t>ثانياً</a:t>
            </a:r>
            <a:r>
              <a:rPr lang="ar-IQ" dirty="0"/>
              <a:t>:-  الاستثناءات الواردة على مبدأ عدم رجعية القرارات الادارية</a:t>
            </a:r>
            <a:r>
              <a:rPr lang="ar-IQ" dirty="0" smtClean="0"/>
              <a:t>.</a:t>
            </a:r>
            <a:endParaRPr lang="ar-IQ" dirty="0"/>
          </a:p>
        </p:txBody>
      </p:sp>
      <p:sp>
        <p:nvSpPr>
          <p:cNvPr id="3" name="Content Placeholder 2"/>
          <p:cNvSpPr>
            <a:spLocks noGrp="1"/>
          </p:cNvSpPr>
          <p:nvPr>
            <p:ph idx="1"/>
          </p:nvPr>
        </p:nvSpPr>
        <p:spPr/>
        <p:txBody>
          <a:bodyPr>
            <a:normAutofit fontScale="92500" lnSpcReduction="20000"/>
          </a:bodyPr>
          <a:lstStyle/>
          <a:p>
            <a:pPr marL="0" indent="0" algn="r" rtl="1">
              <a:buNone/>
            </a:pPr>
            <a:r>
              <a:rPr lang="ar-IQ" dirty="0" smtClean="0"/>
              <a:t>اذا </a:t>
            </a:r>
            <a:r>
              <a:rPr lang="ar-IQ" dirty="0"/>
              <a:t>كان الاصل هو عدم سريان القرارات الادارية الى الماضي, الا ان هذا المبدأ قد يرد عليه العديد من الاستثناءات.</a:t>
            </a:r>
          </a:p>
          <a:p>
            <a:pPr marL="0" indent="0" algn="r" rtl="1">
              <a:buNone/>
            </a:pPr>
            <a:r>
              <a:rPr lang="ar-IQ" dirty="0"/>
              <a:t>1- </a:t>
            </a:r>
            <a:r>
              <a:rPr lang="ar-IQ" u="sng" dirty="0"/>
              <a:t>حالة وجود نص تشريعي يسمح بالرجعية:</a:t>
            </a:r>
          </a:p>
          <a:p>
            <a:pPr marL="0" indent="0" algn="r" rtl="1">
              <a:buNone/>
            </a:pPr>
            <a:r>
              <a:rPr lang="ar-IQ" dirty="0"/>
              <a:t>يجوز للمشرع بمقتضى القانون ان يسمح للأدارة تضمين قرارات ادارية معينة اثاراً رجعية. فاذا صدر القرار في اطار هذا السماح يعد قراراً صحيحاً و يرتب اثاره الى الماضي.</a:t>
            </a:r>
          </a:p>
          <a:p>
            <a:pPr marL="0" indent="0" algn="r" rtl="1">
              <a:buNone/>
            </a:pPr>
            <a:r>
              <a:rPr lang="ar-IQ" dirty="0"/>
              <a:t>2- </a:t>
            </a:r>
            <a:r>
              <a:rPr lang="ar-IQ" u="sng" dirty="0"/>
              <a:t>حالة صدور قرارت أدارية تنفيذاً لحكم قضائي:</a:t>
            </a:r>
          </a:p>
          <a:p>
            <a:pPr marL="0" indent="0" algn="r" rtl="1">
              <a:buNone/>
            </a:pPr>
            <a:r>
              <a:rPr lang="ar-IQ" dirty="0"/>
              <a:t>في حالة صدر حكم قضاء الاداري بالغاء القرار الاداري الصادر من الادارة لمخالفته لمبدء المشروعية, فعلى الادارة تنفيذاً لهذا الحكم ان تصدر قراراً ادارياً ذا اثر رجعي لتصحيح الوضع القانوني الذي اقامه القرار الاداري الملغي قضائياً</a:t>
            </a:r>
            <a:r>
              <a:rPr lang="ar-IQ" dirty="0" smtClean="0"/>
              <a:t>.</a:t>
            </a:r>
            <a:endParaRPr lang="ar-IQ" dirty="0"/>
          </a:p>
        </p:txBody>
      </p:sp>
    </p:spTree>
    <p:extLst>
      <p:ext uri="{BB962C8B-B14F-4D97-AF65-F5344CB8AC3E}">
        <p14:creationId xmlns:p14="http://schemas.microsoft.com/office/powerpoint/2010/main" val="360842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85000" lnSpcReduction="20000"/>
          </a:bodyPr>
          <a:lstStyle/>
          <a:p>
            <a:pPr marL="0" indent="0" algn="r" rtl="1">
              <a:buNone/>
            </a:pPr>
            <a:r>
              <a:rPr lang="ar-IQ" dirty="0"/>
              <a:t>3- حالة إصدار قرارات إدارية </a:t>
            </a:r>
            <a:r>
              <a:rPr lang="ar-IQ" u="sng" dirty="0"/>
              <a:t>مفسرة: </a:t>
            </a:r>
          </a:p>
          <a:p>
            <a:pPr marL="0" indent="0" algn="r" rtl="1">
              <a:buNone/>
            </a:pPr>
            <a:r>
              <a:rPr lang="ar-IQ" dirty="0"/>
              <a:t>في حالة وجود غموض وعدم التوضيح مضمون القرار الاول على الجهة لادارية المختصة التدخل لاصدار قرار آخر لازالة هذا الغموض و توضيح مضمون القرار الاول و تفسيره.</a:t>
            </a:r>
          </a:p>
          <a:p>
            <a:pPr marL="0" indent="0" algn="r" rtl="1">
              <a:buNone/>
            </a:pPr>
            <a:r>
              <a:rPr lang="ar-IQ" dirty="0"/>
              <a:t>4- رجعية القراررات الادارية </a:t>
            </a:r>
            <a:r>
              <a:rPr lang="ar-IQ" u="sng" dirty="0"/>
              <a:t>الساحبة</a:t>
            </a:r>
            <a:r>
              <a:rPr lang="ar-IQ" dirty="0"/>
              <a:t>: درج القضاء ان قرار الادارة </a:t>
            </a:r>
            <a:r>
              <a:rPr lang="ar-IQ" u="sng" dirty="0"/>
              <a:t>بسحب الاقرارات الادارية </a:t>
            </a:r>
            <a:r>
              <a:rPr lang="ar-IQ" dirty="0"/>
              <a:t>يتم بأثر رجعي, فالادارة تملك حق سحب القرارتها ا</a:t>
            </a:r>
            <a:r>
              <a:rPr lang="ar-IQ" u="sng" dirty="0"/>
              <a:t>لتنظيمية</a:t>
            </a:r>
            <a:r>
              <a:rPr lang="ar-IQ" dirty="0"/>
              <a:t> المشروعة و غير مشروعة اما  </a:t>
            </a:r>
            <a:r>
              <a:rPr lang="ar-IQ" u="sng" dirty="0"/>
              <a:t>الفردية</a:t>
            </a:r>
            <a:r>
              <a:rPr lang="ar-IQ" dirty="0"/>
              <a:t> فقط الغير مشروعة.</a:t>
            </a:r>
          </a:p>
          <a:p>
            <a:pPr marL="0" indent="0" algn="r" rtl="1">
              <a:buNone/>
            </a:pPr>
            <a:r>
              <a:rPr lang="ar-IQ" dirty="0"/>
              <a:t>5- رجعية القرارات الادارية لمقتضيات المرافق العامة: </a:t>
            </a:r>
          </a:p>
          <a:p>
            <a:pPr marL="0" indent="0" algn="r" rtl="1">
              <a:buNone/>
            </a:pPr>
            <a:r>
              <a:rPr lang="ar-IQ" dirty="0"/>
              <a:t>استقر القضاء الاداري علي </a:t>
            </a:r>
            <a:r>
              <a:rPr lang="ar-IQ" u="sng" dirty="0"/>
              <a:t>عدم تطبيق قاعدة رجعية </a:t>
            </a:r>
            <a:r>
              <a:rPr lang="ar-IQ" dirty="0"/>
              <a:t>القرارات الادارية كلما تعارض تطبيقها مع مقتضيات سير المرافق العامة او كانت نتائجه غير مقبولة</a:t>
            </a:r>
            <a:r>
              <a:rPr lang="ar-IQ" dirty="0" smtClean="0"/>
              <a:t>.</a:t>
            </a:r>
            <a:endParaRPr lang="ar-IQ" dirty="0"/>
          </a:p>
        </p:txBody>
      </p:sp>
    </p:spTree>
    <p:extLst>
      <p:ext uri="{BB962C8B-B14F-4D97-AF65-F5344CB8AC3E}">
        <p14:creationId xmlns:p14="http://schemas.microsoft.com/office/powerpoint/2010/main" val="38040224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dirty="0"/>
              <a:t>ثالثاً:- سريان القرار الاداري على المستقبل</a:t>
            </a:r>
            <a:r>
              <a:rPr lang="ar-IQ" dirty="0" smtClean="0"/>
              <a:t>:-</a:t>
            </a:r>
            <a:endParaRPr lang="ar-IQ" dirty="0"/>
          </a:p>
        </p:txBody>
      </p:sp>
      <p:sp>
        <p:nvSpPr>
          <p:cNvPr id="3" name="Content Placeholder 2"/>
          <p:cNvSpPr>
            <a:spLocks noGrp="1"/>
          </p:cNvSpPr>
          <p:nvPr>
            <p:ph idx="1"/>
          </p:nvPr>
        </p:nvSpPr>
        <p:spPr/>
        <p:txBody>
          <a:bodyPr/>
          <a:lstStyle/>
          <a:p>
            <a:pPr algn="r" rtl="1"/>
            <a:endParaRPr lang="ar-IQ" dirty="0"/>
          </a:p>
          <a:p>
            <a:pPr marL="0" indent="0" algn="r" rtl="1">
              <a:buNone/>
            </a:pPr>
            <a:r>
              <a:rPr lang="ar-IQ" dirty="0"/>
              <a:t>في مقابل قاعدة عدم الرجعية القرارات الادارية على الماضي تملك الادارة في بعض الاحيان تنفيذ القرار الاداري الى التأريخ </a:t>
            </a:r>
            <a:r>
              <a:rPr lang="ar-IQ" u="sng" dirty="0"/>
              <a:t>لاحق</a:t>
            </a:r>
            <a:r>
              <a:rPr lang="ar-IQ" dirty="0"/>
              <a:t>,</a:t>
            </a:r>
          </a:p>
          <a:p>
            <a:pPr marL="0" indent="0" algn="r" rtl="1">
              <a:buNone/>
            </a:pPr>
            <a:r>
              <a:rPr lang="ar-IQ" dirty="0"/>
              <a:t> ودرج القضاء الاداري على التمييز في ذلك بين القرارات التنظيمية او اللوائح و القرارات الادارية الفردية</a:t>
            </a:r>
            <a:r>
              <a:rPr lang="ar-IQ" dirty="0" smtClean="0"/>
              <a:t>.</a:t>
            </a:r>
            <a:endParaRPr lang="ar-IQ" dirty="0"/>
          </a:p>
        </p:txBody>
      </p:sp>
    </p:spTree>
    <p:extLst>
      <p:ext uri="{BB962C8B-B14F-4D97-AF65-F5344CB8AC3E}">
        <p14:creationId xmlns:p14="http://schemas.microsoft.com/office/powerpoint/2010/main" val="41469517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85000" lnSpcReduction="10000"/>
          </a:bodyPr>
          <a:lstStyle/>
          <a:p>
            <a:pPr marL="0" indent="0" algn="r" rtl="1">
              <a:buNone/>
            </a:pPr>
            <a:r>
              <a:rPr lang="ar-IQ" dirty="0"/>
              <a:t>1- القرارات الادارية </a:t>
            </a:r>
            <a:r>
              <a:rPr lang="ar-IQ" u="sng" dirty="0"/>
              <a:t>التنظيمية</a:t>
            </a:r>
            <a:r>
              <a:rPr lang="ar-IQ" dirty="0"/>
              <a:t>: تملك الادارة أرجاء آثار القرارات التنظيمية الى تاريخ لاحق لصدورها, لان ذلك لايتضمن اعتداء على سلطة الخلف, لان هذا الخلف يملك دائماً حق سحب أو إلغاء أو تعديل قرارات التنظيمي لانها لاترتب حقوقاً مكتسبة بل تنشئ مراكز تنظيمية عامة.</a:t>
            </a:r>
          </a:p>
          <a:p>
            <a:pPr marL="0" indent="0" algn="r" rtl="1">
              <a:buNone/>
            </a:pPr>
            <a:r>
              <a:rPr lang="ar-IQ" dirty="0"/>
              <a:t>2- القرارات الادارية </a:t>
            </a:r>
            <a:r>
              <a:rPr lang="ar-IQ" u="sng" dirty="0"/>
              <a:t>الفرادية</a:t>
            </a:r>
            <a:r>
              <a:rPr lang="ar-IQ" dirty="0"/>
              <a:t>: الاصل في القرارات الادارية الفردية ان </a:t>
            </a:r>
            <a:r>
              <a:rPr lang="ar-IQ" u="sng" dirty="0"/>
              <a:t>لايجوز للادارة ان ترجئ آثارها للمستقبل </a:t>
            </a:r>
            <a:r>
              <a:rPr lang="ar-IQ" dirty="0"/>
              <a:t>لان ذلك اعتداء على السلطة القائمة في المستقبل لانه يولد عنها مراكز قانونية خاصة, يستطيع الافراد ان يحتجوا بها في مواجهة الادارة استناداً الى </a:t>
            </a:r>
            <a:r>
              <a:rPr lang="ar-IQ" u="sng" dirty="0"/>
              <a:t>فكرة الحقوق المكتسبة</a:t>
            </a:r>
            <a:r>
              <a:rPr lang="ar-IQ" dirty="0"/>
              <a:t>. لكن لضرورات سير المرافق العامة تاجيل آثار القرار الاداري الى تاريخ لاحق , فيكون المرجع هنا هو </a:t>
            </a:r>
            <a:r>
              <a:rPr lang="ar-IQ" u="sng" dirty="0"/>
              <a:t>الباعث و ليس التأجيل </a:t>
            </a:r>
            <a:r>
              <a:rPr lang="ar-IQ" u="sng"/>
              <a:t>ذاته</a:t>
            </a:r>
            <a:r>
              <a:rPr lang="ar-IQ" u="sng" smtClean="0"/>
              <a:t>.</a:t>
            </a:r>
            <a:endParaRPr lang="ar-IQ" u="sng" dirty="0"/>
          </a:p>
        </p:txBody>
      </p:sp>
    </p:spTree>
    <p:extLst>
      <p:ext uri="{BB962C8B-B14F-4D97-AF65-F5344CB8AC3E}">
        <p14:creationId xmlns:p14="http://schemas.microsoft.com/office/powerpoint/2010/main" val="18703244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t> تنفيذ القرارات الادارية </a:t>
            </a:r>
          </a:p>
        </p:txBody>
      </p:sp>
      <p:sp>
        <p:nvSpPr>
          <p:cNvPr id="3" name="Content Placeholder 2"/>
          <p:cNvSpPr>
            <a:spLocks noGrp="1"/>
          </p:cNvSpPr>
          <p:nvPr>
            <p:ph idx="1"/>
          </p:nvPr>
        </p:nvSpPr>
        <p:spPr/>
        <p:txBody>
          <a:bodyPr>
            <a:normAutofit lnSpcReduction="10000"/>
          </a:bodyPr>
          <a:lstStyle/>
          <a:p>
            <a:pPr algn="r" rtl="1"/>
            <a:r>
              <a:rPr lang="ar-IQ" dirty="0"/>
              <a:t>النفاذ عملية قانونية تتم بالاشهار و الاصدار </a:t>
            </a:r>
          </a:p>
          <a:p>
            <a:pPr algn="r" rtl="1"/>
            <a:r>
              <a:rPr lang="ar-IQ" dirty="0"/>
              <a:t>اما </a:t>
            </a:r>
            <a:r>
              <a:rPr lang="ar-IQ" u="sng" dirty="0"/>
              <a:t>التنفيذ فهو عمل مادي </a:t>
            </a:r>
            <a:r>
              <a:rPr lang="ar-IQ" dirty="0"/>
              <a:t>لاحق لنفاذ القرار يتم مباشرة.</a:t>
            </a:r>
          </a:p>
          <a:p>
            <a:pPr algn="r" rtl="1"/>
            <a:r>
              <a:rPr lang="ar-IQ" dirty="0"/>
              <a:t>القرار لاداري هو حسب الاصل قرار واجب التنفيذ بحسبانه </a:t>
            </a:r>
            <a:r>
              <a:rPr lang="ar-IQ" u="sng" dirty="0"/>
              <a:t>متمتعا بقرينة المشروعية</a:t>
            </a:r>
            <a:r>
              <a:rPr lang="ar-IQ" dirty="0"/>
              <a:t> و مفترضة صحته بأفتراض صحته الى ان يثبت العكس اي افتراضه مسبق بموافقته للقانون وهذا ما يسمى </a:t>
            </a:r>
            <a:r>
              <a:rPr lang="ar-IQ" u="sng" dirty="0"/>
              <a:t>قرينة صحة وسلامة القرار من الناحية القانونية</a:t>
            </a:r>
            <a:r>
              <a:rPr lang="ar-IQ" dirty="0"/>
              <a:t>.</a:t>
            </a:r>
          </a:p>
          <a:p>
            <a:pPr algn="r" rtl="1"/>
            <a:r>
              <a:rPr lang="ar-IQ" dirty="0"/>
              <a:t>لايفقد القرار هذة </a:t>
            </a:r>
            <a:r>
              <a:rPr lang="ar-IQ" u="sng" dirty="0"/>
              <a:t>القوة التنفيذية </a:t>
            </a:r>
            <a:r>
              <a:rPr lang="ar-IQ" dirty="0"/>
              <a:t>في حق المخاطبين بها وان ابدى اعتراضا بشانها او قدم تظلما اداريا وحتى لن رفع دعوى قضائية ضدها</a:t>
            </a:r>
            <a:r>
              <a:rPr lang="ar-IQ" dirty="0" smtClean="0"/>
              <a:t>.</a:t>
            </a:r>
          </a:p>
          <a:p>
            <a:pPr marL="0" indent="0" algn="r" rtl="1">
              <a:buNone/>
            </a:pPr>
            <a:endParaRPr lang="ar-IQ" dirty="0"/>
          </a:p>
        </p:txBody>
      </p:sp>
    </p:spTree>
    <p:extLst>
      <p:ext uri="{BB962C8B-B14F-4D97-AF65-F5344CB8AC3E}">
        <p14:creationId xmlns:p14="http://schemas.microsoft.com/office/powerpoint/2010/main" val="10109817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lnSpcReduction="10000"/>
          </a:bodyPr>
          <a:lstStyle/>
          <a:p>
            <a:pPr algn="r" rtl="1"/>
            <a:r>
              <a:rPr lang="ar-IQ" dirty="0"/>
              <a:t> الاصل العام ان يتم تنفيذ القرارات الادارية طواعية , باختيار المخاطبين بها سواء كانت قرارات تنظيمية أم فردية .</a:t>
            </a:r>
          </a:p>
          <a:p>
            <a:pPr algn="r" rtl="1"/>
            <a:r>
              <a:rPr lang="ar-IQ" dirty="0"/>
              <a:t>الا ان الادارة لاتستطيع انتظار رغبة الافراد في تنفيذ القرار من عدم تنفيذه. </a:t>
            </a:r>
          </a:p>
          <a:p>
            <a:pPr algn="r" rtl="1"/>
            <a:r>
              <a:rPr lang="ar-IQ" dirty="0"/>
              <a:t>فتلجا الى تنفيذه </a:t>
            </a:r>
            <a:r>
              <a:rPr lang="ar-IQ" u="sng" dirty="0"/>
              <a:t>مباشرة</a:t>
            </a:r>
            <a:r>
              <a:rPr lang="ar-IQ" dirty="0"/>
              <a:t> بما لديها من امتيازات وسلطات استثنائية في تنفيذ قراراتها اضافة الى تمتع القرارات الادارية بقرينة المشروعية فور صدورها وقابليتها للتنفيذ وقد تلجا الادارة الى القضاء لاستحصال حكم </a:t>
            </a:r>
            <a:r>
              <a:rPr lang="ar-IQ" dirty="0" smtClean="0"/>
              <a:t>بالتنفيذ</a:t>
            </a:r>
            <a:endParaRPr lang="ar-IQ" dirty="0"/>
          </a:p>
        </p:txBody>
      </p:sp>
    </p:spTree>
    <p:extLst>
      <p:ext uri="{BB962C8B-B14F-4D97-AF65-F5344CB8AC3E}">
        <p14:creationId xmlns:p14="http://schemas.microsoft.com/office/powerpoint/2010/main" val="22340336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IQ" sz="2800" b="1" dirty="0"/>
              <a:t>ا  ماهي الوسائل  التي تستطيع الادارة من خلالها الوصول الى تنفيذ قراراتها ؟وهما :- التنفيذ المباشر للقرار الاداري والتنفيذ القضائي.</a:t>
            </a:r>
            <a:endParaRPr lang="ar-IQ" sz="2800" dirty="0"/>
          </a:p>
        </p:txBody>
      </p:sp>
      <p:sp>
        <p:nvSpPr>
          <p:cNvPr id="3" name="Content Placeholder 2"/>
          <p:cNvSpPr>
            <a:spLocks noGrp="1"/>
          </p:cNvSpPr>
          <p:nvPr>
            <p:ph idx="1"/>
          </p:nvPr>
        </p:nvSpPr>
        <p:spPr/>
        <p:txBody>
          <a:bodyPr>
            <a:normAutofit fontScale="92500" lnSpcReduction="10000"/>
          </a:bodyPr>
          <a:lstStyle/>
          <a:p>
            <a:pPr algn="r" rtl="1"/>
            <a:r>
              <a:rPr lang="ar-IQ" dirty="0"/>
              <a:t>التنفيذ </a:t>
            </a:r>
            <a:r>
              <a:rPr lang="ar-IQ" u="sng" dirty="0">
                <a:solidFill>
                  <a:srgbClr val="FF0000"/>
                </a:solidFill>
              </a:rPr>
              <a:t>الجبري المباشر </a:t>
            </a:r>
            <a:r>
              <a:rPr lang="ar-IQ" dirty="0"/>
              <a:t>للقرارات الاداري</a:t>
            </a:r>
          </a:p>
          <a:p>
            <a:pPr marL="0" indent="0" algn="r" rtl="1">
              <a:buNone/>
            </a:pPr>
            <a:r>
              <a:rPr lang="ar-IQ" dirty="0"/>
              <a:t>« </a:t>
            </a:r>
            <a:r>
              <a:rPr lang="ar-IQ" u="sng" dirty="0"/>
              <a:t>قدرة الادارة عندما تتخذ قراراً ادارياً ان تطبقه مباشرة بنفسها عن طريق الاكراه مستعملةً في ذلك القوة ضد الافراد الرافضين لهذا القرار</a:t>
            </a:r>
            <a:r>
              <a:rPr lang="ar-IQ" dirty="0"/>
              <a:t>»  عقوبات ادارية مثلا </a:t>
            </a:r>
            <a:r>
              <a:rPr lang="ar-IQ" u="sng" dirty="0"/>
              <a:t>غلق المحلات او حجز.</a:t>
            </a:r>
          </a:p>
          <a:p>
            <a:pPr algn="r" rtl="1"/>
            <a:r>
              <a:rPr lang="ar-IQ" dirty="0"/>
              <a:t>تعد هذه الوسيلة من اهم الامتيازات التي تتمتع بها السلطة الادارية في مزاولتها لنشاطها . اذا تستطيع الادارة ان تنفذ قراراتها بالقوة الجبرية عند الاقتضاء اذا رفض الافراد تنفيذها اختياريا </a:t>
            </a:r>
            <a:r>
              <a:rPr lang="ar-IQ" u="sng" dirty="0"/>
              <a:t>ودون حاجة الى اذن من القضاء.</a:t>
            </a:r>
          </a:p>
          <a:p>
            <a:pPr algn="r" rtl="1"/>
            <a:r>
              <a:rPr lang="ar-IQ" dirty="0"/>
              <a:t>الا ان حق الادارة في تنفيذ قراراتها مباشرة وبالقوة يعد </a:t>
            </a:r>
            <a:r>
              <a:rPr lang="ar-IQ" u="sng" dirty="0"/>
              <a:t>وسيلة استثنائية </a:t>
            </a:r>
            <a:r>
              <a:rPr lang="ar-IQ" dirty="0"/>
              <a:t>لذلك  لاتلجا اليها الادارة الا في حالات معينة كالاتي</a:t>
            </a:r>
            <a:r>
              <a:rPr lang="ar-IQ" dirty="0" smtClean="0"/>
              <a:t>:-</a:t>
            </a:r>
            <a:endParaRPr lang="ar-IQ" dirty="0"/>
          </a:p>
        </p:txBody>
      </p:sp>
    </p:spTree>
    <p:extLst>
      <p:ext uri="{BB962C8B-B14F-4D97-AF65-F5344CB8AC3E}">
        <p14:creationId xmlns:p14="http://schemas.microsoft.com/office/powerpoint/2010/main" val="36892273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TotalTime>
  <Words>1289</Words>
  <Application>Microsoft Office PowerPoint</Application>
  <PresentationFormat>On-screen Show (4:3)</PresentationFormat>
  <Paragraphs>60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نفاذ القرارات الادارية من حيث الزمان عدم رجعية القرارات الادارية</vt:lpstr>
      <vt:lpstr>PowerPoint Presentation</vt:lpstr>
      <vt:lpstr>ثانياً:-  الاستثناءات الواردة على مبدأ عدم رجعية القرارات الادارية.</vt:lpstr>
      <vt:lpstr>PowerPoint Presentation</vt:lpstr>
      <vt:lpstr>ثالثاً:- سريان القرار الاداري على المستقبل:-</vt:lpstr>
      <vt:lpstr>PowerPoint Presentation</vt:lpstr>
      <vt:lpstr> تنفيذ القرارات الادارية </vt:lpstr>
      <vt:lpstr>PowerPoint Presentation</vt:lpstr>
      <vt:lpstr>ا  ماهي الوسائل  التي تستطيع الادارة من خلالها الوصول الى تنفيذ قراراتها ؟وهما :- التنفيذ المباشر للقرار الاداري والتنفيذ القضائي.</vt:lpstr>
      <vt:lpstr> ماهي الحالات التي يحق للادارة استعمال سلطتها في التنفيذ الجبري المباشر؟</vt:lpstr>
      <vt:lpstr>3- في حالة الضرورة و الاستعجال يجوز للادارة ان تلجا الى تنفيذ المباشر في حالة وجود خطر يهدد الامن العام او الصحة العامة او السكينة العامة</vt:lpstr>
      <vt:lpstr>التنفيذ عن طريق القضاء</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التبليغ او الاعلان</dc:title>
  <dc:creator>Aras</dc:creator>
  <cp:lastModifiedBy>Aras</cp:lastModifiedBy>
  <cp:revision>17</cp:revision>
  <dcterms:created xsi:type="dcterms:W3CDTF">2006-08-16T00:00:00Z</dcterms:created>
  <dcterms:modified xsi:type="dcterms:W3CDTF">2021-03-12T14:50:24Z</dcterms:modified>
</cp:coreProperties>
</file>