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71"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الاطار العام القانوني لمفهوم العقد الاداري</a:t>
            </a:r>
            <a:endParaRPr lang="ar-IQ" dirty="0"/>
          </a:p>
        </p:txBody>
      </p:sp>
      <p:sp>
        <p:nvSpPr>
          <p:cNvPr id="3" name="Content Placeholder 2"/>
          <p:cNvSpPr>
            <a:spLocks noGrp="1"/>
          </p:cNvSpPr>
          <p:nvPr>
            <p:ph idx="1"/>
          </p:nvPr>
        </p:nvSpPr>
        <p:spPr/>
        <p:txBody>
          <a:bodyPr>
            <a:normAutofit fontScale="92500"/>
          </a:bodyPr>
          <a:lstStyle/>
          <a:p>
            <a:pPr marL="0" indent="0" algn="r" rtl="1">
              <a:buNone/>
            </a:pPr>
            <a:r>
              <a:rPr lang="ar-IQ" dirty="0" smtClean="0"/>
              <a:t>ان العقد كأسلوب من أساليب ممارسة الادارة للنشاط الاداري, تلجا اليه في سبيل تحقيقها لبعض اهدافها الى جانب القرار الاداري.</a:t>
            </a:r>
          </a:p>
          <a:p>
            <a:pPr marL="0" indent="0" algn="r" rtl="1">
              <a:buNone/>
            </a:pPr>
            <a:r>
              <a:rPr lang="ar-IQ" dirty="0" smtClean="0"/>
              <a:t>اسلوب العقد يجد ما يبرره في أي نظام, فالادارة حتى و ان كانت تتميز باستخدامها لإمتيازات السلطة العام. فانها ستظل ممتنة و مرتبطة بمشاريع القطاع الخاص و مبدأ التحريرة الاقتصادية. حيث يسمح اسلوب العقد بتحقق مشاركة الاشخاص الخاصة في تيسير المرافق العامة, وذلك من حيث المساعدة بالقيام بعمل او في حالة الارتباط المرافق العامة للقيام ببعض الاعمال التي تتصل بالمرافق العام كل ذلك تحت إشراف و رقابة الادارة العامة.</a:t>
            </a:r>
            <a:endParaRPr lang="ar-IQ" dirty="0"/>
          </a:p>
        </p:txBody>
      </p:sp>
    </p:spTree>
    <p:extLst>
      <p:ext uri="{BB962C8B-B14F-4D97-AF65-F5344CB8AC3E}">
        <p14:creationId xmlns:p14="http://schemas.microsoft.com/office/powerpoint/2010/main" val="437803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عناصر العقد الاداري</a:t>
            </a:r>
          </a:p>
        </p:txBody>
      </p:sp>
      <p:sp>
        <p:nvSpPr>
          <p:cNvPr id="3" name="Content Placeholder 2"/>
          <p:cNvSpPr>
            <a:spLocks noGrp="1"/>
          </p:cNvSpPr>
          <p:nvPr>
            <p:ph idx="1"/>
          </p:nvPr>
        </p:nvSpPr>
        <p:spPr/>
        <p:txBody>
          <a:bodyPr/>
          <a:lstStyle/>
          <a:p>
            <a:pPr marL="0" indent="0" algn="r">
              <a:buNone/>
            </a:pPr>
            <a:r>
              <a:rPr lang="ar-IQ" dirty="0"/>
              <a:t>اولاً:- يجب ان يكون احد اطراف العقد شخصا من اشخاص القانون العام.</a:t>
            </a:r>
          </a:p>
          <a:p>
            <a:pPr marL="0" indent="0" algn="r">
              <a:buNone/>
            </a:pPr>
            <a:r>
              <a:rPr lang="ar-IQ" dirty="0"/>
              <a:t> ان تكون الادارة طرفا في العقد:-  يشترط لاعتبار العقد اداريا ان تكون الادارة طرفا فيه.</a:t>
            </a:r>
          </a:p>
          <a:p>
            <a:pPr marL="0" indent="0" algn="r">
              <a:buNone/>
            </a:pPr>
            <a:r>
              <a:rPr lang="ar-IQ" dirty="0"/>
              <a:t>لان القواعد  او المبادىءالادارية جاءت اساسا لتحكم نشاط السلطات الادارية. لان النشاط الخاص تحكمه قواعد القانون الخاص</a:t>
            </a:r>
            <a:r>
              <a:rPr lang="ar-IQ" dirty="0" smtClean="0"/>
              <a:t>.</a:t>
            </a:r>
            <a:endParaRPr lang="ar-IQ" dirty="0"/>
          </a:p>
        </p:txBody>
      </p:sp>
    </p:spTree>
    <p:extLst>
      <p:ext uri="{BB962C8B-B14F-4D97-AF65-F5344CB8AC3E}">
        <p14:creationId xmlns:p14="http://schemas.microsoft.com/office/powerpoint/2010/main" val="3937829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lgn="r" rtl="1">
              <a:buNone/>
            </a:pPr>
            <a:r>
              <a:rPr lang="ar-IQ" dirty="0" smtClean="0"/>
              <a:t>ان العقد الذي يبرمه احد اشخاص القانون الخاص يعتبر إدارياً رغم أن الادارة لم تكن طرفا فيه و ذلك في حالتين:</a:t>
            </a:r>
          </a:p>
          <a:p>
            <a:pPr marL="0" indent="0" algn="r" rtl="1">
              <a:buNone/>
            </a:pPr>
            <a:r>
              <a:rPr lang="ar-IQ" dirty="0" smtClean="0"/>
              <a:t>1- إذا كان الشخص الخاص وكيلاً عن الادارة في إبرام العقد, و هذا محض تطبيق لأحكام عقد الوكالة, حيث ينصرف أثر العقد الى الجهة الادارية باعتبارها الطرف الأصيل, وينصرف نفس الحكم الى تكليف الصادر عن الادارة.</a:t>
            </a:r>
          </a:p>
          <a:p>
            <a:pPr marL="0" indent="0" algn="r" rtl="1">
              <a:buNone/>
            </a:pPr>
            <a:r>
              <a:rPr lang="ar-IQ" dirty="0" smtClean="0"/>
              <a:t>2- اذا تعاقد الشخص الخاص لحساب شخص عام: حيث العبرة بالنتيجة المترتبة على العقد, وان مناط العقد يستند الى مضمونه و فحواه.</a:t>
            </a:r>
            <a:endParaRPr lang="ar-IQ" dirty="0"/>
          </a:p>
        </p:txBody>
      </p:sp>
    </p:spTree>
    <p:extLst>
      <p:ext uri="{BB962C8B-B14F-4D97-AF65-F5344CB8AC3E}">
        <p14:creationId xmlns:p14="http://schemas.microsoft.com/office/powerpoint/2010/main" val="4059903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ان يكون العقد متعلقاً بتسيير مرفق العام</a:t>
            </a:r>
            <a:endParaRPr lang="ar-IQ" dirty="0"/>
          </a:p>
        </p:txBody>
      </p:sp>
      <p:sp>
        <p:nvSpPr>
          <p:cNvPr id="3" name="Content Placeholder 2"/>
          <p:cNvSpPr>
            <a:spLocks noGrp="1"/>
          </p:cNvSpPr>
          <p:nvPr>
            <p:ph idx="1"/>
          </p:nvPr>
        </p:nvSpPr>
        <p:spPr/>
        <p:txBody>
          <a:bodyPr>
            <a:normAutofit fontScale="92500" lnSpcReduction="20000"/>
          </a:bodyPr>
          <a:lstStyle/>
          <a:p>
            <a:pPr algn="r" rtl="1"/>
            <a:r>
              <a:rPr lang="ar-IQ" dirty="0" smtClean="0"/>
              <a:t>ان العقد الاداري لا يمكن ان يكون ادارياً الا اذا ارتبط بالمرفق العام.</a:t>
            </a:r>
          </a:p>
          <a:p>
            <a:pPr algn="r" rtl="1"/>
            <a:r>
              <a:rPr lang="ar-IQ" dirty="0" smtClean="0"/>
              <a:t>هناك قرارات قضائية اصدرها مجلس الدولة الفرنسي إكتفت بمعيار المرفق العام وحده لتمييز العقد الاداري</a:t>
            </a:r>
          </a:p>
          <a:p>
            <a:pPr algn="r" rtl="1"/>
            <a:r>
              <a:rPr lang="ar-IQ" dirty="0"/>
              <a:t>فقد جاء في قضية الزوجين (بيرتان) الصادر في (20/4/1956) حيث كان الزوجان مكلفين باطعام الرعاية السوفيت الذين جمعوا في احد المراكز لاعادتهم الى </a:t>
            </a:r>
            <a:r>
              <a:rPr lang="ar-IQ" dirty="0" smtClean="0"/>
              <a:t>بلد.</a:t>
            </a:r>
          </a:p>
          <a:p>
            <a:pPr algn="r" rtl="1"/>
            <a:r>
              <a:rPr lang="ar-IQ" dirty="0" smtClean="0"/>
              <a:t>بالمفهوم عضويا يتمثل بالاجهزة الادارية</a:t>
            </a:r>
          </a:p>
          <a:p>
            <a:pPr algn="r" rtl="1"/>
            <a:r>
              <a:rPr lang="ar-IQ" dirty="0" smtClean="0"/>
              <a:t>و مفهوم موضوعيا يتعلق بنشاط المرفق من حيث التنظيم و الادارة و الاستغلال او المعاونة.</a:t>
            </a:r>
            <a:endParaRPr lang="ar-IQ" dirty="0"/>
          </a:p>
        </p:txBody>
      </p:sp>
    </p:spTree>
    <p:extLst>
      <p:ext uri="{BB962C8B-B14F-4D97-AF65-F5344CB8AC3E}">
        <p14:creationId xmlns:p14="http://schemas.microsoft.com/office/powerpoint/2010/main" val="3785559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3- ان يتم استخدام شروط غير مألوف في العقد</a:t>
            </a:r>
          </a:p>
        </p:txBody>
      </p:sp>
      <p:sp>
        <p:nvSpPr>
          <p:cNvPr id="3" name="Content Placeholder 2"/>
          <p:cNvSpPr>
            <a:spLocks noGrp="1"/>
          </p:cNvSpPr>
          <p:nvPr>
            <p:ph idx="1"/>
          </p:nvPr>
        </p:nvSpPr>
        <p:spPr>
          <a:xfrm>
            <a:off x="457200" y="1295400"/>
            <a:ext cx="8229600" cy="4830763"/>
          </a:xfrm>
        </p:spPr>
        <p:txBody>
          <a:bodyPr>
            <a:normAutofit/>
          </a:bodyPr>
          <a:lstStyle/>
          <a:p>
            <a:pPr marL="0" indent="0" algn="r">
              <a:buNone/>
            </a:pPr>
            <a:r>
              <a:rPr lang="en-US" dirty="0" smtClean="0"/>
              <a:t>(</a:t>
            </a:r>
            <a:r>
              <a:rPr lang="ar-IQ" dirty="0" smtClean="0"/>
              <a:t>اي (شروط </a:t>
            </a:r>
            <a:r>
              <a:rPr lang="ar-IQ" dirty="0"/>
              <a:t>استثنائية</a:t>
            </a:r>
          </a:p>
          <a:p>
            <a:pPr marL="0" indent="0" algn="r">
              <a:buNone/>
            </a:pPr>
            <a:r>
              <a:rPr lang="ar-IQ" dirty="0"/>
              <a:t>لايعتبر اتصال العقد بنشاط مرفق عام كافيا لاثبات الصفة الادارية للعقد .بل يلزم فوق ذلك ان يحتوي العقد على </a:t>
            </a:r>
            <a:r>
              <a:rPr lang="ar-IQ" dirty="0" smtClean="0"/>
              <a:t>شروط غير </a:t>
            </a:r>
            <a:r>
              <a:rPr lang="ar-IQ" dirty="0"/>
              <a:t>مألوفة في عقود القانون </a:t>
            </a:r>
            <a:r>
              <a:rPr lang="ar-IQ" dirty="0" smtClean="0"/>
              <a:t>الخاص.</a:t>
            </a:r>
          </a:p>
          <a:p>
            <a:pPr marL="0" indent="0" algn="r">
              <a:buNone/>
            </a:pPr>
            <a:r>
              <a:rPr lang="ar-IQ" dirty="0" smtClean="0"/>
              <a:t>عرفه الشروط الاستثنائية بانها:- ذلك الشرط الذي يعتبر غير مشروع في عقود القانون الخاص و الذي لا يستطيع الافراد ادراجه في العقود.</a:t>
            </a:r>
            <a:endParaRPr lang="ar-IQ" dirty="0"/>
          </a:p>
          <a:p>
            <a:pPr marL="0" indent="0" algn="r">
              <a:buNone/>
            </a:pPr>
            <a:r>
              <a:rPr lang="ar-IQ" dirty="0" smtClean="0"/>
              <a:t>.</a:t>
            </a:r>
            <a:endParaRPr lang="ar-IQ" dirty="0"/>
          </a:p>
        </p:txBody>
      </p:sp>
    </p:spTree>
    <p:extLst>
      <p:ext uri="{BB962C8B-B14F-4D97-AF65-F5344CB8AC3E}">
        <p14:creationId xmlns:p14="http://schemas.microsoft.com/office/powerpoint/2010/main" val="395284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r">
              <a:buNone/>
            </a:pPr>
            <a:r>
              <a:rPr lang="ar-IQ" dirty="0" smtClean="0"/>
              <a:t>الشروط الاستثنائية تتمتع بها الادارة في مواجهة المتعاقد </a:t>
            </a:r>
            <a:r>
              <a:rPr lang="ar-IQ" dirty="0"/>
              <a:t>:-</a:t>
            </a:r>
          </a:p>
          <a:p>
            <a:pPr marL="0" indent="0" algn="r">
              <a:buNone/>
            </a:pPr>
            <a:r>
              <a:rPr lang="ar-IQ" dirty="0"/>
              <a:t>1- صلاحية الادارة في الرقابة و التوجيه.</a:t>
            </a:r>
          </a:p>
          <a:p>
            <a:pPr marL="0" indent="0" algn="r">
              <a:buNone/>
            </a:pPr>
            <a:r>
              <a:rPr lang="ar-IQ" dirty="0"/>
              <a:t>2- صلاحية الادارة في  تعديل شروط العقد دون موافقة الطرف المتعاقد معها (زيادة او نقصانا ام تعديل في الاثمان او في مدة العقد).</a:t>
            </a:r>
          </a:p>
          <a:p>
            <a:pPr marL="0" indent="0" algn="r">
              <a:buNone/>
            </a:pPr>
            <a:r>
              <a:rPr lang="ar-IQ" dirty="0"/>
              <a:t>3- صلاحية فرض الجزاءات على المتعاقد.</a:t>
            </a:r>
          </a:p>
          <a:p>
            <a:pPr marL="0" indent="0" algn="r">
              <a:buNone/>
            </a:pPr>
            <a:r>
              <a:rPr lang="ar-IQ" dirty="0"/>
              <a:t>4- صلاحية انهاء </a:t>
            </a:r>
            <a:r>
              <a:rPr lang="ar-IQ" dirty="0" smtClean="0"/>
              <a:t>العقد.</a:t>
            </a:r>
            <a:endParaRPr lang="ar-IQ" dirty="0"/>
          </a:p>
        </p:txBody>
      </p:sp>
    </p:spTree>
    <p:extLst>
      <p:ext uri="{BB962C8B-B14F-4D97-AF65-F5344CB8AC3E}">
        <p14:creationId xmlns:p14="http://schemas.microsoft.com/office/powerpoint/2010/main" val="31191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gn="r" rtl="1">
              <a:buNone/>
            </a:pPr>
            <a:r>
              <a:rPr lang="ar-IQ" dirty="0" smtClean="0"/>
              <a:t>شروط الاستثنائية غير مألوفة في نطاق القانون الخاص, ويطبق عليه المصلحة العامة المتماثلة في مصلحة الادارة التي يتبعها المرافق و التي تكون طرفاً في العقد وذلك بإعتبارها الممثلة للمجتمع في القيام على إدارة المرافق و المحافظة العامة.</a:t>
            </a:r>
          </a:p>
          <a:p>
            <a:pPr marL="0" indent="0" algn="r" rtl="1">
              <a:buNone/>
            </a:pPr>
            <a:r>
              <a:rPr lang="ar-IQ" dirty="0" smtClean="0"/>
              <a:t>ليس كل ما يبرمه الادارة من عقود يعد عقداً ادارياً, ذلك ان للعقود الادارية سمات و ضوابط خاصة تجعل منها شيئاً مميزاً عن بقية ما يبرمه الادارة من عقود, حيث من المألوف أن تمارس الادارة إبرام العقود المدنية.</a:t>
            </a:r>
          </a:p>
        </p:txBody>
      </p:sp>
    </p:spTree>
    <p:extLst>
      <p:ext uri="{BB962C8B-B14F-4D97-AF65-F5344CB8AC3E}">
        <p14:creationId xmlns:p14="http://schemas.microsoft.com/office/powerpoint/2010/main" val="3949111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lgn="r">
              <a:buNone/>
            </a:pPr>
            <a:r>
              <a:rPr lang="ar-IQ" dirty="0"/>
              <a:t>العقود الادارية</a:t>
            </a:r>
          </a:p>
          <a:p>
            <a:pPr marL="0" indent="0" algn="r">
              <a:buNone/>
            </a:pPr>
            <a:r>
              <a:rPr lang="ar-IQ" dirty="0"/>
              <a:t> تنقسم الى :-</a:t>
            </a:r>
          </a:p>
          <a:p>
            <a:pPr marL="0" indent="0" algn="r">
              <a:buNone/>
            </a:pPr>
            <a:r>
              <a:rPr lang="ar-IQ" dirty="0"/>
              <a:t>1- تسمى </a:t>
            </a:r>
            <a:r>
              <a:rPr lang="ar-IQ" dirty="0" smtClean="0"/>
              <a:t>العقد الاداري </a:t>
            </a:r>
            <a:r>
              <a:rPr lang="ar-IQ" dirty="0"/>
              <a:t>او عقود </a:t>
            </a:r>
            <a:r>
              <a:rPr lang="ar-IQ" dirty="0" smtClean="0"/>
              <a:t>الادارة الادارية.</a:t>
            </a:r>
            <a:endParaRPr lang="ar-IQ" dirty="0"/>
          </a:p>
          <a:p>
            <a:pPr marL="0" indent="0" algn="r">
              <a:buNone/>
            </a:pPr>
            <a:r>
              <a:rPr lang="ar-IQ" dirty="0"/>
              <a:t>التي تخضع للقانون العام  اذا كانت تعمل كسلطة عامة تسمى عقود ادارية وتتصرف بسلطتها الامرة. ونزاعاتها تنظر بها القضاء الاداري. و يتضمن شروطاً استثنائية فير مألوفة في نطاق القانون الخاص. سيطلق عليه أحكام القانون الاداري العام. </a:t>
            </a:r>
          </a:p>
          <a:p>
            <a:pPr marL="0" indent="0" algn="r">
              <a:buNone/>
            </a:pPr>
            <a:r>
              <a:rPr lang="ar-IQ" dirty="0"/>
              <a:t>ويستمد العقد الاداري قواعده .أ- النصوص التشريعية.</a:t>
            </a:r>
          </a:p>
          <a:p>
            <a:pPr marL="0" indent="0" algn="r">
              <a:buNone/>
            </a:pPr>
            <a:r>
              <a:rPr lang="ar-IQ" dirty="0"/>
              <a:t>ب- أحكام القضاء الاداري الذي يمارس القاضي خلالها دوراً بارزاً في خلق واستخلاص المبادئ القانونية التي تحكم هذا العقد دون التقيد في ذلك بأحكام القانون المدني</a:t>
            </a:r>
            <a:r>
              <a:rPr lang="ar-IQ" dirty="0" smtClean="0"/>
              <a:t>.</a:t>
            </a:r>
            <a:endParaRPr lang="ar-IQ" dirty="0"/>
          </a:p>
        </p:txBody>
      </p:sp>
    </p:spTree>
    <p:extLst>
      <p:ext uri="{BB962C8B-B14F-4D97-AF65-F5344CB8AC3E}">
        <p14:creationId xmlns:p14="http://schemas.microsoft.com/office/powerpoint/2010/main" val="26222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0" indent="0" algn="r">
              <a:buNone/>
            </a:pPr>
            <a:r>
              <a:rPr lang="ar-IQ" dirty="0"/>
              <a:t>2- عقود الادارة غير الاداري او عقود الادارة.</a:t>
            </a:r>
          </a:p>
          <a:p>
            <a:pPr marL="0" indent="0" algn="r">
              <a:buNone/>
            </a:pPr>
            <a:r>
              <a:rPr lang="ar-IQ" dirty="0"/>
              <a:t> </a:t>
            </a:r>
          </a:p>
          <a:p>
            <a:pPr marL="0" indent="0" algn="r">
              <a:buNone/>
            </a:pPr>
            <a:r>
              <a:rPr lang="ar-IQ" dirty="0"/>
              <a:t>وعندما تعمل كفرد وتخضع لقانون الخاص (القانون المدني) العادية وتنظر في منازعاتها المحاكم العادي</a:t>
            </a:r>
          </a:p>
          <a:p>
            <a:pPr marL="0" indent="0" algn="r">
              <a:buNone/>
            </a:pPr>
            <a:r>
              <a:rPr lang="ar-IQ" dirty="0"/>
              <a:t>- للتميز بين اعمال السلطة واعمال الادارة هو معيار السلطة العامة. فاذا تعلقت المنازعة بعمل من أعمال الادارة فان الاختصاص يخول للمحاكم الاعادية</a:t>
            </a:r>
            <a:r>
              <a:rPr lang="ar-IQ" dirty="0" smtClean="0"/>
              <a:t>.</a:t>
            </a:r>
            <a:endParaRPr lang="ar-IQ" dirty="0"/>
          </a:p>
        </p:txBody>
      </p:sp>
    </p:spTree>
    <p:extLst>
      <p:ext uri="{BB962C8B-B14F-4D97-AF65-F5344CB8AC3E}">
        <p14:creationId xmlns:p14="http://schemas.microsoft.com/office/powerpoint/2010/main" val="255589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lgn="r">
              <a:buNone/>
            </a:pPr>
            <a:r>
              <a:rPr lang="ar-IQ" dirty="0"/>
              <a:t>الاعمال الادارة تنقسيم الى قسمين:-</a:t>
            </a:r>
          </a:p>
          <a:p>
            <a:pPr marL="0" indent="0" algn="r">
              <a:buNone/>
            </a:pPr>
            <a:r>
              <a:rPr lang="ar-IQ" dirty="0"/>
              <a:t>1- اعمال السلطة وهي التي تتعلق بالسلطة العامة في الدولة ما لها امتيازات خاصة وما لها من سلطة اجبار و الزام بتنفيذ التزاماتها. وبهذا ينعقد الاختصاص بنظر هذة المنازعات الى جهة القضاء الاداري.</a:t>
            </a:r>
          </a:p>
          <a:p>
            <a:pPr marL="0" indent="0" algn="r">
              <a:buNone/>
            </a:pPr>
            <a:r>
              <a:rPr lang="ar-IQ" dirty="0"/>
              <a:t>2- اعمال الادارة العادية وهي تلك الاعمال التى تتعامل بها </a:t>
            </a:r>
            <a:r>
              <a:rPr lang="ar-IQ" dirty="0" smtClean="0"/>
              <a:t>جهة </a:t>
            </a:r>
            <a:r>
              <a:rPr lang="ar-IQ" dirty="0"/>
              <a:t>الادارة دون اتباع وسائل القانون العام مثلها في ذلك مثل الافراد العاديين ومن ثم ينعقد الاختصاص بنظر المنازعات التي تثور بشأن هذه الاعمال لمحاكم القضاء العادي.</a:t>
            </a:r>
          </a:p>
          <a:p>
            <a:pPr marL="0" indent="0" algn="r">
              <a:buNone/>
            </a:pPr>
            <a:r>
              <a:rPr lang="ar-IQ" dirty="0"/>
              <a:t>لكن المشرع الفرنسي استثنية من هذة القاعدة بعض العقود وجعل الاختصاص مجلس الدولة الفرنسي منها العقود الاشغال العامة وعقود بيع </a:t>
            </a:r>
            <a:r>
              <a:rPr lang="ar-IQ"/>
              <a:t>الاملاك </a:t>
            </a:r>
            <a:r>
              <a:rPr lang="ar-IQ" smtClean="0"/>
              <a:t>الدولة </a:t>
            </a:r>
            <a:r>
              <a:rPr lang="ar-IQ" dirty="0"/>
              <a:t>حيث اخذ بمعيار المرفق العام</a:t>
            </a:r>
            <a:r>
              <a:rPr lang="ar-IQ" dirty="0" smtClean="0"/>
              <a:t>.</a:t>
            </a:r>
            <a:endParaRPr lang="ar-IQ" dirty="0"/>
          </a:p>
        </p:txBody>
      </p:sp>
    </p:spTree>
    <p:extLst>
      <p:ext uri="{BB962C8B-B14F-4D97-AF65-F5344CB8AC3E}">
        <p14:creationId xmlns:p14="http://schemas.microsoft.com/office/powerpoint/2010/main" val="189397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algn="r"/>
            <a:endParaRPr lang="ar-IQ" dirty="0" smtClean="0"/>
          </a:p>
          <a:p>
            <a:pPr algn="r"/>
            <a:r>
              <a:rPr lang="ar-IQ" dirty="0" smtClean="0"/>
              <a:t>قد </a:t>
            </a:r>
            <a:r>
              <a:rPr lang="ar-IQ" dirty="0"/>
              <a:t>يحدد المشرع بنص قانوني صريح صفة العقد الاداري ويقرر اختصاص القاضي الاداري فيما تثيره من منازعات وهذه هي العقود الاداري .مثل </a:t>
            </a:r>
            <a:r>
              <a:rPr lang="ar-IQ" u="sng" dirty="0"/>
              <a:t>عقود الاشغال العامة وعقود </a:t>
            </a:r>
            <a:r>
              <a:rPr lang="ar-IQ" u="sng" dirty="0" smtClean="0"/>
              <a:t>امتيازات </a:t>
            </a:r>
            <a:r>
              <a:rPr lang="ar-IQ" u="sng" dirty="0"/>
              <a:t>المرافق العامة</a:t>
            </a:r>
            <a:r>
              <a:rPr lang="ar-IQ" dirty="0"/>
              <a:t>.</a:t>
            </a:r>
          </a:p>
          <a:p>
            <a:pPr algn="r"/>
            <a:r>
              <a:rPr lang="ar-IQ" b="1" dirty="0"/>
              <a:t>في العراق حدد المشرع العراقي في قانون تنفيذ مشاريع التنمية الكبرى رقم 60 لسنة 1985 .وعقود بيع وايجار اموال الدولة التي ينظم احكامها قانون بيع وايجار اموال الدولة رقم 32 لسنة 1986</a:t>
            </a:r>
          </a:p>
          <a:p>
            <a:pPr algn="r"/>
            <a:r>
              <a:rPr lang="en-US" b="1" u="sng" dirty="0"/>
              <a:t>:-</a:t>
            </a:r>
            <a:r>
              <a:rPr lang="ar-IQ" b="1" u="sng" dirty="0"/>
              <a:t>هناك انتقاد على  </a:t>
            </a:r>
            <a:r>
              <a:rPr lang="ar-IQ" b="1" dirty="0"/>
              <a:t>فكرة تحديد العقد من قبل المشرع</a:t>
            </a:r>
          </a:p>
          <a:p>
            <a:pPr algn="r"/>
            <a:r>
              <a:rPr lang="ar-IQ" b="1" dirty="0"/>
              <a:t>لان طبيعة بعض العقود لاتنسجم مع التكييف الذي يضفيه عليها المشرع .</a:t>
            </a:r>
          </a:p>
          <a:p>
            <a:pPr algn="r"/>
            <a:r>
              <a:rPr lang="ar-IQ" b="1" dirty="0"/>
              <a:t>واذا انسجم هذا التكيف مع طبيعة العقد وموضوعه فان تحديد المشرع يكون كاشفا للطبيعة الادارية </a:t>
            </a:r>
            <a:r>
              <a:rPr lang="ar-IQ" dirty="0"/>
              <a:t>لهذا العقد.</a:t>
            </a:r>
          </a:p>
        </p:txBody>
      </p:sp>
      <p:sp>
        <p:nvSpPr>
          <p:cNvPr id="4" name="Title 1"/>
          <p:cNvSpPr>
            <a:spLocks noGrp="1"/>
          </p:cNvSpPr>
          <p:nvPr>
            <p:ph type="title"/>
          </p:nvPr>
        </p:nvSpPr>
        <p:spPr>
          <a:xfrm>
            <a:off x="457200" y="274638"/>
            <a:ext cx="8229600" cy="792162"/>
          </a:xfrm>
        </p:spPr>
        <p:txBody>
          <a:bodyPr/>
          <a:lstStyle/>
          <a:p>
            <a:r>
              <a:rPr lang="ar-IQ" b="1" dirty="0"/>
              <a:t> التحديد القانوني للعقد الاداري</a:t>
            </a:r>
            <a:endParaRPr lang="ar-IQ" dirty="0"/>
          </a:p>
        </p:txBody>
      </p:sp>
    </p:spTree>
    <p:extLst>
      <p:ext uri="{BB962C8B-B14F-4D97-AF65-F5344CB8AC3E}">
        <p14:creationId xmlns:p14="http://schemas.microsoft.com/office/powerpoint/2010/main" val="404541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تعريف العقد الاداري</a:t>
            </a:r>
          </a:p>
        </p:txBody>
      </p:sp>
      <p:sp>
        <p:nvSpPr>
          <p:cNvPr id="3" name="Content Placeholder 2"/>
          <p:cNvSpPr>
            <a:spLocks noGrp="1"/>
          </p:cNvSpPr>
          <p:nvPr>
            <p:ph idx="1"/>
          </p:nvPr>
        </p:nvSpPr>
        <p:spPr/>
        <p:txBody>
          <a:bodyPr>
            <a:noAutofit/>
          </a:bodyPr>
          <a:lstStyle/>
          <a:p>
            <a:pPr algn="r" rtl="1"/>
            <a:r>
              <a:rPr lang="ar-IQ" sz="4800" dirty="0"/>
              <a:t>بأنه عقد يبرمه شخص معنوي عام بقصد ادارة مرفق عام أو بمناسبة تسييره, وتظهر فيه نية الادارة العامة للأخذ بأسلوب القانون العام عن طريق تضمين العقد شرطاً أو شروطاً غير مألوف في قانون الخاص</a:t>
            </a:r>
            <a:r>
              <a:rPr lang="ar-IQ" sz="4800" dirty="0" smtClean="0"/>
              <a:t>.</a:t>
            </a:r>
            <a:endParaRPr lang="ar-IQ" sz="4800" dirty="0"/>
          </a:p>
        </p:txBody>
      </p:sp>
    </p:spTree>
    <p:extLst>
      <p:ext uri="{BB962C8B-B14F-4D97-AF65-F5344CB8AC3E}">
        <p14:creationId xmlns:p14="http://schemas.microsoft.com/office/powerpoint/2010/main" val="31206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marL="0" indent="0" algn="r">
              <a:buNone/>
            </a:pPr>
            <a:r>
              <a:rPr lang="ar-IQ" dirty="0"/>
              <a:t>مألوفة في القانون الخاص.</a:t>
            </a:r>
          </a:p>
          <a:p>
            <a:pPr marL="0" indent="0" algn="r">
              <a:buNone/>
            </a:pPr>
            <a:r>
              <a:rPr lang="ar-IQ" dirty="0"/>
              <a:t>او هو اتفاق ارادتين او اكثر على انشاء التزامات. هنا يشبه العقد المدني ويجب ان يتوفر اركان العقد المدني :-</a:t>
            </a:r>
          </a:p>
          <a:p>
            <a:pPr marL="0" indent="0" algn="r">
              <a:buNone/>
            </a:pPr>
            <a:r>
              <a:rPr lang="ar-IQ" dirty="0"/>
              <a:t>1-  اهلية والرضا</a:t>
            </a:r>
          </a:p>
          <a:p>
            <a:pPr marL="0" indent="0" algn="r">
              <a:buNone/>
            </a:pPr>
            <a:r>
              <a:rPr lang="ar-IQ" dirty="0"/>
              <a:t>2- محل</a:t>
            </a:r>
          </a:p>
          <a:p>
            <a:pPr marL="0" indent="0" algn="r">
              <a:buNone/>
            </a:pPr>
            <a:r>
              <a:rPr lang="ar-IQ" dirty="0"/>
              <a:t>3- سبب</a:t>
            </a:r>
          </a:p>
          <a:p>
            <a:pPr marL="0" indent="0" algn="r">
              <a:buNone/>
            </a:pPr>
            <a:r>
              <a:rPr lang="ar-IQ" dirty="0"/>
              <a:t>بالاضافة الى شروط صحة الرضا والمحل والسبب</a:t>
            </a:r>
            <a:r>
              <a:rPr lang="ar-IQ" dirty="0" smtClean="0"/>
              <a:t>.</a:t>
            </a:r>
            <a:endParaRPr lang="ar-IQ" dirty="0"/>
          </a:p>
        </p:txBody>
      </p:sp>
    </p:spTree>
    <p:extLst>
      <p:ext uri="{BB962C8B-B14F-4D97-AF65-F5344CB8AC3E}">
        <p14:creationId xmlns:p14="http://schemas.microsoft.com/office/powerpoint/2010/main" val="55655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indent="0" algn="r">
              <a:buNone/>
            </a:pPr>
            <a:endParaRPr lang="ar-IQ" dirty="0"/>
          </a:p>
          <a:p>
            <a:pPr marL="0" indent="0" algn="r">
              <a:buNone/>
            </a:pPr>
            <a:r>
              <a:rPr lang="ar-IQ" dirty="0"/>
              <a:t>ويمكن التوصل من التعريف السابق :- الى</a:t>
            </a:r>
          </a:p>
          <a:p>
            <a:pPr marL="0" indent="0" algn="r">
              <a:buNone/>
            </a:pPr>
            <a:r>
              <a:rPr lang="ar-IQ" dirty="0"/>
              <a:t>1- وجودالعقد الاداري بمعناه القانوني من خلال وجود نص قانوني صريح يؤكد كون احد العقود عقدا اداريا</a:t>
            </a:r>
          </a:p>
          <a:p>
            <a:pPr marL="0" indent="0" algn="r">
              <a:buNone/>
            </a:pPr>
            <a:r>
              <a:rPr lang="ar-IQ" dirty="0"/>
              <a:t>2- او النص القانوني الذي يقرر اختصاص القضاء الاداري بنظر المنازعات الخاصة ببعض العقود اي ان العقود الادارية تخضع لاحكام القانون العام الذي يطبقه القضاء الاداري عن النظر هذا النوع من العقود كعقود </a:t>
            </a:r>
            <a:r>
              <a:rPr lang="ar-IQ" dirty="0" smtClean="0"/>
              <a:t>الاشغال العامة </a:t>
            </a:r>
            <a:r>
              <a:rPr lang="ar-IQ" dirty="0"/>
              <a:t>او التوريد.؟؟؟؟؟؟ </a:t>
            </a:r>
          </a:p>
        </p:txBody>
      </p:sp>
    </p:spTree>
    <p:extLst>
      <p:ext uri="{BB962C8B-B14F-4D97-AF65-F5344CB8AC3E}">
        <p14:creationId xmlns:p14="http://schemas.microsoft.com/office/powerpoint/2010/main" val="3020132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1032</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الاطار العام القانوني لمفهوم العقد الاداري</vt:lpstr>
      <vt:lpstr>PowerPoint Presentation</vt:lpstr>
      <vt:lpstr>PowerPoint Presentation</vt:lpstr>
      <vt:lpstr>PowerPoint Presentation</vt:lpstr>
      <vt:lpstr>PowerPoint Presentation</vt:lpstr>
      <vt:lpstr> التحديد القانوني للعقد الاداري</vt:lpstr>
      <vt:lpstr>تعريف العقد الاداري</vt:lpstr>
      <vt:lpstr>PowerPoint Presentation</vt:lpstr>
      <vt:lpstr>PowerPoint Presentation</vt:lpstr>
      <vt:lpstr>عناصر العقد الاداري</vt:lpstr>
      <vt:lpstr>PowerPoint Presentation</vt:lpstr>
      <vt:lpstr>ثانيا: ان يكون العقد متعلقاً بتسيير مرفق العام</vt:lpstr>
      <vt:lpstr>3- ان يتم استخدام شروط غير مألوف في العقد</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الاطار العام القانوني لمفهوم العقد الاداري</dc:title>
  <dc:creator>Aras</dc:creator>
  <cp:lastModifiedBy>Aras</cp:lastModifiedBy>
  <cp:revision>15</cp:revision>
  <dcterms:created xsi:type="dcterms:W3CDTF">2006-08-16T00:00:00Z</dcterms:created>
  <dcterms:modified xsi:type="dcterms:W3CDTF">2021-04-05T16:08:31Z</dcterms:modified>
</cp:coreProperties>
</file>