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71" autoAdjust="0"/>
  </p:normalViewPr>
  <p:slideViewPr>
    <p:cSldViewPr>
      <p:cViewPr varScale="1">
        <p:scale>
          <a:sx n="70" d="100"/>
          <a:sy n="70" d="100"/>
        </p:scale>
        <p:origin x="-13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IQ" dirty="0" smtClean="0"/>
              <a:t>حقوق المتعاقد مع الادارة</a:t>
            </a:r>
            <a:endParaRPr lang="ar-IQ" dirty="0"/>
          </a:p>
        </p:txBody>
      </p:sp>
      <p:sp>
        <p:nvSpPr>
          <p:cNvPr id="3" name="Content Placeholder 2"/>
          <p:cNvSpPr>
            <a:spLocks noGrp="1"/>
          </p:cNvSpPr>
          <p:nvPr>
            <p:ph idx="1"/>
          </p:nvPr>
        </p:nvSpPr>
        <p:spPr/>
        <p:txBody>
          <a:bodyPr/>
          <a:lstStyle/>
          <a:p>
            <a:pPr marL="0" indent="0" algn="r" rtl="1">
              <a:buNone/>
            </a:pPr>
            <a:r>
              <a:rPr lang="ar-IQ" dirty="0" smtClean="0"/>
              <a:t>مثلما تملك الادارة حقوق في مواجهة المتعاقد معها، فان الاخير يتمتع بحقوق متماثلة وتتمثل هذة الحقوق </a:t>
            </a:r>
          </a:p>
          <a:p>
            <a:pPr algn="r" rtl="1">
              <a:buFontTx/>
              <a:buChar char="-"/>
            </a:pPr>
            <a:r>
              <a:rPr lang="ar-IQ" dirty="0" smtClean="0"/>
              <a:t>حقه في الحصول على المقابل النقدي.</a:t>
            </a:r>
          </a:p>
          <a:p>
            <a:pPr algn="r" rtl="1">
              <a:buFontTx/>
              <a:buChar char="-"/>
            </a:pPr>
            <a:r>
              <a:rPr lang="ar-IQ" dirty="0" smtClean="0"/>
              <a:t>حقه في إقتضاء بعض التعويضات.</a:t>
            </a:r>
          </a:p>
          <a:p>
            <a:pPr algn="r" rtl="1">
              <a:buFontTx/>
              <a:buChar char="-"/>
            </a:pPr>
            <a:r>
              <a:rPr lang="ar-IQ" dirty="0" smtClean="0"/>
              <a:t>حقه في الضمان التوازن المالي للعقد.</a:t>
            </a:r>
          </a:p>
          <a:p>
            <a:pPr marL="0" indent="0" algn="r" rtl="1">
              <a:buNone/>
            </a:pPr>
            <a:r>
              <a:rPr lang="ar-IQ" dirty="0" smtClean="0"/>
              <a:t>ونتلخص في النقاط الثلاثة الاتية:-</a:t>
            </a:r>
          </a:p>
        </p:txBody>
      </p:sp>
    </p:spTree>
    <p:extLst>
      <p:ext uri="{BB962C8B-B14F-4D97-AF65-F5344CB8AC3E}">
        <p14:creationId xmlns:p14="http://schemas.microsoft.com/office/powerpoint/2010/main" val="4294790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3- نظرية الصعوبات المادية غير المتوقعة</a:t>
            </a:r>
            <a:endParaRPr lang="ar-IQ" dirty="0"/>
          </a:p>
        </p:txBody>
      </p:sp>
      <p:sp>
        <p:nvSpPr>
          <p:cNvPr id="3" name="Content Placeholder 2"/>
          <p:cNvSpPr>
            <a:spLocks noGrp="1"/>
          </p:cNvSpPr>
          <p:nvPr>
            <p:ph idx="1"/>
          </p:nvPr>
        </p:nvSpPr>
        <p:spPr/>
        <p:txBody>
          <a:bodyPr/>
          <a:lstStyle/>
          <a:p>
            <a:pPr marL="0" indent="0" algn="r" rtl="1">
              <a:buNone/>
            </a:pPr>
            <a:r>
              <a:rPr lang="ar-IQ" dirty="0" smtClean="0"/>
              <a:t> زيادة التكاليف عن الحد المقرر في العقد = التنفيذ مرهق</a:t>
            </a:r>
          </a:p>
          <a:p>
            <a:pPr marL="0" indent="0" algn="r" rtl="1">
              <a:buNone/>
            </a:pPr>
            <a:r>
              <a:rPr lang="ar-IQ" dirty="0" smtClean="0"/>
              <a:t>مثلا حفر نفق كتل صخرية بالغة الصلابة</a:t>
            </a:r>
          </a:p>
          <a:p>
            <a:pPr marL="0" indent="0" algn="r" rtl="1">
              <a:buNone/>
            </a:pPr>
            <a:r>
              <a:rPr lang="ar-IQ" u="sng" dirty="0" smtClean="0"/>
              <a:t>شروط تطبيق هذة النظرية:-</a:t>
            </a:r>
          </a:p>
          <a:p>
            <a:pPr marL="0" indent="0" algn="r" rtl="1">
              <a:buNone/>
            </a:pPr>
            <a:r>
              <a:rPr lang="ar-IQ" dirty="0" smtClean="0"/>
              <a:t>1- ان يكون الصعوبات مادية ناتجة من ظوتهر الطبيعية.(السد موصل)</a:t>
            </a:r>
          </a:p>
          <a:p>
            <a:pPr marL="0" indent="0" algn="r" rtl="1">
              <a:buNone/>
            </a:pPr>
            <a:r>
              <a:rPr lang="ar-IQ" dirty="0" smtClean="0"/>
              <a:t>2- ان تكون الصعوبات المادية استثنائية و غير عادية ( نفق)</a:t>
            </a:r>
          </a:p>
          <a:p>
            <a:pPr marL="0" indent="0" algn="r" rtl="1">
              <a:buNone/>
            </a:pPr>
            <a:r>
              <a:rPr lang="ar-IQ" dirty="0" smtClean="0"/>
              <a:t>3- ان تكون الصعوبات المادية طارئة او غير متوقعة</a:t>
            </a:r>
            <a:endParaRPr lang="ar-IQ" dirty="0"/>
          </a:p>
        </p:txBody>
      </p:sp>
    </p:spTree>
    <p:extLst>
      <p:ext uri="{BB962C8B-B14F-4D97-AF65-F5344CB8AC3E}">
        <p14:creationId xmlns:p14="http://schemas.microsoft.com/office/powerpoint/2010/main" val="2849296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lgn="r" rtl="1">
              <a:buNone/>
            </a:pPr>
            <a:r>
              <a:rPr lang="ar-IQ" dirty="0" smtClean="0"/>
              <a:t>4- الحاق اضطراب في التوازن المالي للعقد</a:t>
            </a:r>
          </a:p>
          <a:p>
            <a:pPr marL="0" indent="0" algn="r" rtl="1">
              <a:buNone/>
            </a:pPr>
            <a:r>
              <a:rPr lang="ar-IQ" dirty="0" smtClean="0"/>
              <a:t>تكاليف اثر بكثير </a:t>
            </a:r>
            <a:r>
              <a:rPr lang="ar-IQ" smtClean="0"/>
              <a:t>من القيمة </a:t>
            </a:r>
            <a:r>
              <a:rPr lang="ar-IQ" dirty="0" smtClean="0"/>
              <a:t>المتفق في العقد</a:t>
            </a:r>
          </a:p>
          <a:p>
            <a:pPr marL="0" indent="0" algn="r" rtl="1">
              <a:buNone/>
            </a:pPr>
            <a:r>
              <a:rPr lang="ar-IQ" dirty="0" smtClean="0"/>
              <a:t>5- ان تكون الصعوبات من غير عمل أحد طرفي العقد</a:t>
            </a:r>
          </a:p>
          <a:p>
            <a:pPr marL="0" indent="0" algn="r" rtl="1">
              <a:buNone/>
            </a:pPr>
            <a:r>
              <a:rPr lang="ar-IQ" dirty="0" smtClean="0"/>
              <a:t>6- أن يستمر المتعاقد في تنفيذ العقد</a:t>
            </a:r>
            <a:endParaRPr lang="ar-IQ" dirty="0"/>
          </a:p>
        </p:txBody>
      </p:sp>
    </p:spTree>
    <p:extLst>
      <p:ext uri="{BB962C8B-B14F-4D97-AF65-F5344CB8AC3E}">
        <p14:creationId xmlns:p14="http://schemas.microsoft.com/office/powerpoint/2010/main" val="226152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نهاية العقد الاداري</a:t>
            </a:r>
            <a:endParaRPr lang="ar-IQ" dirty="0"/>
          </a:p>
        </p:txBody>
      </p:sp>
      <p:sp>
        <p:nvSpPr>
          <p:cNvPr id="3" name="Content Placeholder 2"/>
          <p:cNvSpPr>
            <a:spLocks noGrp="1"/>
          </p:cNvSpPr>
          <p:nvPr>
            <p:ph idx="1"/>
          </p:nvPr>
        </p:nvSpPr>
        <p:spPr/>
        <p:txBody>
          <a:bodyPr/>
          <a:lstStyle/>
          <a:p>
            <a:pPr marL="0" indent="0" algn="r" rtl="1">
              <a:buNone/>
            </a:pPr>
            <a:r>
              <a:rPr lang="ar-IQ" dirty="0" smtClean="0"/>
              <a:t>الاول :- النهاية الاعتيادية للعقد الاداري</a:t>
            </a:r>
          </a:p>
          <a:p>
            <a:pPr marL="0" indent="0" algn="r" rtl="1">
              <a:buNone/>
            </a:pPr>
            <a:r>
              <a:rPr lang="ar-IQ" dirty="0" smtClean="0"/>
              <a:t>ثانيا :- النهاية المبتسرة ( غير الاعتادية) للعقد الاداري</a:t>
            </a:r>
          </a:p>
          <a:p>
            <a:pPr marL="0" indent="0" algn="r" rtl="1">
              <a:buNone/>
            </a:pPr>
            <a:r>
              <a:rPr lang="ar-IQ" dirty="0" smtClean="0"/>
              <a:t>----------------------------------</a:t>
            </a:r>
          </a:p>
          <a:p>
            <a:pPr marL="0" indent="0" algn="r" rtl="1">
              <a:buNone/>
            </a:pPr>
            <a:r>
              <a:rPr lang="ar-IQ" dirty="0" smtClean="0"/>
              <a:t>نهادية اعتادية</a:t>
            </a:r>
          </a:p>
          <a:p>
            <a:pPr marL="0" indent="0" algn="r" rtl="1">
              <a:buNone/>
            </a:pPr>
            <a:r>
              <a:rPr lang="ar-IQ" dirty="0" smtClean="0"/>
              <a:t>1- انتهاء العقد الاداري انتهاءا طبيعيا </a:t>
            </a:r>
            <a:r>
              <a:rPr lang="ar-IQ" u="sng" dirty="0" smtClean="0"/>
              <a:t>بتنفيذه</a:t>
            </a:r>
          </a:p>
          <a:p>
            <a:pPr marL="0" indent="0" algn="r" rtl="1">
              <a:buNone/>
            </a:pPr>
            <a:r>
              <a:rPr lang="ar-IQ" dirty="0" smtClean="0"/>
              <a:t>2- انتهاء العقد الاداري انتهاءا طبيعيا </a:t>
            </a:r>
            <a:r>
              <a:rPr lang="ar-IQ" u="sng" dirty="0" smtClean="0"/>
              <a:t>بحلول الاجل</a:t>
            </a:r>
          </a:p>
        </p:txBody>
      </p:sp>
    </p:spTree>
    <p:extLst>
      <p:ext uri="{BB962C8B-B14F-4D97-AF65-F5344CB8AC3E}">
        <p14:creationId xmlns:p14="http://schemas.microsoft.com/office/powerpoint/2010/main" val="2549210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النهاية غير الاعتيادية للعقد الاداري</a:t>
            </a:r>
            <a:endParaRPr lang="ar-IQ" dirty="0"/>
          </a:p>
        </p:txBody>
      </p:sp>
      <p:sp>
        <p:nvSpPr>
          <p:cNvPr id="3" name="Content Placeholder 2"/>
          <p:cNvSpPr>
            <a:spLocks noGrp="1"/>
          </p:cNvSpPr>
          <p:nvPr>
            <p:ph idx="1"/>
          </p:nvPr>
        </p:nvSpPr>
        <p:spPr/>
        <p:txBody>
          <a:bodyPr>
            <a:normAutofit fontScale="92500"/>
          </a:bodyPr>
          <a:lstStyle/>
          <a:p>
            <a:pPr marL="0" indent="0" algn="r" rtl="1">
              <a:buNone/>
            </a:pPr>
            <a:r>
              <a:rPr lang="ar-IQ" dirty="0" smtClean="0"/>
              <a:t>1- الفسخ باتفاق الطرفين ( الفسخ الرضائي)</a:t>
            </a:r>
          </a:p>
          <a:p>
            <a:pPr marL="0" indent="0" algn="r" rtl="1">
              <a:buNone/>
            </a:pPr>
            <a:r>
              <a:rPr lang="ar-IQ" dirty="0" smtClean="0"/>
              <a:t>2- الفسخ بقوة القانون</a:t>
            </a:r>
          </a:p>
          <a:p>
            <a:pPr marL="0" indent="0" algn="r" rtl="1">
              <a:buNone/>
            </a:pPr>
            <a:r>
              <a:rPr lang="ar-IQ" dirty="0"/>
              <a:t> </a:t>
            </a:r>
            <a:r>
              <a:rPr lang="ar-IQ" dirty="0" smtClean="0"/>
              <a:t>- هلاك محل العقد</a:t>
            </a:r>
          </a:p>
          <a:p>
            <a:pPr marL="0" indent="0" algn="r" rtl="1">
              <a:buNone/>
            </a:pPr>
            <a:r>
              <a:rPr lang="ar-IQ" dirty="0"/>
              <a:t> </a:t>
            </a:r>
            <a:r>
              <a:rPr lang="ar-IQ" dirty="0" smtClean="0"/>
              <a:t>اذا كان هلاك بسبب خارج ارادة الطرفين لا يعوض </a:t>
            </a:r>
          </a:p>
          <a:p>
            <a:pPr marL="0" indent="0" algn="r" rtl="1">
              <a:buNone/>
            </a:pPr>
            <a:r>
              <a:rPr lang="ar-IQ" dirty="0" smtClean="0"/>
              <a:t>اذا كان هلاك بسبب الادارة يجب ان يعوض المتعاقد على اساس نظرية عمل الامير</a:t>
            </a:r>
          </a:p>
          <a:p>
            <a:pPr algn="r" rtl="1">
              <a:buFontTx/>
              <a:buChar char="-"/>
            </a:pPr>
            <a:r>
              <a:rPr lang="ar-IQ" dirty="0" smtClean="0"/>
              <a:t>اذا تحققت شروط معينة منصوص عليها في العقد(شرط فاسخ)</a:t>
            </a:r>
          </a:p>
          <a:p>
            <a:pPr algn="r" rtl="1">
              <a:buFontTx/>
              <a:buChar char="-"/>
            </a:pPr>
            <a:r>
              <a:rPr lang="ar-IQ" dirty="0" smtClean="0"/>
              <a:t>اذا تحققت اسباب معينة منصوص عليها في القوانيين و اللوائح.</a:t>
            </a:r>
          </a:p>
          <a:p>
            <a:pPr algn="r" rtl="1">
              <a:buFontTx/>
              <a:buChar char="-"/>
            </a:pPr>
            <a:endParaRPr lang="ar-IQ" dirty="0"/>
          </a:p>
        </p:txBody>
      </p:sp>
    </p:spTree>
    <p:extLst>
      <p:ext uri="{BB962C8B-B14F-4D97-AF65-F5344CB8AC3E}">
        <p14:creationId xmlns:p14="http://schemas.microsoft.com/office/powerpoint/2010/main" val="4215249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lgn="r" rtl="1">
              <a:buNone/>
            </a:pPr>
            <a:r>
              <a:rPr lang="ar-IQ" dirty="0" smtClean="0"/>
              <a:t>3- الفسخ القضائي:</a:t>
            </a:r>
          </a:p>
          <a:p>
            <a:pPr algn="r" rtl="1">
              <a:buFontTx/>
              <a:buChar char="-"/>
            </a:pPr>
            <a:r>
              <a:rPr lang="ar-IQ" dirty="0" smtClean="0"/>
              <a:t>الفسخ القضائي بسبب القوة القاهرة</a:t>
            </a:r>
          </a:p>
          <a:p>
            <a:pPr algn="r" rtl="1">
              <a:buFontTx/>
              <a:buChar char="-"/>
            </a:pPr>
            <a:r>
              <a:rPr lang="ar-IQ" dirty="0" smtClean="0"/>
              <a:t>كجزاء للاخلال بالالتزامات العقدية</a:t>
            </a:r>
          </a:p>
          <a:p>
            <a:pPr algn="r" rtl="1">
              <a:buFontTx/>
              <a:buChar char="-"/>
            </a:pPr>
            <a:r>
              <a:rPr lang="ar-IQ" smtClean="0"/>
              <a:t>لفسخ مقابل حق الادراة في تعديل العقد</a:t>
            </a:r>
          </a:p>
          <a:p>
            <a:pPr marL="0" indent="0" algn="r" rtl="1">
              <a:buNone/>
            </a:pPr>
            <a:endParaRPr lang="ar-IQ" dirty="0"/>
          </a:p>
          <a:p>
            <a:pPr marL="0" indent="0" algn="r" rtl="1">
              <a:buNone/>
            </a:pPr>
            <a:r>
              <a:rPr lang="ar-IQ" dirty="0" smtClean="0"/>
              <a:t>4- الفسخ عن طريق الادارة ( الفسخ الاداري)</a:t>
            </a:r>
            <a:endParaRPr lang="ar-IQ" dirty="0"/>
          </a:p>
        </p:txBody>
      </p:sp>
    </p:spTree>
    <p:extLst>
      <p:ext uri="{BB962C8B-B14F-4D97-AF65-F5344CB8AC3E}">
        <p14:creationId xmlns:p14="http://schemas.microsoft.com/office/powerpoint/2010/main" val="2069581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3200" dirty="0" smtClean="0"/>
              <a:t>اولا: حق المتعاقد في أن تحترم الادارة التزامات التعاقدية.</a:t>
            </a:r>
            <a:endParaRPr lang="ar-IQ" sz="3200" dirty="0"/>
          </a:p>
        </p:txBody>
      </p:sp>
      <p:sp>
        <p:nvSpPr>
          <p:cNvPr id="3" name="Content Placeholder 2"/>
          <p:cNvSpPr>
            <a:spLocks noGrp="1"/>
          </p:cNvSpPr>
          <p:nvPr>
            <p:ph idx="1"/>
          </p:nvPr>
        </p:nvSpPr>
        <p:spPr/>
        <p:txBody>
          <a:bodyPr>
            <a:normAutofit/>
          </a:bodyPr>
          <a:lstStyle/>
          <a:p>
            <a:pPr marL="0" indent="0" algn="r" rtl="1">
              <a:buNone/>
            </a:pPr>
            <a:r>
              <a:rPr lang="ar-IQ" sz="4000" dirty="0" smtClean="0"/>
              <a:t>على الادارة القيام بالتزامات التعاقدية في مجال دخول العقد حيز التنفيذ، وليس لها </a:t>
            </a:r>
            <a:r>
              <a:rPr lang="ar-IQ" sz="4000" u="sng" dirty="0" smtClean="0"/>
              <a:t>عرقلة</a:t>
            </a:r>
            <a:r>
              <a:rPr lang="ar-IQ" sz="4000" dirty="0" smtClean="0"/>
              <a:t> أو </a:t>
            </a:r>
            <a:r>
              <a:rPr lang="ar-IQ" sz="4000" u="sng" dirty="0" smtClean="0"/>
              <a:t>إيقافه</a:t>
            </a:r>
            <a:r>
              <a:rPr lang="ar-IQ" sz="4000" dirty="0" smtClean="0"/>
              <a:t> أو الحيلولة من دون ذلك، من دون أن يحل هذا الالتزام بحقوق الادارة تجاه العقد و التي تقتضيها المصلحة العامة. ويدخل ضمن لالتزام نفسه، التزام </a:t>
            </a:r>
            <a:r>
              <a:rPr lang="ar-IQ" sz="4000" u="sng" dirty="0" smtClean="0"/>
              <a:t>الادارة بتنفيذ العقد بأكمله وإحترام الشروط الواردة </a:t>
            </a:r>
            <a:r>
              <a:rPr lang="ar-IQ" sz="4000" dirty="0" smtClean="0"/>
              <a:t>فيه.</a:t>
            </a:r>
            <a:endParaRPr lang="ar-IQ" sz="4000" dirty="0"/>
          </a:p>
        </p:txBody>
      </p:sp>
    </p:spTree>
    <p:extLst>
      <p:ext uri="{BB962C8B-B14F-4D97-AF65-F5344CB8AC3E}">
        <p14:creationId xmlns:p14="http://schemas.microsoft.com/office/powerpoint/2010/main" val="1626428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4000" dirty="0" smtClean="0"/>
              <a:t>ثانيا:- حق المتعاقد في الحصول على المقابل النقدي المتفق عليه في العقد</a:t>
            </a:r>
            <a:endParaRPr lang="ar-IQ" sz="4000" dirty="0"/>
          </a:p>
        </p:txBody>
      </p:sp>
      <p:sp>
        <p:nvSpPr>
          <p:cNvPr id="3" name="Content Placeholder 2"/>
          <p:cNvSpPr>
            <a:spLocks noGrp="1"/>
          </p:cNvSpPr>
          <p:nvPr>
            <p:ph idx="1"/>
          </p:nvPr>
        </p:nvSpPr>
        <p:spPr/>
        <p:txBody>
          <a:bodyPr>
            <a:normAutofit lnSpcReduction="10000"/>
          </a:bodyPr>
          <a:lstStyle/>
          <a:p>
            <a:pPr marL="0" indent="0" algn="r" rtl="1">
              <a:buNone/>
            </a:pPr>
            <a:r>
              <a:rPr lang="ar-IQ" dirty="0" smtClean="0"/>
              <a:t>من المؤكد أن المتعاقد مع الادارة يسعى </a:t>
            </a:r>
            <a:r>
              <a:rPr lang="ar-IQ" u="sng" dirty="0" smtClean="0"/>
              <a:t>لتحقيق مصالح مادية </a:t>
            </a:r>
            <a:r>
              <a:rPr lang="ar-IQ" dirty="0" smtClean="0"/>
              <a:t>من وراء تعاقده، وهي تتمثل بالمقابل النقدي للسلع أو الخدمات التي قدمها للادارة وفقاً لالتزاماته التعاقدية، </a:t>
            </a:r>
            <a:r>
              <a:rPr lang="ar-IQ" u="sng" dirty="0" smtClean="0"/>
              <a:t>وتختلف طبيعة </a:t>
            </a:r>
            <a:r>
              <a:rPr lang="ar-IQ" dirty="0" smtClean="0"/>
              <a:t>هذا المقابل بإختلاف العقود الادارية، ففي 1-</a:t>
            </a:r>
            <a:r>
              <a:rPr lang="ar-IQ" u="sng" dirty="0" smtClean="0"/>
              <a:t>عقد الامتياز </a:t>
            </a:r>
            <a:r>
              <a:rPr lang="ar-IQ" dirty="0" smtClean="0"/>
              <a:t>مثلاً يتمثل بما يحصل عليه المتعاقد من رسوم تفرض على </a:t>
            </a:r>
            <a:r>
              <a:rPr lang="ar-IQ" u="sng" dirty="0" smtClean="0"/>
              <a:t>المتفعين</a:t>
            </a:r>
            <a:r>
              <a:rPr lang="ar-IQ" dirty="0" smtClean="0"/>
              <a:t> من خدمات المرفق، أما2- في </a:t>
            </a:r>
            <a:r>
              <a:rPr lang="ar-IQ" u="sng" dirty="0" smtClean="0"/>
              <a:t>عقود التوريد و الأشغال العامة</a:t>
            </a:r>
            <a:r>
              <a:rPr lang="ar-IQ" dirty="0" smtClean="0"/>
              <a:t>, قد يكون بشكل </a:t>
            </a:r>
            <a:r>
              <a:rPr lang="ar-IQ" u="sng" dirty="0" smtClean="0"/>
              <a:t>الثمن</a:t>
            </a:r>
            <a:r>
              <a:rPr lang="ar-IQ" dirty="0" smtClean="0"/>
              <a:t> الذي تدفعه الادارة نظير السلع التي تم توريدها أم الأشغال التي تم تنفيذها. ولا يدفع الا بعد انتهاء تنفيذ العقد وتسوية الحساب الختامي الا في بعض الحالات التي تتعلق بطبيعة العقد.</a:t>
            </a:r>
            <a:endParaRPr lang="ar-IQ" dirty="0"/>
          </a:p>
        </p:txBody>
      </p:sp>
    </p:spTree>
    <p:extLst>
      <p:ext uri="{BB962C8B-B14F-4D97-AF65-F5344CB8AC3E}">
        <p14:creationId xmlns:p14="http://schemas.microsoft.com/office/powerpoint/2010/main" val="2206594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3200" dirty="0" smtClean="0"/>
              <a:t>ثالثاً:- حقه في الحصول على مامن شأنه إعادة التوازن المالي للعقد</a:t>
            </a:r>
            <a:endParaRPr lang="ar-IQ" sz="3200" dirty="0"/>
          </a:p>
        </p:txBody>
      </p:sp>
      <p:sp>
        <p:nvSpPr>
          <p:cNvPr id="3" name="Content Placeholder 2"/>
          <p:cNvSpPr>
            <a:spLocks noGrp="1"/>
          </p:cNvSpPr>
          <p:nvPr>
            <p:ph idx="1"/>
          </p:nvPr>
        </p:nvSpPr>
        <p:spPr/>
        <p:txBody>
          <a:bodyPr>
            <a:normAutofit lnSpcReduction="10000"/>
          </a:bodyPr>
          <a:lstStyle/>
          <a:p>
            <a:pPr marL="0" indent="0" algn="r" rtl="1">
              <a:buNone/>
            </a:pPr>
            <a:r>
              <a:rPr lang="ar-IQ" dirty="0" smtClean="0"/>
              <a:t>إن المقابل المالي المحدد في العقد, مبدئياَ لايمكن تغييره, فالمتعاقد مع الادارة شأنه شأن الادارة يجب عليه أن ينفذ </a:t>
            </a:r>
            <a:r>
              <a:rPr lang="ar-IQ" u="sng" dirty="0" smtClean="0"/>
              <a:t>إلتزاماته بالثمن المتفق عليه</a:t>
            </a:r>
            <a:r>
              <a:rPr lang="ar-IQ" dirty="0" smtClean="0"/>
              <a:t>. إلا أن بعض </a:t>
            </a:r>
            <a:r>
              <a:rPr lang="ar-IQ" u="sng" dirty="0" smtClean="0"/>
              <a:t>الأحداث الغير </a:t>
            </a:r>
            <a:r>
              <a:rPr lang="ar-IQ" dirty="0" smtClean="0"/>
              <a:t>متوقعة يمكن أن يتعرض لها المتعاقد مع الادارة وتؤدي في وضع العقد, فتجعل تنفيذه باهض الكلفة للمتعاقد مع الادارة, وقد تنتهي بإفلاسه, إن هذة الوضعية قد تكون الادارة هي مصدرها بما تكون قد إتخذته من إجراءات أثرت مباشرة على العقد. او ربما  يتعلق الامر </a:t>
            </a:r>
            <a:r>
              <a:rPr lang="ar-IQ" u="sng" dirty="0" smtClean="0"/>
              <a:t>بالاجراءات عامة </a:t>
            </a:r>
            <a:r>
              <a:rPr lang="ar-IQ" dirty="0" smtClean="0"/>
              <a:t>تم اتخاذها من قبل السلطات العمومية دون ان يكون هو المقصود بالذات بتلك الاجراءات ( المعادلة المالية للعقد).</a:t>
            </a:r>
            <a:endParaRPr lang="ar-IQ" dirty="0"/>
          </a:p>
        </p:txBody>
      </p:sp>
    </p:spTree>
    <p:extLst>
      <p:ext uri="{BB962C8B-B14F-4D97-AF65-F5344CB8AC3E}">
        <p14:creationId xmlns:p14="http://schemas.microsoft.com/office/powerpoint/2010/main" val="3820750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فكرة التوازن المالي للعقد</a:t>
            </a:r>
            <a:endParaRPr lang="ar-IQ" dirty="0"/>
          </a:p>
        </p:txBody>
      </p:sp>
      <p:sp>
        <p:nvSpPr>
          <p:cNvPr id="3" name="Content Placeholder 2"/>
          <p:cNvSpPr>
            <a:spLocks noGrp="1"/>
          </p:cNvSpPr>
          <p:nvPr>
            <p:ph idx="1"/>
          </p:nvPr>
        </p:nvSpPr>
        <p:spPr/>
        <p:txBody>
          <a:bodyPr/>
          <a:lstStyle/>
          <a:p>
            <a:pPr marL="0" indent="0" algn="r" rtl="1">
              <a:buNone/>
            </a:pPr>
            <a:r>
              <a:rPr lang="ar-IQ" dirty="0" smtClean="0"/>
              <a:t>صلاحية الادارة في تعديل العقد  = منحه في الامتيازات</a:t>
            </a:r>
          </a:p>
          <a:p>
            <a:pPr marL="0" indent="0" algn="r" rtl="1">
              <a:buNone/>
            </a:pPr>
            <a:r>
              <a:rPr lang="ar-IQ" dirty="0"/>
              <a:t> </a:t>
            </a:r>
            <a:r>
              <a:rPr lang="ar-IQ" dirty="0" smtClean="0"/>
              <a:t>زيادة في الالتزامات = الزيادة في الامتيازات المالية</a:t>
            </a:r>
          </a:p>
          <a:p>
            <a:pPr marL="0" indent="0" algn="r" rtl="1">
              <a:buNone/>
            </a:pPr>
            <a:r>
              <a:rPr lang="ar-IQ" dirty="0"/>
              <a:t> </a:t>
            </a:r>
            <a:r>
              <a:rPr lang="ar-IQ" dirty="0" smtClean="0"/>
              <a:t>العدالة تقتضي ان يكون من طبيعة العقود الادارية ان تحقق بقدر اللإمكان توازناً بين الأعباء التي يتحملها المتعاقد مع الادارة و بين المزايا التي ينتفع بها.</a:t>
            </a:r>
          </a:p>
          <a:p>
            <a:pPr marL="0" indent="0" algn="r" rtl="1">
              <a:buNone/>
            </a:pPr>
            <a:r>
              <a:rPr lang="ar-IQ" dirty="0" smtClean="0"/>
              <a:t>أقر قضاء مجلس الدولة الفرنسي هذة الفكرة في العديد من أحكامه و خاصة في مجال عقود الالتزام.</a:t>
            </a:r>
          </a:p>
          <a:p>
            <a:pPr marL="0" indent="0" algn="r" rtl="1">
              <a:buNone/>
            </a:pPr>
            <a:r>
              <a:rPr lang="ar-IQ" dirty="0" smtClean="0"/>
              <a:t>لكن انقسم الفقه الى قسمين:-</a:t>
            </a:r>
            <a:endParaRPr lang="ar-IQ" dirty="0"/>
          </a:p>
        </p:txBody>
      </p:sp>
    </p:spTree>
    <p:extLst>
      <p:ext uri="{BB962C8B-B14F-4D97-AF65-F5344CB8AC3E}">
        <p14:creationId xmlns:p14="http://schemas.microsoft.com/office/powerpoint/2010/main" val="2663566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r" rtl="1">
              <a:buNone/>
            </a:pPr>
            <a:r>
              <a:rPr lang="ar-IQ" dirty="0" smtClean="0"/>
              <a:t>1- جانب من افقه / ذهب الى القول أن التوازن المقصود هنا هو </a:t>
            </a:r>
            <a:r>
              <a:rPr lang="ar-IQ" u="sng" dirty="0" smtClean="0"/>
              <a:t>وضع نسبة حسابية دقيقة بين الالتزامات المتعاقد وحقوقه</a:t>
            </a:r>
            <a:r>
              <a:rPr lang="ar-IQ" dirty="0" smtClean="0"/>
              <a:t>.</a:t>
            </a:r>
          </a:p>
          <a:p>
            <a:pPr marL="0" indent="0" algn="r" rtl="1">
              <a:buNone/>
            </a:pPr>
            <a:r>
              <a:rPr lang="ar-IQ" dirty="0" smtClean="0"/>
              <a:t>2- جانب آخر/ أن التوازن المالي للعقد لايعني </a:t>
            </a:r>
            <a:r>
              <a:rPr lang="ar-IQ" u="sng" dirty="0" smtClean="0"/>
              <a:t>الجمود الحسابي بين الحقوق و الالتزامات</a:t>
            </a:r>
            <a:r>
              <a:rPr lang="ar-IQ" dirty="0" smtClean="0"/>
              <a:t>, وإنما يقصد به مرونة إلتزامات المتعاقد مع الادارة تقتضي مرونة حقوقه في مواجهة الادارة.</a:t>
            </a:r>
          </a:p>
          <a:p>
            <a:pPr algn="r" rtl="1">
              <a:buFontTx/>
              <a:buChar char="-"/>
            </a:pPr>
            <a:r>
              <a:rPr lang="ar-IQ" dirty="0" smtClean="0"/>
              <a:t>ان فكرة التوازن المالي تتعلق </a:t>
            </a:r>
            <a:r>
              <a:rPr lang="ar-IQ" u="sng" dirty="0" smtClean="0"/>
              <a:t>بالاختلال</a:t>
            </a:r>
            <a:r>
              <a:rPr lang="ar-IQ" dirty="0" smtClean="0"/>
              <a:t> المالي للعقود بفعل الادارة وهي فكرة ملازمة للتعديل في العقود لاادارية.</a:t>
            </a:r>
          </a:p>
          <a:p>
            <a:pPr marL="0" indent="0" algn="r" rtl="1">
              <a:buNone/>
            </a:pPr>
            <a:r>
              <a:rPr lang="ar-IQ" dirty="0" smtClean="0"/>
              <a:t>لا يمكن على اساس الانظيريات الاخرى التي تحدد الالتزامات التعاقدية ( النظرية ع</a:t>
            </a:r>
            <a:r>
              <a:rPr lang="ar-IQ" u="sng" dirty="0" smtClean="0"/>
              <a:t>مل الامير </a:t>
            </a:r>
            <a:r>
              <a:rPr lang="ar-IQ" dirty="0" smtClean="0"/>
              <a:t>ونظرية </a:t>
            </a:r>
            <a:r>
              <a:rPr lang="ar-IQ" u="sng" dirty="0" smtClean="0"/>
              <a:t>الظروف الطارئ </a:t>
            </a:r>
            <a:r>
              <a:rPr lang="ar-IQ" dirty="0" smtClean="0"/>
              <a:t>ونظرية </a:t>
            </a:r>
            <a:r>
              <a:rPr lang="ar-IQ" u="sng" dirty="0" smtClean="0"/>
              <a:t>الصعوبات المادية غير المتوقعة</a:t>
            </a:r>
            <a:r>
              <a:rPr lang="ar-IQ" dirty="0" smtClean="0"/>
              <a:t>)</a:t>
            </a:r>
          </a:p>
          <a:p>
            <a:pPr marL="0" indent="0" algn="r" rtl="1">
              <a:buNone/>
            </a:pPr>
            <a:endParaRPr lang="ar-IQ" dirty="0"/>
          </a:p>
        </p:txBody>
      </p:sp>
    </p:spTree>
    <p:extLst>
      <p:ext uri="{BB962C8B-B14F-4D97-AF65-F5344CB8AC3E}">
        <p14:creationId xmlns:p14="http://schemas.microsoft.com/office/powerpoint/2010/main" val="4147965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marL="0" indent="0" algn="r" rtl="1">
              <a:buNone/>
            </a:pPr>
            <a:r>
              <a:rPr lang="ar-IQ" dirty="0" smtClean="0"/>
              <a:t>1- نظرية فعل الامير = السلطة العامة     /  ميري</a:t>
            </a:r>
          </a:p>
          <a:p>
            <a:pPr marL="0" indent="0" algn="r" rtl="1">
              <a:buNone/>
            </a:pPr>
            <a:r>
              <a:rPr lang="ar-IQ" dirty="0" smtClean="0"/>
              <a:t>اهم الشروط تطبيق هذة النظرية</a:t>
            </a:r>
          </a:p>
          <a:p>
            <a:pPr marL="0" indent="0" algn="r" rtl="1">
              <a:buNone/>
            </a:pPr>
            <a:r>
              <a:rPr lang="ar-IQ" dirty="0" smtClean="0"/>
              <a:t>- ان يكون هنالك ثمة عقد من العقود الادارية.</a:t>
            </a:r>
          </a:p>
          <a:p>
            <a:pPr algn="r" rtl="1">
              <a:buFontTx/>
              <a:buChar char="-"/>
            </a:pPr>
            <a:r>
              <a:rPr lang="ar-IQ" dirty="0" smtClean="0"/>
              <a:t>ان يكون الفعل الضار صادر </a:t>
            </a:r>
            <a:r>
              <a:rPr lang="ar-IQ" dirty="0"/>
              <a:t>من جهة الادارة </a:t>
            </a:r>
            <a:r>
              <a:rPr lang="ar-IQ" dirty="0" smtClean="0"/>
              <a:t>المتعاقدة.</a:t>
            </a:r>
          </a:p>
          <a:p>
            <a:pPr algn="r" rtl="1">
              <a:buFontTx/>
              <a:buChar char="-"/>
            </a:pPr>
            <a:r>
              <a:rPr lang="ar-IQ" dirty="0" smtClean="0"/>
              <a:t>ان ينشأ عن الفعل الضار ضرر للمتعاقد لايشترط فيه درجة معينة من الجسامة.</a:t>
            </a:r>
          </a:p>
          <a:p>
            <a:pPr algn="r" rtl="1">
              <a:buFontTx/>
              <a:buChar char="-"/>
            </a:pPr>
            <a:r>
              <a:rPr lang="ar-IQ" dirty="0" smtClean="0"/>
              <a:t> إفتراض ان الادارة المتعاقدة لم تخطئ حين إتخذت عملها الضار فمسؤوليتها العقدية بلا خطأ,</a:t>
            </a:r>
          </a:p>
          <a:p>
            <a:pPr algn="r" rtl="1">
              <a:buFontTx/>
              <a:buChar char="-"/>
            </a:pPr>
            <a:r>
              <a:rPr lang="ar-IQ" dirty="0" smtClean="0"/>
              <a:t>ان يكون الاجراء الصادر من الادارة غير متوقع</a:t>
            </a:r>
          </a:p>
          <a:p>
            <a:pPr marL="0" indent="0" algn="r" rtl="1">
              <a:buNone/>
            </a:pPr>
            <a:r>
              <a:rPr lang="ar-IQ" dirty="0" smtClean="0"/>
              <a:t>يكون التعويض عن خسارة فقط</a:t>
            </a:r>
            <a:endParaRPr lang="ar-IQ" dirty="0"/>
          </a:p>
        </p:txBody>
      </p:sp>
    </p:spTree>
    <p:extLst>
      <p:ext uri="{BB962C8B-B14F-4D97-AF65-F5344CB8AC3E}">
        <p14:creationId xmlns:p14="http://schemas.microsoft.com/office/powerpoint/2010/main" val="3393945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2- نظرية الظروف الطارئ</a:t>
            </a:r>
            <a:endParaRPr lang="ar-IQ" dirty="0"/>
          </a:p>
        </p:txBody>
      </p:sp>
      <p:sp>
        <p:nvSpPr>
          <p:cNvPr id="3" name="Content Placeholder 2"/>
          <p:cNvSpPr>
            <a:spLocks noGrp="1"/>
          </p:cNvSpPr>
          <p:nvPr>
            <p:ph idx="1"/>
          </p:nvPr>
        </p:nvSpPr>
        <p:spPr/>
        <p:txBody>
          <a:bodyPr>
            <a:normAutofit fontScale="92500" lnSpcReduction="10000"/>
          </a:bodyPr>
          <a:lstStyle/>
          <a:p>
            <a:pPr marL="0" indent="0" algn="r" rtl="1">
              <a:buNone/>
            </a:pPr>
            <a:r>
              <a:rPr lang="ar-IQ" dirty="0" smtClean="0"/>
              <a:t>قضية بوردو = توريد الغاز في 1916</a:t>
            </a:r>
          </a:p>
          <a:p>
            <a:pPr marL="0" indent="0" algn="r" rtl="1">
              <a:buNone/>
            </a:pPr>
            <a:r>
              <a:rPr lang="ar-IQ" dirty="0" smtClean="0"/>
              <a:t>23 فرنك  الى 73 فرنك</a:t>
            </a:r>
          </a:p>
          <a:p>
            <a:pPr marL="0" indent="0" algn="r" rtl="1">
              <a:buNone/>
            </a:pPr>
            <a:r>
              <a:rPr lang="ar-IQ" dirty="0" smtClean="0"/>
              <a:t>التنفيذ ليس مستحيلا وانما مرهق </a:t>
            </a:r>
          </a:p>
          <a:p>
            <a:pPr marL="0" indent="0" algn="r" rtl="1">
              <a:buNone/>
            </a:pPr>
            <a:r>
              <a:rPr lang="ar-IQ" dirty="0" smtClean="0"/>
              <a:t>اساس هذة النظرية تقوم على فكرة العدالة المجردة</a:t>
            </a:r>
          </a:p>
          <a:p>
            <a:pPr marL="0" indent="0" algn="r" rtl="1">
              <a:buNone/>
            </a:pPr>
            <a:r>
              <a:rPr lang="ar-IQ" dirty="0" smtClean="0"/>
              <a:t>شروط تطبيق هذة النظرية:-</a:t>
            </a:r>
          </a:p>
          <a:p>
            <a:pPr marL="0" indent="0" algn="r" rtl="1">
              <a:buNone/>
            </a:pPr>
            <a:r>
              <a:rPr lang="ar-IQ" dirty="0" smtClean="0"/>
              <a:t>1- وقوع حوادث استثنائية عامة غير متوقعة بعد ابرام العقد واثناء تنفيذه.</a:t>
            </a:r>
          </a:p>
          <a:p>
            <a:pPr marL="0" indent="0" algn="r" rtl="1">
              <a:buNone/>
            </a:pPr>
            <a:r>
              <a:rPr lang="ar-IQ" dirty="0" smtClean="0"/>
              <a:t>2-ان يكون الحادث طارئ خارجا عن ارادة المتعاقد مستقلا عن ارادته.</a:t>
            </a:r>
            <a:endParaRPr lang="ar-IQ" dirty="0"/>
          </a:p>
        </p:txBody>
      </p:sp>
    </p:spTree>
    <p:extLst>
      <p:ext uri="{BB962C8B-B14F-4D97-AF65-F5344CB8AC3E}">
        <p14:creationId xmlns:p14="http://schemas.microsoft.com/office/powerpoint/2010/main" val="4149468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lgn="r" rtl="1">
              <a:buNone/>
            </a:pPr>
            <a:r>
              <a:rPr lang="ar-IQ" dirty="0" smtClean="0"/>
              <a:t>3- ان يؤدي الظروف الطارئ الى إلحاق خسائر غير مألوفة ومن شأن هذة الخسائر ان تؤدي الى اضطراب في التوازن المالي للعقد. وإرهاق المتعاقد.</a:t>
            </a:r>
          </a:p>
          <a:p>
            <a:pPr marL="0" indent="0" algn="r" rtl="1">
              <a:buNone/>
            </a:pPr>
            <a:r>
              <a:rPr lang="ar-IQ" dirty="0" smtClean="0"/>
              <a:t>4- أن يستمر المتعاقد في تنفيذ العقد لكي يتمكن القاضي من رد الالتزام المرهق الى الحد المعقول يجب ان يكون الالتزام قائما ولم يتم التنفيذ. عقد توريد و الاشغال العامة والامتياز</a:t>
            </a:r>
          </a:p>
          <a:p>
            <a:pPr marL="0" indent="0" algn="r" rtl="1">
              <a:buNone/>
            </a:pPr>
            <a:endParaRPr lang="ar-IQ" dirty="0"/>
          </a:p>
        </p:txBody>
      </p:sp>
    </p:spTree>
    <p:extLst>
      <p:ext uri="{BB962C8B-B14F-4D97-AF65-F5344CB8AC3E}">
        <p14:creationId xmlns:p14="http://schemas.microsoft.com/office/powerpoint/2010/main" val="31176484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926</Words>
  <Application>Microsoft Office PowerPoint</Application>
  <PresentationFormat>On-screen Show (4:3)</PresentationFormat>
  <Paragraphs>72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حقوق المتعاقد مع الادارة</vt:lpstr>
      <vt:lpstr>اولا: حق المتعاقد في أن تحترم الادارة التزامات التعاقدية.</vt:lpstr>
      <vt:lpstr>ثانيا:- حق المتعاقد في الحصول على المقابل النقدي المتفق عليه في العقد</vt:lpstr>
      <vt:lpstr>ثالثاً:- حقه في الحصول على مامن شأنه إعادة التوازن المالي للعقد</vt:lpstr>
      <vt:lpstr>فكرة التوازن المالي للعقد</vt:lpstr>
      <vt:lpstr>PowerPoint Presentation</vt:lpstr>
      <vt:lpstr>PowerPoint Presentation</vt:lpstr>
      <vt:lpstr>2- نظرية الظروف الطارئ</vt:lpstr>
      <vt:lpstr>PowerPoint Presentation</vt:lpstr>
      <vt:lpstr>3- نظرية الصعوبات المادية غير المتوقعة</vt:lpstr>
      <vt:lpstr>PowerPoint Presentation</vt:lpstr>
      <vt:lpstr>نهاية العقد الاداري</vt:lpstr>
      <vt:lpstr>النهاية غير الاعتيادية للعقد الاداري</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حقوق المتعاقد مع الادارة</dc:title>
  <dc:creator>Aras</dc:creator>
  <cp:lastModifiedBy>Aras</cp:lastModifiedBy>
  <cp:revision>22</cp:revision>
  <dcterms:created xsi:type="dcterms:W3CDTF">2006-08-16T00:00:00Z</dcterms:created>
  <dcterms:modified xsi:type="dcterms:W3CDTF">2019-12-25T15:21:27Z</dcterms:modified>
</cp:coreProperties>
</file>