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8ECE2C4-1EA7-419A-8130-57E43F5F91BF}" type="datetimeFigureOut">
              <a:rPr lang="ar-IQ" smtClean="0"/>
              <a:t>29/02/1442</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14036447-6A6A-4B79-870B-A8195164780D}" type="slidenum">
              <a:rPr lang="ar-IQ" smtClean="0"/>
              <a:t>‹#›</a:t>
            </a:fld>
            <a:endParaRPr lang="ar-IQ"/>
          </a:p>
        </p:txBody>
      </p:sp>
    </p:spTree>
    <p:extLst>
      <p:ext uri="{BB962C8B-B14F-4D97-AF65-F5344CB8AC3E}">
        <p14:creationId xmlns:p14="http://schemas.microsoft.com/office/powerpoint/2010/main" val="235274100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14036447-6A6A-4B79-870B-A8195164780D}" type="slidenum">
              <a:rPr lang="ar-IQ" smtClean="0"/>
              <a:t>2</a:t>
            </a:fld>
            <a:endParaRPr lang="ar-IQ"/>
          </a:p>
        </p:txBody>
      </p:sp>
    </p:spTree>
    <p:extLst>
      <p:ext uri="{BB962C8B-B14F-4D97-AF65-F5344CB8AC3E}">
        <p14:creationId xmlns:p14="http://schemas.microsoft.com/office/powerpoint/2010/main" val="1262163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14036447-6A6A-4B79-870B-A8195164780D}" type="slidenum">
              <a:rPr lang="ar-IQ" smtClean="0"/>
              <a:t>6</a:t>
            </a:fld>
            <a:endParaRPr lang="ar-IQ"/>
          </a:p>
        </p:txBody>
      </p:sp>
    </p:spTree>
    <p:extLst>
      <p:ext uri="{BB962C8B-B14F-4D97-AF65-F5344CB8AC3E}">
        <p14:creationId xmlns:p14="http://schemas.microsoft.com/office/powerpoint/2010/main" val="1342095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10/16/2020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rtl="1"/>
            <a:r>
              <a:rPr lang="ar-IQ" altLang="ar-IQ" dirty="0"/>
              <a:t>تتحدد فكرةالاختصاص  وفقا لعدد من القواعد :</a:t>
            </a:r>
            <a:br>
              <a:rPr lang="ar-IQ" altLang="ar-IQ" dirty="0"/>
            </a:br>
            <a:r>
              <a:rPr lang="ar-IQ" altLang="ar-IQ" dirty="0"/>
              <a:t>عناصر ركن الاختصاص.</a:t>
            </a:r>
            <a:endParaRPr lang="ar-IQ" dirty="0"/>
          </a:p>
        </p:txBody>
      </p:sp>
      <p:sp>
        <p:nvSpPr>
          <p:cNvPr id="3" name="Content Placeholder 2"/>
          <p:cNvSpPr>
            <a:spLocks noGrp="1"/>
          </p:cNvSpPr>
          <p:nvPr>
            <p:ph idx="1"/>
          </p:nvPr>
        </p:nvSpPr>
        <p:spPr/>
        <p:txBody>
          <a:bodyPr>
            <a:normAutofit lnSpcReduction="10000"/>
          </a:bodyPr>
          <a:lstStyle/>
          <a:p>
            <a:pPr algn="r" rtl="1"/>
            <a:r>
              <a:rPr lang="ar-IQ" altLang="ar-IQ" dirty="0"/>
              <a:t>اولا: - </a:t>
            </a:r>
            <a:r>
              <a:rPr lang="ar-IQ" altLang="ar-IQ" u="sng" dirty="0">
                <a:solidFill>
                  <a:srgbClr val="FF0000"/>
                </a:solidFill>
              </a:rPr>
              <a:t>العنصر الشخصي للاختصاص </a:t>
            </a:r>
            <a:r>
              <a:rPr lang="ar-IQ" altLang="ar-IQ" dirty="0"/>
              <a:t>:- القاعدة ان القرارات الادارية يجب ان تصدر من الشخص او الهيئة المنوط بها اصداره فلا يجوز لها ان تتنازل عنه لشخص او هيئة اخرى. لانه واجبا قانونيا = قاعدة عامة.</a:t>
            </a:r>
          </a:p>
          <a:p>
            <a:pPr algn="r" rtl="1"/>
            <a:r>
              <a:rPr lang="ar-IQ" altLang="ar-IQ" dirty="0"/>
              <a:t>اي يكون سند قانوني للممارسة الوظيفة وليس مغتصبا لها</a:t>
            </a:r>
          </a:p>
          <a:p>
            <a:pPr algn="r" rtl="1"/>
            <a:r>
              <a:rPr lang="ar-IQ" altLang="ar-IQ" dirty="0"/>
              <a:t>ويتمثل هذا السند في قرار التعيين اذا كان مختصا باصدار القرار موظفا او قرار تشكيل هيئة او لجنة . والا كان القرار باطلا . مثلا تمنح </a:t>
            </a:r>
            <a:r>
              <a:rPr lang="ar-IQ" altLang="ar-IQ" u="sng" dirty="0"/>
              <a:t>للوزير بصفته القانونية والسياسية</a:t>
            </a:r>
            <a:r>
              <a:rPr lang="ar-IQ" altLang="ar-IQ" dirty="0"/>
              <a:t>.</a:t>
            </a:r>
          </a:p>
          <a:p>
            <a:pPr algn="r" rtl="1"/>
            <a:r>
              <a:rPr lang="ar-IQ" altLang="ar-IQ" dirty="0"/>
              <a:t>لكن القضاء الاداري استثنى ذلك في حالة الموظف </a:t>
            </a:r>
            <a:r>
              <a:rPr lang="ar-IQ" altLang="ar-IQ" dirty="0" smtClean="0"/>
              <a:t>الفعلي</a:t>
            </a:r>
            <a:endParaRPr lang="ar-IQ" altLang="ar-IQ" dirty="0"/>
          </a:p>
        </p:txBody>
      </p:sp>
    </p:spTree>
    <p:extLst>
      <p:ext uri="{BB962C8B-B14F-4D97-AF65-F5344CB8AC3E}">
        <p14:creationId xmlns:p14="http://schemas.microsoft.com/office/powerpoint/2010/main" val="32275879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pPr algn="r" rtl="1"/>
            <a:r>
              <a:rPr lang="ar-IQ" altLang="ar-IQ" dirty="0"/>
              <a:t>ثانيا:- العنصر</a:t>
            </a:r>
            <a:r>
              <a:rPr lang="ar-IQ" altLang="ar-IQ" u="sng" dirty="0">
                <a:solidFill>
                  <a:srgbClr val="FF0000"/>
                </a:solidFill>
              </a:rPr>
              <a:t>الموضوعي</a:t>
            </a:r>
            <a:r>
              <a:rPr lang="ar-IQ" altLang="ar-IQ" dirty="0"/>
              <a:t> (المادي) للاختصاص.</a:t>
            </a:r>
          </a:p>
          <a:p>
            <a:pPr algn="r" rtl="1"/>
            <a:r>
              <a:rPr lang="ar-IQ" altLang="ar-IQ" dirty="0"/>
              <a:t>يحدد القانون لكل موظف او جهة ادارية التصرفات والاعمال التي يجوز له القيام بها .فاذا تجاوز اختصاصاته ,فان قراراته تكون مشوبة بعيب عدم المشروعية ومن ثم تكون باطلة او مستحقة الغاء امام القضاء لفقدانها ركن الاختصاص </a:t>
            </a:r>
          </a:p>
          <a:p>
            <a:pPr algn="r" rtl="1"/>
            <a:r>
              <a:rPr lang="ar-IQ" altLang="ar-IQ" dirty="0"/>
              <a:t>وتحقق هذه الحالة من اعتداء جهة ادارية على اختصاص جهة ادارية اخرى موازية لها. بمعنى انواع التصرفات او القرارات او المواضيع التى يستوجب اتخاذها من قبل الاعضاء الاداريين.</a:t>
            </a:r>
          </a:p>
          <a:p>
            <a:pPr algn="r" rtl="1"/>
            <a:r>
              <a:rPr lang="ar-IQ" altLang="ar-IQ" dirty="0"/>
              <a:t>او اعتداء سلطة ادارية ادنى او اعلى او اعتداء السلطة المركزية على اختصاصات الهيأت اللامركزية</a:t>
            </a:r>
            <a:r>
              <a:rPr lang="ar-IQ" altLang="ar-IQ" dirty="0" smtClean="0"/>
              <a:t>.</a:t>
            </a:r>
            <a:endParaRPr lang="ar-IQ" altLang="ar-IQ" dirty="0"/>
          </a:p>
        </p:txBody>
      </p:sp>
    </p:spTree>
    <p:extLst>
      <p:ext uri="{BB962C8B-B14F-4D97-AF65-F5344CB8AC3E}">
        <p14:creationId xmlns:p14="http://schemas.microsoft.com/office/powerpoint/2010/main" val="2414378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10000"/>
          </a:bodyPr>
          <a:lstStyle/>
          <a:p>
            <a:pPr algn="r" rtl="1">
              <a:lnSpc>
                <a:spcPct val="160000"/>
              </a:lnSpc>
            </a:pPr>
            <a:r>
              <a:rPr lang="ar-IQ" altLang="ar-IQ" u="sng" dirty="0">
                <a:solidFill>
                  <a:srgbClr val="FF0000"/>
                </a:solidFill>
              </a:rPr>
              <a:t>ثالثا :- العنصرالمكاني للاختصاص :</a:t>
            </a:r>
          </a:p>
          <a:p>
            <a:pPr algn="r" rtl="1">
              <a:lnSpc>
                <a:spcPct val="160000"/>
              </a:lnSpc>
            </a:pPr>
            <a:r>
              <a:rPr lang="ar-IQ" altLang="ar-IQ" dirty="0"/>
              <a:t>     ان وجود هذا العيب يعد محدوداً نسبياً مقارنة ببقية العيوب ؛ لأن الحدود المكانية لمزاولة الاختصاصات الادارية غالباً ما تكون واضحة الى حد كبير مما يقلل من احتمالات تداخل الاختصاصات بين الجهات الادارية ، كما ان اعضاء السلطة الادارية يحرصون على ممارسة نشاطهم في النطاق الاقليمي الذي حدده القانون لهم </a:t>
            </a:r>
            <a:r>
              <a:rPr lang="ar-IQ" altLang="ar-IQ" dirty="0" smtClean="0"/>
              <a:t>.</a:t>
            </a:r>
            <a:endParaRPr lang="ar-IQ" altLang="ar-IQ" dirty="0"/>
          </a:p>
        </p:txBody>
      </p:sp>
    </p:spTree>
    <p:extLst>
      <p:ext uri="{BB962C8B-B14F-4D97-AF65-F5344CB8AC3E}">
        <p14:creationId xmlns:p14="http://schemas.microsoft.com/office/powerpoint/2010/main" val="2366657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marL="0" indent="0" algn="r" rtl="1">
              <a:buNone/>
            </a:pPr>
            <a:r>
              <a:rPr lang="ar-IQ" altLang="ar-IQ" dirty="0"/>
              <a:t> ان القواعد القانونية قد تحدد لرجل الادارة نطاق اقليمي معين يمارس فيه اختصاصه الممنوح له ، ومن ثم لا يجوز لأي موظف تخطي حدود هذا الاختصاص ، وبعكسه يكون عمله معيب بعدم الاختصاص المكاني ، ومثال ذلك لا يجوز لاحد المحافظين ان يمارس اختصاص يخرج عن نطاق محافظته كاصدار قرار بمنح  رخصة عمل لشخص يعمل في محافظة اخرى ، وهذا ينسجم مع القواعد الخاضعة إلى مبدأ سريان القانون من حيث المكان .</a:t>
            </a:r>
            <a:endParaRPr lang="ar-IQ" dirty="0"/>
          </a:p>
        </p:txBody>
      </p:sp>
    </p:spTree>
    <p:extLst>
      <p:ext uri="{BB962C8B-B14F-4D97-AF65-F5344CB8AC3E}">
        <p14:creationId xmlns:p14="http://schemas.microsoft.com/office/powerpoint/2010/main" val="2312780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pPr marL="0" indent="0" algn="r" rtl="1">
              <a:lnSpc>
                <a:spcPct val="120000"/>
              </a:lnSpc>
              <a:buNone/>
              <a:defRPr/>
            </a:pPr>
            <a:r>
              <a:rPr lang="ar-IQ" altLang="ar-IQ" sz="2800" dirty="0"/>
              <a:t> </a:t>
            </a:r>
            <a:r>
              <a:rPr lang="ar-IQ" altLang="ar-IQ" sz="2800" b="1" dirty="0"/>
              <a:t>الرابعا –</a:t>
            </a:r>
            <a:r>
              <a:rPr lang="ar-IQ" altLang="ar-IQ" sz="2800" b="1" u="sng" dirty="0">
                <a:solidFill>
                  <a:srgbClr val="FF0000"/>
                </a:solidFill>
              </a:rPr>
              <a:t>العنصر الزماني للاختصاص.</a:t>
            </a:r>
          </a:p>
          <a:p>
            <a:pPr marL="0" indent="0" algn="r" rtl="1">
              <a:lnSpc>
                <a:spcPct val="120000"/>
              </a:lnSpc>
              <a:buNone/>
              <a:defRPr/>
            </a:pPr>
            <a:endParaRPr lang="ar-IQ" altLang="ar-IQ" sz="2800" u="sng" dirty="0">
              <a:solidFill>
                <a:srgbClr val="FF0000"/>
              </a:solidFill>
            </a:endParaRPr>
          </a:p>
          <a:p>
            <a:pPr algn="r" rtl="1">
              <a:lnSpc>
                <a:spcPct val="120000"/>
              </a:lnSpc>
              <a:defRPr/>
            </a:pPr>
            <a:r>
              <a:rPr lang="ar-IQ" altLang="ar-IQ" b="1" dirty="0"/>
              <a:t>من الامور المسلم بها ان مزاولة الاختصاص الممنوح لأعضاء السلطة الادارية محدد بأجل معين ينتهي بانتهاء ذلك الاجل ، ولذا فأن صاحب الاختصاص يجب ان يمارس أختصاصه خلال المدة الزمنية التي يثبت له فيها هذا الاختصاص ، وعليه لا يجوز للموظف ان يصدر قراراً قبل تولية وظيفته او بعد انتهاء علاقته بالوظيفة العامة والا عدت قراراته معيبة بعيب الاختصاص الزماني ، كما لا يجوز للمجالس او اللجان الادارية المنتخبة مزاولة اختصاصها الا خلال المدة الزمنية المحددة لها . فضلاً عن ذلك فأنه لا يجوز للموظف ممارسة اختصاصاته خلال فترة الايقاف عن العمل او الاجازة الاجبارية ، الا اذا كان الموظف في اجازة عادية او عطلة رسمية فله اذا قطع الاجازة وعاد الى العمل ان يمارس اختصاصاته </a:t>
            </a:r>
            <a:r>
              <a:rPr lang="ar-IQ" altLang="ar-IQ" b="1" dirty="0" smtClean="0"/>
              <a:t>.</a:t>
            </a:r>
            <a:endParaRPr lang="ar-IQ" dirty="0"/>
          </a:p>
        </p:txBody>
      </p:sp>
    </p:spTree>
    <p:extLst>
      <p:ext uri="{BB962C8B-B14F-4D97-AF65-F5344CB8AC3E}">
        <p14:creationId xmlns:p14="http://schemas.microsoft.com/office/powerpoint/2010/main" val="347936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pPr algn="r" rtl="1">
              <a:lnSpc>
                <a:spcPct val="80000"/>
              </a:lnSpc>
              <a:buNone/>
            </a:pPr>
            <a:r>
              <a:rPr lang="ar-IQ" altLang="ar-IQ" b="1" dirty="0"/>
              <a:t> استنادا لما سبق و يكون القرار الاداري مشوب بعيب الاختصاص الزمني في حالتين اساسيتين هما:</a:t>
            </a:r>
          </a:p>
          <a:p>
            <a:pPr algn="r" rtl="1">
              <a:lnSpc>
                <a:spcPct val="80000"/>
              </a:lnSpc>
              <a:buNone/>
            </a:pPr>
            <a:endParaRPr lang="ar-IQ" altLang="ar-IQ" b="1" dirty="0"/>
          </a:p>
          <a:p>
            <a:pPr algn="r" rtl="1">
              <a:lnSpc>
                <a:spcPct val="80000"/>
              </a:lnSpc>
              <a:buNone/>
            </a:pPr>
            <a:r>
              <a:rPr lang="ar-IQ" altLang="ar-IQ" b="1" dirty="0"/>
              <a:t>1- صدور القرار من موظف زالت صفته الوظيفية.</a:t>
            </a:r>
          </a:p>
          <a:p>
            <a:pPr algn="r" rtl="1">
              <a:lnSpc>
                <a:spcPct val="80000"/>
              </a:lnSpc>
              <a:buNone/>
            </a:pPr>
            <a:endParaRPr lang="ar-IQ" altLang="ar-IQ" b="1" dirty="0"/>
          </a:p>
          <a:p>
            <a:pPr algn="r" rtl="1">
              <a:lnSpc>
                <a:spcPct val="80000"/>
              </a:lnSpc>
              <a:buNone/>
            </a:pPr>
            <a:r>
              <a:rPr lang="ar-IQ" altLang="ar-IQ" b="1"/>
              <a:t>2- وقد ينص </a:t>
            </a:r>
            <a:r>
              <a:rPr lang="ar-IQ" altLang="ar-IQ" b="1" u="sng"/>
              <a:t>القانون</a:t>
            </a:r>
            <a:r>
              <a:rPr lang="ar-IQ" altLang="ar-IQ" b="1"/>
              <a:t> ايضاً على عدم جواز ممارسة الاختصاص بعـد مضي مدة معينة ، وفي كلا الحالتين يجـب على الادارة الالتزام بأرادة المشرع والا عدت قراراتها معيبة وقابلة للالغاء </a:t>
            </a:r>
            <a:r>
              <a:rPr lang="ar-IQ" altLang="ar-IQ"/>
              <a:t>.</a:t>
            </a:r>
            <a:endParaRPr lang="ar-IQ" altLang="ar-IQ" dirty="0"/>
          </a:p>
        </p:txBody>
      </p:sp>
    </p:spTree>
    <p:extLst>
      <p:ext uri="{BB962C8B-B14F-4D97-AF65-F5344CB8AC3E}">
        <p14:creationId xmlns:p14="http://schemas.microsoft.com/office/powerpoint/2010/main" val="1657472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33547892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500</Words>
  <Application>Microsoft Office PowerPoint</Application>
  <PresentationFormat>On-screen Show (4:3)</PresentationFormat>
  <Paragraphs>22</Paragraphs>
  <Slides>7</Slides>
  <Notes>2</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تتحدد فكرةالاختصاص  وفقا لعدد من القواعد : عناصر ركن الاختصاص.</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تتحدد فكرةالاختصاص  وفقا لعدد من القواعد : عناصر ركن الاختصاص.</dc:title>
  <dc:creator>Aras</dc:creator>
  <cp:lastModifiedBy>Aras</cp:lastModifiedBy>
  <cp:revision>1</cp:revision>
  <dcterms:created xsi:type="dcterms:W3CDTF">2006-08-16T00:00:00Z</dcterms:created>
  <dcterms:modified xsi:type="dcterms:W3CDTF">2020-10-16T16:55:44Z</dcterms:modified>
</cp:coreProperties>
</file>