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2" r:id="rId2"/>
  </p:sldMasterIdLst>
  <p:sldIdLst>
    <p:sldId id="264" r:id="rId3"/>
    <p:sldId id="256" r:id="rId4"/>
    <p:sldId id="257" r:id="rId5"/>
    <p:sldId id="258" r:id="rId6"/>
    <p:sldId id="259" r:id="rId7"/>
    <p:sldId id="263" r:id="rId8"/>
    <p:sldId id="260"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81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2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32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38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36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375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93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4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04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34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091434-ADB1-47C5-8B14-3C4A93ED1B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21850FE-3589-48A3-8ADC-59F59804EA78}"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F091434-ADB1-47C5-8B14-3C4A93ED1B9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1850FE-3589-48A3-8ADC-59F59804EA78}" type="datetimeFigureOut">
              <a:rPr lang="en-US" smtClean="0"/>
              <a:pPr/>
              <a:t>10/3/2022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091434-ADB1-47C5-8B14-3C4A93ED1B9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6BF7E-A6DC-46A3-AE9A-1878FCFD24F7}"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E5C90-981A-40BE-9D1F-576326D023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725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0.wmf"/><Relationship Id="rId7" Type="http://schemas.openxmlformats.org/officeDocument/2006/relationships/image" Target="../media/image22.e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4.e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5.bin"/><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446397"/>
          </a:xfrm>
          <a:prstGeom prst="rect">
            <a:avLst/>
          </a:prstGeom>
          <a:solidFill>
            <a:schemeClr val="accent5">
              <a:lumMod val="20000"/>
              <a:lumOff val="80000"/>
            </a:schemeClr>
          </a:solidFill>
          <a:ln>
            <a:solidFill>
              <a:srgbClr val="FF0000"/>
            </a:solidFill>
          </a:ln>
        </p:spPr>
        <p:txBody>
          <a:bodyPr wrap="square" rtlCol="0">
            <a:spAutoFit/>
          </a:bodyPr>
          <a:lstStyle/>
          <a:p>
            <a:pPr algn="ctr" fontAlgn="base">
              <a:spcBef>
                <a:spcPct val="0"/>
              </a:spcBef>
              <a:spcAft>
                <a:spcPct val="0"/>
              </a:spcAft>
            </a:pP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pPr>
            <a:endParaRPr lang="en-US" sz="48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algn="ctr" fontAlgn="base">
              <a:spcBef>
                <a:spcPct val="0"/>
              </a:spcBef>
              <a:spcAft>
                <a:spcPct val="0"/>
              </a:spcAft>
            </a:pPr>
            <a:endParaRPr lang="en-US" sz="48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algn="ctr" fontAlgn="base">
              <a:spcBef>
                <a:spcPct val="0"/>
              </a:spcBef>
              <a:spcAft>
                <a:spcPct val="0"/>
              </a:spcAft>
            </a:pPr>
            <a:r>
              <a:rPr lang="en-US" sz="60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Volumetric Analysis</a:t>
            </a:r>
          </a:p>
          <a:p>
            <a:pPr algn="ctr">
              <a:lnSpc>
                <a:spcPct val="250000"/>
              </a:lnSpc>
            </a:pPr>
            <a:endParaRPr lang="en-US" sz="6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lnSpc>
                <a:spcPct val="250000"/>
              </a:lnSpc>
            </a:pPr>
            <a:endParaRPr lang="en-US" sz="6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2800"/>
            <a:ext cx="9144000" cy="3636670"/>
          </a:xfrm>
          <a:prstGeom prst="rect">
            <a:avLst/>
          </a:prstGeom>
        </p:spPr>
      </p:pic>
      <p:sp>
        <p:nvSpPr>
          <p:cNvPr id="5" name="TextBox 4"/>
          <p:cNvSpPr txBox="1"/>
          <p:nvPr/>
        </p:nvSpPr>
        <p:spPr>
          <a:xfrm>
            <a:off x="228600" y="76199"/>
            <a:ext cx="8610600" cy="2246769"/>
          </a:xfrm>
          <a:prstGeom prst="rect">
            <a:avLst/>
          </a:prstGeom>
          <a:noFill/>
        </p:spPr>
        <p:txBody>
          <a:bodyPr wrap="square" rtlCol="1">
            <a:spAutoFit/>
          </a:bodyPr>
          <a:lstStyle/>
          <a:p>
            <a:r>
              <a:rPr lang="en-US" sz="2800" b="1" dirty="0">
                <a:solidFill>
                  <a:prstClr val="black"/>
                </a:solidFill>
              </a:rPr>
              <a:t>Practical Chemistry </a:t>
            </a:r>
          </a:p>
          <a:p>
            <a:r>
              <a:rPr lang="en-US" sz="2800" b="1" dirty="0">
                <a:solidFill>
                  <a:prstClr val="black"/>
                </a:solidFill>
              </a:rPr>
              <a:t>2</a:t>
            </a:r>
            <a:r>
              <a:rPr lang="en-US" sz="2800" b="1" baseline="30000" dirty="0">
                <a:solidFill>
                  <a:prstClr val="black"/>
                </a:solidFill>
              </a:rPr>
              <a:t>nd</a:t>
            </a:r>
            <a:r>
              <a:rPr lang="en-US" sz="2800" b="1" dirty="0">
                <a:solidFill>
                  <a:prstClr val="black"/>
                </a:solidFill>
              </a:rPr>
              <a:t> Stage- Medical Physics</a:t>
            </a:r>
          </a:p>
          <a:p>
            <a:r>
              <a:rPr lang="en-US" sz="2800" b="1" dirty="0">
                <a:solidFill>
                  <a:prstClr val="black"/>
                </a:solidFill>
              </a:rPr>
              <a:t>Dr. Ibrahim Q. Saeed</a:t>
            </a:r>
          </a:p>
          <a:p>
            <a:r>
              <a:rPr lang="en-US" sz="2800" b="1" dirty="0">
                <a:solidFill>
                  <a:prstClr val="black"/>
                </a:solidFill>
              </a:rPr>
              <a:t>M.Sc. Sarah Assaf</a:t>
            </a:r>
          </a:p>
          <a:p>
            <a:r>
              <a:rPr lang="en-US" sz="2800" b="1" dirty="0" err="1">
                <a:solidFill>
                  <a:prstClr val="black"/>
                </a:solidFill>
              </a:rPr>
              <a:t>B.sc.</a:t>
            </a:r>
            <a:r>
              <a:rPr lang="en-US" sz="2800" b="1" dirty="0">
                <a:solidFill>
                  <a:prstClr val="black"/>
                </a:solidFill>
              </a:rPr>
              <a:t>  </a:t>
            </a:r>
            <a:r>
              <a:rPr lang="en-US" sz="2800" b="1" dirty="0" err="1">
                <a:solidFill>
                  <a:prstClr val="black"/>
                </a:solidFill>
              </a:rPr>
              <a:t>Kosari</a:t>
            </a:r>
            <a:r>
              <a:rPr lang="en-US" sz="2800" b="1" dirty="0">
                <a:solidFill>
                  <a:prstClr val="black"/>
                </a:solidFill>
              </a:rPr>
              <a:t> Y. </a:t>
            </a:r>
            <a:r>
              <a:rPr lang="en-US" sz="2800" b="1">
                <a:solidFill>
                  <a:prstClr val="black"/>
                </a:solidFill>
              </a:rPr>
              <a:t>Ahmad</a:t>
            </a:r>
            <a:endParaRPr lang="ar-IQ" sz="2800" b="1" dirty="0">
              <a:solidFill>
                <a:prstClr val="black"/>
              </a:solidFill>
            </a:endParaRPr>
          </a:p>
        </p:txBody>
      </p:sp>
    </p:spTree>
    <p:extLst>
      <p:ext uri="{BB962C8B-B14F-4D97-AF65-F5344CB8AC3E}">
        <p14:creationId xmlns:p14="http://schemas.microsoft.com/office/powerpoint/2010/main" val="21133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762000"/>
            <a:ext cx="9144000" cy="1685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tabLst>
                <a:tab pos="1333500" algn="l"/>
              </a:tabLst>
            </a:pPr>
            <a:r>
              <a:rPr lang="en-US" sz="2400" dirty="0">
                <a:solidFill>
                  <a:srgbClr val="C00000"/>
                </a:solidFill>
                <a:latin typeface="Arial" pitchFamily="34" charset="0"/>
                <a:ea typeface="Times New Roman" pitchFamily="18" charset="0"/>
                <a:cs typeface="Arial" pitchFamily="34" charset="0"/>
              </a:rPr>
              <a:t>Sodium hydroxide are always coated with thin layer of sodium carbonate as a result of reaction of hydroxide with atmospheric carbon dioxide (CO</a:t>
            </a:r>
            <a:r>
              <a:rPr lang="en-US" sz="2400" baseline="-30000" dirty="0">
                <a:solidFill>
                  <a:srgbClr val="C00000"/>
                </a:solidFill>
                <a:latin typeface="Arial" pitchFamily="34" charset="0"/>
                <a:ea typeface="Times New Roman" pitchFamily="18" charset="0"/>
                <a:cs typeface="Arial" pitchFamily="34" charset="0"/>
              </a:rPr>
              <a:t>2</a:t>
            </a:r>
            <a:r>
              <a:rPr lang="en-US" sz="2400" dirty="0">
                <a:solidFill>
                  <a:srgbClr val="C00000"/>
                </a:solidFill>
                <a:latin typeface="Arial" pitchFamily="34" charset="0"/>
                <a:ea typeface="Times New Roman" pitchFamily="18" charset="0"/>
                <a:cs typeface="Arial" pitchFamily="34" charset="0"/>
              </a:rPr>
              <a:t>).</a:t>
            </a:r>
            <a:endParaRPr lang="en-US" sz="2400" dirty="0">
              <a:solidFill>
                <a:srgbClr val="C00000"/>
              </a:solidFill>
              <a:latin typeface="Arial" pitchFamily="34" charset="0"/>
              <a:cs typeface="Arial" pitchFamily="34" charset="0"/>
            </a:endParaRPr>
          </a:p>
        </p:txBody>
      </p:sp>
      <p:sp>
        <p:nvSpPr>
          <p:cNvPr id="9219" name="Rectangle 3"/>
          <p:cNvSpPr>
            <a:spLocks noChangeArrowheads="1"/>
          </p:cNvSpPr>
          <p:nvPr/>
        </p:nvSpPr>
        <p:spPr bwMode="auto">
          <a:xfrm>
            <a:off x="0" y="6248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9218" name="Object 2"/>
          <p:cNvGraphicFramePr>
            <a:graphicFrameLocks noChangeAspect="1"/>
          </p:cNvGraphicFramePr>
          <p:nvPr>
            <p:extLst>
              <p:ext uri="{D42A27DB-BD31-4B8C-83A1-F6EECF244321}">
                <p14:modId xmlns:p14="http://schemas.microsoft.com/office/powerpoint/2010/main" val="1249970002"/>
              </p:ext>
            </p:extLst>
          </p:nvPr>
        </p:nvGraphicFramePr>
        <p:xfrm>
          <a:off x="1190625" y="2819400"/>
          <a:ext cx="6962775" cy="457200"/>
        </p:xfrm>
        <a:graphic>
          <a:graphicData uri="http://schemas.openxmlformats.org/presentationml/2006/ole">
            <mc:AlternateContent xmlns:mc="http://schemas.openxmlformats.org/markup-compatibility/2006">
              <mc:Choice xmlns:v="urn:schemas-microsoft-com:vml" Requires="v">
                <p:oleObj name="CS ChemDraw Drawing" r:id="rId2" imgW="5825160" imgH="343440" progId="ChemDraw.Document.6.0">
                  <p:embed/>
                </p:oleObj>
              </mc:Choice>
              <mc:Fallback>
                <p:oleObj name="CS ChemDraw Drawing" r:id="rId2" imgW="5825160" imgH="34344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2819400"/>
                        <a:ext cx="6962775" cy="457200"/>
                      </a:xfrm>
                      <a:prstGeom prst="rect">
                        <a:avLst/>
                      </a:prstGeom>
                      <a:noFill/>
                    </p:spPr>
                  </p:pic>
                </p:oleObj>
              </mc:Fallback>
            </mc:AlternateContent>
          </a:graphicData>
        </a:graphic>
      </p:graphicFrame>
      <p:sp>
        <p:nvSpPr>
          <p:cNvPr id="9220" name="Rectangle 4"/>
          <p:cNvSpPr>
            <a:spLocks noChangeArrowheads="1"/>
          </p:cNvSpPr>
          <p:nvPr/>
        </p:nvSpPr>
        <p:spPr bwMode="auto">
          <a:xfrm>
            <a:off x="0" y="36576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tabLst>
                <a:tab pos="1333500" algn="l"/>
              </a:tabLst>
            </a:pPr>
            <a:r>
              <a:rPr lang="en-US" sz="2400" dirty="0">
                <a:latin typeface="Arial" pitchFamily="34" charset="0"/>
                <a:ea typeface="Times New Roman" pitchFamily="18" charset="0"/>
                <a:cs typeface="Arial" pitchFamily="34" charset="0"/>
              </a:rPr>
              <a:t>Pure sodium hydroxide cannot be obtained; so that a standard solution of NaOH cannot be prepared by dissolving a known weight in a definite volume of water. Therefore sodium carbonate should remove from sodium hydroxide before preparation of the solution. Several methods are available for this purpose:-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42170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1409343"/>
            <a:ext cx="8610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tabLst>
                <a:tab pos="1333500" algn="l"/>
              </a:tabLst>
            </a:pPr>
            <a:r>
              <a:rPr lang="en-US" sz="2400" b="1" dirty="0">
                <a:solidFill>
                  <a:srgbClr val="FF0000"/>
                </a:solidFill>
                <a:latin typeface="Arial" pitchFamily="34" charset="0"/>
                <a:ea typeface="Times New Roman" pitchFamily="18" charset="0"/>
                <a:cs typeface="Arial" pitchFamily="34" charset="0"/>
              </a:rPr>
              <a:t>1- Ba(OH)</a:t>
            </a:r>
            <a:r>
              <a:rPr lang="en-US" sz="2400" b="1" baseline="-30000" dirty="0">
                <a:solidFill>
                  <a:srgbClr val="FF0000"/>
                </a:solidFill>
                <a:latin typeface="Arial" pitchFamily="34" charset="0"/>
                <a:ea typeface="Times New Roman" pitchFamily="18" charset="0"/>
                <a:cs typeface="Arial" pitchFamily="34" charset="0"/>
              </a:rPr>
              <a:t>2</a:t>
            </a:r>
            <a:r>
              <a:rPr lang="en-US" sz="2400" b="1" dirty="0">
                <a:solidFill>
                  <a:srgbClr val="FF0000"/>
                </a:solidFill>
                <a:latin typeface="Arial" pitchFamily="34" charset="0"/>
                <a:ea typeface="Times New Roman" pitchFamily="18" charset="0"/>
                <a:cs typeface="Arial" pitchFamily="34" charset="0"/>
              </a:rPr>
              <a:t> method:</a:t>
            </a:r>
          </a:p>
          <a:p>
            <a:pPr algn="justLow" fontAlgn="base">
              <a:lnSpc>
                <a:spcPct val="150000"/>
              </a:lnSpc>
              <a:spcBef>
                <a:spcPct val="0"/>
              </a:spcBef>
              <a:spcAft>
                <a:spcPct val="0"/>
              </a:spcAft>
              <a:tabLst>
                <a:tab pos="1333500" algn="l"/>
              </a:tabLst>
            </a:pPr>
            <a:endParaRPr lang="en-US" sz="2400" dirty="0">
              <a:solidFill>
                <a:prstClr val="black"/>
              </a:solidFill>
              <a:latin typeface="Arial" pitchFamily="34" charset="0"/>
              <a:cs typeface="Arial" pitchFamily="34" charset="0"/>
            </a:endParaRPr>
          </a:p>
          <a:p>
            <a:pPr algn="justLow" eaLnBrk="0" fontAlgn="base" hangingPunct="0">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A slight excess of barium hydroxide is added to the solution of NaOH to precipitate carbonate as BaCO</a:t>
            </a:r>
            <a:r>
              <a:rPr lang="en-US" sz="2400" baseline="-30000" dirty="0">
                <a:solidFill>
                  <a:prstClr val="black"/>
                </a:solidFill>
                <a:latin typeface="Arial" pitchFamily="34" charset="0"/>
                <a:ea typeface="Times New Roman" pitchFamily="18" charset="0"/>
                <a:cs typeface="Arial" pitchFamily="34" charset="0"/>
              </a:rPr>
              <a:t>3</a:t>
            </a:r>
            <a:r>
              <a:rPr lang="en-US" sz="2400" dirty="0">
                <a:solidFill>
                  <a:prstClr val="black"/>
                </a:solidFill>
                <a:latin typeface="Arial" pitchFamily="34" charset="0"/>
                <a:ea typeface="Times New Roman" pitchFamily="18" charset="0"/>
                <a:cs typeface="Arial" pitchFamily="34" charset="0"/>
              </a:rPr>
              <a:t> (precipitation), then filtered the solution to remove the precipitate (Filtration). </a:t>
            </a:r>
            <a:endParaRPr lang="en-US" sz="2400" dirty="0">
              <a:solidFill>
                <a:prstClr val="black"/>
              </a:solidFill>
              <a:latin typeface="Arial" pitchFamily="34" charset="0"/>
              <a:cs typeface="Arial" pitchFamily="34" charset="0"/>
            </a:endParaRPr>
          </a:p>
        </p:txBody>
      </p:sp>
      <p:sp>
        <p:nvSpPr>
          <p:cNvPr id="81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8194" name="Object 2"/>
          <p:cNvGraphicFramePr>
            <a:graphicFrameLocks noChangeAspect="1"/>
          </p:cNvGraphicFramePr>
          <p:nvPr/>
        </p:nvGraphicFramePr>
        <p:xfrm>
          <a:off x="762000" y="4676775"/>
          <a:ext cx="7391399" cy="809625"/>
        </p:xfrm>
        <a:graphic>
          <a:graphicData uri="http://schemas.openxmlformats.org/presentationml/2006/ole">
            <mc:AlternateContent xmlns:mc="http://schemas.openxmlformats.org/markup-compatibility/2006">
              <mc:Choice xmlns:v="urn:schemas-microsoft-com:vml" Requires="v">
                <p:oleObj name="CS ChemDraw Drawing" r:id="rId2" imgW="6220440" imgH="567000" progId="ChemDraw.Document.6.0">
                  <p:embed/>
                </p:oleObj>
              </mc:Choice>
              <mc:Fallback>
                <p:oleObj name="CS ChemDraw Drawing" r:id="rId2" imgW="6220440" imgH="56700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76775"/>
                        <a:ext cx="7391399" cy="809625"/>
                      </a:xfrm>
                      <a:prstGeom prst="rect">
                        <a:avLst/>
                      </a:prstGeom>
                      <a:noFill/>
                    </p:spPr>
                  </p:pic>
                </p:oleObj>
              </mc:Fallback>
            </mc:AlternateContent>
          </a:graphicData>
        </a:graphic>
      </p:graphicFrame>
    </p:spTree>
    <p:extLst>
      <p:ext uri="{BB962C8B-B14F-4D97-AF65-F5344CB8AC3E}">
        <p14:creationId xmlns:p14="http://schemas.microsoft.com/office/powerpoint/2010/main" val="279797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4371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tabLst>
                <a:tab pos="1333500" algn="l"/>
              </a:tabLst>
            </a:pPr>
            <a:r>
              <a:rPr lang="en-US" sz="2400" b="1" dirty="0">
                <a:solidFill>
                  <a:srgbClr val="FF0000"/>
                </a:solidFill>
                <a:latin typeface="Arial" pitchFamily="34" charset="0"/>
                <a:ea typeface="Times New Roman" pitchFamily="18" charset="0"/>
                <a:cs typeface="Arial" pitchFamily="34" charset="0"/>
              </a:rPr>
              <a:t>2-Anion exchange method</a:t>
            </a:r>
            <a:endParaRPr lang="en-US" sz="2400" dirty="0">
              <a:solidFill>
                <a:srgbClr val="FF0000"/>
              </a:solidFill>
              <a:latin typeface="Arial" pitchFamily="34" charset="0"/>
              <a:cs typeface="Arial" pitchFamily="34" charset="0"/>
            </a:endParaRPr>
          </a:p>
          <a:p>
            <a:pPr algn="justLow" eaLnBrk="0" fontAlgn="base" hangingPunct="0">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It involves passing </a:t>
            </a:r>
            <a:r>
              <a:rPr lang="en-US" sz="2400" b="1" dirty="0">
                <a:solidFill>
                  <a:srgbClr val="00B0F0"/>
                </a:solidFill>
                <a:latin typeface="Arial" pitchFamily="34" charset="0"/>
                <a:ea typeface="Times New Roman" pitchFamily="18" charset="0"/>
                <a:cs typeface="Arial" pitchFamily="34" charset="0"/>
              </a:rPr>
              <a:t>NaOH</a:t>
            </a:r>
            <a:r>
              <a:rPr lang="en-US" sz="2400" dirty="0">
                <a:solidFill>
                  <a:srgbClr val="00B0F0"/>
                </a:solidFill>
                <a:latin typeface="Arial" pitchFamily="34" charset="0"/>
                <a:ea typeface="Times New Roman" pitchFamily="18" charset="0"/>
                <a:cs typeface="Arial" pitchFamily="34" charset="0"/>
              </a:rPr>
              <a:t> </a:t>
            </a:r>
            <a:r>
              <a:rPr lang="en-US" sz="2400" dirty="0">
                <a:solidFill>
                  <a:prstClr val="black"/>
                </a:solidFill>
                <a:latin typeface="Arial" pitchFamily="34" charset="0"/>
                <a:ea typeface="Times New Roman" pitchFamily="18" charset="0"/>
                <a:cs typeface="Arial" pitchFamily="34" charset="0"/>
              </a:rPr>
              <a:t>solution through a column of a strongly basic anion exchanger which has higher affinity to carbonate anion </a:t>
            </a:r>
            <a:r>
              <a:rPr lang="en-US" sz="2400" b="1" dirty="0">
                <a:solidFill>
                  <a:srgbClr val="FF0000"/>
                </a:solidFill>
                <a:latin typeface="Arial" pitchFamily="34" charset="0"/>
                <a:ea typeface="Times New Roman" pitchFamily="18" charset="0"/>
                <a:cs typeface="Arial" pitchFamily="34" charset="0"/>
              </a:rPr>
              <a:t>CO</a:t>
            </a:r>
            <a:r>
              <a:rPr lang="en-US" sz="2400" b="1" baseline="-30000" dirty="0">
                <a:solidFill>
                  <a:srgbClr val="FF0000"/>
                </a:solidFill>
                <a:latin typeface="Arial" pitchFamily="34" charset="0"/>
                <a:ea typeface="Times New Roman" pitchFamily="18" charset="0"/>
                <a:cs typeface="Arial" pitchFamily="34" charset="0"/>
              </a:rPr>
              <a:t>3</a:t>
            </a:r>
            <a:r>
              <a:rPr lang="en-US" sz="2400" b="1" baseline="30000" dirty="0">
                <a:solidFill>
                  <a:srgbClr val="FF0000"/>
                </a:solidFill>
                <a:latin typeface="Arial" pitchFamily="34" charset="0"/>
                <a:ea typeface="Times New Roman" pitchFamily="18" charset="0"/>
                <a:cs typeface="Arial" pitchFamily="34" charset="0"/>
              </a:rPr>
              <a:t>-2</a:t>
            </a:r>
            <a:r>
              <a:rPr lang="en-US" sz="2400" dirty="0">
                <a:solidFill>
                  <a:srgbClr val="FF0000"/>
                </a:solidFill>
                <a:latin typeface="Arial" pitchFamily="34" charset="0"/>
                <a:ea typeface="Times New Roman" pitchFamily="18" charset="0"/>
                <a:cs typeface="Arial" pitchFamily="34" charset="0"/>
              </a:rPr>
              <a:t> </a:t>
            </a:r>
            <a:r>
              <a:rPr lang="en-US" sz="2400" dirty="0">
                <a:solidFill>
                  <a:prstClr val="black"/>
                </a:solidFill>
                <a:latin typeface="Arial" pitchFamily="34" charset="0"/>
                <a:ea typeface="Times New Roman" pitchFamily="18" charset="0"/>
                <a:cs typeface="Arial" pitchFamily="34" charset="0"/>
              </a:rPr>
              <a:t>than for hydroxide </a:t>
            </a:r>
            <a:r>
              <a:rPr lang="en-US" sz="2400" b="1" dirty="0">
                <a:solidFill>
                  <a:srgbClr val="FF0000"/>
                </a:solidFill>
                <a:latin typeface="Arial" pitchFamily="34" charset="0"/>
                <a:ea typeface="Times New Roman" pitchFamily="18" charset="0"/>
                <a:cs typeface="Arial" pitchFamily="34" charset="0"/>
              </a:rPr>
              <a:t>OH</a:t>
            </a:r>
            <a:r>
              <a:rPr lang="en-US" sz="2400" b="1" baseline="30000" dirty="0">
                <a:solidFill>
                  <a:srgbClr val="FF0000"/>
                </a:solidFill>
                <a:latin typeface="Arial" pitchFamily="34" charset="0"/>
                <a:ea typeface="Times New Roman" pitchFamily="18" charset="0"/>
                <a:cs typeface="Arial" pitchFamily="34" charset="0"/>
              </a:rPr>
              <a:t>-</a:t>
            </a:r>
            <a:r>
              <a:rPr lang="en-US" sz="2400" dirty="0">
                <a:solidFill>
                  <a:prstClr val="black"/>
                </a:solidFill>
                <a:latin typeface="Arial" pitchFamily="34" charset="0"/>
                <a:ea typeface="Times New Roman" pitchFamily="18" charset="0"/>
                <a:cs typeface="Arial" pitchFamily="34" charset="0"/>
              </a:rPr>
              <a:t>. The carbonate is removed and replaced by </a:t>
            </a:r>
            <a:r>
              <a:rPr lang="en-US" sz="2400" b="1" dirty="0">
                <a:solidFill>
                  <a:srgbClr val="FF0000"/>
                </a:solidFill>
                <a:latin typeface="Arial" pitchFamily="34" charset="0"/>
                <a:ea typeface="Times New Roman" pitchFamily="18" charset="0"/>
                <a:cs typeface="Arial" pitchFamily="34" charset="0"/>
              </a:rPr>
              <a:t>OH</a:t>
            </a:r>
            <a:r>
              <a:rPr lang="en-US" sz="2400" b="1" baseline="30000" dirty="0">
                <a:solidFill>
                  <a:srgbClr val="FF0000"/>
                </a:solidFill>
                <a:latin typeface="Arial" pitchFamily="34" charset="0"/>
                <a:ea typeface="Times New Roman" pitchFamily="18" charset="0"/>
                <a:cs typeface="Arial" pitchFamily="34" charset="0"/>
              </a:rPr>
              <a:t>-</a:t>
            </a:r>
            <a:r>
              <a:rPr lang="en-US" sz="2400" dirty="0">
                <a:solidFill>
                  <a:srgbClr val="FF0000"/>
                </a:solidFill>
                <a:latin typeface="Arial" pitchFamily="34" charset="0"/>
                <a:ea typeface="Times New Roman" pitchFamily="18" charset="0"/>
                <a:cs typeface="Arial" pitchFamily="34" charset="0"/>
              </a:rPr>
              <a:t> </a:t>
            </a:r>
            <a:r>
              <a:rPr lang="en-US" sz="2400" dirty="0">
                <a:solidFill>
                  <a:prstClr val="black"/>
                </a:solidFill>
                <a:latin typeface="Arial" pitchFamily="34" charset="0"/>
                <a:ea typeface="Times New Roman" pitchFamily="18" charset="0"/>
                <a:cs typeface="Arial" pitchFamily="34" charset="0"/>
              </a:rPr>
              <a:t>of the anion exchanger.</a:t>
            </a:r>
            <a:endParaRPr lang="en-US" sz="2400" dirty="0">
              <a:solidFill>
                <a:prstClr val="black"/>
              </a:solidFill>
              <a:latin typeface="Arial" pitchFamily="34" charset="0"/>
              <a:cs typeface="Arial" pitchFamily="34" charset="0"/>
            </a:endParaRP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170" name="Object 2"/>
          <p:cNvGraphicFramePr>
            <a:graphicFrameLocks noChangeAspect="1"/>
          </p:cNvGraphicFramePr>
          <p:nvPr/>
        </p:nvGraphicFramePr>
        <p:xfrm>
          <a:off x="1066800" y="3179617"/>
          <a:ext cx="6324600" cy="3525983"/>
        </p:xfrm>
        <a:graphic>
          <a:graphicData uri="http://schemas.openxmlformats.org/presentationml/2006/ole">
            <mc:AlternateContent xmlns:mc="http://schemas.openxmlformats.org/markup-compatibility/2006">
              <mc:Choice xmlns:v="urn:schemas-microsoft-com:vml" Requires="v">
                <p:oleObj name="CS ChemDraw Drawing" r:id="rId2" imgW="8570160" imgH="6832800" progId="ChemDraw.Document.6.0">
                  <p:embed/>
                </p:oleObj>
              </mc:Choice>
              <mc:Fallback>
                <p:oleObj name="CS ChemDraw Drawing" r:id="rId2" imgW="8570160" imgH="683280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79617"/>
                        <a:ext cx="6324600" cy="3525983"/>
                      </a:xfrm>
                      <a:prstGeom prst="rect">
                        <a:avLst/>
                      </a:prstGeom>
                      <a:noFill/>
                    </p:spPr>
                  </p:pic>
                </p:oleObj>
              </mc:Fallback>
            </mc:AlternateContent>
          </a:graphicData>
        </a:graphic>
      </p:graphicFrame>
    </p:spTree>
    <p:extLst>
      <p:ext uri="{BB962C8B-B14F-4D97-AF65-F5344CB8AC3E}">
        <p14:creationId xmlns:p14="http://schemas.microsoft.com/office/powerpoint/2010/main" val="359336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421039"/>
            <a:ext cx="9067800" cy="2793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457200" algn="l"/>
              </a:tabLst>
            </a:pPr>
            <a:r>
              <a:rPr lang="en-US" sz="2400" b="1" u="sng" dirty="0">
                <a:solidFill>
                  <a:srgbClr val="FF0000"/>
                </a:solidFill>
                <a:latin typeface="Arial" pitchFamily="34" charset="0"/>
                <a:ea typeface="Times New Roman" pitchFamily="18" charset="0"/>
                <a:cs typeface="Arial" pitchFamily="34" charset="0"/>
              </a:rPr>
              <a:t>Preparation of solutions</a:t>
            </a:r>
          </a:p>
          <a:p>
            <a:pPr fontAlgn="base">
              <a:lnSpc>
                <a:spcPct val="150000"/>
              </a:lnSpc>
              <a:spcBef>
                <a:spcPct val="0"/>
              </a:spcBef>
              <a:spcAft>
                <a:spcPct val="0"/>
              </a:spcAft>
              <a:tabLst>
                <a:tab pos="457200" algn="l"/>
              </a:tabLst>
            </a:pPr>
            <a:endParaRPr lang="en-US" sz="2400" dirty="0">
              <a:solidFill>
                <a:prstClr val="black"/>
              </a:solidFill>
              <a:latin typeface="Arial" pitchFamily="34" charset="0"/>
              <a:cs typeface="Arial" pitchFamily="34" charset="0"/>
            </a:endParaRPr>
          </a:p>
          <a:p>
            <a:pPr eaLnBrk="0" fontAlgn="base" hangingPunct="0">
              <a:lnSpc>
                <a:spcPct val="150000"/>
              </a:lnSpc>
              <a:spcBef>
                <a:spcPct val="0"/>
              </a:spcBef>
              <a:spcAft>
                <a:spcPct val="0"/>
              </a:spcAft>
              <a:buFontTx/>
              <a:buChar char="•"/>
              <a:tabLst>
                <a:tab pos="457200" algn="l"/>
              </a:tabLst>
            </a:pPr>
            <a:r>
              <a:rPr lang="en-US" sz="2400" dirty="0">
                <a:solidFill>
                  <a:prstClr val="black"/>
                </a:solidFill>
                <a:latin typeface="Arial" pitchFamily="34" charset="0"/>
                <a:ea typeface="Times New Roman" pitchFamily="18" charset="0"/>
                <a:cs typeface="Arial" pitchFamily="34" charset="0"/>
              </a:rPr>
              <a:t>Prepare 250mL aqueous solution of  an approximate </a:t>
            </a:r>
            <a:r>
              <a:rPr lang="en-US" sz="2400" b="1" dirty="0">
                <a:solidFill>
                  <a:prstClr val="black"/>
                </a:solidFill>
                <a:latin typeface="Arial" pitchFamily="34" charset="0"/>
                <a:ea typeface="Times New Roman" pitchFamily="18" charset="0"/>
                <a:cs typeface="Arial" pitchFamily="34" charset="0"/>
              </a:rPr>
              <a:t>0.1N HCl</a:t>
            </a:r>
            <a:r>
              <a:rPr lang="en-US" sz="2400" dirty="0">
                <a:solidFill>
                  <a:prstClr val="black"/>
                </a:solidFill>
                <a:latin typeface="Arial" pitchFamily="34" charset="0"/>
                <a:ea typeface="Times New Roman" pitchFamily="18" charset="0"/>
                <a:cs typeface="Arial" pitchFamily="34" charset="0"/>
              </a:rPr>
              <a:t>.</a:t>
            </a:r>
            <a:endParaRPr lang="en-US" sz="2400" dirty="0">
              <a:solidFill>
                <a:prstClr val="black"/>
              </a:solidFill>
              <a:latin typeface="Arial" pitchFamily="34" charset="0"/>
              <a:cs typeface="Arial" pitchFamily="34" charset="0"/>
            </a:endParaRPr>
          </a:p>
          <a:p>
            <a:pPr eaLnBrk="0" fontAlgn="base" hangingPunct="0">
              <a:lnSpc>
                <a:spcPct val="150000"/>
              </a:lnSpc>
              <a:spcBef>
                <a:spcPct val="0"/>
              </a:spcBef>
              <a:spcAft>
                <a:spcPct val="0"/>
              </a:spcAft>
              <a:buFontTx/>
              <a:buChar char="•"/>
              <a:tabLst>
                <a:tab pos="457200" algn="l"/>
              </a:tabLst>
            </a:pPr>
            <a:r>
              <a:rPr lang="en-US" sz="2400" dirty="0">
                <a:solidFill>
                  <a:prstClr val="black"/>
                </a:solidFill>
                <a:latin typeface="Arial" pitchFamily="34" charset="0"/>
                <a:ea typeface="Times New Roman" pitchFamily="18" charset="0"/>
                <a:cs typeface="Arial" pitchFamily="34" charset="0"/>
              </a:rPr>
              <a:t>Prepare 250mL aqueous solution of  an approximate </a:t>
            </a:r>
            <a:r>
              <a:rPr lang="en-US" sz="2400" b="1" dirty="0">
                <a:solidFill>
                  <a:prstClr val="black"/>
                </a:solidFill>
                <a:latin typeface="Arial" pitchFamily="34" charset="0"/>
                <a:ea typeface="Times New Roman" pitchFamily="18" charset="0"/>
                <a:cs typeface="Arial" pitchFamily="34" charset="0"/>
              </a:rPr>
              <a:t>0.1N NaOH</a:t>
            </a:r>
          </a:p>
          <a:p>
            <a:pPr eaLnBrk="0" fontAlgn="base" hangingPunct="0">
              <a:lnSpc>
                <a:spcPct val="150000"/>
              </a:lnSpc>
              <a:spcBef>
                <a:spcPct val="0"/>
              </a:spcBef>
              <a:spcAft>
                <a:spcPct val="0"/>
              </a:spcAft>
              <a:tabLst>
                <a:tab pos="457200" algn="l"/>
              </a:tabLst>
            </a:pPr>
            <a:r>
              <a:rPr lang="en-US" sz="2400" b="1" dirty="0">
                <a:solidFill>
                  <a:srgbClr val="FF0000"/>
                </a:solidFill>
                <a:latin typeface="Arial" pitchFamily="34" charset="0"/>
                <a:ea typeface="Times New Roman" pitchFamily="18" charset="0"/>
                <a:cs typeface="Arial" pitchFamily="34" charset="0"/>
              </a:rPr>
              <a:t>Reaction</a:t>
            </a:r>
            <a:r>
              <a:rPr lang="en-US" sz="2400" b="1" dirty="0">
                <a:solidFill>
                  <a:prstClr val="black"/>
                </a:solidFill>
                <a:latin typeface="Arial" pitchFamily="34" charset="0"/>
                <a:ea typeface="Times New Roman" pitchFamily="18" charset="0"/>
                <a:cs typeface="Arial" pitchFamily="34" charset="0"/>
              </a:rPr>
              <a:t>:</a:t>
            </a:r>
            <a:endParaRPr lang="en-US" sz="2400" dirty="0">
              <a:solidFill>
                <a:prstClr val="black"/>
              </a:solidFill>
              <a:latin typeface="Arial" pitchFamily="34" charset="0"/>
              <a:cs typeface="Arial" pitchFamily="34" charset="0"/>
            </a:endParaRPr>
          </a:p>
        </p:txBody>
      </p:sp>
      <p:sp>
        <p:nvSpPr>
          <p:cNvPr id="6147" name="Rectangle 3"/>
          <p:cNvSpPr>
            <a:spLocks noChangeArrowheads="1"/>
          </p:cNvSpPr>
          <p:nvPr/>
        </p:nvSpPr>
        <p:spPr bwMode="auto">
          <a:xfrm>
            <a:off x="1532218" y="4876800"/>
            <a:ext cx="601158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rgbClr val="FF0000"/>
                </a:solidFill>
                <a:latin typeface="Arial" pitchFamily="34" charset="0"/>
                <a:ea typeface="Times New Roman" pitchFamily="18" charset="0"/>
                <a:cs typeface="Arial" pitchFamily="34" charset="0"/>
              </a:rPr>
              <a:t>NaOH   +   HCl                      NaCl   +  H</a:t>
            </a:r>
            <a:r>
              <a:rPr lang="en-US" sz="2400" b="1" baseline="-30000" dirty="0">
                <a:solidFill>
                  <a:srgbClr val="FF0000"/>
                </a:solidFill>
                <a:latin typeface="Arial" pitchFamily="34" charset="0"/>
                <a:ea typeface="Times New Roman" pitchFamily="18" charset="0"/>
                <a:cs typeface="Arial" pitchFamily="34" charset="0"/>
              </a:rPr>
              <a:t>2</a:t>
            </a:r>
            <a:r>
              <a:rPr lang="en-US" sz="2400" b="1" dirty="0">
                <a:solidFill>
                  <a:srgbClr val="FF0000"/>
                </a:solidFill>
                <a:latin typeface="Arial" pitchFamily="34" charset="0"/>
                <a:ea typeface="Times New Roman" pitchFamily="18" charset="0"/>
                <a:cs typeface="Arial" pitchFamily="34" charset="0"/>
              </a:rPr>
              <a:t>O</a:t>
            </a:r>
            <a:endParaRPr lang="en-US" sz="2400" dirty="0">
              <a:solidFill>
                <a:srgbClr val="FF0000"/>
              </a:solidFill>
              <a:latin typeface="Arial" pitchFamily="34" charset="0"/>
              <a:cs typeface="Arial" pitchFamily="34" charset="0"/>
            </a:endParaRPr>
          </a:p>
        </p:txBody>
      </p:sp>
      <p:cxnSp>
        <p:nvCxnSpPr>
          <p:cNvPr id="6" name="Straight Arrow Connector 5"/>
          <p:cNvCxnSpPr/>
          <p:nvPr/>
        </p:nvCxnSpPr>
        <p:spPr>
          <a:xfrm>
            <a:off x="3810000" y="5105400"/>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6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238500" y="2438400"/>
            <a:ext cx="495300" cy="171450"/>
          </a:xfrm>
          <a:prstGeom prst="rightArrow">
            <a:avLst>
              <a:gd name="adj1" fmla="val 50000"/>
              <a:gd name="adj2" fmla="val 7222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23" name="Rectangle 3"/>
          <p:cNvSpPr>
            <a:spLocks noChangeArrowheads="1"/>
          </p:cNvSpPr>
          <p:nvPr/>
        </p:nvSpPr>
        <p:spPr bwMode="auto">
          <a:xfrm>
            <a:off x="231439" y="914400"/>
            <a:ext cx="867981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buFontTx/>
              <a:buChar char="•"/>
            </a:pPr>
            <a:r>
              <a:rPr lang="en-US" sz="2400" b="1" dirty="0">
                <a:solidFill>
                  <a:srgbClr val="FF0000"/>
                </a:solidFill>
                <a:latin typeface="Arial" pitchFamily="34" charset="0"/>
                <a:ea typeface="Times New Roman" pitchFamily="18" charset="0"/>
                <a:cs typeface="Arial" pitchFamily="34" charset="0"/>
              </a:rPr>
              <a:t>Preparation of 250mL solution of approximate 0.1N NaOH</a:t>
            </a:r>
            <a:endParaRPr lang="en-US" sz="2400" dirty="0">
              <a:solidFill>
                <a:srgbClr val="FF0000"/>
              </a:solidFill>
              <a:latin typeface="Arial" pitchFamily="34" charset="0"/>
              <a:cs typeface="Arial" pitchFamily="34" charset="0"/>
            </a:endParaRPr>
          </a:p>
          <a:p>
            <a:pPr eaLnBrk="0" fontAlgn="base" hangingPunct="0">
              <a:spcBef>
                <a:spcPct val="0"/>
              </a:spcBef>
              <a:spcAft>
                <a:spcPct val="0"/>
              </a:spcAft>
            </a:pPr>
            <a:endParaRPr lang="en-US" sz="2400" dirty="0">
              <a:solidFill>
                <a:prstClr val="black"/>
              </a:solidFill>
              <a:latin typeface="Arial" pitchFamily="34" charset="0"/>
              <a:cs typeface="Arial" pitchFamily="34" charset="0"/>
            </a:endParaRPr>
          </a:p>
        </p:txBody>
      </p:sp>
      <p:sp>
        <p:nvSpPr>
          <p:cNvPr id="5124" name="Rectangle 4"/>
          <p:cNvSpPr>
            <a:spLocks noChangeArrowheads="1"/>
          </p:cNvSpPr>
          <p:nvPr/>
        </p:nvSpPr>
        <p:spPr bwMode="auto">
          <a:xfrm>
            <a:off x="228600" y="5308937"/>
            <a:ext cx="8686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Dissolve 1.00 gm of NaOH in small amount of water then complete to 250 ml with distilled water to obtain 0.1N NaOH solution.</a:t>
            </a:r>
            <a:endParaRPr lang="en-US" sz="2400" dirty="0">
              <a:solidFill>
                <a:prstClr val="black"/>
              </a:solidFill>
              <a:latin typeface="Arial" pitchFamily="34" charset="0"/>
              <a:cs typeface="Arial" pitchFamily="34" charset="0"/>
            </a:endParaRPr>
          </a:p>
        </p:txBody>
      </p:sp>
      <p:graphicFrame>
        <p:nvGraphicFramePr>
          <p:cNvPr id="2" name="Object 1"/>
          <p:cNvGraphicFramePr>
            <a:graphicFrameLocks noChangeAspect="1"/>
          </p:cNvGraphicFramePr>
          <p:nvPr/>
        </p:nvGraphicFramePr>
        <p:xfrm>
          <a:off x="76200" y="2070834"/>
          <a:ext cx="8836361" cy="2501166"/>
        </p:xfrm>
        <a:graphic>
          <a:graphicData uri="http://schemas.openxmlformats.org/presentationml/2006/ole">
            <mc:AlternateContent xmlns:mc="http://schemas.openxmlformats.org/markup-compatibility/2006">
              <mc:Choice xmlns:v="urn:schemas-microsoft-com:vml" Requires="v">
                <p:oleObj name="CS ChemDraw Drawing" r:id="rId2" imgW="6190014" imgH="1634718" progId="ChemDraw.Document.6.0">
                  <p:embed/>
                </p:oleObj>
              </mc:Choice>
              <mc:Fallback>
                <p:oleObj name="CS ChemDraw Drawing" r:id="rId2" imgW="6190014" imgH="1634718"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70834"/>
                        <a:ext cx="8836361" cy="250116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3948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52089" y="605135"/>
            <a:ext cx="181011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US" sz="2400" b="1" u="sng" dirty="0">
                <a:solidFill>
                  <a:srgbClr val="FF0000"/>
                </a:solidFill>
                <a:latin typeface="Arial" pitchFamily="34" charset="0"/>
                <a:ea typeface="Times New Roman" pitchFamily="18" charset="0"/>
                <a:cs typeface="Arial" pitchFamily="34" charset="0"/>
              </a:rPr>
              <a:t>Procedure:</a:t>
            </a:r>
            <a:endParaRPr lang="en-US" sz="2400" dirty="0">
              <a:solidFill>
                <a:srgbClr val="FF0000"/>
              </a:solidFill>
              <a:latin typeface="Arial" pitchFamily="34" charset="0"/>
              <a:cs typeface="Arial" pitchFamily="34" charset="0"/>
            </a:endParaRPr>
          </a:p>
        </p:txBody>
      </p:sp>
      <p:graphicFrame>
        <p:nvGraphicFramePr>
          <p:cNvPr id="3" name="Object 2"/>
          <p:cNvGraphicFramePr>
            <a:graphicFrameLocks noChangeAspect="1"/>
          </p:cNvGraphicFramePr>
          <p:nvPr/>
        </p:nvGraphicFramePr>
        <p:xfrm>
          <a:off x="153988" y="1066800"/>
          <a:ext cx="8990012" cy="5181600"/>
        </p:xfrm>
        <a:graphic>
          <a:graphicData uri="http://schemas.openxmlformats.org/presentationml/2006/ole">
            <mc:AlternateContent xmlns:mc="http://schemas.openxmlformats.org/markup-compatibility/2006">
              <mc:Choice xmlns:v="urn:schemas-microsoft-com:vml" Requires="v">
                <p:oleObj name="CS ChemDraw Drawing" r:id="rId2" imgW="4987845" imgH="3582558" progId="ChemDraw.Document.6.0">
                  <p:embed/>
                </p:oleObj>
              </mc:Choice>
              <mc:Fallback>
                <p:oleObj name="CS ChemDraw Drawing" r:id="rId2" imgW="4987845" imgH="3582558"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66800"/>
                        <a:ext cx="89900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359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3073" name="Object 1"/>
          <p:cNvGraphicFramePr>
            <a:graphicFrameLocks noChangeAspect="1"/>
          </p:cNvGraphicFramePr>
          <p:nvPr/>
        </p:nvGraphicFramePr>
        <p:xfrm>
          <a:off x="166688" y="1123950"/>
          <a:ext cx="8977312" cy="4819650"/>
        </p:xfrm>
        <a:graphic>
          <a:graphicData uri="http://schemas.openxmlformats.org/presentationml/2006/ole">
            <mc:AlternateContent xmlns:mc="http://schemas.openxmlformats.org/markup-compatibility/2006">
              <mc:Choice xmlns:v="urn:schemas-microsoft-com:vml" Requires="v">
                <p:oleObj name="CS ChemDraw Drawing" r:id="rId2" imgW="6395979" imgH="2837272" progId="ChemDraw.Document.6.0">
                  <p:embed/>
                </p:oleObj>
              </mc:Choice>
              <mc:Fallback>
                <p:oleObj name="CS ChemDraw Drawing" r:id="rId2" imgW="6395979" imgH="2837272" progId="ChemDraw.Document.6.0">
                  <p:embed/>
                  <p:pic>
                    <p:nvPicPr>
                      <p:cNvPr id="0" name=""/>
                      <p:cNvPicPr>
                        <a:picLocks noChangeAspect="1" noChangeArrowheads="1"/>
                      </p:cNvPicPr>
                      <p:nvPr/>
                    </p:nvPicPr>
                    <p:blipFill>
                      <a:blip r:embed="rId3"/>
                      <a:srcRect/>
                      <a:stretch>
                        <a:fillRect/>
                      </a:stretch>
                    </p:blipFill>
                    <p:spPr bwMode="auto">
                      <a:xfrm>
                        <a:off x="166688" y="1123950"/>
                        <a:ext cx="8977312" cy="4819650"/>
                      </a:xfrm>
                      <a:prstGeom prst="rect">
                        <a:avLst/>
                      </a:prstGeom>
                      <a:noFill/>
                    </p:spPr>
                  </p:pic>
                </p:oleObj>
              </mc:Fallback>
            </mc:AlternateContent>
          </a:graphicData>
        </a:graphic>
      </p:graphicFrame>
    </p:spTree>
    <p:extLst>
      <p:ext uri="{BB962C8B-B14F-4D97-AF65-F5344CB8AC3E}">
        <p14:creationId xmlns:p14="http://schemas.microsoft.com/office/powerpoint/2010/main" val="352857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612217"/>
            <a:ext cx="8610600" cy="3785652"/>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200000"/>
              </a:lnSpc>
              <a:spcBef>
                <a:spcPct val="0"/>
              </a:spcBef>
              <a:spcAft>
                <a:spcPct val="0"/>
              </a:spcAft>
            </a:pPr>
            <a:r>
              <a:rPr lang="en-US" sz="3600" b="1" u="sng" dirty="0">
                <a:solidFill>
                  <a:srgbClr val="00B050"/>
                </a:solidFill>
                <a:latin typeface="Arial" pitchFamily="34" charset="0"/>
                <a:ea typeface="Times New Roman" pitchFamily="18" charset="0"/>
                <a:cs typeface="Arial" pitchFamily="34" charset="0"/>
              </a:rPr>
              <a:t>Experiment No. 3</a:t>
            </a:r>
          </a:p>
          <a:p>
            <a:pPr algn="ctr" eaLnBrk="0" fontAlgn="base" hangingPunct="0">
              <a:lnSpc>
                <a:spcPct val="200000"/>
              </a:lnSpc>
              <a:spcBef>
                <a:spcPct val="0"/>
              </a:spcBef>
              <a:spcAft>
                <a:spcPct val="0"/>
              </a:spcAft>
            </a:pPr>
            <a:r>
              <a:rPr lang="en-US" sz="2800" b="1" dirty="0">
                <a:solidFill>
                  <a:prstClr val="black"/>
                </a:solidFill>
                <a:latin typeface="Arial" pitchFamily="34" charset="0"/>
                <a:ea typeface="Times New Roman" pitchFamily="18" charset="0"/>
                <a:cs typeface="Arial" pitchFamily="34" charset="0"/>
              </a:rPr>
              <a:t>Preparation and standardization of approximately 0.1N acetic acid solution </a:t>
            </a:r>
            <a:r>
              <a:rPr lang="en-US" sz="2800" b="1" dirty="0">
                <a:solidFill>
                  <a:srgbClr val="FF0000"/>
                </a:solidFill>
                <a:latin typeface="Arial" pitchFamily="34" charset="0"/>
                <a:ea typeface="Times New Roman" pitchFamily="18" charset="0"/>
                <a:cs typeface="Arial" pitchFamily="34" charset="0"/>
              </a:rPr>
              <a:t>(CH</a:t>
            </a:r>
            <a:r>
              <a:rPr lang="en-US" sz="2800" b="1" baseline="-30000" dirty="0">
                <a:solidFill>
                  <a:srgbClr val="FF0000"/>
                </a:solidFill>
                <a:latin typeface="Arial" pitchFamily="34" charset="0"/>
                <a:ea typeface="Times New Roman" pitchFamily="18" charset="0"/>
                <a:cs typeface="Arial" pitchFamily="34" charset="0"/>
              </a:rPr>
              <a:t>3</a:t>
            </a:r>
            <a:r>
              <a:rPr lang="en-US" sz="2800" b="1" dirty="0">
                <a:solidFill>
                  <a:srgbClr val="FF0000"/>
                </a:solidFill>
                <a:latin typeface="Arial" pitchFamily="34" charset="0"/>
                <a:ea typeface="Times New Roman" pitchFamily="18" charset="0"/>
                <a:cs typeface="Arial" pitchFamily="34" charset="0"/>
              </a:rPr>
              <a:t>COOH) </a:t>
            </a:r>
            <a:r>
              <a:rPr lang="en-US" sz="2800" b="1" dirty="0">
                <a:solidFill>
                  <a:prstClr val="black"/>
                </a:solidFill>
                <a:latin typeface="Arial" pitchFamily="34" charset="0"/>
                <a:ea typeface="Times New Roman" pitchFamily="18" charset="0"/>
                <a:cs typeface="Arial" pitchFamily="34" charset="0"/>
              </a:rPr>
              <a:t>by using standardized sodium hydroxide </a:t>
            </a:r>
            <a:r>
              <a:rPr lang="en-US" sz="2800" b="1" dirty="0">
                <a:solidFill>
                  <a:srgbClr val="FF0000"/>
                </a:solidFill>
                <a:latin typeface="Arial" pitchFamily="34" charset="0"/>
                <a:ea typeface="Times New Roman" pitchFamily="18" charset="0"/>
                <a:cs typeface="Arial" pitchFamily="34" charset="0"/>
              </a:rPr>
              <a:t>(</a:t>
            </a:r>
            <a:r>
              <a:rPr lang="en-US" sz="2800" b="1" dirty="0">
                <a:solidFill>
                  <a:srgbClr val="00B0F0"/>
                </a:solidFill>
                <a:latin typeface="Arial" pitchFamily="34" charset="0"/>
                <a:ea typeface="Times New Roman" pitchFamily="18" charset="0"/>
                <a:cs typeface="Arial" pitchFamily="34" charset="0"/>
              </a:rPr>
              <a:t>NaOH</a:t>
            </a:r>
            <a:r>
              <a:rPr lang="en-US" sz="2800" b="1" dirty="0">
                <a:solidFill>
                  <a:srgbClr val="FF0000"/>
                </a:solidFill>
                <a:latin typeface="Arial" pitchFamily="34" charset="0"/>
                <a:ea typeface="Times New Roman" pitchFamily="18" charset="0"/>
                <a:cs typeface="Arial" pitchFamily="34" charset="0"/>
              </a:rPr>
              <a:t>)</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5596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780107"/>
            <a:ext cx="8686800" cy="1685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5125" algn="just" fontAlgn="base">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Acetic acid (CH</a:t>
            </a:r>
            <a:r>
              <a:rPr lang="en-US" sz="2400" baseline="-30000" dirty="0">
                <a:solidFill>
                  <a:prstClr val="black"/>
                </a:solidFill>
                <a:latin typeface="Arial" pitchFamily="34" charset="0"/>
                <a:ea typeface="Times New Roman" pitchFamily="18" charset="0"/>
                <a:cs typeface="Arial" pitchFamily="34" charset="0"/>
              </a:rPr>
              <a:t>3</a:t>
            </a:r>
            <a:r>
              <a:rPr lang="en-US" sz="2400" dirty="0">
                <a:solidFill>
                  <a:prstClr val="black"/>
                </a:solidFill>
                <a:latin typeface="Arial" pitchFamily="34" charset="0"/>
                <a:ea typeface="Times New Roman" pitchFamily="18" charset="0"/>
                <a:cs typeface="Arial" pitchFamily="34" charset="0"/>
              </a:rPr>
              <a:t>COOH) also known as ethanoic acid, (K</a:t>
            </a:r>
            <a:r>
              <a:rPr lang="en-US" sz="2400" baseline="-30000" dirty="0">
                <a:solidFill>
                  <a:prstClr val="black"/>
                </a:solidFill>
                <a:latin typeface="Arial" pitchFamily="34" charset="0"/>
                <a:ea typeface="Times New Roman" pitchFamily="18" charset="0"/>
                <a:cs typeface="Arial" pitchFamily="34" charset="0"/>
              </a:rPr>
              <a:t>a</a:t>
            </a:r>
            <a:r>
              <a:rPr lang="en-US" sz="2400" dirty="0">
                <a:solidFill>
                  <a:prstClr val="black"/>
                </a:solidFill>
                <a:latin typeface="Arial" pitchFamily="34" charset="0"/>
                <a:ea typeface="Times New Roman" pitchFamily="18" charset="0"/>
                <a:cs typeface="Arial" pitchFamily="34" charset="0"/>
              </a:rPr>
              <a:t> = 1.8 × 10</a:t>
            </a:r>
            <a:r>
              <a:rPr lang="en-US" sz="2400" baseline="30000" dirty="0">
                <a:solidFill>
                  <a:prstClr val="black"/>
                </a:solidFill>
                <a:latin typeface="Arial" pitchFamily="34" charset="0"/>
                <a:ea typeface="Times New Roman" pitchFamily="18" charset="0"/>
                <a:cs typeface="Arial" pitchFamily="34" charset="0"/>
              </a:rPr>
              <a:t>-5</a:t>
            </a:r>
            <a:r>
              <a:rPr lang="en-US" sz="2400" dirty="0">
                <a:solidFill>
                  <a:prstClr val="black"/>
                </a:solidFill>
                <a:latin typeface="Arial" pitchFamily="34" charset="0"/>
                <a:ea typeface="Times New Roman" pitchFamily="18" charset="0"/>
                <a:cs typeface="Arial" pitchFamily="34" charset="0"/>
              </a:rPr>
              <a:t> at 25 </a:t>
            </a:r>
            <a:r>
              <a:rPr lang="en-US" sz="2400" baseline="30000" dirty="0">
                <a:solidFill>
                  <a:prstClr val="black"/>
                </a:solidFill>
                <a:latin typeface="Arial" pitchFamily="34" charset="0"/>
                <a:ea typeface="Times New Roman" pitchFamily="18" charset="0"/>
                <a:cs typeface="Arial" pitchFamily="34" charset="0"/>
              </a:rPr>
              <a:t>◦</a:t>
            </a:r>
            <a:r>
              <a:rPr lang="en-US" sz="2400" dirty="0">
                <a:solidFill>
                  <a:prstClr val="black"/>
                </a:solidFill>
                <a:latin typeface="Arial" pitchFamily="34" charset="0"/>
                <a:ea typeface="Times New Roman" pitchFamily="18" charset="0"/>
                <a:cs typeface="Arial" pitchFamily="34" charset="0"/>
              </a:rPr>
              <a:t>C) and partially dissociated in an aqueous solution.</a:t>
            </a:r>
            <a:endParaRPr lang="en-US" sz="2400" dirty="0">
              <a:solidFill>
                <a:prstClr val="black"/>
              </a:solidFill>
              <a:latin typeface="Arial" pitchFamily="34" charset="0"/>
              <a:cs typeface="Arial" pitchFamily="34" charset="0"/>
            </a:endParaRPr>
          </a:p>
        </p:txBody>
      </p:sp>
      <p:graphicFrame>
        <p:nvGraphicFramePr>
          <p:cNvPr id="4098" name="Object 2"/>
          <p:cNvGraphicFramePr>
            <a:graphicFrameLocks noChangeAspect="1"/>
          </p:cNvGraphicFramePr>
          <p:nvPr/>
        </p:nvGraphicFramePr>
        <p:xfrm>
          <a:off x="1676400" y="2286000"/>
          <a:ext cx="6934200" cy="949325"/>
        </p:xfrm>
        <a:graphic>
          <a:graphicData uri="http://schemas.openxmlformats.org/presentationml/2006/ole">
            <mc:AlternateContent xmlns:mc="http://schemas.openxmlformats.org/markup-compatibility/2006">
              <mc:Choice xmlns:v="urn:schemas-microsoft-com:vml" Requires="v">
                <p:oleObj name="CS ChemDraw Drawing" r:id="rId2" imgW="4379791" imgH="508555" progId="ChemDraw.Document.6.0">
                  <p:embed/>
                </p:oleObj>
              </mc:Choice>
              <mc:Fallback>
                <p:oleObj name="CS ChemDraw Drawing" r:id="rId2" imgW="4379791" imgH="508555" progId="ChemDraw.Document.6.0">
                  <p:embed/>
                  <p:pic>
                    <p:nvPicPr>
                      <p:cNvPr id="0" name=""/>
                      <p:cNvPicPr>
                        <a:picLocks noChangeAspect="1" noChangeArrowheads="1"/>
                      </p:cNvPicPr>
                      <p:nvPr/>
                    </p:nvPicPr>
                    <p:blipFill>
                      <a:blip r:embed="rId3"/>
                      <a:srcRect/>
                      <a:stretch>
                        <a:fillRect/>
                      </a:stretch>
                    </p:blipFill>
                    <p:spPr bwMode="auto">
                      <a:xfrm>
                        <a:off x="1676400" y="2286000"/>
                        <a:ext cx="6934200" cy="949325"/>
                      </a:xfrm>
                      <a:prstGeom prst="rect">
                        <a:avLst/>
                      </a:prstGeom>
                      <a:noFill/>
                    </p:spPr>
                  </p:pic>
                </p:oleObj>
              </mc:Fallback>
            </mc:AlternateContent>
          </a:graphicData>
        </a:graphic>
      </p:graphicFrame>
      <p:sp>
        <p:nvSpPr>
          <p:cNvPr id="4100" name="Rectangle 4"/>
          <p:cNvSpPr>
            <a:spLocks noChangeArrowheads="1"/>
          </p:cNvSpPr>
          <p:nvPr/>
        </p:nvSpPr>
        <p:spPr bwMode="auto">
          <a:xfrm>
            <a:off x="304800" y="3323520"/>
            <a:ext cx="8534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5125" algn="justLow" fontAlgn="base">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Glacial acetic acid is a pure and water-free acetic acid. It is a colorless liquid that absorbs water from the environment (hygroscopic), freeze at 16.5 </a:t>
            </a:r>
            <a:r>
              <a:rPr lang="en-US" sz="2400" baseline="30000" dirty="0">
                <a:solidFill>
                  <a:prstClr val="black"/>
                </a:solidFill>
                <a:latin typeface="Arial" pitchFamily="34" charset="0"/>
                <a:ea typeface="Times New Roman" pitchFamily="18" charset="0"/>
                <a:cs typeface="Arial" pitchFamily="34" charset="0"/>
              </a:rPr>
              <a:t>◦</a:t>
            </a:r>
            <a:r>
              <a:rPr lang="en-US" sz="2400" dirty="0">
                <a:solidFill>
                  <a:prstClr val="black"/>
                </a:solidFill>
                <a:latin typeface="Arial" pitchFamily="34" charset="0"/>
                <a:ea typeface="Times New Roman" pitchFamily="18" charset="0"/>
                <a:cs typeface="Arial" pitchFamily="34" charset="0"/>
              </a:rPr>
              <a:t>C and change to a colorless crystalline solid.</a:t>
            </a:r>
            <a:endParaRPr lang="en-US" sz="2400" dirty="0">
              <a:solidFill>
                <a:prstClr val="black"/>
              </a:solidFill>
              <a:latin typeface="Arial" pitchFamily="34" charset="0"/>
              <a:cs typeface="Arial" pitchFamily="34" charset="0"/>
            </a:endParaRPr>
          </a:p>
          <a:p>
            <a:pPr indent="365125" algn="justLow" eaLnBrk="0" fontAlgn="base" hangingPunct="0">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Acetic acid can be detected by its characteristic smell which has a distinctive (clear) pungent (hot) odour.</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8258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 y="1044724"/>
            <a:ext cx="868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5125" algn="just" fontAlgn="base">
              <a:lnSpc>
                <a:spcPct val="150000"/>
              </a:lnSpc>
              <a:spcBef>
                <a:spcPct val="0"/>
              </a:spcBef>
              <a:spcAft>
                <a:spcPct val="0"/>
              </a:spcAft>
              <a:tabLst>
                <a:tab pos="1333500" algn="l"/>
              </a:tabLst>
            </a:pPr>
            <a:r>
              <a:rPr lang="en-US" sz="2400" dirty="0">
                <a:solidFill>
                  <a:srgbClr val="0070C0"/>
                </a:solidFill>
                <a:latin typeface="Arial" pitchFamily="34" charset="0"/>
                <a:ea typeface="Times New Roman" pitchFamily="18" charset="0"/>
                <a:cs typeface="Arial" pitchFamily="34" charset="0"/>
              </a:rPr>
              <a:t>Concentrated acetic acid is corrosive and therefore must be handled with appropriate care, since it can cause skin burns and permanent eye damage. These burns may not appear until hours after exposure.</a:t>
            </a:r>
          </a:p>
          <a:p>
            <a:pPr indent="365125" algn="just" fontAlgn="base">
              <a:lnSpc>
                <a:spcPct val="150000"/>
              </a:lnSpc>
              <a:spcBef>
                <a:spcPct val="0"/>
              </a:spcBef>
              <a:spcAft>
                <a:spcPct val="0"/>
              </a:spcAft>
              <a:tabLst>
                <a:tab pos="1333500" algn="l"/>
              </a:tabLst>
            </a:pPr>
            <a:endParaRPr lang="en-US" sz="2400" dirty="0">
              <a:solidFill>
                <a:prstClr val="black"/>
              </a:solidFill>
              <a:latin typeface="Arial" pitchFamily="34" charset="0"/>
              <a:cs typeface="Arial" pitchFamily="34" charset="0"/>
            </a:endParaRPr>
          </a:p>
          <a:p>
            <a:pPr indent="365125" algn="just" eaLnBrk="0" fontAlgn="base" hangingPunct="0">
              <a:lnSpc>
                <a:spcPct val="150000"/>
              </a:lnSpc>
              <a:spcBef>
                <a:spcPct val="0"/>
              </a:spcBef>
              <a:spcAft>
                <a:spcPct val="0"/>
              </a:spcAft>
              <a:tabLst>
                <a:tab pos="1333500" algn="l"/>
              </a:tabLst>
            </a:pPr>
            <a:r>
              <a:rPr lang="en-US" sz="2400" dirty="0">
                <a:solidFill>
                  <a:srgbClr val="00B050"/>
                </a:solidFill>
                <a:latin typeface="Arial" pitchFamily="34" charset="0"/>
                <a:ea typeface="Times New Roman" pitchFamily="18" charset="0"/>
                <a:cs typeface="Arial" pitchFamily="34" charset="0"/>
              </a:rPr>
              <a:t>The titration of CH</a:t>
            </a:r>
            <a:r>
              <a:rPr lang="en-US" sz="2400" baseline="-30000" dirty="0">
                <a:solidFill>
                  <a:srgbClr val="00B050"/>
                </a:solidFill>
                <a:latin typeface="Arial" pitchFamily="34" charset="0"/>
                <a:ea typeface="Times New Roman" pitchFamily="18" charset="0"/>
                <a:cs typeface="Arial" pitchFamily="34" charset="0"/>
              </a:rPr>
              <a:t>3</a:t>
            </a:r>
            <a:r>
              <a:rPr lang="en-US" sz="2400" dirty="0">
                <a:solidFill>
                  <a:srgbClr val="00B050"/>
                </a:solidFill>
                <a:latin typeface="Arial" pitchFamily="34" charset="0"/>
                <a:ea typeface="Times New Roman" pitchFamily="18" charset="0"/>
                <a:cs typeface="Arial" pitchFamily="34" charset="0"/>
              </a:rPr>
              <a:t>COOH against NaOH solution is a titration of weak acid against strong base.</a:t>
            </a:r>
            <a:endParaRPr lang="en-US" sz="2400" dirty="0">
              <a:solidFill>
                <a:srgbClr val="00B050"/>
              </a:solidFill>
              <a:latin typeface="Arial" pitchFamily="34" charset="0"/>
              <a:cs typeface="Arial" pitchFamily="34" charset="0"/>
            </a:endParaRPr>
          </a:p>
        </p:txBody>
      </p:sp>
      <p:graphicFrame>
        <p:nvGraphicFramePr>
          <p:cNvPr id="30721" name="Object 1"/>
          <p:cNvGraphicFramePr>
            <a:graphicFrameLocks noChangeAspect="1"/>
          </p:cNvGraphicFramePr>
          <p:nvPr/>
        </p:nvGraphicFramePr>
        <p:xfrm>
          <a:off x="609600" y="5553075"/>
          <a:ext cx="7543800" cy="847725"/>
        </p:xfrm>
        <a:graphic>
          <a:graphicData uri="http://schemas.openxmlformats.org/presentationml/2006/ole">
            <mc:AlternateContent xmlns:mc="http://schemas.openxmlformats.org/markup-compatibility/2006">
              <mc:Choice xmlns:v="urn:schemas-microsoft-com:vml" Requires="v">
                <p:oleObj name="CS ChemDraw Drawing" r:id="rId2" imgW="4527448" imgH="266424" progId="ChemDraw.Document.6.0">
                  <p:embed/>
                </p:oleObj>
              </mc:Choice>
              <mc:Fallback>
                <p:oleObj name="CS ChemDraw Drawing" r:id="rId2" imgW="4527448" imgH="266424" progId="ChemDraw.Document.6.0">
                  <p:embed/>
                  <p:pic>
                    <p:nvPicPr>
                      <p:cNvPr id="0" name=""/>
                      <p:cNvPicPr>
                        <a:picLocks noChangeAspect="1" noChangeArrowheads="1"/>
                      </p:cNvPicPr>
                      <p:nvPr/>
                    </p:nvPicPr>
                    <p:blipFill>
                      <a:blip r:embed="rId3"/>
                      <a:srcRect/>
                      <a:stretch>
                        <a:fillRect/>
                      </a:stretch>
                    </p:blipFill>
                    <p:spPr bwMode="auto">
                      <a:xfrm>
                        <a:off x="609600" y="5553075"/>
                        <a:ext cx="7543800" cy="847725"/>
                      </a:xfrm>
                      <a:prstGeom prst="rect">
                        <a:avLst/>
                      </a:prstGeom>
                      <a:noFill/>
                    </p:spPr>
                  </p:pic>
                </p:oleObj>
              </mc:Fallback>
            </mc:AlternateContent>
          </a:graphicData>
        </a:graphic>
      </p:graphicFrame>
      <p:sp>
        <p:nvSpPr>
          <p:cNvPr id="30723" name="Rectangle 3"/>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1333500" algn="l"/>
              </a:tabLst>
            </a:pP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9982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1293168"/>
            <a:ext cx="8534400" cy="4431983"/>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200000"/>
              </a:lnSpc>
              <a:spcBef>
                <a:spcPct val="0"/>
              </a:spcBef>
              <a:spcAft>
                <a:spcPct val="0"/>
              </a:spcAft>
            </a:pPr>
            <a:r>
              <a:rPr lang="en-US" sz="3600" b="1" u="sng" dirty="0">
                <a:solidFill>
                  <a:srgbClr val="00B050"/>
                </a:solidFill>
                <a:latin typeface="Arial" pitchFamily="34" charset="0"/>
                <a:ea typeface="Times New Roman" pitchFamily="18" charset="0"/>
                <a:cs typeface="Arial" pitchFamily="34" charset="0"/>
              </a:rPr>
              <a:t>Experiment No.1</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sz="2800" b="1"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2800" b="1" i="0" u="none" strike="noStrike" cap="none" normalizeH="0" baseline="0" dirty="0">
                <a:ln>
                  <a:noFill/>
                </a:ln>
                <a:effectLst/>
                <a:latin typeface="Arial" pitchFamily="34" charset="0"/>
                <a:ea typeface="Times New Roman" pitchFamily="18" charset="0"/>
                <a:cs typeface="Arial" pitchFamily="34" charset="0"/>
              </a:rPr>
              <a:t>Preparation and standardization of 0.1N hydrochloric acid (</a:t>
            </a:r>
            <a:r>
              <a:rPr kumimoji="0" lang="en-US" sz="2800" b="1" i="0" u="none" strike="noStrike" cap="none" normalizeH="0" baseline="0" dirty="0" err="1">
                <a:ln>
                  <a:noFill/>
                </a:ln>
                <a:solidFill>
                  <a:srgbClr val="FF0000"/>
                </a:solidFill>
                <a:effectLst/>
                <a:latin typeface="Arial" pitchFamily="34" charset="0"/>
                <a:ea typeface="Times New Roman" pitchFamily="18" charset="0"/>
                <a:cs typeface="Arial" pitchFamily="34" charset="0"/>
              </a:rPr>
              <a:t>HCl</a:t>
            </a:r>
            <a:r>
              <a:rPr kumimoji="0" lang="en-US" sz="2800" b="1" i="0" u="none" strike="noStrike" cap="none" normalizeH="0" baseline="0" dirty="0">
                <a:ln>
                  <a:noFill/>
                </a:ln>
                <a:effectLst/>
                <a:latin typeface="Arial" pitchFamily="34" charset="0"/>
                <a:ea typeface="Times New Roman" pitchFamily="18" charset="0"/>
                <a:cs typeface="Arial" pitchFamily="34" charset="0"/>
              </a:rPr>
              <a:t>) using standard sodium carbonate (</a:t>
            </a:r>
            <a:r>
              <a:rPr kumimoji="0" lang="en-US" sz="2800" b="1" i="0" u="none" strike="noStrike" cap="none" normalizeH="0" baseline="0" dirty="0">
                <a:ln>
                  <a:noFill/>
                </a:ln>
                <a:solidFill>
                  <a:srgbClr val="FF0000"/>
                </a:solidFill>
                <a:effectLst/>
                <a:latin typeface="Arial" pitchFamily="34" charset="0"/>
                <a:ea typeface="Times New Roman" pitchFamily="18" charset="0"/>
                <a:cs typeface="Arial" pitchFamily="34" charset="0"/>
              </a:rPr>
              <a:t>Na</a:t>
            </a:r>
            <a:r>
              <a:rPr kumimoji="0" lang="en-US" sz="2800" b="1" i="0" u="none" strike="noStrike" cap="none" normalizeH="0" baseline="-30000" dirty="0">
                <a:ln>
                  <a:noFill/>
                </a:ln>
                <a:solidFill>
                  <a:srgbClr val="FF0000"/>
                </a:solidFill>
                <a:effectLst/>
                <a:latin typeface="Arial" pitchFamily="34" charset="0"/>
                <a:ea typeface="Times New Roman" pitchFamily="18" charset="0"/>
                <a:cs typeface="Arial" pitchFamily="34" charset="0"/>
              </a:rPr>
              <a:t>2</a:t>
            </a:r>
            <a:r>
              <a:rPr kumimoji="0" lang="en-US" sz="2800" b="1" i="0" u="none" strike="noStrike" cap="none" normalizeH="0" baseline="0" dirty="0">
                <a:ln>
                  <a:noFill/>
                </a:ln>
                <a:solidFill>
                  <a:srgbClr val="FF0000"/>
                </a:solidFill>
                <a:effectLst/>
                <a:latin typeface="Arial" pitchFamily="34" charset="0"/>
                <a:ea typeface="Times New Roman" pitchFamily="18" charset="0"/>
                <a:cs typeface="Arial" pitchFamily="34" charset="0"/>
              </a:rPr>
              <a:t>CO</a:t>
            </a:r>
            <a:r>
              <a:rPr kumimoji="0" lang="en-US" sz="2800" b="1" i="0" u="none" strike="noStrike" cap="none" normalizeH="0" baseline="-30000" dirty="0">
                <a:ln>
                  <a:noFill/>
                </a:ln>
                <a:solidFill>
                  <a:srgbClr val="FF0000"/>
                </a:solidFill>
                <a:effectLst/>
                <a:latin typeface="Arial" pitchFamily="34" charset="0"/>
                <a:ea typeface="Times New Roman" pitchFamily="18" charset="0"/>
                <a:cs typeface="Arial" pitchFamily="34" charset="0"/>
              </a:rPr>
              <a:t>3</a:t>
            </a:r>
            <a:r>
              <a:rPr kumimoji="0" lang="en-US" sz="2800" b="1" i="0" u="none" strike="noStrike" cap="none" normalizeH="0" baseline="0" dirty="0">
                <a:ln>
                  <a:noFill/>
                </a:ln>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sz="28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75408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5125" algn="justLow" fontAlgn="base">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The solution at equivalence point not neutral, but slightly alkaline, the calculated pH at equivalence point is 8.72.</a:t>
            </a:r>
          </a:p>
          <a:p>
            <a:pPr indent="365125" algn="justLow" eaLnBrk="0" fontAlgn="base" hangingPunct="0">
              <a:lnSpc>
                <a:spcPct val="150000"/>
              </a:lnSpc>
              <a:spcBef>
                <a:spcPct val="0"/>
              </a:spcBef>
              <a:spcAft>
                <a:spcPct val="0"/>
              </a:spcAft>
              <a:tabLst>
                <a:tab pos="1333500" algn="l"/>
              </a:tabLst>
            </a:pPr>
            <a:r>
              <a:rPr lang="en-US" sz="2400" dirty="0">
                <a:solidFill>
                  <a:prstClr val="black"/>
                </a:solidFill>
                <a:latin typeface="Arial" pitchFamily="34" charset="0"/>
                <a:ea typeface="Times New Roman" pitchFamily="18" charset="0"/>
                <a:cs typeface="Arial" pitchFamily="34" charset="0"/>
              </a:rPr>
              <a:t>In this experiment, (</a:t>
            </a:r>
            <a:r>
              <a:rPr lang="en-US" sz="2400" dirty="0">
                <a:solidFill>
                  <a:srgbClr val="FF0000"/>
                </a:solidFill>
                <a:latin typeface="Arial" pitchFamily="34" charset="0"/>
                <a:ea typeface="Times New Roman" pitchFamily="18" charset="0"/>
                <a:cs typeface="Arial" pitchFamily="34" charset="0"/>
              </a:rPr>
              <a:t>methyl orange</a:t>
            </a:r>
            <a:r>
              <a:rPr lang="en-US" sz="2400" dirty="0">
                <a:solidFill>
                  <a:prstClr val="black"/>
                </a:solidFill>
                <a:latin typeface="Arial" pitchFamily="34" charset="0"/>
                <a:ea typeface="Times New Roman" pitchFamily="18" charset="0"/>
                <a:cs typeface="Arial" pitchFamily="34" charset="0"/>
              </a:rPr>
              <a:t>)</a:t>
            </a:r>
            <a:r>
              <a:rPr lang="en-US" sz="2400" dirty="0">
                <a:solidFill>
                  <a:srgbClr val="FF0000"/>
                </a:solidFill>
                <a:latin typeface="Arial" pitchFamily="34" charset="0"/>
                <a:ea typeface="Times New Roman" pitchFamily="18" charset="0"/>
                <a:cs typeface="Arial" pitchFamily="34" charset="0"/>
              </a:rPr>
              <a:t> </a:t>
            </a:r>
            <a:r>
              <a:rPr lang="en-US" sz="2400" dirty="0">
                <a:solidFill>
                  <a:prstClr val="black"/>
                </a:solidFill>
                <a:latin typeface="Arial" pitchFamily="34" charset="0"/>
                <a:ea typeface="Times New Roman" pitchFamily="18" charset="0"/>
                <a:cs typeface="Arial" pitchFamily="34" charset="0"/>
              </a:rPr>
              <a:t>or (</a:t>
            </a:r>
            <a:r>
              <a:rPr lang="en-US" sz="2400" dirty="0">
                <a:solidFill>
                  <a:srgbClr val="FF0000"/>
                </a:solidFill>
                <a:latin typeface="Arial" pitchFamily="34" charset="0"/>
                <a:ea typeface="Times New Roman" pitchFamily="18" charset="0"/>
                <a:cs typeface="Arial" pitchFamily="34" charset="0"/>
              </a:rPr>
              <a:t>methyl red</a:t>
            </a:r>
            <a:r>
              <a:rPr lang="en-US" sz="2400" dirty="0">
                <a:solidFill>
                  <a:prstClr val="black"/>
                </a:solidFill>
                <a:latin typeface="Arial" pitchFamily="34" charset="0"/>
                <a:ea typeface="Times New Roman" pitchFamily="18" charset="0"/>
                <a:cs typeface="Arial" pitchFamily="34" charset="0"/>
              </a:rPr>
              <a:t>)</a:t>
            </a:r>
            <a:r>
              <a:rPr lang="en-US" sz="2400" dirty="0">
                <a:solidFill>
                  <a:srgbClr val="FF0000"/>
                </a:solidFill>
                <a:latin typeface="Arial" pitchFamily="34" charset="0"/>
                <a:ea typeface="Times New Roman" pitchFamily="18" charset="0"/>
                <a:cs typeface="Arial" pitchFamily="34" charset="0"/>
              </a:rPr>
              <a:t> </a:t>
            </a:r>
            <a:r>
              <a:rPr lang="en-US" sz="2400" dirty="0">
                <a:solidFill>
                  <a:prstClr val="black"/>
                </a:solidFill>
                <a:latin typeface="Arial" pitchFamily="34" charset="0"/>
                <a:ea typeface="Times New Roman" pitchFamily="18" charset="0"/>
                <a:cs typeface="Arial" pitchFamily="34" charset="0"/>
              </a:rPr>
              <a:t>cannot be used because they change their color at a much lower pH (acidic medium), i.e. the color is changed before the equivalence point. Therefore, </a:t>
            </a:r>
            <a:r>
              <a:rPr lang="en-US" sz="2400" b="1" dirty="0">
                <a:solidFill>
                  <a:srgbClr val="FF0000"/>
                </a:solidFill>
                <a:latin typeface="Arial" pitchFamily="34" charset="0"/>
                <a:ea typeface="Times New Roman" pitchFamily="18" charset="0"/>
                <a:cs typeface="Arial" pitchFamily="34" charset="0"/>
              </a:rPr>
              <a:t>phenolphthalein (ph.ph) </a:t>
            </a:r>
            <a:r>
              <a:rPr lang="en-US" sz="2400" dirty="0">
                <a:solidFill>
                  <a:prstClr val="black"/>
                </a:solidFill>
                <a:latin typeface="Arial" pitchFamily="34" charset="0"/>
                <a:ea typeface="Times New Roman" pitchFamily="18" charset="0"/>
                <a:cs typeface="Arial" pitchFamily="34" charset="0"/>
              </a:rPr>
              <a:t>is used as indicator because its color changes in the alkaline region at a pH range of (8-9.6).</a:t>
            </a:r>
            <a:endParaRPr lang="en-US" sz="2400" dirty="0">
              <a:solidFill>
                <a:prstClr val="black"/>
              </a:solidFill>
              <a:latin typeface="Arial" pitchFamily="34" charset="0"/>
              <a:cs typeface="Arial" pitchFamily="34" charset="0"/>
            </a:endParaRPr>
          </a:p>
        </p:txBody>
      </p:sp>
      <p:sp>
        <p:nvSpPr>
          <p:cNvPr id="29698" name="Rectangle 2"/>
          <p:cNvSpPr>
            <a:spLocks noChangeArrowheads="1"/>
          </p:cNvSpPr>
          <p:nvPr/>
        </p:nvSpPr>
        <p:spPr bwMode="auto">
          <a:xfrm>
            <a:off x="0" y="458391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tabLst>
                <a:tab pos="457200" algn="l"/>
              </a:tabLst>
            </a:pPr>
            <a:r>
              <a:rPr lang="en-US" sz="2400" b="1" u="sng" dirty="0">
                <a:solidFill>
                  <a:srgbClr val="FF0000"/>
                </a:solidFill>
                <a:latin typeface="Arial" pitchFamily="34" charset="0"/>
                <a:ea typeface="Times New Roman" pitchFamily="18" charset="0"/>
                <a:cs typeface="Arial" pitchFamily="34" charset="0"/>
              </a:rPr>
              <a:t>Preparation of solutions:</a:t>
            </a:r>
            <a:endParaRPr lang="en-US" sz="2400" dirty="0">
              <a:solidFill>
                <a:srgbClr val="FF0000"/>
              </a:solidFill>
              <a:latin typeface="Arial" pitchFamily="34" charset="0"/>
              <a:cs typeface="Arial" pitchFamily="34" charset="0"/>
            </a:endParaRPr>
          </a:p>
          <a:p>
            <a:pPr algn="just" eaLnBrk="0" fontAlgn="base" hangingPunct="0">
              <a:lnSpc>
                <a:spcPct val="150000"/>
              </a:lnSpc>
              <a:spcBef>
                <a:spcPct val="0"/>
              </a:spcBef>
              <a:spcAft>
                <a:spcPct val="0"/>
              </a:spcAft>
              <a:tabLst>
                <a:tab pos="457200" algn="l"/>
              </a:tabLst>
            </a:pPr>
            <a:r>
              <a:rPr lang="en-US" sz="2400" dirty="0">
                <a:solidFill>
                  <a:prstClr val="black"/>
                </a:solidFill>
                <a:latin typeface="Arial" pitchFamily="34" charset="0"/>
                <a:ea typeface="Times New Roman" pitchFamily="18" charset="0"/>
                <a:cs typeface="Arial" pitchFamily="34" charset="0"/>
              </a:rPr>
              <a:t>1- Prepare 0.1 N NaOH in 250 mL of distilled water.</a:t>
            </a:r>
            <a:endParaRPr lang="en-US" sz="2400" dirty="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tabLst>
                <a:tab pos="457200" algn="l"/>
              </a:tabLst>
            </a:pPr>
            <a:r>
              <a:rPr lang="en-US" sz="2400" dirty="0">
                <a:solidFill>
                  <a:prstClr val="black"/>
                </a:solidFill>
                <a:latin typeface="Arial" pitchFamily="34" charset="0"/>
                <a:ea typeface="Times New Roman" pitchFamily="18" charset="0"/>
                <a:cs typeface="Arial" pitchFamily="34" charset="0"/>
              </a:rPr>
              <a:t>2- Prepare approximately 0.1 N CH</a:t>
            </a:r>
            <a:r>
              <a:rPr lang="en-US" sz="2400" baseline="-30000" dirty="0">
                <a:solidFill>
                  <a:prstClr val="black"/>
                </a:solidFill>
                <a:latin typeface="Arial" pitchFamily="34" charset="0"/>
                <a:ea typeface="Times New Roman" pitchFamily="18" charset="0"/>
                <a:cs typeface="Arial" pitchFamily="34" charset="0"/>
              </a:rPr>
              <a:t>3</a:t>
            </a:r>
            <a:r>
              <a:rPr lang="en-US" sz="2400" dirty="0">
                <a:solidFill>
                  <a:prstClr val="black"/>
                </a:solidFill>
                <a:latin typeface="Arial" pitchFamily="34" charset="0"/>
                <a:ea typeface="Times New Roman" pitchFamily="18" charset="0"/>
                <a:cs typeface="Arial" pitchFamily="34" charset="0"/>
              </a:rPr>
              <a:t>COOH in 250 mL of distilled water.</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0130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524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tabLst>
                <a:tab pos="457200" algn="l"/>
              </a:tabLst>
            </a:pPr>
            <a:r>
              <a:rPr lang="en-US" sz="2400" dirty="0">
                <a:solidFill>
                  <a:srgbClr val="FF0000"/>
                </a:solidFill>
                <a:latin typeface="Arial" pitchFamily="34" charset="0"/>
                <a:ea typeface="Times New Roman" pitchFamily="18" charset="0"/>
                <a:cs typeface="Arial" pitchFamily="34" charset="0"/>
              </a:rPr>
              <a:t>Prepare approximately 0.1 N CH</a:t>
            </a:r>
            <a:r>
              <a:rPr lang="en-US" sz="2400" baseline="-30000" dirty="0">
                <a:solidFill>
                  <a:srgbClr val="FF0000"/>
                </a:solidFill>
                <a:latin typeface="Arial" pitchFamily="34" charset="0"/>
                <a:ea typeface="Times New Roman" pitchFamily="18" charset="0"/>
                <a:cs typeface="Arial" pitchFamily="34" charset="0"/>
              </a:rPr>
              <a:t>3</a:t>
            </a:r>
            <a:r>
              <a:rPr lang="en-US" sz="2400" dirty="0">
                <a:solidFill>
                  <a:srgbClr val="FF0000"/>
                </a:solidFill>
                <a:latin typeface="Arial" pitchFamily="34" charset="0"/>
                <a:ea typeface="Times New Roman" pitchFamily="18" charset="0"/>
                <a:cs typeface="Arial" pitchFamily="34" charset="0"/>
              </a:rPr>
              <a:t>COOH in 250 mL of distilled water.</a:t>
            </a:r>
            <a:endParaRPr lang="en-US" sz="2400" dirty="0">
              <a:solidFill>
                <a:srgbClr val="FF0000"/>
              </a:solidFill>
              <a:latin typeface="Arial" pitchFamily="34" charset="0"/>
              <a:cs typeface="Arial" pitchFamily="34" charset="0"/>
            </a:endParaRPr>
          </a:p>
          <a:p>
            <a:pPr algn="just" eaLnBrk="0" fontAlgn="base" hangingPunct="0">
              <a:spcBef>
                <a:spcPct val="0"/>
              </a:spcBef>
              <a:spcAft>
                <a:spcPct val="0"/>
              </a:spcAft>
              <a:tabLst>
                <a:tab pos="457200" algn="l"/>
              </a:tabLst>
            </a:pPr>
            <a:r>
              <a:rPr lang="en-US" sz="2400" dirty="0">
                <a:solidFill>
                  <a:srgbClr val="FF0000"/>
                </a:solidFill>
                <a:latin typeface="Arial" pitchFamily="34" charset="0"/>
                <a:ea typeface="Times New Roman" pitchFamily="18" charset="0"/>
                <a:cs typeface="Arial" pitchFamily="34" charset="0"/>
              </a:rPr>
              <a:t>Sp.gr = 1.049 , % = 98% , Formula weight = 60 g/mole.</a:t>
            </a:r>
            <a:endParaRPr lang="en-US" sz="2400" dirty="0">
              <a:solidFill>
                <a:srgbClr val="FF0000"/>
              </a:solidFill>
              <a:latin typeface="Arial" pitchFamily="34" charset="0"/>
              <a:cs typeface="Arial" pitchFamily="34" charset="0"/>
            </a:endParaRPr>
          </a:p>
        </p:txBody>
      </p:sp>
      <p:graphicFrame>
        <p:nvGraphicFramePr>
          <p:cNvPr id="28674" name="Object 2"/>
          <p:cNvGraphicFramePr>
            <a:graphicFrameLocks noChangeAspect="1"/>
          </p:cNvGraphicFramePr>
          <p:nvPr/>
        </p:nvGraphicFramePr>
        <p:xfrm>
          <a:off x="457200" y="1524000"/>
          <a:ext cx="3581400" cy="2393701"/>
        </p:xfrm>
        <a:graphic>
          <a:graphicData uri="http://schemas.openxmlformats.org/presentationml/2006/ole">
            <mc:AlternateContent xmlns:mc="http://schemas.openxmlformats.org/markup-compatibility/2006">
              <mc:Choice xmlns:v="urn:schemas-microsoft-com:vml" Requires="v">
                <p:oleObj name="CS ChemDraw Drawing" r:id="rId2" imgW="2181240" imgH="1457280" progId="ChemDraw.Document.6.0">
                  <p:embed/>
                </p:oleObj>
              </mc:Choice>
              <mc:Fallback>
                <p:oleObj name="CS ChemDraw Drawing" r:id="rId2" imgW="2181240" imgH="145728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581400" cy="2393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5029200" y="1524000"/>
          <a:ext cx="3385184" cy="2057400"/>
        </p:xfrm>
        <a:graphic>
          <a:graphicData uri="http://schemas.openxmlformats.org/presentationml/2006/ole">
            <mc:AlternateContent xmlns:mc="http://schemas.openxmlformats.org/markup-compatibility/2006">
              <mc:Choice xmlns:v="urn:schemas-microsoft-com:vml" Requires="v">
                <p:oleObj name="CS ChemDraw Drawing" r:id="rId4" imgW="2280240" imgH="1387080" progId="ChemDraw.Document.6.0">
                  <p:embed/>
                </p:oleObj>
              </mc:Choice>
              <mc:Fallback>
                <p:oleObj name="CS ChemDraw Drawing" r:id="rId4" imgW="2280240" imgH="138708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0"/>
                        <a:ext cx="3385184"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7"/>
          <p:cNvGraphicFramePr>
            <a:graphicFrameLocks noChangeAspect="1"/>
          </p:cNvGraphicFramePr>
          <p:nvPr/>
        </p:nvGraphicFramePr>
        <p:xfrm>
          <a:off x="1362075" y="4114800"/>
          <a:ext cx="3057525" cy="371475"/>
        </p:xfrm>
        <a:graphic>
          <a:graphicData uri="http://schemas.openxmlformats.org/presentationml/2006/ole">
            <mc:AlternateContent xmlns:mc="http://schemas.openxmlformats.org/markup-compatibility/2006">
              <mc:Choice xmlns:v="urn:schemas-microsoft-com:vml" Requires="v">
                <p:oleObj name="CS ChemDraw Drawing" r:id="rId6" imgW="2408999" imgH="284534" progId="ChemDraw.Document.6.0">
                  <p:embed/>
                </p:oleObj>
              </mc:Choice>
              <mc:Fallback>
                <p:oleObj name="CS ChemDraw Drawing" r:id="rId6" imgW="2408999" imgH="284534"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2075" y="4114800"/>
                        <a:ext cx="305752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6"/>
          <p:cNvGraphicFramePr>
            <a:graphicFrameLocks noChangeAspect="1"/>
          </p:cNvGraphicFramePr>
          <p:nvPr/>
        </p:nvGraphicFramePr>
        <p:xfrm>
          <a:off x="1371600" y="4648200"/>
          <a:ext cx="2819400" cy="314325"/>
        </p:xfrm>
        <a:graphic>
          <a:graphicData uri="http://schemas.openxmlformats.org/presentationml/2006/ole">
            <mc:AlternateContent xmlns:mc="http://schemas.openxmlformats.org/markup-compatibility/2006">
              <mc:Choice xmlns:v="urn:schemas-microsoft-com:vml" Requires="v">
                <p:oleObj name="CS ChemDraw Drawing" r:id="rId8" imgW="2896920" imgH="321480" progId="ChemDraw.Document.6.0">
                  <p:embed/>
                </p:oleObj>
              </mc:Choice>
              <mc:Fallback>
                <p:oleObj name="CS ChemDraw Drawing" r:id="rId8" imgW="2896920" imgH="321480"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648200"/>
                        <a:ext cx="28194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nvGraphicFramePr>
        <p:xfrm>
          <a:off x="5153025" y="4495800"/>
          <a:ext cx="2543175" cy="590550"/>
        </p:xfrm>
        <a:graphic>
          <a:graphicData uri="http://schemas.openxmlformats.org/presentationml/2006/ole">
            <mc:AlternateContent xmlns:mc="http://schemas.openxmlformats.org/markup-compatibility/2006">
              <mc:Choice xmlns:v="urn:schemas-microsoft-com:vml" Requires="v">
                <p:oleObj name="CS ChemDraw Drawing" r:id="rId10" imgW="2820600" imgH="661680" progId="ChemDraw.Document.6.0">
                  <p:embed/>
                </p:oleObj>
              </mc:Choice>
              <mc:Fallback>
                <p:oleObj name="CS ChemDraw Drawing" r:id="rId10" imgW="2820600" imgH="661680" progId="ChemDraw.Document.6.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3025" y="4495800"/>
                        <a:ext cx="25431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Text Box 2"/>
          <p:cNvSpPr txBox="1">
            <a:spLocks noChangeArrowheads="1"/>
          </p:cNvSpPr>
          <p:nvPr/>
        </p:nvSpPr>
        <p:spPr bwMode="auto">
          <a:xfrm>
            <a:off x="7696200" y="4632325"/>
            <a:ext cx="1295400" cy="396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500" b="1" dirty="0">
                <a:solidFill>
                  <a:prstClr val="black"/>
                </a:solidFill>
                <a:latin typeface="Arial" pitchFamily="34" charset="0"/>
                <a:ea typeface="Times New Roman" pitchFamily="18" charset="0"/>
                <a:cs typeface="Arial" pitchFamily="34" charset="0"/>
              </a:rPr>
              <a:t>≈ 1.5 mL</a:t>
            </a:r>
            <a:endParaRPr lang="en-US" dirty="0">
              <a:solidFill>
                <a:prstClr val="black"/>
              </a:solidFill>
              <a:latin typeface="Arial" pitchFamily="34" charset="0"/>
              <a:cs typeface="Arial" pitchFamily="34" charset="0"/>
            </a:endParaRPr>
          </a:p>
        </p:txBody>
      </p:sp>
      <p:sp>
        <p:nvSpPr>
          <p:cNvPr id="28681"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1397000" algn="l"/>
              </a:tabLst>
            </a:pPr>
            <a:r>
              <a:rPr lang="en-US" sz="1400" dirty="0">
                <a:solidFill>
                  <a:prstClr val="black"/>
                </a:solidFill>
                <a:latin typeface="Arial" pitchFamily="34" charset="0"/>
                <a:ea typeface="Times New Roman" pitchFamily="18" charset="0"/>
                <a:cs typeface="Arial" pitchFamily="34" charset="0"/>
              </a:rPr>
              <a:t>	</a:t>
            </a:r>
            <a:endParaRPr lang="en-US" sz="900" dirty="0">
              <a:solidFill>
                <a:prstClr val="black"/>
              </a:solidFill>
              <a:latin typeface="Arial" pitchFamily="34" charset="0"/>
              <a:cs typeface="Arial" pitchFamily="34" charset="0"/>
            </a:endParaRPr>
          </a:p>
          <a:p>
            <a:pPr eaLnBrk="0" fontAlgn="base" hangingPunct="0">
              <a:spcBef>
                <a:spcPct val="0"/>
              </a:spcBef>
              <a:spcAft>
                <a:spcPct val="0"/>
              </a:spcAft>
              <a:tabLst>
                <a:tab pos="1397000" algn="l"/>
              </a:tabLst>
            </a:pPr>
            <a:r>
              <a:rPr lang="en-US" sz="1200" dirty="0">
                <a:solidFill>
                  <a:prstClr val="black"/>
                </a:solidFill>
                <a:latin typeface="Arial" pitchFamily="34" charset="0"/>
                <a:ea typeface="Times New Roman" pitchFamily="18" charset="0"/>
                <a:cs typeface="Arial" pitchFamily="34" charset="0"/>
              </a:rPr>
              <a:t>     </a:t>
            </a:r>
            <a:endParaRPr lang="en-US" dirty="0">
              <a:solidFill>
                <a:prstClr val="black"/>
              </a:solidFill>
              <a:latin typeface="Arial" pitchFamily="34" charset="0"/>
              <a:cs typeface="Arial" pitchFamily="34" charset="0"/>
            </a:endParaRPr>
          </a:p>
        </p:txBody>
      </p:sp>
      <p:sp>
        <p:nvSpPr>
          <p:cNvPr id="28682" name="Rectangle 10"/>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28683" name="Rectangle 11"/>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900" dirty="0">
              <a:solidFill>
                <a:prstClr val="black"/>
              </a:solidFill>
              <a:latin typeface="Arial" pitchFamily="34" charset="0"/>
              <a:cs typeface="Arial" pitchFamily="34" charset="0"/>
            </a:endParaRPr>
          </a:p>
          <a:p>
            <a:pPr eaLnBrk="0" fontAlgn="base" hangingPunct="0">
              <a:spcBef>
                <a:spcPct val="0"/>
              </a:spcBef>
              <a:spcAft>
                <a:spcPct val="0"/>
              </a:spcAft>
            </a:pPr>
            <a:r>
              <a:rPr lang="en-US" dirty="0">
                <a:solidFill>
                  <a:prstClr val="black"/>
                </a:solidFill>
                <a:latin typeface="Arial" pitchFamily="34" charset="0"/>
                <a:cs typeface="Arial" pitchFamily="34" charset="0"/>
              </a:rPr>
              <a:t>      </a:t>
            </a:r>
          </a:p>
        </p:txBody>
      </p:sp>
      <p:sp>
        <p:nvSpPr>
          <p:cNvPr id="28684" name="Rectangle 12"/>
          <p:cNvSpPr>
            <a:spLocks noChangeArrowheads="1"/>
          </p:cNvSpPr>
          <p:nvPr/>
        </p:nvSpPr>
        <p:spPr bwMode="auto">
          <a:xfrm>
            <a:off x="0" y="173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14" name="Right Arrow 13"/>
          <p:cNvSpPr/>
          <p:nvPr/>
        </p:nvSpPr>
        <p:spPr>
          <a:xfrm>
            <a:off x="4495800" y="47244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685" name="Rectangle 13"/>
          <p:cNvSpPr>
            <a:spLocks noChangeArrowheads="1"/>
          </p:cNvSpPr>
          <p:nvPr/>
        </p:nvSpPr>
        <p:spPr bwMode="auto">
          <a:xfrm>
            <a:off x="0" y="5137914"/>
            <a:ext cx="9144000" cy="1685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Low" fontAlgn="base">
              <a:lnSpc>
                <a:spcPct val="150000"/>
              </a:lnSpc>
              <a:spcBef>
                <a:spcPct val="0"/>
              </a:spcBef>
              <a:spcAft>
                <a:spcPct val="0"/>
              </a:spcAft>
            </a:pPr>
            <a:r>
              <a:rPr lang="en-US" sz="2400" dirty="0">
                <a:solidFill>
                  <a:srgbClr val="00B050"/>
                </a:solidFill>
                <a:latin typeface="Arial" pitchFamily="34" charset="0"/>
                <a:ea typeface="Times New Roman" pitchFamily="18" charset="0"/>
                <a:cs typeface="Arial" pitchFamily="34" charset="0"/>
              </a:rPr>
              <a:t>You must take 1.5 ml of concentrated CH</a:t>
            </a:r>
            <a:r>
              <a:rPr lang="en-US" sz="2400" baseline="-30000" dirty="0">
                <a:solidFill>
                  <a:srgbClr val="00B050"/>
                </a:solidFill>
                <a:latin typeface="Arial" pitchFamily="34" charset="0"/>
                <a:ea typeface="Times New Roman" pitchFamily="18" charset="0"/>
                <a:cs typeface="Arial" pitchFamily="34" charset="0"/>
              </a:rPr>
              <a:t>3</a:t>
            </a:r>
            <a:r>
              <a:rPr lang="en-US" sz="2400" dirty="0">
                <a:solidFill>
                  <a:srgbClr val="00B050"/>
                </a:solidFill>
                <a:latin typeface="Arial" pitchFamily="34" charset="0"/>
                <a:ea typeface="Times New Roman" pitchFamily="18" charset="0"/>
                <a:cs typeface="Arial" pitchFamily="34" charset="0"/>
              </a:rPr>
              <a:t>COOH with a pipet, and dilute to 250 ml with distilled water in a 250ml-volumetric flask to obtain approximately 0.1 N CH</a:t>
            </a:r>
            <a:r>
              <a:rPr lang="en-US" sz="2400" baseline="-30000" dirty="0">
                <a:solidFill>
                  <a:srgbClr val="00B050"/>
                </a:solidFill>
                <a:latin typeface="Arial" pitchFamily="34" charset="0"/>
                <a:ea typeface="Times New Roman" pitchFamily="18" charset="0"/>
                <a:cs typeface="Arial" pitchFamily="34" charset="0"/>
              </a:rPr>
              <a:t>3</a:t>
            </a:r>
            <a:r>
              <a:rPr lang="en-US" sz="2400" dirty="0">
                <a:solidFill>
                  <a:srgbClr val="00B050"/>
                </a:solidFill>
                <a:latin typeface="Arial" pitchFamily="34" charset="0"/>
                <a:ea typeface="Times New Roman" pitchFamily="18" charset="0"/>
                <a:cs typeface="Arial" pitchFamily="34" charset="0"/>
              </a:rPr>
              <a:t>COOH.</a:t>
            </a:r>
            <a:endParaRPr lang="en-US" sz="2400"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99371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105400" y="5242560"/>
          <a:ext cx="3768090" cy="1386840"/>
        </p:xfrm>
        <a:graphic>
          <a:graphicData uri="http://schemas.openxmlformats.org/drawingml/2006/table">
            <a:tbl>
              <a:tblPr/>
              <a:tblGrid>
                <a:gridCol w="1923570">
                  <a:extLst>
                    <a:ext uri="{9D8B030D-6E8A-4147-A177-3AD203B41FA5}">
                      <a16:colId xmlns:a16="http://schemas.microsoft.com/office/drawing/2014/main" val="20000"/>
                    </a:ext>
                  </a:extLst>
                </a:gridCol>
                <a:gridCol w="1844520">
                  <a:extLst>
                    <a:ext uri="{9D8B030D-6E8A-4147-A177-3AD203B41FA5}">
                      <a16:colId xmlns:a16="http://schemas.microsoft.com/office/drawing/2014/main" val="20001"/>
                    </a:ext>
                  </a:extLst>
                </a:gridCol>
              </a:tblGrid>
              <a:tr h="346710">
                <a:tc>
                  <a:txBody>
                    <a:bodyPr/>
                    <a:lstStyle/>
                    <a:p>
                      <a:pPr algn="ctr">
                        <a:spcAft>
                          <a:spcPts val="0"/>
                        </a:spcAft>
                        <a:tabLst>
                          <a:tab pos="609600" algn="l"/>
                        </a:tabLst>
                      </a:pPr>
                      <a:r>
                        <a:rPr lang="en-US" sz="1800" b="1" dirty="0">
                          <a:latin typeface="Times New Roman"/>
                          <a:ea typeface="Times New Roman"/>
                        </a:rPr>
                        <a:t>V </a:t>
                      </a:r>
                      <a:r>
                        <a:rPr lang="en-US" sz="1000" b="1" dirty="0">
                          <a:latin typeface="Times New Roman"/>
                          <a:ea typeface="Times New Roman"/>
                        </a:rPr>
                        <a:t>CH</a:t>
                      </a:r>
                      <a:r>
                        <a:rPr lang="en-US" sz="1000" b="1" baseline="-25000" dirty="0">
                          <a:latin typeface="Times New Roman"/>
                          <a:ea typeface="Times New Roman"/>
                        </a:rPr>
                        <a:t>3</a:t>
                      </a:r>
                      <a:r>
                        <a:rPr lang="en-US" sz="1000" b="1" dirty="0">
                          <a:latin typeface="Times New Roman"/>
                          <a:ea typeface="Times New Roman"/>
                        </a:rPr>
                        <a:t>COOH</a:t>
                      </a:r>
                      <a:r>
                        <a:rPr lang="en-US" sz="1800" b="1" dirty="0">
                          <a:latin typeface="Times New Roman"/>
                          <a:ea typeface="Times New Roman"/>
                        </a:rPr>
                        <a:t> (ml)</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09600" algn="l"/>
                        </a:tabLst>
                      </a:pPr>
                      <a:r>
                        <a:rPr lang="en-US" sz="1800" b="1" dirty="0">
                          <a:latin typeface="Times New Roman"/>
                          <a:ea typeface="Times New Roman"/>
                        </a:rPr>
                        <a:t>V</a:t>
                      </a:r>
                      <a:r>
                        <a:rPr lang="en-US" sz="1800" b="1" baseline="-25000" dirty="0">
                          <a:latin typeface="Times New Roman"/>
                          <a:ea typeface="Times New Roman"/>
                        </a:rPr>
                        <a:t> </a:t>
                      </a:r>
                      <a:r>
                        <a:rPr lang="en-US" sz="1000" b="1" dirty="0">
                          <a:latin typeface="Times New Roman"/>
                          <a:ea typeface="Times New Roman"/>
                        </a:rPr>
                        <a:t>NaOH</a:t>
                      </a:r>
                      <a:r>
                        <a:rPr lang="en-US" sz="1000" b="1" baseline="-25000" dirty="0">
                          <a:latin typeface="Times New Roman"/>
                          <a:ea typeface="Times New Roman"/>
                        </a:rPr>
                        <a:t>  </a:t>
                      </a:r>
                      <a:r>
                        <a:rPr lang="en-US" sz="1800" b="1" dirty="0">
                          <a:latin typeface="Times New Roman"/>
                          <a:ea typeface="Times New Roman"/>
                        </a:rPr>
                        <a:t>(ml)</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6710">
                <a:tc>
                  <a:txBody>
                    <a:bodyPr/>
                    <a:lstStyle/>
                    <a:p>
                      <a:pPr algn="ctr">
                        <a:spcAft>
                          <a:spcPts val="0"/>
                        </a:spcAft>
                        <a:tabLst>
                          <a:tab pos="609600" algn="l"/>
                        </a:tabLst>
                      </a:pPr>
                      <a:r>
                        <a:rPr lang="en-US" sz="1800" b="1" dirty="0">
                          <a:latin typeface="Times New Roman"/>
                          <a:ea typeface="Times New Roman"/>
                        </a:rPr>
                        <a:t>5</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09600" algn="l"/>
                        </a:tabLst>
                      </a:pPr>
                      <a:r>
                        <a:rPr lang="en-US" sz="1800" b="1" dirty="0">
                          <a:latin typeface="Times New Roman"/>
                          <a:ea typeface="Times New Roman"/>
                        </a:rPr>
                        <a:t>V</a:t>
                      </a:r>
                      <a:r>
                        <a:rPr lang="en-US" sz="1800" b="1" baseline="-25000" dirty="0">
                          <a:latin typeface="Times New Roman"/>
                          <a:ea typeface="Times New Roman"/>
                        </a:rPr>
                        <a:t>1</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710">
                <a:tc>
                  <a:txBody>
                    <a:bodyPr/>
                    <a:lstStyle/>
                    <a:p>
                      <a:pPr algn="ctr">
                        <a:spcAft>
                          <a:spcPts val="0"/>
                        </a:spcAft>
                        <a:tabLst>
                          <a:tab pos="609600" algn="l"/>
                        </a:tabLst>
                      </a:pPr>
                      <a:r>
                        <a:rPr lang="en-US" sz="1800" b="1" dirty="0">
                          <a:latin typeface="Times New Roman"/>
                          <a:ea typeface="Times New Roman"/>
                        </a:rPr>
                        <a:t>5</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09600" algn="l"/>
                        </a:tabLst>
                      </a:pPr>
                      <a:r>
                        <a:rPr lang="en-US" sz="1800" b="1" dirty="0">
                          <a:latin typeface="Times New Roman"/>
                          <a:ea typeface="Times New Roman"/>
                        </a:rPr>
                        <a:t>V</a:t>
                      </a:r>
                      <a:r>
                        <a:rPr lang="en-US" sz="1800" b="1" baseline="-25000" dirty="0">
                          <a:latin typeface="Times New Roman"/>
                          <a:ea typeface="Times New Roman"/>
                        </a:rPr>
                        <a:t>2</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6710">
                <a:tc>
                  <a:txBody>
                    <a:bodyPr/>
                    <a:lstStyle/>
                    <a:p>
                      <a:pPr algn="ctr">
                        <a:spcAft>
                          <a:spcPts val="0"/>
                        </a:spcAft>
                        <a:tabLst>
                          <a:tab pos="609600" algn="l"/>
                        </a:tabLst>
                      </a:pPr>
                      <a:r>
                        <a:rPr lang="en-US" sz="1800" b="1" dirty="0">
                          <a:latin typeface="Times New Roman"/>
                          <a:ea typeface="Times New Roman"/>
                        </a:rPr>
                        <a:t>5</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09600" algn="l"/>
                        </a:tabLst>
                      </a:pPr>
                      <a:r>
                        <a:rPr lang="en-US" sz="1800" b="1" dirty="0">
                          <a:latin typeface="Times New Roman"/>
                          <a:ea typeface="Times New Roman"/>
                        </a:rPr>
                        <a:t>V</a:t>
                      </a:r>
                      <a:r>
                        <a:rPr lang="en-US" sz="1800" b="1" baseline="-25000" dirty="0">
                          <a:latin typeface="Times New Roman"/>
                          <a:ea typeface="Times New Roman"/>
                        </a:rPr>
                        <a:t>3</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649" name="Rectangle 1"/>
          <p:cNvSpPr>
            <a:spLocks noChangeArrowheads="1"/>
          </p:cNvSpPr>
          <p:nvPr/>
        </p:nvSpPr>
        <p:spPr bwMode="auto">
          <a:xfrm>
            <a:off x="152400" y="788323"/>
            <a:ext cx="868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tabLst>
                <a:tab pos="609600" algn="l"/>
              </a:tabLst>
            </a:pPr>
            <a:r>
              <a:rPr lang="en-US" sz="2400" b="1" u="sng" dirty="0">
                <a:solidFill>
                  <a:srgbClr val="FF0000"/>
                </a:solidFill>
                <a:latin typeface="Arial" pitchFamily="34" charset="0"/>
                <a:ea typeface="Times New Roman" pitchFamily="18" charset="0"/>
                <a:cs typeface="Arial" pitchFamily="34" charset="0"/>
              </a:rPr>
              <a:t>Procedure:</a:t>
            </a:r>
            <a:endParaRPr lang="en-US" sz="2400" dirty="0">
              <a:solidFill>
                <a:srgbClr val="FF0000"/>
              </a:solidFill>
              <a:latin typeface="Arial" pitchFamily="34" charset="0"/>
              <a:cs typeface="Arial" pitchFamily="34" charset="0"/>
            </a:endParaRPr>
          </a:p>
          <a:p>
            <a:pPr algn="justLow" eaLnBrk="0" fontAlgn="base" hangingPunct="0">
              <a:lnSpc>
                <a:spcPct val="150000"/>
              </a:lnSpc>
              <a:spcBef>
                <a:spcPct val="0"/>
              </a:spcBef>
              <a:spcAft>
                <a:spcPct val="0"/>
              </a:spcAft>
              <a:tabLst>
                <a:tab pos="609600" algn="l"/>
              </a:tabLst>
            </a:pPr>
            <a:r>
              <a:rPr lang="en-US" sz="2400" dirty="0">
                <a:solidFill>
                  <a:prstClr val="black"/>
                </a:solidFill>
                <a:latin typeface="Arial" pitchFamily="34" charset="0"/>
                <a:ea typeface="Times New Roman" pitchFamily="18" charset="0"/>
                <a:cs typeface="Arial" pitchFamily="34" charset="0"/>
              </a:rPr>
              <a:t>1. Pipet 5 ml of acetic acid solution into a conical flask.</a:t>
            </a:r>
            <a:endParaRPr lang="en-US" sz="2400" dirty="0">
              <a:solidFill>
                <a:prstClr val="black"/>
              </a:solidFill>
              <a:latin typeface="Arial" pitchFamily="34" charset="0"/>
              <a:cs typeface="Arial" pitchFamily="34" charset="0"/>
            </a:endParaRPr>
          </a:p>
          <a:p>
            <a:pPr algn="justLow" eaLnBrk="0" fontAlgn="base" hangingPunct="0">
              <a:lnSpc>
                <a:spcPct val="150000"/>
              </a:lnSpc>
              <a:spcBef>
                <a:spcPct val="0"/>
              </a:spcBef>
              <a:spcAft>
                <a:spcPct val="0"/>
              </a:spcAft>
              <a:tabLst>
                <a:tab pos="609600" algn="l"/>
              </a:tabLst>
            </a:pPr>
            <a:r>
              <a:rPr lang="en-US" sz="2400" dirty="0">
                <a:solidFill>
                  <a:prstClr val="black"/>
                </a:solidFill>
                <a:latin typeface="Arial" pitchFamily="34" charset="0"/>
                <a:ea typeface="Times New Roman" pitchFamily="18" charset="0"/>
                <a:cs typeface="Arial" pitchFamily="34" charset="0"/>
              </a:rPr>
              <a:t>2. Add 2-3 drops of phenolphthalein indicator. The solution will be colorless.</a:t>
            </a:r>
            <a:endParaRPr lang="en-US" sz="2400" dirty="0">
              <a:solidFill>
                <a:prstClr val="black"/>
              </a:solidFill>
              <a:latin typeface="Arial" pitchFamily="34" charset="0"/>
              <a:cs typeface="Arial" pitchFamily="34" charset="0"/>
            </a:endParaRPr>
          </a:p>
          <a:p>
            <a:pPr algn="justLow" eaLnBrk="0" fontAlgn="base" hangingPunct="0">
              <a:lnSpc>
                <a:spcPct val="150000"/>
              </a:lnSpc>
              <a:spcBef>
                <a:spcPct val="0"/>
              </a:spcBef>
              <a:spcAft>
                <a:spcPct val="0"/>
              </a:spcAft>
              <a:tabLst>
                <a:tab pos="609600" algn="l"/>
              </a:tabLst>
            </a:pPr>
            <a:r>
              <a:rPr lang="en-US" sz="2400" dirty="0">
                <a:solidFill>
                  <a:prstClr val="black"/>
                </a:solidFill>
                <a:latin typeface="Arial" pitchFamily="34" charset="0"/>
                <a:ea typeface="Times New Roman" pitchFamily="18" charset="0"/>
                <a:cs typeface="Arial" pitchFamily="34" charset="0"/>
              </a:rPr>
              <a:t>3. Titrate the solution with the standardized NaOH solution from the burette until the color of solution changes into pink. Repeat the titration three (3) times.</a:t>
            </a:r>
            <a:endParaRPr lang="en-US" sz="2400" dirty="0">
              <a:solidFill>
                <a:prstClr val="black"/>
              </a:solidFill>
              <a:latin typeface="Arial" pitchFamily="34" charset="0"/>
              <a:cs typeface="Arial" pitchFamily="34" charset="0"/>
            </a:endParaRP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27650" name="Object 2"/>
          <p:cNvGraphicFramePr>
            <a:graphicFrameLocks noChangeAspect="1"/>
          </p:cNvGraphicFramePr>
          <p:nvPr/>
        </p:nvGraphicFramePr>
        <p:xfrm>
          <a:off x="304800" y="6019800"/>
          <a:ext cx="4649694" cy="609600"/>
        </p:xfrm>
        <a:graphic>
          <a:graphicData uri="http://schemas.openxmlformats.org/presentationml/2006/ole">
            <mc:AlternateContent xmlns:mc="http://schemas.openxmlformats.org/markup-compatibility/2006">
              <mc:Choice xmlns:v="urn:schemas-microsoft-com:vml" Requires="v">
                <p:oleObj name="CS ChemDraw Drawing" r:id="rId2" imgW="4941720" imgH="648720" progId="ChemDraw.Document.6.0">
                  <p:embed/>
                </p:oleObj>
              </mc:Choice>
              <mc:Fallback>
                <p:oleObj name="CS ChemDraw Drawing" r:id="rId2" imgW="4941720" imgH="64872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4649694" cy="60960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Tree>
    <p:extLst>
      <p:ext uri="{BB962C8B-B14F-4D97-AF65-F5344CB8AC3E}">
        <p14:creationId xmlns:p14="http://schemas.microsoft.com/office/powerpoint/2010/main" val="364000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1"/>
          <p:cNvGraphicFramePr>
            <a:graphicFrameLocks noChangeAspect="1"/>
          </p:cNvGraphicFramePr>
          <p:nvPr/>
        </p:nvGraphicFramePr>
        <p:xfrm>
          <a:off x="1025500" y="762000"/>
          <a:ext cx="7661300" cy="5257800"/>
        </p:xfrm>
        <a:graphic>
          <a:graphicData uri="http://schemas.openxmlformats.org/presentationml/2006/ole">
            <mc:AlternateContent xmlns:mc="http://schemas.openxmlformats.org/markup-compatibility/2006">
              <mc:Choice xmlns:v="urn:schemas-microsoft-com:vml" Requires="v">
                <p:oleObj name="CS ChemDraw Drawing" r:id="rId2" imgW="5214960" imgH="3580920" progId="ChemDraw.Document.6.0">
                  <p:embed/>
                </p:oleObj>
              </mc:Choice>
              <mc:Fallback>
                <p:oleObj name="CS ChemDraw Drawing" r:id="rId2" imgW="5214960" imgH="3580920"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00" y="762000"/>
                        <a:ext cx="7661300" cy="5257800"/>
                      </a:xfrm>
                      <a:prstGeom prst="rect">
                        <a:avLst/>
                      </a:prstGeom>
                      <a:noFill/>
                      <a:effectLst/>
                      <a:extLst>
                        <a:ext uri="{909E8E84-426E-40DD-AFC4-6F175D3DCCD1}">
                          <a14:hiddenFill xmlns:a14="http://schemas.microsoft.com/office/drawing/2010/main">
                            <a:solidFill>
                              <a:srgbClr val="0F6FC6"/>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pic>
                </p:oleObj>
              </mc:Fallback>
            </mc:AlternateContent>
          </a:graphicData>
        </a:graphic>
      </p:graphicFrame>
    </p:spTree>
    <p:extLst>
      <p:ext uri="{BB962C8B-B14F-4D97-AF65-F5344CB8AC3E}">
        <p14:creationId xmlns:p14="http://schemas.microsoft.com/office/powerpoint/2010/main" val="200165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33793" name="Object 1"/>
          <p:cNvGraphicFramePr>
            <a:graphicFrameLocks noChangeAspect="1"/>
          </p:cNvGraphicFramePr>
          <p:nvPr/>
        </p:nvGraphicFramePr>
        <p:xfrm>
          <a:off x="228600" y="914400"/>
          <a:ext cx="8763000" cy="4775835"/>
        </p:xfrm>
        <a:graphic>
          <a:graphicData uri="http://schemas.openxmlformats.org/presentationml/2006/ole">
            <mc:AlternateContent xmlns:mc="http://schemas.openxmlformats.org/markup-compatibility/2006">
              <mc:Choice xmlns:v="urn:schemas-microsoft-com:vml" Requires="v">
                <p:oleObj name="CS ChemDraw Drawing" r:id="rId2" imgW="5848653" imgH="3114743" progId="ChemDraw.Document.6.0">
                  <p:embed/>
                </p:oleObj>
              </mc:Choice>
              <mc:Fallback>
                <p:oleObj name="CS ChemDraw Drawing" r:id="rId2" imgW="5848653" imgH="3114743"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763000" cy="47758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88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2400" y="1904643"/>
            <a:ext cx="8763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buFontTx/>
              <a:buChar char="•"/>
            </a:pPr>
            <a:r>
              <a:rPr lang="en-GB" sz="2000" b="1" i="0" dirty="0">
                <a:solidFill>
                  <a:srgbClr val="484C58"/>
                </a:solidFill>
                <a:effectLst/>
                <a:latin typeface="Arial" panose="020B0604020202020204" pitchFamily="34" charset="0"/>
                <a:cs typeface="Arial" panose="020B0604020202020204" pitchFamily="34" charset="0"/>
              </a:rPr>
              <a:t>Vinegar</a:t>
            </a:r>
            <a:r>
              <a:rPr lang="en-GB" sz="2000" i="0" dirty="0">
                <a:solidFill>
                  <a:srgbClr val="484C58"/>
                </a:solidFill>
                <a:effectLst/>
                <a:latin typeface="Arial" panose="020B0604020202020204" pitchFamily="34" charset="0"/>
                <a:cs typeface="Arial" panose="020B0604020202020204" pitchFamily="34" charset="0"/>
              </a:rPr>
              <a:t> is a combination of acetic acid and water made by a two-step fermentation process. First, yeast feed on the sugar or starch of any liquid from a plant food such as fruits, whole grains, potatoes, or rice. This liquid ferments into </a:t>
            </a:r>
            <a:r>
              <a:rPr lang="en-GB" sz="2000" b="1" i="0" dirty="0">
                <a:solidFill>
                  <a:srgbClr val="484C58"/>
                </a:solidFill>
                <a:effectLst/>
                <a:latin typeface="Arial" panose="020B0604020202020204" pitchFamily="34" charset="0"/>
                <a:cs typeface="Arial" panose="020B0604020202020204" pitchFamily="34" charset="0"/>
              </a:rPr>
              <a:t>alcohol</a:t>
            </a:r>
            <a:r>
              <a:rPr lang="en-GB" sz="2000" i="0" dirty="0">
                <a:solidFill>
                  <a:srgbClr val="484C58"/>
                </a:solidFill>
                <a:effectLst/>
                <a:latin typeface="Arial" panose="020B0604020202020204" pitchFamily="34" charset="0"/>
                <a:cs typeface="Arial" panose="020B0604020202020204" pitchFamily="34" charset="0"/>
              </a:rPr>
              <a:t>. The alcohol is then exposed to oxygen and the acetic acid bacteria </a:t>
            </a:r>
            <a:r>
              <a:rPr lang="en-GB" sz="2000" b="1" i="1" dirty="0">
                <a:solidFill>
                  <a:srgbClr val="484C58"/>
                </a:solidFill>
                <a:effectLst/>
                <a:latin typeface="Arial" panose="020B0604020202020204" pitchFamily="34" charset="0"/>
                <a:cs typeface="Arial" panose="020B0604020202020204" pitchFamily="34" charset="0"/>
              </a:rPr>
              <a:t>Acetobacter</a:t>
            </a:r>
            <a:r>
              <a:rPr lang="en-GB" sz="2000" i="0" dirty="0">
                <a:solidFill>
                  <a:srgbClr val="484C58"/>
                </a:solidFill>
                <a:effectLst/>
                <a:latin typeface="Arial" panose="020B0604020202020204" pitchFamily="34" charset="0"/>
                <a:cs typeface="Arial" panose="020B0604020202020204" pitchFamily="34" charset="0"/>
              </a:rPr>
              <a:t> to ferment again over weeks or months, forming vinegar. Most commercial vinegars contain  about 5% by weight of acetic acid. </a:t>
            </a:r>
            <a:endParaRPr lang="en-US" sz="2000" dirty="0">
              <a:solidFill>
                <a:prstClr val="black"/>
              </a:solidFill>
              <a:latin typeface="Arial" panose="020B0604020202020204" pitchFamily="34" charset="0"/>
              <a:ea typeface="Times New Roman" pitchFamily="18" charset="0"/>
              <a:cs typeface="Arial" pitchFamily="34" charset="0"/>
            </a:endParaRPr>
          </a:p>
          <a:p>
            <a:pPr fontAlgn="base">
              <a:lnSpc>
                <a:spcPct val="150000"/>
              </a:lnSpc>
              <a:spcBef>
                <a:spcPct val="0"/>
              </a:spcBef>
              <a:spcAft>
                <a:spcPct val="0"/>
              </a:spcAft>
              <a:buFontTx/>
              <a:buChar char="•"/>
            </a:pPr>
            <a:r>
              <a:rPr lang="en-US" sz="2400" b="1" dirty="0">
                <a:solidFill>
                  <a:srgbClr val="7030A0"/>
                </a:solidFill>
                <a:latin typeface="Arial" pitchFamily="34" charset="0"/>
                <a:ea typeface="Times New Roman" pitchFamily="18" charset="0"/>
                <a:cs typeface="Arial" pitchFamily="34" charset="0"/>
              </a:rPr>
              <a:t>Procedure</a:t>
            </a:r>
            <a:r>
              <a:rPr lang="en-US" sz="2400" b="1" dirty="0">
                <a:solidFill>
                  <a:prstClr val="black"/>
                </a:solidFill>
                <a:latin typeface="Arial" pitchFamily="34" charset="0"/>
                <a:ea typeface="Times New Roman" pitchFamily="18" charset="0"/>
                <a:cs typeface="Arial" pitchFamily="34" charset="0"/>
              </a:rPr>
              <a:t> </a:t>
            </a:r>
          </a:p>
          <a:p>
            <a:pPr fontAlgn="base">
              <a:lnSpc>
                <a:spcPct val="150000"/>
              </a:lnSpc>
              <a:spcBef>
                <a:spcPct val="0"/>
              </a:spcBef>
              <a:spcAft>
                <a:spcPct val="0"/>
              </a:spcAft>
              <a:buFontTx/>
              <a:buChar char="•"/>
            </a:pPr>
            <a:r>
              <a:rPr lang="en-US" sz="2400" b="1" dirty="0">
                <a:solidFill>
                  <a:prstClr val="black"/>
                </a:solidFill>
                <a:latin typeface="Arial" pitchFamily="34" charset="0"/>
                <a:ea typeface="Times New Roman" pitchFamily="18" charset="0"/>
                <a:cs typeface="Arial" pitchFamily="34" charset="0"/>
              </a:rPr>
              <a:t>Take 10 ml of vinegar and dilute to 250 ml.</a:t>
            </a:r>
            <a:endParaRPr lang="en-US" sz="2400" dirty="0">
              <a:solidFill>
                <a:prstClr val="black"/>
              </a:solidFill>
              <a:latin typeface="Arial" pitchFamily="34" charset="0"/>
              <a:cs typeface="Arial" pitchFamily="34" charset="0"/>
            </a:endParaRPr>
          </a:p>
          <a:p>
            <a:pPr eaLnBrk="0" fontAlgn="base" hangingPunct="0">
              <a:spcBef>
                <a:spcPct val="0"/>
              </a:spcBef>
              <a:spcAft>
                <a:spcPct val="0"/>
              </a:spcAft>
            </a:pPr>
            <a:endParaRPr lang="en-US" sz="2400" dirty="0">
              <a:solidFill>
                <a:prstClr val="black"/>
              </a:solidFill>
              <a:latin typeface="Arial" pitchFamily="34" charset="0"/>
              <a:cs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7652" name="Rectangle 4"/>
          <p:cNvSpPr>
            <a:spLocks noChangeArrowheads="1"/>
          </p:cNvSpPr>
          <p:nvPr/>
        </p:nvSpPr>
        <p:spPr bwMode="auto">
          <a:xfrm>
            <a:off x="76200" y="0"/>
            <a:ext cx="8534400" cy="1697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200000"/>
              </a:lnSpc>
              <a:spcBef>
                <a:spcPct val="0"/>
              </a:spcBef>
              <a:spcAft>
                <a:spcPct val="0"/>
              </a:spcAft>
            </a:pPr>
            <a:r>
              <a:rPr lang="en-US" sz="2400" b="1" u="sng" dirty="0">
                <a:solidFill>
                  <a:srgbClr val="00B050"/>
                </a:solidFill>
                <a:latin typeface="Arial" pitchFamily="34" charset="0"/>
                <a:ea typeface="Times New Roman" pitchFamily="18" charset="0"/>
                <a:cs typeface="Arial" pitchFamily="34" charset="0"/>
              </a:rPr>
              <a:t>Experiment No. 4</a:t>
            </a:r>
          </a:p>
          <a:p>
            <a:pPr algn="ctr" fontAlgn="base">
              <a:lnSpc>
                <a:spcPct val="150000"/>
              </a:lnSpc>
              <a:spcBef>
                <a:spcPct val="0"/>
              </a:spcBef>
              <a:spcAft>
                <a:spcPct val="0"/>
              </a:spcAft>
            </a:pPr>
            <a:r>
              <a:rPr lang="en-US" sz="2000" b="1" dirty="0">
                <a:solidFill>
                  <a:srgbClr val="FF0000"/>
                </a:solidFill>
                <a:latin typeface="Arial" pitchFamily="34" charset="0"/>
                <a:ea typeface="Times New Roman" pitchFamily="18" charset="0"/>
                <a:cs typeface="Arial" pitchFamily="34" charset="0"/>
              </a:rPr>
              <a:t>Application of Neutralization Titration (Acid – Base Titration): Determination of </a:t>
            </a:r>
            <a:r>
              <a:rPr lang="en-US" sz="2000" b="1" i="1" dirty="0">
                <a:solidFill>
                  <a:srgbClr val="0070C0"/>
                </a:solidFill>
                <a:latin typeface="Arial" pitchFamily="34" charset="0"/>
                <a:ea typeface="Times New Roman" pitchFamily="18" charset="0"/>
                <a:cs typeface="Arial" pitchFamily="34" charset="0"/>
              </a:rPr>
              <a:t>Acetic Acid </a:t>
            </a:r>
            <a:r>
              <a:rPr lang="en-US" sz="2000" b="1" dirty="0">
                <a:solidFill>
                  <a:srgbClr val="FF0000"/>
                </a:solidFill>
                <a:latin typeface="Arial" pitchFamily="34" charset="0"/>
                <a:ea typeface="Times New Roman" pitchFamily="18" charset="0"/>
                <a:cs typeface="Arial" pitchFamily="34" charset="0"/>
              </a:rPr>
              <a:t>in </a:t>
            </a:r>
            <a:r>
              <a:rPr lang="en-US" sz="2000" b="1" u="sng" dirty="0">
                <a:solidFill>
                  <a:srgbClr val="FF0000"/>
                </a:solidFill>
                <a:latin typeface="Arial" pitchFamily="34" charset="0"/>
                <a:ea typeface="Times New Roman" pitchFamily="18" charset="0"/>
                <a:cs typeface="Arial" pitchFamily="34" charset="0"/>
              </a:rPr>
              <a:t>Vinegar</a:t>
            </a:r>
          </a:p>
        </p:txBody>
      </p:sp>
      <p:pic>
        <p:nvPicPr>
          <p:cNvPr id="2" name="Picture 1">
            <a:extLst>
              <a:ext uri="{FF2B5EF4-FFF2-40B4-BE49-F238E27FC236}">
                <a16:creationId xmlns:a16="http://schemas.microsoft.com/office/drawing/2014/main" id="{1890EBC4-A01F-46B5-AADE-5ED6A925BE50}"/>
              </a:ext>
            </a:extLst>
          </p:cNvPr>
          <p:cNvPicPr>
            <a:picLocks noChangeAspect="1"/>
          </p:cNvPicPr>
          <p:nvPr/>
        </p:nvPicPr>
        <p:blipFill rotWithShape="1">
          <a:blip r:embed="rId2"/>
          <a:srcRect l="27778" r="27778"/>
          <a:stretch/>
        </p:blipFill>
        <p:spPr>
          <a:xfrm>
            <a:off x="7315200" y="4751070"/>
            <a:ext cx="1219200" cy="2011680"/>
          </a:xfrm>
          <a:prstGeom prst="rect">
            <a:avLst/>
          </a:prstGeom>
        </p:spPr>
      </p:pic>
    </p:spTree>
    <p:extLst>
      <p:ext uri="{BB962C8B-B14F-4D97-AF65-F5344CB8AC3E}">
        <p14:creationId xmlns:p14="http://schemas.microsoft.com/office/powerpoint/2010/main" val="123514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Object 1"/>
          <p:cNvGraphicFramePr>
            <a:graphicFrameLocks noChangeAspect="1"/>
          </p:cNvGraphicFramePr>
          <p:nvPr/>
        </p:nvGraphicFramePr>
        <p:xfrm>
          <a:off x="894283" y="990600"/>
          <a:ext cx="7487717" cy="5410200"/>
        </p:xfrm>
        <a:graphic>
          <a:graphicData uri="http://schemas.openxmlformats.org/presentationml/2006/ole">
            <mc:AlternateContent xmlns:mc="http://schemas.openxmlformats.org/markup-compatibility/2006">
              <mc:Choice xmlns:v="urn:schemas-microsoft-com:vml" Requires="v">
                <p:oleObj name="CS ChemDraw Drawing" r:id="rId2" imgW="4943424" imgH="3571943" progId="ChemDraw.Document.6.0">
                  <p:embed/>
                </p:oleObj>
              </mc:Choice>
              <mc:Fallback>
                <p:oleObj name="CS ChemDraw Drawing" r:id="rId2" imgW="4943424" imgH="3571943" progId="ChemDraw.Document.6.0">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83" y="990600"/>
                        <a:ext cx="7487717" cy="5410200"/>
                      </a:xfrm>
                      <a:prstGeom prst="rect">
                        <a:avLst/>
                      </a:prstGeom>
                      <a:noFill/>
                      <a:effectLst/>
                      <a:extLst>
                        <a:ext uri="{909E8E84-426E-40DD-AFC4-6F175D3DCCD1}">
                          <a14:hiddenFill xmlns:a14="http://schemas.microsoft.com/office/drawing/2010/main">
                            <a:solidFill>
                              <a:srgbClr val="0F6FC6"/>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pic>
                </p:oleObj>
              </mc:Fallback>
            </mc:AlternateContent>
          </a:graphicData>
        </a:graphic>
      </p:graphicFrame>
    </p:spTree>
    <p:extLst>
      <p:ext uri="{BB962C8B-B14F-4D97-AF65-F5344CB8AC3E}">
        <p14:creationId xmlns:p14="http://schemas.microsoft.com/office/powerpoint/2010/main" val="3112972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718066"/>
            <a:ext cx="861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69900" algn="justLow" fontAlgn="base">
              <a:spcBef>
                <a:spcPct val="0"/>
              </a:spcBef>
              <a:spcAft>
                <a:spcPct val="0"/>
              </a:spcAft>
            </a:pPr>
            <a:r>
              <a:rPr lang="en-US" sz="2400" b="1" u="sng" dirty="0">
                <a:solidFill>
                  <a:prstClr val="black"/>
                </a:solidFill>
                <a:latin typeface="Arial" pitchFamily="34" charset="0"/>
                <a:ea typeface="Times New Roman" pitchFamily="18" charset="0"/>
                <a:cs typeface="Arial" pitchFamily="34" charset="0"/>
              </a:rPr>
              <a:t>Calculation (N) of acetic acid in 250 ml vinegar</a:t>
            </a:r>
          </a:p>
          <a:p>
            <a:pPr indent="469900" algn="justLow" fontAlgn="base">
              <a:spcBef>
                <a:spcPct val="0"/>
              </a:spcBef>
              <a:spcAft>
                <a:spcPct val="0"/>
              </a:spcAft>
            </a:pP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(N × V)</a:t>
            </a:r>
            <a:r>
              <a:rPr lang="en-US" sz="2400" b="1" baseline="-30000" dirty="0">
                <a:solidFill>
                  <a:prstClr val="black"/>
                </a:solidFill>
                <a:latin typeface="Arial" pitchFamily="34" charset="0"/>
                <a:ea typeface="Times New Roman" pitchFamily="18" charset="0"/>
                <a:cs typeface="Arial" pitchFamily="34" charset="0"/>
              </a:rPr>
              <a:t>NaOH</a:t>
            </a:r>
            <a:r>
              <a:rPr lang="en-US" sz="2400" b="1" dirty="0">
                <a:solidFill>
                  <a:prstClr val="black"/>
                </a:solidFill>
                <a:latin typeface="Arial" pitchFamily="34" charset="0"/>
                <a:ea typeface="Times New Roman" pitchFamily="18" charset="0"/>
                <a:cs typeface="Arial" pitchFamily="34" charset="0"/>
              </a:rPr>
              <a:t> = (N × V)</a:t>
            </a:r>
            <a:r>
              <a:rPr lang="en-US" sz="2400" b="1" baseline="-30000" dirty="0">
                <a:solidFill>
                  <a:prstClr val="black"/>
                </a:solidFill>
                <a:latin typeface="Arial" pitchFamily="34" charset="0"/>
                <a:ea typeface="Times New Roman" pitchFamily="18" charset="0"/>
                <a:cs typeface="Arial" pitchFamily="34" charset="0"/>
              </a:rPr>
              <a:t>A.A.</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(0.1 × </a:t>
            </a:r>
            <a:r>
              <a:rPr lang="en-US" sz="2400" b="1" dirty="0" err="1">
                <a:solidFill>
                  <a:prstClr val="black"/>
                </a:solidFill>
                <a:latin typeface="Arial" pitchFamily="34" charset="0"/>
                <a:ea typeface="Times New Roman" pitchFamily="18" charset="0"/>
                <a:cs typeface="Arial" pitchFamily="34" charset="0"/>
              </a:rPr>
              <a:t>V</a:t>
            </a:r>
            <a:r>
              <a:rPr lang="en-US" sz="2400" b="1" baseline="-30000" dirty="0" err="1">
                <a:solidFill>
                  <a:prstClr val="black"/>
                </a:solidFill>
                <a:latin typeface="Arial" pitchFamily="34" charset="0"/>
                <a:ea typeface="Times New Roman" pitchFamily="18" charset="0"/>
                <a:cs typeface="Arial" pitchFamily="34" charset="0"/>
              </a:rPr>
              <a:t>average</a:t>
            </a:r>
            <a:r>
              <a:rPr lang="en-US" sz="2400" b="1" dirty="0">
                <a:solidFill>
                  <a:prstClr val="black"/>
                </a:solidFill>
                <a:latin typeface="Arial" pitchFamily="34" charset="0"/>
                <a:ea typeface="Times New Roman" pitchFamily="18" charset="0"/>
                <a:cs typeface="Arial" pitchFamily="34" charset="0"/>
              </a:rPr>
              <a:t>)</a:t>
            </a:r>
            <a:r>
              <a:rPr lang="en-US" sz="2400" b="1" baseline="-30000" dirty="0">
                <a:solidFill>
                  <a:prstClr val="black"/>
                </a:solidFill>
                <a:latin typeface="Arial" pitchFamily="34" charset="0"/>
                <a:ea typeface="Times New Roman" pitchFamily="18" charset="0"/>
                <a:cs typeface="Arial" pitchFamily="34" charset="0"/>
              </a:rPr>
              <a:t>NaOH</a:t>
            </a:r>
            <a:r>
              <a:rPr lang="en-US" sz="2400" b="1" dirty="0">
                <a:solidFill>
                  <a:prstClr val="black"/>
                </a:solidFill>
                <a:latin typeface="Arial" pitchFamily="34" charset="0"/>
                <a:ea typeface="Times New Roman" pitchFamily="18" charset="0"/>
                <a:cs typeface="Arial" pitchFamily="34" charset="0"/>
              </a:rPr>
              <a:t> = (N × 10)</a:t>
            </a:r>
            <a:r>
              <a:rPr lang="en-US" sz="2400" b="1" baseline="-30000" dirty="0">
                <a:solidFill>
                  <a:prstClr val="black"/>
                </a:solidFill>
                <a:latin typeface="Arial" pitchFamily="34" charset="0"/>
                <a:ea typeface="Times New Roman" pitchFamily="18" charset="0"/>
                <a:cs typeface="Arial" pitchFamily="34" charset="0"/>
              </a:rPr>
              <a:t>A.A.</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N = </a:t>
            </a:r>
            <a:r>
              <a:rPr lang="en-US" sz="2400" b="1" dirty="0">
                <a:solidFill>
                  <a:srgbClr val="FF0000"/>
                </a:solidFill>
                <a:latin typeface="Arial" pitchFamily="34" charset="0"/>
                <a:ea typeface="Times New Roman" pitchFamily="18" charset="0"/>
                <a:cs typeface="Arial" pitchFamily="34" charset="0"/>
              </a:rPr>
              <a:t>X</a:t>
            </a:r>
            <a:r>
              <a:rPr lang="en-US" sz="2400" b="1" dirty="0">
                <a:solidFill>
                  <a:prstClr val="black"/>
                </a:solidFill>
                <a:latin typeface="Arial" pitchFamily="34" charset="0"/>
                <a:ea typeface="Times New Roman" pitchFamily="18" charset="0"/>
                <a:cs typeface="Arial" pitchFamily="34" charset="0"/>
              </a:rPr>
              <a:t> 	eq./L (Normal) (Acetic acid in 250 ml vinegar)</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u="sng"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u="sng" dirty="0">
                <a:solidFill>
                  <a:prstClr val="black"/>
                </a:solidFill>
                <a:latin typeface="Arial" pitchFamily="34" charset="0"/>
                <a:ea typeface="Times New Roman" pitchFamily="18" charset="0"/>
                <a:cs typeface="Arial" pitchFamily="34" charset="0"/>
              </a:rPr>
              <a:t>Calculation (N) of acetic acid in 10 ml vinegar</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(N × V)</a:t>
            </a:r>
            <a:r>
              <a:rPr lang="en-US" sz="2400" b="1" baseline="-30000" dirty="0">
                <a:solidFill>
                  <a:prstClr val="black"/>
                </a:solidFill>
                <a:latin typeface="Arial" pitchFamily="34" charset="0"/>
                <a:ea typeface="Times New Roman" pitchFamily="18" charset="0"/>
                <a:cs typeface="Arial" pitchFamily="34" charset="0"/>
              </a:rPr>
              <a:t>Before dil.</a:t>
            </a:r>
            <a:r>
              <a:rPr lang="en-US" sz="2400" b="1" dirty="0">
                <a:solidFill>
                  <a:prstClr val="black"/>
                </a:solidFill>
                <a:latin typeface="Arial" pitchFamily="34" charset="0"/>
                <a:ea typeface="Times New Roman" pitchFamily="18" charset="0"/>
                <a:cs typeface="Arial" pitchFamily="34" charset="0"/>
              </a:rPr>
              <a:t> = (N × V)</a:t>
            </a:r>
            <a:r>
              <a:rPr lang="en-US" sz="2400" b="1" baseline="-30000" dirty="0">
                <a:solidFill>
                  <a:prstClr val="black"/>
                </a:solidFill>
                <a:latin typeface="Arial" pitchFamily="34" charset="0"/>
                <a:ea typeface="Times New Roman" pitchFamily="18" charset="0"/>
                <a:cs typeface="Arial" pitchFamily="34" charset="0"/>
              </a:rPr>
              <a:t>After dil.</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(N × 10)</a:t>
            </a:r>
            <a:r>
              <a:rPr lang="en-US" sz="2400" b="1" baseline="-30000" dirty="0">
                <a:solidFill>
                  <a:prstClr val="black"/>
                </a:solidFill>
                <a:latin typeface="Arial" pitchFamily="34" charset="0"/>
                <a:ea typeface="Times New Roman" pitchFamily="18" charset="0"/>
                <a:cs typeface="Arial" pitchFamily="34" charset="0"/>
              </a:rPr>
              <a:t>Before dil.</a:t>
            </a:r>
            <a:r>
              <a:rPr lang="en-US" sz="2400" b="1" dirty="0">
                <a:solidFill>
                  <a:prstClr val="black"/>
                </a:solidFill>
                <a:latin typeface="Arial" pitchFamily="34" charset="0"/>
                <a:ea typeface="Times New Roman" pitchFamily="18" charset="0"/>
                <a:cs typeface="Arial" pitchFamily="34" charset="0"/>
              </a:rPr>
              <a:t> = (</a:t>
            </a:r>
            <a:r>
              <a:rPr lang="en-US" sz="2400" b="1" dirty="0">
                <a:solidFill>
                  <a:srgbClr val="FF0000"/>
                </a:solidFill>
                <a:latin typeface="Arial" pitchFamily="34" charset="0"/>
                <a:ea typeface="Times New Roman" pitchFamily="18" charset="0"/>
                <a:cs typeface="Arial" pitchFamily="34" charset="0"/>
              </a:rPr>
              <a:t>X</a:t>
            </a:r>
            <a:r>
              <a:rPr lang="en-US" sz="2400" b="1" dirty="0">
                <a:solidFill>
                  <a:prstClr val="black"/>
                </a:solidFill>
                <a:latin typeface="Arial" pitchFamily="34" charset="0"/>
                <a:ea typeface="Times New Roman" pitchFamily="18" charset="0"/>
                <a:cs typeface="Arial" pitchFamily="34" charset="0"/>
              </a:rPr>
              <a:t> × 250)</a:t>
            </a:r>
            <a:r>
              <a:rPr lang="en-US" sz="2400" b="1" baseline="-30000" dirty="0">
                <a:solidFill>
                  <a:prstClr val="black"/>
                </a:solidFill>
                <a:latin typeface="Arial" pitchFamily="34" charset="0"/>
                <a:ea typeface="Times New Roman" pitchFamily="18" charset="0"/>
                <a:cs typeface="Arial" pitchFamily="34" charset="0"/>
              </a:rPr>
              <a:t>After dil.</a:t>
            </a:r>
            <a:endParaRPr lang="en-US" sz="2400" dirty="0">
              <a:solidFill>
                <a:prstClr val="black"/>
              </a:solidFill>
              <a:latin typeface="Arial" pitchFamily="34" charset="0"/>
              <a:cs typeface="Arial" pitchFamily="34" charset="0"/>
            </a:endParaRPr>
          </a:p>
          <a:p>
            <a:pPr indent="457200" algn="justLow" eaLnBrk="0" fontAlgn="base" hangingPunct="0">
              <a:spcBef>
                <a:spcPct val="0"/>
              </a:spcBef>
              <a:spcAft>
                <a:spcPct val="0"/>
              </a:spcAft>
            </a:pPr>
            <a:endParaRPr lang="en-US" sz="2400" b="1" dirty="0">
              <a:solidFill>
                <a:prstClr val="black"/>
              </a:solidFill>
              <a:latin typeface="Arial" pitchFamily="34" charset="0"/>
              <a:ea typeface="Times New Roman" pitchFamily="18" charset="0"/>
              <a:cs typeface="Arial" pitchFamily="34" charset="0"/>
            </a:endParaRPr>
          </a:p>
          <a:p>
            <a:pPr indent="457200" algn="justLow" eaLnBrk="0" fontAlgn="base" hangingPunct="0">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N =    </a:t>
            </a:r>
            <a:r>
              <a:rPr lang="en-US" sz="2400" b="1" dirty="0">
                <a:solidFill>
                  <a:srgbClr val="FF0000"/>
                </a:solidFill>
                <a:latin typeface="Arial" pitchFamily="34" charset="0"/>
                <a:ea typeface="Times New Roman" pitchFamily="18" charset="0"/>
                <a:cs typeface="Arial" pitchFamily="34" charset="0"/>
              </a:rPr>
              <a:t>Y</a:t>
            </a:r>
            <a:r>
              <a:rPr lang="en-US" sz="2400" b="1" dirty="0">
                <a:solidFill>
                  <a:prstClr val="black"/>
                </a:solidFill>
                <a:latin typeface="Arial" pitchFamily="34" charset="0"/>
                <a:ea typeface="Times New Roman" pitchFamily="18" charset="0"/>
                <a:cs typeface="Arial" pitchFamily="34" charset="0"/>
              </a:rPr>
              <a:t>    eq./L (Normal) (Acetic acid in 10 ml vinegar)</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2222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00175" y="666750"/>
            <a:ext cx="3037568" cy="704850"/>
          </a:xfrm>
          <a:prstGeom prst="rect">
            <a:avLst/>
          </a:prstGeom>
          <a:noFill/>
        </p:spPr>
      </p:pic>
      <p:pic>
        <p:nvPicPr>
          <p:cNvPr id="205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5575" y="1676400"/>
            <a:ext cx="2994025" cy="781050"/>
          </a:xfrm>
          <a:prstGeom prst="rect">
            <a:avLst/>
          </a:prstGeom>
          <a:noFill/>
        </p:spPr>
      </p:pic>
      <p:pic>
        <p:nvPicPr>
          <p:cNvPr id="20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86774" y="3429000"/>
            <a:ext cx="3842426" cy="752475"/>
          </a:xfrm>
          <a:prstGeom prst="rect">
            <a:avLst/>
          </a:prstGeom>
          <a:noFill/>
        </p:spPr>
      </p:pic>
      <p:pic>
        <p:nvPicPr>
          <p:cNvPr id="205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90800" y="4343400"/>
            <a:ext cx="3641272" cy="685800"/>
          </a:xfrm>
          <a:prstGeom prst="rect">
            <a:avLst/>
          </a:prstGeom>
          <a:noFill/>
        </p:spPr>
      </p:pic>
      <p:pic>
        <p:nvPicPr>
          <p:cNvPr id="205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366187" y="5381625"/>
            <a:ext cx="3272613" cy="790575"/>
          </a:xfrm>
          <a:prstGeom prst="rect">
            <a:avLst/>
          </a:prstGeom>
          <a:noFill/>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6" name="Rectangle 8"/>
          <p:cNvSpPr>
            <a:spLocks noChangeArrowheads="1"/>
          </p:cNvSpPr>
          <p:nvPr/>
        </p:nvSpPr>
        <p:spPr bwMode="auto">
          <a:xfrm>
            <a:off x="0" y="857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1371600" y="2743200"/>
            <a:ext cx="671369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prstClr val="black"/>
                </a:solidFill>
                <a:latin typeface="Arial" pitchFamily="34" charset="0"/>
                <a:ea typeface="Times New Roman" pitchFamily="18" charset="0"/>
                <a:cs typeface="Arial" pitchFamily="34" charset="0"/>
              </a:rPr>
              <a:t>Wt.= B	g   (Acetic acid in 10 ml vinegar)</a:t>
            </a:r>
            <a:endParaRPr lang="en-US" sz="2400" dirty="0">
              <a:solidFill>
                <a:prstClr val="black"/>
              </a:solidFill>
              <a:latin typeface="Arial" pitchFamily="34" charset="0"/>
              <a:cs typeface="Arial" pitchFamily="34" charset="0"/>
            </a:endParaRPr>
          </a:p>
          <a:p>
            <a:pPr eaLnBrk="0" fontAlgn="base" hangingPunct="0">
              <a:spcBef>
                <a:spcPct val="0"/>
              </a:spcBef>
              <a:spcAft>
                <a:spcPct val="0"/>
              </a:spcAft>
            </a:pPr>
            <a:endParaRPr lang="en-US" sz="2400" dirty="0">
              <a:solidFill>
                <a:prstClr val="black"/>
              </a:solidFill>
              <a:latin typeface="Arial" pitchFamily="34" charset="0"/>
              <a:cs typeface="Arial" pitchFamily="34" charset="0"/>
            </a:endParaRPr>
          </a:p>
        </p:txBody>
      </p:sp>
      <p:sp>
        <p:nvSpPr>
          <p:cNvPr id="2058" name="Rectangle 10"/>
          <p:cNvSpPr>
            <a:spLocks noChangeArrowheads="1"/>
          </p:cNvSpPr>
          <p:nvPr/>
        </p:nvSpPr>
        <p:spPr bwMode="auto">
          <a:xfrm>
            <a:off x="0" y="2743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9" name="Rectangle 11"/>
          <p:cNvSpPr>
            <a:spLocks noChangeArrowheads="1"/>
          </p:cNvSpPr>
          <p:nvPr/>
        </p:nvSpPr>
        <p:spPr bwMode="auto">
          <a:xfrm>
            <a:off x="0" y="3476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60" name="Rectangle 12"/>
          <p:cNvSpPr>
            <a:spLocks noChangeArrowheads="1"/>
          </p:cNvSpPr>
          <p:nvPr/>
        </p:nvSpPr>
        <p:spPr bwMode="auto">
          <a:xfrm>
            <a:off x="0" y="434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 name="TextBox 1"/>
          <p:cNvSpPr txBox="1"/>
          <p:nvPr/>
        </p:nvSpPr>
        <p:spPr>
          <a:xfrm>
            <a:off x="2262722" y="1524000"/>
            <a:ext cx="423514" cy="523220"/>
          </a:xfrm>
          <a:prstGeom prst="rect">
            <a:avLst/>
          </a:prstGeom>
          <a:solidFill>
            <a:schemeClr val="bg1"/>
          </a:solidFill>
        </p:spPr>
        <p:txBody>
          <a:bodyPr wrap="none" rtlCol="0">
            <a:spAutoFit/>
          </a:bodyPr>
          <a:lstStyle/>
          <a:p>
            <a:r>
              <a:rPr lang="en-US" sz="2800" b="1" dirty="0">
                <a:solidFill>
                  <a:srgbClr val="FF0000"/>
                </a:solidFill>
                <a:latin typeface="Arial" pitchFamily="34" charset="0"/>
                <a:cs typeface="Arial" pitchFamily="34" charset="0"/>
              </a:rPr>
              <a:t>Y</a:t>
            </a:r>
          </a:p>
        </p:txBody>
      </p:sp>
    </p:spTree>
    <p:extLst>
      <p:ext uri="{BB962C8B-B14F-4D97-AF65-F5344CB8AC3E}">
        <p14:creationId xmlns:p14="http://schemas.microsoft.com/office/powerpoint/2010/main" val="330402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1"/>
          <p:cNvGraphicFramePr>
            <a:graphicFrameLocks noChangeAspect="1"/>
          </p:cNvGraphicFramePr>
          <p:nvPr>
            <p:extLst>
              <p:ext uri="{D42A27DB-BD31-4B8C-83A1-F6EECF244321}">
                <p14:modId xmlns:p14="http://schemas.microsoft.com/office/powerpoint/2010/main" val="1591776898"/>
              </p:ext>
            </p:extLst>
          </p:nvPr>
        </p:nvGraphicFramePr>
        <p:xfrm>
          <a:off x="457933" y="5257800"/>
          <a:ext cx="8457467" cy="704850"/>
        </p:xfrm>
        <a:graphic>
          <a:graphicData uri="http://schemas.openxmlformats.org/presentationml/2006/ole">
            <mc:AlternateContent xmlns:mc="http://schemas.openxmlformats.org/markup-compatibility/2006">
              <mc:Choice xmlns:v="urn:schemas-microsoft-com:vml" Requires="v">
                <p:oleObj name="CS ChemDraw Drawing" r:id="rId2" imgW="8627400" imgH="329400" progId="ChemDraw.Document.6.0">
                  <p:embed/>
                </p:oleObj>
              </mc:Choice>
              <mc:Fallback>
                <p:oleObj name="CS ChemDraw Drawing" r:id="rId2" imgW="8627400" imgH="329400" progId="ChemDraw.Document.6.0">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33" y="5257800"/>
                        <a:ext cx="8457467" cy="704850"/>
                      </a:xfrm>
                      <a:prstGeom prst="rect">
                        <a:avLst/>
                      </a:prstGeom>
                      <a:noFill/>
                    </p:spPr>
                  </p:pic>
                </p:oleObj>
              </mc:Fallback>
            </mc:AlternateContent>
          </a:graphicData>
        </a:graphic>
      </p:graphicFrame>
      <p:sp>
        <p:nvSpPr>
          <p:cNvPr id="31746" name="AutoShape 2"/>
          <p:cNvSpPr>
            <a:spLocks noChangeShapeType="1"/>
          </p:cNvSpPr>
          <p:nvPr/>
        </p:nvSpPr>
        <p:spPr bwMode="auto">
          <a:xfrm flipV="1">
            <a:off x="8001000" y="5486400"/>
            <a:ext cx="0" cy="228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1748"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p:cNvSpPr/>
          <p:nvPr/>
        </p:nvSpPr>
        <p:spPr>
          <a:xfrm>
            <a:off x="0" y="1066800"/>
            <a:ext cx="9144000" cy="2932341"/>
          </a:xfrm>
          <a:prstGeom prst="rect">
            <a:avLst/>
          </a:prstGeom>
        </p:spPr>
        <p:txBody>
          <a:bodyPr wrap="square">
            <a:spAutoFit/>
          </a:bodyPr>
          <a:lstStyle/>
          <a:p>
            <a:pPr lvl="0" indent="274638" algn="just" fontAlgn="base">
              <a:lnSpc>
                <a:spcPct val="200000"/>
              </a:lnSpc>
              <a:spcBef>
                <a:spcPct val="0"/>
              </a:spcBef>
              <a:spcAft>
                <a:spcPct val="0"/>
              </a:spcAft>
            </a:pPr>
            <a:r>
              <a:rPr lang="en-US" sz="2400" dirty="0">
                <a:latin typeface="Arial" pitchFamily="34" charset="0"/>
                <a:ea typeface="Times New Roman" pitchFamily="18" charset="0"/>
                <a:cs typeface="Arial" pitchFamily="34" charset="0"/>
              </a:rPr>
              <a:t>Hydrochloric acid (HCl) is not standard substance; Because HCl cannot be obtained at a very high purity and HCl does not have a high molecular mass. therefore it must standardize by using standard sodium carbonate (Na</a:t>
            </a:r>
            <a:r>
              <a:rPr lang="en-US" sz="2400" baseline="-30000" dirty="0">
                <a:latin typeface="Arial" pitchFamily="34" charset="0"/>
                <a:ea typeface="Times New Roman" pitchFamily="18" charset="0"/>
                <a:cs typeface="Arial" pitchFamily="34" charset="0"/>
              </a:rPr>
              <a:t>2</a:t>
            </a:r>
            <a:r>
              <a:rPr lang="en-US" sz="2400" dirty="0">
                <a:latin typeface="Arial" pitchFamily="34" charset="0"/>
                <a:ea typeface="Times New Roman" pitchFamily="18" charset="0"/>
                <a:cs typeface="Arial" pitchFamily="34" charset="0"/>
              </a:rPr>
              <a:t>CO</a:t>
            </a:r>
            <a:r>
              <a:rPr lang="en-US" sz="2400" baseline="-30000" dirty="0">
                <a:latin typeface="Arial" pitchFamily="34" charset="0"/>
                <a:ea typeface="Times New Roman" pitchFamily="18" charset="0"/>
                <a:cs typeface="Arial" pitchFamily="34" charset="0"/>
              </a:rPr>
              <a:t>3</a:t>
            </a:r>
            <a:r>
              <a:rPr lang="en-US" sz="2400" dirty="0">
                <a:latin typeface="Arial" pitchFamily="34" charset="0"/>
                <a:ea typeface="Times New Roman" pitchFamily="18" charset="0"/>
                <a:cs typeface="Arial" pitchFamily="34" charset="0"/>
              </a:rPr>
              <a:t>).</a:t>
            </a:r>
            <a:endParaRPr lang="en-US"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76233" y="609600"/>
            <a:ext cx="751923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Preparation of solutions</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1- Prepare 0.1N Na</a:t>
            </a:r>
            <a:r>
              <a:rPr kumimoji="0" lang="en-US" sz="2400" b="1" i="0" u="none" strike="noStrike" cap="none" normalizeH="0" baseline="-30000" dirty="0">
                <a:ln>
                  <a:noFill/>
                </a:ln>
                <a:solidFill>
                  <a:schemeClr val="tx1"/>
                </a:solidFill>
                <a:effectLst/>
                <a:latin typeface="Arial" pitchFamily="34" charset="0"/>
                <a:ea typeface="Times New Roman" pitchFamily="18" charset="0"/>
                <a:cs typeface="Arial" pitchFamily="34" charset="0"/>
              </a:rPr>
              <a:t>2</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CO</a:t>
            </a:r>
            <a:r>
              <a:rPr kumimoji="0" lang="en-US" sz="2400" b="1" i="0" u="none" strike="noStrike" cap="none" normalizeH="0" baseline="-30000" dirty="0">
                <a:ln>
                  <a:noFill/>
                </a:ln>
                <a:solidFill>
                  <a:schemeClr val="tx1"/>
                </a:solidFill>
                <a:effectLst/>
                <a:latin typeface="Arial" pitchFamily="34" charset="0"/>
                <a:ea typeface="Times New Roman" pitchFamily="18" charset="0"/>
                <a:cs typeface="Arial" pitchFamily="34" charset="0"/>
              </a:rPr>
              <a:t>3</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in 250mL of distilled water</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Na</a:t>
            </a:r>
            <a:r>
              <a:rPr kumimoji="0" lang="en-US" sz="2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CO</a:t>
            </a:r>
            <a:r>
              <a:rPr kumimoji="0" lang="en-US" sz="2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3 </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a solid substance.</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0722" name="Object 2"/>
          <p:cNvGraphicFramePr>
            <a:graphicFrameLocks noChangeAspect="1"/>
          </p:cNvGraphicFramePr>
          <p:nvPr/>
        </p:nvGraphicFramePr>
        <p:xfrm>
          <a:off x="685800" y="2895600"/>
          <a:ext cx="3757108" cy="2514600"/>
        </p:xfrm>
        <a:graphic>
          <a:graphicData uri="http://schemas.openxmlformats.org/presentationml/2006/ole">
            <mc:AlternateContent xmlns:mc="http://schemas.openxmlformats.org/markup-compatibility/2006">
              <mc:Choice xmlns:v="urn:schemas-microsoft-com:vml" Requires="v">
                <p:oleObj name="CS ChemDraw Drawing" r:id="rId2" imgW="2417040" imgH="1600920" progId="ChemDraw.Document.6.0">
                  <p:embed/>
                </p:oleObj>
              </mc:Choice>
              <mc:Fallback>
                <p:oleObj name="CS ChemDraw Drawing" r:id="rId2" imgW="2417040" imgH="1600920" progId="ChemDraw.Document.6.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3757108"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0723" name="Object 3"/>
          <p:cNvGraphicFramePr>
            <a:graphicFrameLocks noChangeAspect="1"/>
          </p:cNvGraphicFramePr>
          <p:nvPr/>
        </p:nvGraphicFramePr>
        <p:xfrm>
          <a:off x="5638800" y="3009900"/>
          <a:ext cx="3168805" cy="2095500"/>
        </p:xfrm>
        <a:graphic>
          <a:graphicData uri="http://schemas.openxmlformats.org/presentationml/2006/ole">
            <mc:AlternateContent xmlns:mc="http://schemas.openxmlformats.org/markup-compatibility/2006">
              <mc:Choice xmlns:v="urn:schemas-microsoft-com:vml" Requires="v">
                <p:oleObj name="CS ChemDraw Drawing" r:id="rId4" imgW="3152880" imgH="2088000" progId="ChemDraw.Document.6.0">
                  <p:embed/>
                </p:oleObj>
              </mc:Choice>
              <mc:Fallback>
                <p:oleObj name="CS ChemDraw Drawing" r:id="rId4" imgW="3152880" imgH="2088000"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09900"/>
                        <a:ext cx="3168805"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a:xfrm>
            <a:off x="4572000" y="3200400"/>
            <a:ext cx="9144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 y="5581471"/>
            <a:ext cx="8458200" cy="1200329"/>
          </a:xfrm>
          <a:prstGeom prst="rect">
            <a:avLst/>
          </a:prstGeom>
        </p:spPr>
        <p:txBody>
          <a:bodyPr wrap="square">
            <a:spAutoFit/>
          </a:bodyPr>
          <a:lstStyle/>
          <a:p>
            <a:r>
              <a:rPr lang="en-US" sz="2400" dirty="0">
                <a:latin typeface="Arial" pitchFamily="34" charset="0"/>
              </a:rPr>
              <a:t>Dissolve 1.325 g Na</a:t>
            </a:r>
            <a:r>
              <a:rPr lang="en-US" sz="2400" baseline="-25000" dirty="0">
                <a:latin typeface="Arial" pitchFamily="34" charset="0"/>
              </a:rPr>
              <a:t>2</a:t>
            </a:r>
            <a:r>
              <a:rPr lang="en-US" sz="2400" dirty="0">
                <a:latin typeface="Arial" pitchFamily="34" charset="0"/>
              </a:rPr>
              <a:t>CO</a:t>
            </a:r>
            <a:r>
              <a:rPr lang="en-US" sz="2400" baseline="-25000" dirty="0">
                <a:latin typeface="Arial" pitchFamily="34" charset="0"/>
              </a:rPr>
              <a:t>3</a:t>
            </a:r>
            <a:r>
              <a:rPr lang="en-US" sz="2400" dirty="0">
                <a:latin typeface="Arial" pitchFamily="34" charset="0"/>
              </a:rPr>
              <a:t> in approximately 250 ml of distilled water to obtain 0.1N Na</a:t>
            </a:r>
            <a:r>
              <a:rPr lang="en-US" sz="2400" baseline="-25000" dirty="0">
                <a:latin typeface="Arial" pitchFamily="34" charset="0"/>
              </a:rPr>
              <a:t>2</a:t>
            </a:r>
            <a:r>
              <a:rPr lang="en-US" sz="2400" dirty="0">
                <a:latin typeface="Arial" pitchFamily="34" charset="0"/>
              </a:rPr>
              <a:t>CO</a:t>
            </a:r>
            <a:r>
              <a:rPr lang="en-US" sz="2400" baseline="-25000" dirty="0">
                <a:latin typeface="Arial" pitchFamily="34" charset="0"/>
              </a:rPr>
              <a:t>3</a:t>
            </a:r>
            <a:r>
              <a:rPr lang="en-US" sz="2400" dirty="0">
                <a:latin typeface="Arial" pitchFamily="34" charset="0"/>
              </a:rPr>
              <a:t>.</a:t>
            </a:r>
            <a:br>
              <a:rPr lang="en-US" sz="2400" dirty="0">
                <a:latin typeface="Arial" pitchFamily="34" charset="0"/>
              </a:rPr>
            </a:br>
            <a:endParaRPr lang="en-US" sz="2400"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792540"/>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2- Prepare 0.1N HCl in 250mL of distilled water</a:t>
            </a: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HCl</a:t>
            </a:r>
            <a:r>
              <a:rPr kumimoji="0" lang="en-US" sz="2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a liquid substance.</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Sp.gr = 1.19 g/ml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%HCl = 37%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9698" name="Object 2"/>
          <p:cNvGraphicFramePr>
            <a:graphicFrameLocks noChangeAspect="1"/>
          </p:cNvGraphicFramePr>
          <p:nvPr/>
        </p:nvGraphicFramePr>
        <p:xfrm>
          <a:off x="647700" y="3276600"/>
          <a:ext cx="3842124" cy="2578267"/>
        </p:xfrm>
        <a:graphic>
          <a:graphicData uri="http://schemas.openxmlformats.org/presentationml/2006/ole">
            <mc:AlternateContent xmlns:mc="http://schemas.openxmlformats.org/markup-compatibility/2006">
              <mc:Choice xmlns:v="urn:schemas-microsoft-com:vml" Requires="v">
                <p:oleObj name="CS ChemDraw Drawing" r:id="rId2" imgW="2162192" imgH="1462662" progId="ChemDraw.Document.6.0">
                  <p:embed/>
                </p:oleObj>
              </mc:Choice>
              <mc:Fallback>
                <p:oleObj name="CS ChemDraw Drawing" r:id="rId2" imgW="2162192" imgH="1462662" progId="ChemDraw.Document.6.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276600"/>
                        <a:ext cx="3842124" cy="2578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9700" name="Object 4"/>
          <p:cNvGraphicFramePr>
            <a:graphicFrameLocks noChangeAspect="1"/>
          </p:cNvGraphicFramePr>
          <p:nvPr/>
        </p:nvGraphicFramePr>
        <p:xfrm>
          <a:off x="5846379" y="3352800"/>
          <a:ext cx="2535621" cy="1838325"/>
        </p:xfrm>
        <a:graphic>
          <a:graphicData uri="http://schemas.openxmlformats.org/presentationml/2006/ole">
            <mc:AlternateContent xmlns:mc="http://schemas.openxmlformats.org/markup-compatibility/2006">
              <mc:Choice xmlns:v="urn:schemas-microsoft-com:vml" Requires="v">
                <p:oleObj name="CS ChemDraw Drawing" r:id="rId4" imgW="1900010" imgH="1372681" progId="ChemDraw.Document.6.0">
                  <p:embed/>
                </p:oleObj>
              </mc:Choice>
              <mc:Fallback>
                <p:oleObj name="CS ChemDraw Drawing" r:id="rId4" imgW="1900010" imgH="1372681" progId="ChemDraw.Document.6.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379" y="3352800"/>
                        <a:ext cx="2535621"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4572000" y="3581400"/>
            <a:ext cx="9144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381000" y="914400"/>
          <a:ext cx="9525000" cy="2146862"/>
        </p:xfrm>
        <a:graphic>
          <a:graphicData uri="http://schemas.openxmlformats.org/presentationml/2006/ole">
            <mc:AlternateContent xmlns:mc="http://schemas.openxmlformats.org/markup-compatibility/2006">
              <mc:Choice xmlns:v="urn:schemas-microsoft-com:vml" Requires="v">
                <p:oleObj name="CS ChemDraw Drawing" r:id="rId2" imgW="6674850" imgH="1502383" progId="ChemDraw.Document.6.0">
                  <p:embed/>
                </p:oleObj>
              </mc:Choice>
              <mc:Fallback>
                <p:oleObj name="CS ChemDraw Drawing" r:id="rId2" imgW="6674850" imgH="1502383" progId="ChemDraw.Document.6.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9525000" cy="214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p:nvSpPr>
        <p:spPr bwMode="auto">
          <a:xfrm>
            <a:off x="304800" y="3567242"/>
            <a:ext cx="8610600" cy="1685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Take 2.1 ml of concentrated HCl with a pipet, and dilute to 250 ml with distilled water in a 250ml-volumetric flask to obtain approximately 0.1 N HCl.</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123950" y="1222375"/>
          <a:ext cx="7612063" cy="5256213"/>
        </p:xfrm>
        <a:graphic>
          <a:graphicData uri="http://schemas.openxmlformats.org/presentationml/2006/ole">
            <mc:AlternateContent xmlns:mc="http://schemas.openxmlformats.org/markup-compatibility/2006">
              <mc:Choice xmlns:v="urn:schemas-microsoft-com:vml" Requires="v">
                <p:oleObj name="CS ChemDraw Drawing" r:id="rId2" imgW="5173508" imgH="3568700" progId="ChemDraw.Document.6.0">
                  <p:embed/>
                </p:oleObj>
              </mc:Choice>
              <mc:Fallback>
                <p:oleObj name="CS ChemDraw Drawing" r:id="rId2" imgW="5173508" imgH="3568700" progId="ChemDraw.Document.6.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222375"/>
                        <a:ext cx="7612063"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ChangeArrowheads="1"/>
          </p:cNvSpPr>
          <p:nvPr/>
        </p:nvSpPr>
        <p:spPr bwMode="auto">
          <a:xfrm>
            <a:off x="812979" y="467380"/>
            <a:ext cx="208262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Arial" pitchFamily="34" charset="0"/>
                <a:ea typeface="Times New Roman" pitchFamily="18" charset="0"/>
                <a:cs typeface="Arial" pitchFamily="34" charset="0"/>
              </a:rPr>
              <a:t>Procedure:</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8129" name="Object 1"/>
          <p:cNvGraphicFramePr>
            <a:graphicFrameLocks noChangeAspect="1"/>
          </p:cNvGraphicFramePr>
          <p:nvPr/>
        </p:nvGraphicFramePr>
        <p:xfrm>
          <a:off x="254778" y="704850"/>
          <a:ext cx="8660622" cy="4781550"/>
        </p:xfrm>
        <a:graphic>
          <a:graphicData uri="http://schemas.openxmlformats.org/presentationml/2006/ole">
            <mc:AlternateContent xmlns:mc="http://schemas.openxmlformats.org/markup-compatibility/2006">
              <mc:Choice xmlns:v="urn:schemas-microsoft-com:vml" Requires="v">
                <p:oleObj name="CS ChemDraw Drawing" r:id="rId2" imgW="5213159" imgH="2875334" progId="ChemDraw.Document.6.0">
                  <p:embed/>
                </p:oleObj>
              </mc:Choice>
              <mc:Fallback>
                <p:oleObj name="CS ChemDraw Drawing" r:id="rId2" imgW="5213159" imgH="2875334" progId="ChemDraw.Document.6.0">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78" y="704850"/>
                        <a:ext cx="8660622"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514053"/>
            <a:ext cx="8610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200000"/>
              </a:lnSpc>
              <a:spcBef>
                <a:spcPct val="0"/>
              </a:spcBef>
              <a:spcAft>
                <a:spcPct val="0"/>
              </a:spcAft>
            </a:pPr>
            <a:r>
              <a:rPr lang="en-US" sz="3600" b="1" u="sng" dirty="0">
                <a:solidFill>
                  <a:srgbClr val="00B050"/>
                </a:solidFill>
                <a:latin typeface="Arial" pitchFamily="34" charset="0"/>
                <a:ea typeface="Times New Roman" pitchFamily="18" charset="0"/>
                <a:cs typeface="Arial" pitchFamily="34" charset="0"/>
              </a:rPr>
              <a:t>Experiment No. 2</a:t>
            </a:r>
          </a:p>
          <a:p>
            <a:pPr algn="ctr" fontAlgn="base">
              <a:lnSpc>
                <a:spcPct val="200000"/>
              </a:lnSpc>
              <a:spcBef>
                <a:spcPct val="0"/>
              </a:spcBef>
              <a:spcAft>
                <a:spcPct val="0"/>
              </a:spcAft>
            </a:pPr>
            <a:endParaRPr lang="en-US" sz="2400" b="1" dirty="0">
              <a:solidFill>
                <a:srgbClr val="FF0000"/>
              </a:solidFill>
              <a:latin typeface="Arial" pitchFamily="34" charset="0"/>
              <a:cs typeface="Arial" pitchFamily="34" charset="0"/>
            </a:endParaRPr>
          </a:p>
          <a:p>
            <a:pPr algn="ctr" eaLnBrk="0" fontAlgn="base" hangingPunct="0">
              <a:lnSpc>
                <a:spcPct val="200000"/>
              </a:lnSpc>
              <a:spcBef>
                <a:spcPct val="0"/>
              </a:spcBef>
              <a:spcAft>
                <a:spcPct val="0"/>
              </a:spcAft>
            </a:pPr>
            <a:r>
              <a:rPr lang="en-US" sz="2400" b="1" dirty="0">
                <a:solidFill>
                  <a:srgbClr val="FF0000"/>
                </a:solidFill>
                <a:latin typeface="Arial" pitchFamily="34" charset="0"/>
                <a:ea typeface="Times New Roman" pitchFamily="18" charset="0"/>
                <a:cs typeface="Arial" pitchFamily="34" charset="0"/>
              </a:rPr>
              <a:t>Preparation and standardization of approximately 0.1N sodium hydroxide (</a:t>
            </a:r>
            <a:r>
              <a:rPr lang="en-US" sz="2400" b="1" dirty="0" err="1">
                <a:solidFill>
                  <a:srgbClr val="00B0F0"/>
                </a:solidFill>
                <a:latin typeface="Arial" pitchFamily="34" charset="0"/>
                <a:ea typeface="Times New Roman" pitchFamily="18" charset="0"/>
                <a:cs typeface="Arial" pitchFamily="34" charset="0"/>
              </a:rPr>
              <a:t>NaOH</a:t>
            </a:r>
            <a:r>
              <a:rPr lang="en-US" sz="2400" b="1" dirty="0">
                <a:solidFill>
                  <a:srgbClr val="FF0000"/>
                </a:solidFill>
                <a:latin typeface="Arial" pitchFamily="34" charset="0"/>
                <a:ea typeface="Times New Roman" pitchFamily="18" charset="0"/>
                <a:cs typeface="Arial" pitchFamily="34" charset="0"/>
              </a:rPr>
              <a:t>) using standardized hydrochloric acid (</a:t>
            </a:r>
            <a:r>
              <a:rPr lang="en-US" sz="2400" b="1" dirty="0">
                <a:solidFill>
                  <a:srgbClr val="00B0F0"/>
                </a:solidFill>
                <a:latin typeface="Arial" pitchFamily="34" charset="0"/>
                <a:ea typeface="Times New Roman" pitchFamily="18" charset="0"/>
                <a:cs typeface="Arial" pitchFamily="34" charset="0"/>
              </a:rPr>
              <a:t>HCl</a:t>
            </a:r>
            <a:r>
              <a:rPr lang="en-US" sz="2400" b="1" dirty="0">
                <a:solidFill>
                  <a:srgbClr val="FF0000"/>
                </a:solidFill>
                <a:latin typeface="Arial" pitchFamily="34" charset="0"/>
                <a:ea typeface="Times New Roman" pitchFamily="18" charset="0"/>
                <a:cs typeface="Arial" pitchFamily="34" charset="0"/>
              </a:rPr>
              <a:t>)</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88139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TotalTime>
  <Words>1124</Words>
  <Application>Microsoft Office PowerPoint</Application>
  <PresentationFormat>On-screen Show (4:3)</PresentationFormat>
  <Paragraphs>100</Paragraphs>
  <Slides>28</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Constantia</vt:lpstr>
      <vt:lpstr>Times New Roman</vt:lpstr>
      <vt:lpstr>Wingdings 2</vt:lpstr>
      <vt:lpstr>Flow</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hunar</dc:creator>
  <cp:lastModifiedBy>Ibrahim Saeed</cp:lastModifiedBy>
  <cp:revision>42</cp:revision>
  <dcterms:created xsi:type="dcterms:W3CDTF">2011-11-02T18:16:29Z</dcterms:created>
  <dcterms:modified xsi:type="dcterms:W3CDTF">2022-10-03T10:27:33Z</dcterms:modified>
</cp:coreProperties>
</file>