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308" r:id="rId7"/>
    <p:sldId id="307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88988" autoAdjust="0"/>
  </p:normalViewPr>
  <p:slideViewPr>
    <p:cSldViewPr>
      <p:cViewPr varScale="1">
        <p:scale>
          <a:sx n="65" d="100"/>
          <a:sy n="65" d="100"/>
        </p:scale>
        <p:origin x="-20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6E536-A941-41BF-AA85-B1F09D0258AF}" type="datetimeFigureOut">
              <a:rPr lang="en-US" smtClean="0"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0AEDC-4D16-4EBC-A317-D1CB0CA00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7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D23005-67DE-4D6B-95C7-33CEDC50DB2B}" type="datetime1">
              <a:rPr lang="en-US" smtClean="0"/>
              <a:t>10/4/2022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741FAC-B5CD-4CA7-B42C-2C5F7F0D4513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10C20C-F91A-4A44-AF80-E75C03DBA213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BD8280-8938-437A-8451-AFA636C2AD39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8A3F5A-038B-49BD-943F-CBBE42407BDC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4067C-9602-45D8-880D-7C1FF87566DF}" type="datetime1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79C41A-6887-47FB-ABD5-14078697BC2F}" type="datetime1">
              <a:rPr lang="en-US" smtClean="0"/>
              <a:t>10/4/2022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F8A59-821F-4161-AE0E-4896EC53F00F}" type="datetime1">
              <a:rPr lang="en-US" smtClean="0"/>
              <a:t>10/4/2022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5B0DEB-871A-446F-8748-25CA842E74E9}" type="datetime1">
              <a:rPr lang="en-US" smtClean="0"/>
              <a:t>10/4/2022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A94D4-34B0-42A1-A34F-CDBFC57314F3}" type="datetime1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C9F15-FFCE-42F4-98E0-4760ABF70D5C}" type="datetime1">
              <a:rPr lang="en-US" smtClean="0"/>
              <a:t>10/4/2022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39F0DB-F73A-4B45-86AB-E0F67B2D2FF3}" type="datetime1">
              <a:rPr lang="en-US" smtClean="0"/>
              <a:t>10/4/2022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457200"/>
            <a:ext cx="6629400" cy="3733800"/>
          </a:xfrm>
        </p:spPr>
        <p:txBody>
          <a:bodyPr>
            <a:normAutofit fontScale="90000"/>
          </a:bodyPr>
          <a:lstStyle/>
          <a:p>
            <a:pPr algn="r"/>
            <a:r>
              <a:rPr lang="ar-IQ" sz="3200" dirty="0" smtClean="0"/>
              <a:t>اسم التدريسي: م.م </a:t>
            </a:r>
            <a:r>
              <a:rPr lang="ar-IQ" sz="3200" dirty="0"/>
              <a:t>سارا زيد محمود </a:t>
            </a:r>
            <a:br>
              <a:rPr lang="ar-IQ" sz="3200" dirty="0"/>
            </a:br>
            <a:r>
              <a:rPr lang="ar-IQ" sz="3200" dirty="0" smtClean="0"/>
              <a:t>المادة</a:t>
            </a:r>
            <a:r>
              <a:rPr lang="ar-IQ" sz="3200" dirty="0"/>
              <a:t>: الأدب </a:t>
            </a:r>
            <a:r>
              <a:rPr lang="ar-IQ" sz="3200" dirty="0" smtClean="0"/>
              <a:t>العباسي </a:t>
            </a:r>
            <a:br>
              <a:rPr lang="ar-IQ" sz="3200" dirty="0" smtClean="0"/>
            </a:br>
            <a:r>
              <a:rPr lang="ar-IQ" sz="3200" dirty="0" smtClean="0"/>
              <a:t>عنوان المحاضرة:</a:t>
            </a:r>
            <a:r>
              <a:rPr lang="ar-KW" sz="3200" dirty="0"/>
              <a:t> </a:t>
            </a:r>
            <a:r>
              <a:rPr lang="ar-IQ" sz="3200" dirty="0" smtClean="0"/>
              <a:t>مفردات المادة للسنة الدراسية. </a:t>
            </a:r>
            <a:r>
              <a:rPr lang="ar-IQ" sz="3200" dirty="0">
                <a:solidFill>
                  <a:srgbClr val="FF0000"/>
                </a:solidFill>
              </a:rPr>
              <a:t/>
            </a:r>
            <a:br>
              <a:rPr lang="ar-IQ" sz="3200" dirty="0">
                <a:solidFill>
                  <a:srgbClr val="FF0000"/>
                </a:solidFill>
              </a:rPr>
            </a:br>
            <a:r>
              <a:rPr lang="ar-IQ" sz="3200" dirty="0"/>
              <a:t>الكورس : الأول </a:t>
            </a:r>
            <a:br>
              <a:rPr lang="ar-IQ" sz="3200" dirty="0"/>
            </a:br>
            <a:r>
              <a:rPr lang="ar-IQ" sz="3200" dirty="0" smtClean="0"/>
              <a:t>التاريخ: </a:t>
            </a:r>
            <a:r>
              <a:rPr lang="ar-KW" sz="3200" dirty="0" smtClean="0"/>
              <a:t>2022</a:t>
            </a:r>
            <a:r>
              <a:rPr lang="ar-IQ" sz="3200" dirty="0" smtClean="0"/>
              <a:t>-</a:t>
            </a:r>
            <a:r>
              <a:rPr lang="ar-KW" sz="3200" dirty="0" smtClean="0"/>
              <a:t>10</a:t>
            </a:r>
            <a:r>
              <a:rPr lang="ar-IQ" sz="3200" dirty="0" smtClean="0"/>
              <a:t>-</a:t>
            </a:r>
            <a:r>
              <a:rPr lang="ar-KW" sz="3200" dirty="0" smtClean="0"/>
              <a:t>5 </a:t>
            </a:r>
            <a:r>
              <a:rPr lang="ar-KW" sz="3200" dirty="0" smtClean="0"/>
              <a:t/>
            </a:r>
            <a:br>
              <a:rPr lang="ar-KW" sz="3200" dirty="0" smtClean="0"/>
            </a:br>
            <a:r>
              <a:rPr lang="ar-IQ" sz="3200" dirty="0" smtClean="0"/>
              <a:t>المحاضرة : الأولى </a:t>
            </a:r>
            <a:br>
              <a:rPr lang="ar-IQ" sz="3200" dirty="0" smtClean="0"/>
            </a:br>
            <a:r>
              <a:rPr lang="ar-IQ" sz="3200" dirty="0" smtClean="0"/>
              <a:t>المرحلة </a:t>
            </a:r>
            <a:r>
              <a:rPr lang="ar-IQ" sz="3200" dirty="0"/>
              <a:t>: </a:t>
            </a:r>
            <a:r>
              <a:rPr lang="ar-IQ" sz="3200" dirty="0" smtClean="0"/>
              <a:t>الثالثة</a:t>
            </a:r>
            <a:br>
              <a:rPr lang="ar-IQ" sz="3200" dirty="0" smtClean="0"/>
            </a:br>
            <a:r>
              <a:rPr lang="ar-IQ" sz="3200" dirty="0" smtClean="0"/>
              <a:t>الكلية : التربية – جامعة صلاح الدين / شقلاوة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19600"/>
            <a:ext cx="6400800" cy="1066800"/>
          </a:xfrm>
        </p:spPr>
        <p:txBody>
          <a:bodyPr/>
          <a:lstStyle/>
          <a:p>
            <a:pPr algn="r"/>
            <a:r>
              <a:rPr lang="en-US" dirty="0" smtClean="0"/>
              <a:t>Email: </a:t>
            </a:r>
            <a:r>
              <a:rPr lang="en-US" dirty="0" err="1" smtClean="0"/>
              <a:t>Sara.mahmood@su.edu.krd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5052-4066-4BE5-A95D-64915DB514A7}" type="datetime1">
              <a:rPr lang="en-US" smtClean="0"/>
              <a:t>10/4/2022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مفردات المادة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FontTx/>
              <a:buChar char="-"/>
            </a:pPr>
            <a:r>
              <a:rPr lang="ar-IQ" b="1" dirty="0" smtClean="0"/>
              <a:t>1- مدخل حول مفهوم الأدب العباسي وعصوره.</a:t>
            </a:r>
          </a:p>
          <a:p>
            <a:pPr marL="82296" indent="0" algn="r">
              <a:buNone/>
            </a:pPr>
            <a:r>
              <a:rPr lang="ar-IQ" dirty="0" smtClean="0"/>
              <a:t>2- </a:t>
            </a:r>
            <a:r>
              <a:rPr lang="ar-IQ" b="1" dirty="0" smtClean="0"/>
              <a:t>لمحة تاريخية عن العصر العباسي </a:t>
            </a:r>
            <a:r>
              <a:rPr lang="ar-IQ" dirty="0" smtClean="0"/>
              <a:t>(الحالة السياسية/ </a:t>
            </a:r>
          </a:p>
          <a:p>
            <a:pPr marL="82296" indent="0" algn="r">
              <a:buNone/>
            </a:pPr>
            <a:r>
              <a:rPr lang="ar-IQ" dirty="0" smtClean="0"/>
              <a:t>الحالة الاجتماعية/ الحالة الفكرية والثقافية).</a:t>
            </a:r>
          </a:p>
          <a:p>
            <a:pPr marL="82296" indent="0" algn="r">
              <a:buNone/>
            </a:pPr>
            <a:r>
              <a:rPr lang="ar-IQ" dirty="0" smtClean="0"/>
              <a:t>3- عوامل ازدهار الشعر في العصر العباسي.</a:t>
            </a:r>
          </a:p>
          <a:p>
            <a:pPr marL="82296" indent="0" algn="r">
              <a:buNone/>
            </a:pPr>
            <a:r>
              <a:rPr lang="ar-IQ" dirty="0" smtClean="0"/>
              <a:t>4- </a:t>
            </a:r>
            <a:r>
              <a:rPr lang="ar-IQ" b="1" dirty="0" smtClean="0"/>
              <a:t>الأغراض الشعرية </a:t>
            </a:r>
            <a:r>
              <a:rPr lang="ar-IQ" dirty="0" smtClean="0"/>
              <a:t>: 1- المديح 2- الهجاء 3-  الرثاء 4- الغزل 5- الوصف 6- الخمريات </a:t>
            </a:r>
          </a:p>
          <a:p>
            <a:pPr marL="82296" indent="0" algn="r">
              <a:buNone/>
            </a:pPr>
            <a:r>
              <a:rPr lang="ar-IQ" dirty="0" smtClean="0"/>
              <a:t>5- </a:t>
            </a:r>
            <a:r>
              <a:rPr lang="ar-IQ" b="1" dirty="0" smtClean="0"/>
              <a:t>مظاهر التجديد في القصيدة العباسية : </a:t>
            </a:r>
          </a:p>
          <a:p>
            <a:pPr marL="82296" indent="0" algn="r">
              <a:buNone/>
            </a:pPr>
            <a:r>
              <a:rPr lang="ar-IQ" dirty="0" smtClean="0"/>
              <a:t>1- التجديد في الأفكار والمعاني.</a:t>
            </a:r>
          </a:p>
          <a:p>
            <a:pPr marL="82296" indent="0" algn="r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D99E-291F-4A1B-868A-79DC8AD8533C}" type="datetime1">
              <a:rPr lang="en-US" smtClean="0"/>
              <a:t>10/4/2022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0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مفردات المادة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066800"/>
            <a:ext cx="7498080" cy="4800600"/>
          </a:xfrm>
        </p:spPr>
        <p:txBody>
          <a:bodyPr>
            <a:normAutofit/>
          </a:bodyPr>
          <a:lstStyle/>
          <a:p>
            <a:pPr marL="82296" indent="0" algn="r">
              <a:buNone/>
            </a:pPr>
            <a:r>
              <a:rPr lang="ar-IQ" dirty="0" smtClean="0"/>
              <a:t>2- التجديد في الألفاظ والأساليب.</a:t>
            </a:r>
          </a:p>
          <a:p>
            <a:pPr marL="82296" indent="0" algn="r">
              <a:buNone/>
            </a:pPr>
            <a:r>
              <a:rPr lang="ar-IQ" dirty="0" smtClean="0"/>
              <a:t>3- التجديد في الأوزان والقوافي.</a:t>
            </a:r>
          </a:p>
          <a:p>
            <a:pPr marL="82296" indent="0" algn="r">
              <a:buNone/>
            </a:pPr>
            <a:r>
              <a:rPr lang="ar-IQ" dirty="0" smtClean="0"/>
              <a:t>4- التجديد في الموضوعات ( المجون / الشعوبية والزندقة/ شعر الزهد والتصوف / الشعر الفكاهي / الشعر التعليمي).</a:t>
            </a:r>
          </a:p>
          <a:p>
            <a:pPr marL="82296" indent="0" algn="r">
              <a:buNone/>
            </a:pPr>
            <a:r>
              <a:rPr lang="ar-IQ" dirty="0" smtClean="0"/>
              <a:t>- حركتي الشعوبية والزندقة وانعكاسهما على الشعر.</a:t>
            </a:r>
          </a:p>
          <a:p>
            <a:pPr marL="82296" indent="0" algn="r">
              <a:buNone/>
            </a:pPr>
            <a:r>
              <a:rPr lang="ar-IQ" dirty="0" smtClean="0"/>
              <a:t>6</a:t>
            </a:r>
            <a:r>
              <a:rPr lang="ar-IQ" b="1" dirty="0" smtClean="0"/>
              <a:t>- نماذج من الشعراء </a:t>
            </a:r>
            <a:r>
              <a:rPr lang="ar-IQ" dirty="0" smtClean="0"/>
              <a:t>: 1- أبو العتاهية  2- أبو تمام 3- البحتري 4- المتنبي 5- أبو العلاء المعري</a:t>
            </a:r>
            <a:endParaRPr lang="ar-IQ" dirty="0"/>
          </a:p>
          <a:p>
            <a:pPr marL="82296" indent="0" algn="r">
              <a:buNone/>
            </a:pPr>
            <a:endParaRPr lang="ar-IQ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1B4A-194F-4820-9A63-CADA5567C89E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3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مفردات المادة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24400"/>
          </a:xfrm>
        </p:spPr>
        <p:txBody>
          <a:bodyPr>
            <a:normAutofit lnSpcReduction="10000"/>
          </a:bodyPr>
          <a:lstStyle/>
          <a:p>
            <a:pPr marL="82296" indent="0" algn="r">
              <a:buNone/>
            </a:pPr>
            <a:r>
              <a:rPr lang="ar-IQ" b="1" dirty="0"/>
              <a:t>7- النثر وفنونه واتجاهاته في العصر </a:t>
            </a:r>
            <a:r>
              <a:rPr lang="ar-IQ" b="1" dirty="0" smtClean="0"/>
              <a:t>العباسي :</a:t>
            </a:r>
          </a:p>
          <a:p>
            <a:pPr marL="82296" indent="0" algn="r">
              <a:buNone/>
            </a:pPr>
            <a:r>
              <a:rPr lang="ar-IQ" b="1" dirty="0" smtClean="0"/>
              <a:t>أ- عومل تطور النثر.</a:t>
            </a:r>
          </a:p>
          <a:p>
            <a:pPr marL="82296" indent="0" algn="r">
              <a:buNone/>
            </a:pPr>
            <a:r>
              <a:rPr lang="ar-IQ" b="1" dirty="0" smtClean="0"/>
              <a:t>ب- الفنون النثرية :</a:t>
            </a:r>
          </a:p>
          <a:p>
            <a:pPr marL="82296" indent="0" algn="r">
              <a:buNone/>
            </a:pPr>
            <a:r>
              <a:rPr lang="ar-IQ" dirty="0" smtClean="0"/>
              <a:t>1- الرسائل الديوانية والاخوانية. 2- الخطابة   3-القصص 4- فن التوقيعات  5- فن المقامات 6- فن المناظرات.</a:t>
            </a:r>
          </a:p>
          <a:p>
            <a:pPr marL="82296" indent="0" algn="r">
              <a:buNone/>
            </a:pPr>
            <a:r>
              <a:rPr lang="ar-IQ" b="1" dirty="0" smtClean="0"/>
              <a:t>8- نماذج من الكُتّاب :</a:t>
            </a:r>
          </a:p>
          <a:p>
            <a:pPr marL="82296" indent="0" algn="r">
              <a:buNone/>
            </a:pPr>
            <a:r>
              <a:rPr lang="ar-IQ" dirty="0" smtClean="0"/>
              <a:t>1- الجاحظ   2- أبو حيان التوحيدي 3- بشار بن برد 4- أبو نواس 5- مسلم بن الوليد إلخ .... </a:t>
            </a:r>
            <a:r>
              <a:rPr lang="ar-IQ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FB8A-5DAB-44DC-8F1D-590732BC7724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2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قائمة المراجع والكتب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924800" cy="4800600"/>
          </a:xfrm>
        </p:spPr>
        <p:txBody>
          <a:bodyPr>
            <a:normAutofit lnSpcReduction="10000"/>
          </a:bodyPr>
          <a:lstStyle/>
          <a:p>
            <a:pPr marL="82296" indent="0" algn="r">
              <a:buNone/>
            </a:pPr>
            <a:r>
              <a:rPr lang="ar-IQ" sz="2400" b="1" dirty="0" smtClean="0"/>
              <a:t>- المراجع الرئيسة </a:t>
            </a:r>
            <a:r>
              <a:rPr lang="ar-IQ" sz="2000" b="1" dirty="0" smtClean="0"/>
              <a:t>:</a:t>
            </a:r>
          </a:p>
          <a:p>
            <a:pPr marL="82296" indent="0" algn="r">
              <a:buNone/>
            </a:pPr>
            <a:r>
              <a:rPr lang="ar-KW" sz="2000" dirty="0" smtClean="0"/>
              <a:t>1</a:t>
            </a:r>
            <a:r>
              <a:rPr lang="ar-IQ" sz="2000" dirty="0" smtClean="0"/>
              <a:t>- تاريخ الأدب العربي –العصر العباسي الأول،د.شوقي ضيف.</a:t>
            </a:r>
          </a:p>
          <a:p>
            <a:pPr marL="82296" indent="0" algn="r">
              <a:buNone/>
            </a:pPr>
            <a:r>
              <a:rPr lang="ar-KW" sz="2000" dirty="0" smtClean="0"/>
              <a:t> 2</a:t>
            </a:r>
            <a:r>
              <a:rPr lang="ar-IQ" sz="2000" dirty="0" smtClean="0"/>
              <a:t>- تاريخ الأدب العربي –العصر العباسي الثاني، د. شوقي ضيف.</a:t>
            </a:r>
            <a:r>
              <a:rPr lang="ar-KW" sz="2000" dirty="0" smtClean="0"/>
              <a:t> </a:t>
            </a:r>
          </a:p>
          <a:p>
            <a:pPr marL="82296" indent="0" algn="r">
              <a:buNone/>
            </a:pPr>
            <a:r>
              <a:rPr lang="ar-KW" sz="2000" dirty="0" smtClean="0"/>
              <a:t> 3- </a:t>
            </a:r>
            <a:r>
              <a:rPr lang="ar-IQ" sz="2000" dirty="0" smtClean="0"/>
              <a:t>الأدب </a:t>
            </a:r>
            <a:r>
              <a:rPr lang="ar-IQ" sz="2000" dirty="0"/>
              <a:t>العربي في العصر العباسي، د. ناظم رشيد</a:t>
            </a:r>
            <a:r>
              <a:rPr lang="ar-IQ" sz="2000" dirty="0" smtClean="0"/>
              <a:t>.</a:t>
            </a:r>
          </a:p>
          <a:p>
            <a:pPr marL="82296" indent="0" algn="r">
              <a:buNone/>
            </a:pPr>
            <a:endParaRPr lang="ar-IQ" sz="2400" b="1" dirty="0"/>
          </a:p>
          <a:p>
            <a:pPr marL="82296" indent="0" algn="r">
              <a:buNone/>
            </a:pPr>
            <a:r>
              <a:rPr lang="ar-IQ" sz="2400" b="1" dirty="0" smtClean="0"/>
              <a:t> - المصادر والمراجع المفيدة </a:t>
            </a:r>
            <a:r>
              <a:rPr lang="ar-IQ" sz="2000" dirty="0" smtClean="0"/>
              <a:t>: </a:t>
            </a:r>
          </a:p>
          <a:p>
            <a:pPr marL="82296" indent="0" algn="r">
              <a:buNone/>
            </a:pPr>
            <a:r>
              <a:rPr lang="ar-IQ" sz="2000" dirty="0" smtClean="0"/>
              <a:t>1- تاريخ الأدب العربي، عمر فروخ. </a:t>
            </a:r>
          </a:p>
          <a:p>
            <a:pPr marL="82296" indent="0" algn="r">
              <a:buNone/>
            </a:pPr>
            <a:r>
              <a:rPr lang="ar-IQ" sz="2000" dirty="0"/>
              <a:t>2- الادب في عصر العباسيين ، د. محمد زغلول </a:t>
            </a:r>
            <a:r>
              <a:rPr lang="ar-IQ" sz="2000" dirty="0" smtClean="0"/>
              <a:t>سلام</a:t>
            </a:r>
          </a:p>
          <a:p>
            <a:pPr marL="82296" indent="0" algn="r">
              <a:buNone/>
            </a:pPr>
            <a:r>
              <a:rPr lang="ar-IQ" sz="2000" dirty="0" smtClean="0"/>
              <a:t>.3- الأغاني</a:t>
            </a:r>
            <a:r>
              <a:rPr lang="ar-IQ" sz="2000" dirty="0"/>
              <a:t>، لأبي فرج </a:t>
            </a:r>
            <a:r>
              <a:rPr lang="ar-IQ" sz="2000" dirty="0" smtClean="0"/>
              <a:t>الاصفهاني.</a:t>
            </a:r>
          </a:p>
          <a:p>
            <a:pPr marL="82296" indent="0" algn="r">
              <a:buNone/>
            </a:pPr>
            <a:r>
              <a:rPr lang="ar-IQ" sz="2000" dirty="0" smtClean="0"/>
              <a:t>4- المعجم </a:t>
            </a:r>
            <a:r>
              <a:rPr lang="ar-IQ" sz="2000" dirty="0"/>
              <a:t>الأدبي، جبور عبدالنور.</a:t>
            </a:r>
            <a:endParaRPr lang="en-US" sz="2000" dirty="0"/>
          </a:p>
          <a:p>
            <a:pPr marL="82296" indent="0" algn="r">
              <a:buNone/>
            </a:pPr>
            <a:r>
              <a:rPr lang="ar-IQ" sz="2000" dirty="0" smtClean="0"/>
              <a:t>5- </a:t>
            </a:r>
            <a:r>
              <a:rPr lang="ar-IQ" sz="2000" dirty="0"/>
              <a:t>معجم المصطلحات العربية في الغة والأدب، مجدي وهبة ، كامل المهندس.</a:t>
            </a:r>
            <a:endParaRPr lang="en-US" sz="2000" dirty="0"/>
          </a:p>
          <a:p>
            <a:pPr marL="82296" indent="0" algn="r">
              <a:buNone/>
            </a:pPr>
            <a:r>
              <a:rPr lang="ar-IQ" sz="2000" dirty="0" smtClean="0"/>
              <a:t>6- معجم </a:t>
            </a:r>
            <a:r>
              <a:rPr lang="ar-IQ" sz="2000" dirty="0"/>
              <a:t>النقد العربي القديم، أحمد مطلوب.</a:t>
            </a:r>
            <a:endParaRPr lang="en-US" sz="2000" dirty="0"/>
          </a:p>
          <a:p>
            <a:pPr marL="82296" indent="0" algn="r">
              <a:buNone/>
            </a:pPr>
            <a:r>
              <a:rPr lang="ar-IQ" sz="2000" dirty="0" smtClean="0"/>
              <a:t>.</a:t>
            </a:r>
            <a:endParaRPr lang="ar-IQ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34A-DFC4-49B6-AF74-044D4EF8FDE7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قائمة المراجع والكتب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r">
              <a:buNone/>
            </a:pPr>
            <a:endParaRPr lang="ar-IQ" dirty="0"/>
          </a:p>
          <a:p>
            <a:pPr marL="82296" indent="0" algn="r">
              <a:buNone/>
            </a:pPr>
            <a:r>
              <a:rPr lang="ar-IQ" dirty="0" smtClean="0"/>
              <a:t>- المجلات </a:t>
            </a:r>
            <a:r>
              <a:rPr lang="ar-IQ" dirty="0"/>
              <a:t>العلمية والمواقع الألكترونية :</a:t>
            </a:r>
          </a:p>
          <a:p>
            <a:pPr marL="82296" indent="0" algn="r">
              <a:buNone/>
            </a:pPr>
            <a:r>
              <a:rPr lang="ar-IQ" sz="2000" dirty="0"/>
              <a:t>1- موقع محمد سعيد الغامدي.</a:t>
            </a:r>
          </a:p>
          <a:p>
            <a:pPr marL="82296" indent="0" algn="r">
              <a:buNone/>
            </a:pPr>
            <a:r>
              <a:rPr lang="ar-IQ" sz="2000" dirty="0"/>
              <a:t>2- موقع اتحاد الأدباء العرب.</a:t>
            </a:r>
          </a:p>
          <a:p>
            <a:pPr marL="82296" indent="0" algn="r">
              <a:buNone/>
            </a:pPr>
            <a:r>
              <a:rPr lang="ar-IQ" sz="2000" dirty="0"/>
              <a:t>3- مكتبة المصطفى </a:t>
            </a:r>
            <a:r>
              <a:rPr lang="ar-IQ" sz="2000" dirty="0" smtClean="0"/>
              <a:t>الالكترونية.</a:t>
            </a:r>
          </a:p>
          <a:p>
            <a:pPr marL="82296" indent="0" algn="r">
              <a:buNone/>
            </a:pPr>
            <a:r>
              <a:rPr lang="ar-IQ" sz="2000" dirty="0" smtClean="0"/>
              <a:t>4- </a:t>
            </a:r>
            <a:r>
              <a:rPr lang="ar-IQ" sz="2000" dirty="0"/>
              <a:t>مكتبة نور لتحميل الكتب </a:t>
            </a:r>
            <a:r>
              <a:rPr lang="ar-IQ" sz="2000" dirty="0" smtClean="0"/>
              <a:t>الألكترونية.</a:t>
            </a:r>
          </a:p>
          <a:p>
            <a:pPr marL="82296" indent="0" algn="r">
              <a:buNone/>
            </a:pPr>
            <a:r>
              <a:rPr lang="ar-IQ" sz="2000" dirty="0"/>
              <a:t>5- مجلة الفصول/ عالم الفكر/ مجلة العربي/ مجلة دبي الثقافية</a:t>
            </a:r>
            <a:r>
              <a:rPr lang="ar-IQ" sz="20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8280-8938-437A-8451-AFA636C2AD39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8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العصر العباسي الأول، شوقي ضيف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05000"/>
            <a:ext cx="3017837" cy="39624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D8280-8938-437A-8451-AFA636C2AD39}" type="datetime1">
              <a:rPr lang="en-US" smtClean="0"/>
              <a:t>10/4/2022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80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ar-IQ" dirty="0" smtClean="0"/>
              <a:t>تأليف: د. ناظم رشيد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ar-IQ" dirty="0" smtClean="0"/>
              <a:t>الأدب العربي في العصر العباسي 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18" y="1103553"/>
            <a:ext cx="3279581" cy="4001847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219201"/>
            <a:ext cx="2895599" cy="3733800"/>
          </a:xfr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C41A-6887-47FB-ABD5-14078697BC2F}" type="datetime1">
              <a:rPr lang="en-US" smtClean="0"/>
              <a:t>10/4/2022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2246</TotalTime>
  <Words>387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اسم التدريسي: م.م سارا زيد محمود  المادة: الأدب العباسي  عنوان المحاضرة: مفردات المادة للسنة الدراسية.  الكورس : الأول  التاريخ: 2022-10-5  المحاضرة : الأولى  المرحلة : الثالثة الكلية : التربية – جامعة صلاح الدين / شقلاوة </vt:lpstr>
      <vt:lpstr>مفردات المادة </vt:lpstr>
      <vt:lpstr>مفردات المادة</vt:lpstr>
      <vt:lpstr>مفردات المادة</vt:lpstr>
      <vt:lpstr>قائمة المراجع والكتب </vt:lpstr>
      <vt:lpstr>قائمة المراجع والكتب </vt:lpstr>
      <vt:lpstr>العصر العباسي الأول، شوقي ضيف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م.م سارا زيد محمود  المادة: الأدب العباسي  الكورس : الأول  المرحلة : الثالثة</dc:title>
  <dc:creator>hp</dc:creator>
  <cp:lastModifiedBy>hp</cp:lastModifiedBy>
  <cp:revision>88</cp:revision>
  <dcterms:created xsi:type="dcterms:W3CDTF">2006-08-16T00:00:00Z</dcterms:created>
  <dcterms:modified xsi:type="dcterms:W3CDTF">2022-10-04T20:14:46Z</dcterms:modified>
</cp:coreProperties>
</file>