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06" r:id="rId3"/>
    <p:sldId id="278" r:id="rId4"/>
    <p:sldId id="299" r:id="rId5"/>
    <p:sldId id="301" r:id="rId6"/>
    <p:sldId id="302" r:id="rId7"/>
    <p:sldId id="303" r:id="rId8"/>
    <p:sldId id="307" r:id="rId9"/>
    <p:sldId id="308" r:id="rId10"/>
    <p:sldId id="309" r:id="rId11"/>
    <p:sldId id="310" r:id="rId12"/>
    <p:sldId id="29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p:restoredTop sz="87389" autoAdjust="0"/>
  </p:normalViewPr>
  <p:slideViewPr>
    <p:cSldViewPr>
      <p:cViewPr varScale="1">
        <p:scale>
          <a:sx n="87" d="100"/>
          <a:sy n="87" d="100"/>
        </p:scale>
        <p:origin x="1552" y="6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A2D900-E6D5-4150-ADE2-B5D82F9C8DDC}" type="datetimeFigureOut">
              <a:rPr lang="en-US" smtClean="0"/>
              <a:t>2/7/2023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0B8AC0-BAA5-48F1-B35F-36D4469C5DA9}" type="slidenum">
              <a:rPr lang="en-US" smtClean="0"/>
              <a:t>‹#›</a:t>
            </a:fld>
            <a:endParaRPr lang="en-US"/>
          </a:p>
        </p:txBody>
      </p:sp>
    </p:spTree>
    <p:extLst>
      <p:ext uri="{BB962C8B-B14F-4D97-AF65-F5344CB8AC3E}">
        <p14:creationId xmlns:p14="http://schemas.microsoft.com/office/powerpoint/2010/main" val="2974485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0B8AC0-BAA5-48F1-B35F-36D4469C5DA9}" type="slidenum">
              <a:rPr lang="en-US" smtClean="0"/>
              <a:t>3</a:t>
            </a:fld>
            <a:endParaRPr lang="en-US"/>
          </a:p>
        </p:txBody>
      </p:sp>
    </p:spTree>
    <p:extLst>
      <p:ext uri="{BB962C8B-B14F-4D97-AF65-F5344CB8AC3E}">
        <p14:creationId xmlns:p14="http://schemas.microsoft.com/office/powerpoint/2010/main" val="808817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1E93826-8C1E-44BE-A31E-575C0DC798B5}" type="datetime1">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9B5A2-DA18-4378-9FB7-E5DF3F2D5484}" type="slidenum">
              <a:rPr lang="en-US" smtClean="0"/>
              <a:t>‹#›</a:t>
            </a:fld>
            <a:endParaRPr lang="en-US"/>
          </a:p>
        </p:txBody>
      </p:sp>
    </p:spTree>
    <p:extLst>
      <p:ext uri="{BB962C8B-B14F-4D97-AF65-F5344CB8AC3E}">
        <p14:creationId xmlns:p14="http://schemas.microsoft.com/office/powerpoint/2010/main" val="1765626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A5D86-BDE9-4B4E-BD55-D4F1A133D91C}" type="datetime1">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9B5A2-DA18-4378-9FB7-E5DF3F2D5484}" type="slidenum">
              <a:rPr lang="en-US" smtClean="0"/>
              <a:t>‹#›</a:t>
            </a:fld>
            <a:endParaRPr lang="en-US"/>
          </a:p>
        </p:txBody>
      </p:sp>
    </p:spTree>
    <p:extLst>
      <p:ext uri="{BB962C8B-B14F-4D97-AF65-F5344CB8AC3E}">
        <p14:creationId xmlns:p14="http://schemas.microsoft.com/office/powerpoint/2010/main" val="1902819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E7659E-1CDD-4034-8187-96E6D6536D70}" type="datetime1">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9B5A2-DA18-4378-9FB7-E5DF3F2D5484}" type="slidenum">
              <a:rPr lang="en-US" smtClean="0"/>
              <a:t>‹#›</a:t>
            </a:fld>
            <a:endParaRPr lang="en-US"/>
          </a:p>
        </p:txBody>
      </p:sp>
    </p:spTree>
    <p:extLst>
      <p:ext uri="{BB962C8B-B14F-4D97-AF65-F5344CB8AC3E}">
        <p14:creationId xmlns:p14="http://schemas.microsoft.com/office/powerpoint/2010/main" val="1440576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F505C6-763D-454A-89E4-A1CF3314D8E0}" type="datetime1">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9B5A2-DA18-4378-9FB7-E5DF3F2D5484}" type="slidenum">
              <a:rPr lang="en-US" smtClean="0"/>
              <a:t>‹#›</a:t>
            </a:fld>
            <a:endParaRPr lang="en-US"/>
          </a:p>
        </p:txBody>
      </p:sp>
    </p:spTree>
    <p:extLst>
      <p:ext uri="{BB962C8B-B14F-4D97-AF65-F5344CB8AC3E}">
        <p14:creationId xmlns:p14="http://schemas.microsoft.com/office/powerpoint/2010/main" val="2861008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8E53F6-E49E-4524-BE84-71949C3A8887}" type="datetime1">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9B5A2-DA18-4378-9FB7-E5DF3F2D5484}" type="slidenum">
              <a:rPr lang="en-US" smtClean="0"/>
              <a:t>‹#›</a:t>
            </a:fld>
            <a:endParaRPr lang="en-US"/>
          </a:p>
        </p:txBody>
      </p:sp>
    </p:spTree>
    <p:extLst>
      <p:ext uri="{BB962C8B-B14F-4D97-AF65-F5344CB8AC3E}">
        <p14:creationId xmlns:p14="http://schemas.microsoft.com/office/powerpoint/2010/main" val="2165359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C99B43-DE3B-427A-A027-C954D3C09295}" type="datetime1">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79B5A2-DA18-4378-9FB7-E5DF3F2D5484}" type="slidenum">
              <a:rPr lang="en-US" smtClean="0"/>
              <a:t>‹#›</a:t>
            </a:fld>
            <a:endParaRPr lang="en-US"/>
          </a:p>
        </p:txBody>
      </p:sp>
    </p:spTree>
    <p:extLst>
      <p:ext uri="{BB962C8B-B14F-4D97-AF65-F5344CB8AC3E}">
        <p14:creationId xmlns:p14="http://schemas.microsoft.com/office/powerpoint/2010/main" val="345950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0546555-C41B-4B11-8421-1578994163E7}" type="datetime1">
              <a:rPr lang="en-US" smtClean="0"/>
              <a:t>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79B5A2-DA18-4378-9FB7-E5DF3F2D5484}" type="slidenum">
              <a:rPr lang="en-US" smtClean="0"/>
              <a:t>‹#›</a:t>
            </a:fld>
            <a:endParaRPr lang="en-US"/>
          </a:p>
        </p:txBody>
      </p:sp>
    </p:spTree>
    <p:extLst>
      <p:ext uri="{BB962C8B-B14F-4D97-AF65-F5344CB8AC3E}">
        <p14:creationId xmlns:p14="http://schemas.microsoft.com/office/powerpoint/2010/main" val="361222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B5EF50E-6047-47A8-BBA2-ABBA6948B55D}" type="datetime1">
              <a:rPr lang="en-US" smtClean="0"/>
              <a:t>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79B5A2-DA18-4378-9FB7-E5DF3F2D5484}" type="slidenum">
              <a:rPr lang="en-US" smtClean="0"/>
              <a:t>‹#›</a:t>
            </a:fld>
            <a:endParaRPr lang="en-US"/>
          </a:p>
        </p:txBody>
      </p:sp>
    </p:spTree>
    <p:extLst>
      <p:ext uri="{BB962C8B-B14F-4D97-AF65-F5344CB8AC3E}">
        <p14:creationId xmlns:p14="http://schemas.microsoft.com/office/powerpoint/2010/main" val="2052784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645F16-49CB-48F6-BE52-B29B01F8E674}" type="datetime1">
              <a:rPr lang="en-US" smtClean="0"/>
              <a:t>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79B5A2-DA18-4378-9FB7-E5DF3F2D5484}" type="slidenum">
              <a:rPr lang="en-US" smtClean="0"/>
              <a:t>‹#›</a:t>
            </a:fld>
            <a:endParaRPr lang="en-US"/>
          </a:p>
        </p:txBody>
      </p:sp>
    </p:spTree>
    <p:extLst>
      <p:ext uri="{BB962C8B-B14F-4D97-AF65-F5344CB8AC3E}">
        <p14:creationId xmlns:p14="http://schemas.microsoft.com/office/powerpoint/2010/main" val="364743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50DF90-B7D3-4768-AE1F-C7CBAF507A3F}" type="datetime1">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79B5A2-DA18-4378-9FB7-E5DF3F2D5484}" type="slidenum">
              <a:rPr lang="en-US" smtClean="0"/>
              <a:t>‹#›</a:t>
            </a:fld>
            <a:endParaRPr lang="en-US"/>
          </a:p>
        </p:txBody>
      </p:sp>
    </p:spTree>
    <p:extLst>
      <p:ext uri="{BB962C8B-B14F-4D97-AF65-F5344CB8AC3E}">
        <p14:creationId xmlns:p14="http://schemas.microsoft.com/office/powerpoint/2010/main" val="677293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6793B5-5601-4BF1-87F9-3A4E41136AC0}" type="datetime1">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79B5A2-DA18-4378-9FB7-E5DF3F2D5484}" type="slidenum">
              <a:rPr lang="en-US" smtClean="0"/>
              <a:t>‹#›</a:t>
            </a:fld>
            <a:endParaRPr lang="en-US"/>
          </a:p>
        </p:txBody>
      </p:sp>
    </p:spTree>
    <p:extLst>
      <p:ext uri="{BB962C8B-B14F-4D97-AF65-F5344CB8AC3E}">
        <p14:creationId xmlns:p14="http://schemas.microsoft.com/office/powerpoint/2010/main" val="3117670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93D2F-E975-4C7E-BDB6-D474A350990F}" type="datetime1">
              <a:rPr lang="en-US" smtClean="0"/>
              <a:t>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79B5A2-DA18-4378-9FB7-E5DF3F2D5484}" type="slidenum">
              <a:rPr lang="en-US" smtClean="0"/>
              <a:t>‹#›</a:t>
            </a:fld>
            <a:endParaRPr lang="en-US"/>
          </a:p>
        </p:txBody>
      </p:sp>
    </p:spTree>
    <p:extLst>
      <p:ext uri="{BB962C8B-B14F-4D97-AF65-F5344CB8AC3E}">
        <p14:creationId xmlns:p14="http://schemas.microsoft.com/office/powerpoint/2010/main" val="3520090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ara.mahmood@su.edu.kr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84708"/>
            <a:ext cx="7772400" cy="6095999"/>
          </a:xfrm>
        </p:spPr>
        <p:style>
          <a:lnRef idx="2">
            <a:schemeClr val="accent4"/>
          </a:lnRef>
          <a:fillRef idx="1">
            <a:schemeClr val="lt1"/>
          </a:fillRef>
          <a:effectRef idx="0">
            <a:schemeClr val="accent4"/>
          </a:effectRef>
          <a:fontRef idx="minor">
            <a:schemeClr val="dk1"/>
          </a:fontRef>
        </p:style>
        <p:txBody>
          <a:bodyPr>
            <a:normAutofit fontScale="90000"/>
          </a:bodyPr>
          <a:lstStyle/>
          <a:p>
            <a:pPr rtl="1"/>
            <a:r>
              <a:rPr lang="ar-IQ" sz="1600" cap="all" spc="-60" dirty="0">
                <a:solidFill>
                  <a:prstClr val="black"/>
                </a:solidFill>
                <a:latin typeface="16_Sarchia_Bahasht_1" panose="020B0604030504040204" pitchFamily="34" charset="-78"/>
                <a:cs typeface="16_Sarchia_Bahasht_1" panose="020B0604030504040204" pitchFamily="34" charset="-78"/>
              </a:rPr>
              <a:t>جامعة صلاح الدين/ أربيل </a:t>
            </a:r>
            <a:br>
              <a:rPr lang="en-US" sz="1600" cap="all" spc="-60" dirty="0">
                <a:solidFill>
                  <a:prstClr val="black"/>
                </a:solidFill>
                <a:latin typeface="16_Sarchia_Bahasht_1" panose="020B0604030504040204" pitchFamily="34" charset="-78"/>
                <a:cs typeface="16_Sarchia_Bahasht_1" panose="020B0604030504040204" pitchFamily="34" charset="-78"/>
              </a:rPr>
            </a:br>
            <a:r>
              <a:rPr lang="ar-IQ" sz="1600" cap="all" spc="-60" dirty="0">
                <a:solidFill>
                  <a:prstClr val="black"/>
                </a:solidFill>
                <a:latin typeface="16_Sarchia_Bahasht_1" panose="020B0604030504040204" pitchFamily="34" charset="-78"/>
                <a:cs typeface="16_Sarchia_Bahasht_1" panose="020B0604030504040204" pitchFamily="34" charset="-78"/>
              </a:rPr>
              <a:t>كلية التربي</a:t>
            </a:r>
            <a:r>
              <a:rPr lang="ar-SA" sz="1600" cap="all" spc="-60" dirty="0">
                <a:solidFill>
                  <a:prstClr val="black"/>
                </a:solidFill>
                <a:latin typeface="16_Sarchia_Bahasht_1" panose="020B0604030504040204" pitchFamily="34" charset="-78"/>
                <a:cs typeface="16_Sarchia_Bahasht_1" panose="020B0604030504040204" pitchFamily="34" charset="-78"/>
              </a:rPr>
              <a:t>ة</a:t>
            </a:r>
            <a:r>
              <a:rPr lang="ar-IQ" sz="1600" cap="all" spc="-60" dirty="0">
                <a:solidFill>
                  <a:prstClr val="black"/>
                </a:solidFill>
                <a:latin typeface="16_Sarchia_Bahasht_1" panose="020B0604030504040204" pitchFamily="34" charset="-78"/>
                <a:cs typeface="16_Sarchia_Bahasht_1" panose="020B0604030504040204" pitchFamily="34" charset="-78"/>
              </a:rPr>
              <a:t> -شقلاوه</a:t>
            </a:r>
            <a:br>
              <a:rPr lang="en-US" sz="1600" cap="all" spc="-60" dirty="0">
                <a:solidFill>
                  <a:prstClr val="black"/>
                </a:solidFill>
                <a:latin typeface="16_Sarchia_Bahasht_1" panose="020B0604030504040204" pitchFamily="34" charset="-78"/>
                <a:cs typeface="16_Sarchia_Bahasht_1" panose="020B0604030504040204" pitchFamily="34" charset="-78"/>
              </a:rPr>
            </a:br>
            <a:r>
              <a:rPr lang="ar-IQ" sz="1600" cap="all" spc="-60" dirty="0">
                <a:solidFill>
                  <a:prstClr val="black"/>
                </a:solidFill>
                <a:latin typeface="16_Sarchia_Bahasht_1" panose="020B0604030504040204" pitchFamily="34" charset="-78"/>
                <a:cs typeface="16_Sarchia_Bahasht_1" panose="020B0604030504040204" pitchFamily="34" charset="-78"/>
              </a:rPr>
              <a:t>قسم اللغة العربية</a:t>
            </a:r>
            <a:br>
              <a:rPr lang="en-US" sz="1600" cap="all" spc="-60" dirty="0">
                <a:solidFill>
                  <a:prstClr val="black"/>
                </a:solidFill>
                <a:latin typeface="16_Sarchia_Bahasht_1" panose="020B0604030504040204" pitchFamily="34" charset="-78"/>
                <a:cs typeface="16_Sarchia_Bahasht_1" panose="020B0604030504040204" pitchFamily="34" charset="-78"/>
              </a:rPr>
            </a:br>
            <a:r>
              <a:rPr lang="ar-IQ" sz="1600" cap="all" spc="-60" dirty="0">
                <a:solidFill>
                  <a:prstClr val="black"/>
                </a:solidFill>
                <a:latin typeface="16_Sarchia_Bahasht_1" panose="020B0604030504040204" pitchFamily="34" charset="-78"/>
                <a:cs typeface="16_Sarchia_Bahasht_1" panose="020B0604030504040204" pitchFamily="34" charset="-78"/>
              </a:rPr>
              <a:t>المرحلة ال</a:t>
            </a:r>
            <a:r>
              <a:rPr lang="ar-SA" sz="1600" cap="all" spc="-60" dirty="0">
                <a:solidFill>
                  <a:prstClr val="black"/>
                </a:solidFill>
                <a:latin typeface="16_Sarchia_Bahasht_1" panose="020B0604030504040204" pitchFamily="34" charset="-78"/>
                <a:cs typeface="16_Sarchia_Bahasht_1" panose="020B0604030504040204" pitchFamily="34" charset="-78"/>
              </a:rPr>
              <a:t>ثالثة/ الأدب الأندلسي</a:t>
            </a:r>
            <a:br>
              <a:rPr lang="en-US" sz="1600" cap="all" spc="-60" dirty="0">
                <a:solidFill>
                  <a:prstClr val="black"/>
                </a:solidFill>
                <a:latin typeface="Arial Black"/>
                <a:cs typeface="Ali-A-Jiddah" pitchFamily="2" charset="-78"/>
              </a:rPr>
            </a:br>
            <a:br>
              <a:rPr lang="en-US" sz="1400" cap="all" spc="-60" dirty="0">
                <a:solidFill>
                  <a:prstClr val="black"/>
                </a:solidFill>
                <a:latin typeface="Arial Black"/>
                <a:cs typeface="Ali-A-Jiddah" pitchFamily="2" charset="-78"/>
              </a:rPr>
            </a:br>
            <a:r>
              <a:rPr lang="ar-IQ" sz="1800" cap="all" spc="-60" dirty="0">
                <a:solidFill>
                  <a:prstClr val="black"/>
                </a:solidFill>
                <a:latin typeface="Arial Black"/>
                <a:cs typeface="Ali-A-Jiddah" pitchFamily="2" charset="-78"/>
              </a:rPr>
              <a:t> </a:t>
            </a:r>
            <a:br>
              <a:rPr lang="en-US" sz="1800" cap="all" spc="-60" dirty="0">
                <a:solidFill>
                  <a:prstClr val="black"/>
                </a:solidFill>
                <a:latin typeface="Arial Black"/>
              </a:rPr>
            </a:br>
            <a:r>
              <a:rPr lang="ar-IQ" sz="1800" cap="all" spc="-60" dirty="0">
                <a:solidFill>
                  <a:prstClr val="black"/>
                </a:solidFill>
                <a:latin typeface="90_Sarchia_Tablo" panose="020B0604030504040204" pitchFamily="34" charset="-78"/>
                <a:cs typeface="90_Sarchia_Tablo" panose="020B0604030504040204" pitchFamily="34" charset="-78"/>
              </a:rPr>
              <a:t>المحاضرة </a:t>
            </a:r>
            <a:r>
              <a:rPr lang="ar-JO" sz="1800" cap="all" spc="-60" dirty="0">
                <a:solidFill>
                  <a:prstClr val="black"/>
                </a:solidFill>
                <a:latin typeface="90_Sarchia_Tablo" panose="020B0604030504040204" pitchFamily="34" charset="-78"/>
                <a:cs typeface="90_Sarchia_Tablo" panose="020B0604030504040204" pitchFamily="34" charset="-78"/>
              </a:rPr>
              <a:t>الخامس</a:t>
            </a:r>
            <a:r>
              <a:rPr lang="ar-IQ" sz="1800" cap="all" spc="-60" dirty="0">
                <a:solidFill>
                  <a:prstClr val="black"/>
                </a:solidFill>
                <a:latin typeface="90_Sarchia_Tablo" panose="020B0604030504040204" pitchFamily="34" charset="-78"/>
                <a:cs typeface="90_Sarchia_Tablo" panose="020B0604030504040204" pitchFamily="34" charset="-78"/>
              </a:rPr>
              <a:t>ة:</a:t>
            </a:r>
            <a:br>
              <a:rPr lang="ar-IQ" sz="1800" cap="all" spc="-60" dirty="0">
                <a:solidFill>
                  <a:prstClr val="black"/>
                </a:solidFill>
                <a:latin typeface="90_Sarchia_Tablo" panose="020B0604030504040204" pitchFamily="34" charset="-78"/>
                <a:cs typeface="90_Sarchia_Tablo" panose="020B0604030504040204" pitchFamily="34" charset="-78"/>
              </a:rPr>
            </a:br>
            <a:r>
              <a:rPr lang="ar-IQ" sz="1800" cap="all" spc="-60" dirty="0">
                <a:solidFill>
                  <a:prstClr val="black"/>
                </a:solidFill>
                <a:latin typeface="90_Sarchia_Tablo" panose="020B0604030504040204" pitchFamily="34" charset="-78"/>
                <a:cs typeface="90_Sarchia_Tablo" panose="020B0604030504040204" pitchFamily="34" charset="-78"/>
              </a:rPr>
              <a:t>الشعر الأندلسي في عصر الخلافة </a:t>
            </a:r>
            <a:br>
              <a:rPr lang="ar-SA" sz="1800" cap="all" spc="-60" dirty="0">
                <a:solidFill>
                  <a:prstClr val="black"/>
                </a:solidFill>
                <a:latin typeface="90_Sarchia_Tablo" panose="020B0604030504040204" pitchFamily="34" charset="-78"/>
                <a:cs typeface="90_Sarchia_Tablo" panose="020B0604030504040204" pitchFamily="34" charset="-78"/>
              </a:rPr>
            </a:br>
            <a:br>
              <a:rPr lang="ar-IQ" sz="1400" cap="all" spc="-60" dirty="0">
                <a:solidFill>
                  <a:schemeClr val="tx1"/>
                </a:solidFill>
                <a:latin typeface="Arial Black"/>
                <a:cs typeface="AF_ BOTAN KURDI 23" pitchFamily="2" charset="-78"/>
              </a:rPr>
            </a:br>
            <a:br>
              <a:rPr lang="en-US" sz="1400" cap="all" spc="-60" dirty="0">
                <a:solidFill>
                  <a:prstClr val="black"/>
                </a:solidFill>
                <a:latin typeface="Abd Metin Bold" pitchFamily="34" charset="-78"/>
                <a:cs typeface="Abd Metin Bold" pitchFamily="34" charset="-78"/>
              </a:rPr>
            </a:br>
            <a:r>
              <a:rPr lang="ar-IQ" sz="1400" cap="all" spc="-60" dirty="0">
                <a:solidFill>
                  <a:prstClr val="black"/>
                </a:solidFill>
                <a:latin typeface="Abd Halabja New" panose="020B0604030504040204" pitchFamily="34" charset="-78"/>
                <a:cs typeface="Abd Halabja New" panose="020B0604030504040204" pitchFamily="34" charset="-78"/>
              </a:rPr>
              <a:t>عدد الساعات أسبوعيا  : </a:t>
            </a:r>
            <a:r>
              <a:rPr lang="ar-SA" sz="1400" cap="all" spc="-60" dirty="0">
                <a:solidFill>
                  <a:prstClr val="black"/>
                </a:solidFill>
                <a:latin typeface="Abd Halabja New" panose="020B0604030504040204" pitchFamily="34" charset="-78"/>
                <a:cs typeface="Abd Halabja New" panose="020B0604030504040204" pitchFamily="34" charset="-78"/>
              </a:rPr>
              <a:t>3 ساعات</a:t>
            </a:r>
            <a:br>
              <a:rPr lang="ar-SA" sz="1400" cap="all" spc="-60" dirty="0">
                <a:solidFill>
                  <a:prstClr val="black"/>
                </a:solidFill>
                <a:latin typeface="Abd Metin Bold" pitchFamily="34" charset="-78"/>
                <a:cs typeface="Abd Metin Bold" pitchFamily="34" charset="-78"/>
              </a:rPr>
            </a:br>
            <a:br>
              <a:rPr lang="en-US" sz="1400" cap="all" spc="-60" dirty="0">
                <a:solidFill>
                  <a:prstClr val="black"/>
                </a:solidFill>
                <a:latin typeface="90_Sarchia_Tablo" panose="020B0604030504040204" pitchFamily="34" charset="-78"/>
                <a:cs typeface="90_Sarchia_Tablo" panose="020B0604030504040204" pitchFamily="34" charset="-78"/>
              </a:rPr>
            </a:br>
            <a:r>
              <a:rPr lang="ar-IQ" sz="1400" cap="all" spc="-60" dirty="0">
                <a:solidFill>
                  <a:prstClr val="black"/>
                </a:solidFill>
                <a:latin typeface="90_Sarchia_Tablo" panose="020B0604030504040204" pitchFamily="34" charset="-78"/>
                <a:cs typeface="90_Sarchia_Tablo" panose="020B0604030504040204" pitchFamily="34" charset="-78"/>
              </a:rPr>
              <a:t>مدرسة المادة: </a:t>
            </a:r>
            <a:br>
              <a:rPr lang="ar-SA" sz="1400" cap="all" spc="-60" dirty="0">
                <a:solidFill>
                  <a:prstClr val="black"/>
                </a:solidFill>
                <a:latin typeface="90_Sarchia_Tablo" panose="020B0604030504040204" pitchFamily="34" charset="-78"/>
                <a:cs typeface="90_Sarchia_Tablo" panose="020B0604030504040204" pitchFamily="34" charset="-78"/>
              </a:rPr>
            </a:br>
            <a:br>
              <a:rPr lang="ar-IQ" sz="1400" cap="all" spc="-60" dirty="0">
                <a:solidFill>
                  <a:prstClr val="black"/>
                </a:solidFill>
                <a:latin typeface="Arial Black"/>
                <a:cs typeface="Traditional Arabic"/>
              </a:rPr>
            </a:br>
            <a:r>
              <a:rPr lang="ar-IQ" sz="1400" cap="all" spc="-60" dirty="0">
                <a:solidFill>
                  <a:prstClr val="black"/>
                </a:solidFill>
                <a:latin typeface="90_Sarchia_Tablo" panose="020B0604030504040204" pitchFamily="34" charset="-78"/>
                <a:cs typeface="90_Sarchia_Tablo" panose="020B0604030504040204" pitchFamily="34" charset="-78"/>
              </a:rPr>
              <a:t>م.م سارا زيد محمود </a:t>
            </a:r>
            <a:br>
              <a:rPr lang="ar-IQ" sz="1400" cap="all" spc="-60" dirty="0">
                <a:solidFill>
                  <a:prstClr val="black"/>
                </a:solidFill>
                <a:latin typeface="Arial Black"/>
                <a:cs typeface="Traditional Arabic"/>
              </a:rPr>
            </a:br>
            <a:br>
              <a:rPr lang="en-US" sz="1400" cap="all" spc="-60" dirty="0">
                <a:solidFill>
                  <a:prstClr val="black"/>
                </a:solidFill>
                <a:latin typeface="Arial Black"/>
              </a:rPr>
            </a:br>
            <a:br>
              <a:rPr lang="ar-IQ" sz="1400" cap="all" spc="-60" dirty="0">
                <a:solidFill>
                  <a:prstClr val="black"/>
                </a:solidFill>
                <a:latin typeface="Abd Halabja New" panose="020B0604030504040204" pitchFamily="34" charset="-78"/>
                <a:cs typeface="Abd Halabja New" panose="020B0604030504040204" pitchFamily="34" charset="-78"/>
              </a:rPr>
            </a:br>
            <a:r>
              <a:rPr lang="ar-IQ" sz="1600" b="1" cap="all" spc="-60" dirty="0">
                <a:solidFill>
                  <a:prstClr val="black"/>
                </a:solidFill>
                <a:latin typeface="Abd Halabja New" panose="020B0604030504040204" pitchFamily="34" charset="-78"/>
                <a:cs typeface="Abd Halabja New" panose="020B0604030504040204" pitchFamily="34" charset="-78"/>
              </a:rPr>
              <a:t>اليوم : الأربعاء</a:t>
            </a:r>
            <a:br>
              <a:rPr lang="ar-IQ" sz="1600" b="1" cap="all" spc="-60" dirty="0">
                <a:solidFill>
                  <a:prstClr val="black"/>
                </a:solidFill>
                <a:latin typeface="Abd Halabja New" panose="020B0604030504040204" pitchFamily="34" charset="-78"/>
                <a:cs typeface="Abd Halabja New" panose="020B0604030504040204" pitchFamily="34" charset="-78"/>
              </a:rPr>
            </a:br>
            <a:r>
              <a:rPr lang="ar-IQ" sz="1600" b="1" cap="all" spc="-60" dirty="0">
                <a:solidFill>
                  <a:prstClr val="black"/>
                </a:solidFill>
                <a:latin typeface="Abd Halabja New" panose="020B0604030504040204" pitchFamily="34" charset="-78"/>
                <a:cs typeface="Abd Halabja New" panose="020B0604030504040204" pitchFamily="34" charset="-78"/>
              </a:rPr>
              <a:t>2023-2-5</a:t>
            </a:r>
            <a:br>
              <a:rPr lang="ar-IQ" sz="1600" cap="all" spc="-60" dirty="0">
                <a:solidFill>
                  <a:prstClr val="black"/>
                </a:solidFill>
                <a:latin typeface="Abd Halabja New" panose="020B0604030504040204" pitchFamily="34" charset="-78"/>
                <a:cs typeface="Abd Halabja New" panose="020B0604030504040204" pitchFamily="34" charset="-78"/>
              </a:rPr>
            </a:br>
            <a:r>
              <a:rPr lang="ar-IQ" sz="1600" cap="all" spc="-60" dirty="0">
                <a:solidFill>
                  <a:prstClr val="black"/>
                </a:solidFill>
                <a:latin typeface="Abd Halabja New" panose="020B0604030504040204" pitchFamily="34" charset="-78"/>
                <a:cs typeface="Abd Halabja New" panose="020B0604030504040204" pitchFamily="34" charset="-78"/>
              </a:rPr>
              <a:t> ا</a:t>
            </a:r>
            <a:r>
              <a:rPr lang="ar-SA" sz="1600" cap="all" spc="-60" dirty="0">
                <a:solidFill>
                  <a:prstClr val="black"/>
                </a:solidFill>
                <a:latin typeface="Abd Halabja New" panose="020B0604030504040204" pitchFamily="34" charset="-78"/>
                <a:cs typeface="Abd Halabja New" panose="020B0604030504040204" pitchFamily="34" charset="-78"/>
              </a:rPr>
              <a:t>لبريد ال</a:t>
            </a:r>
            <a:r>
              <a:rPr lang="ar-IQ" sz="1600" cap="all" spc="-60" dirty="0">
                <a:solidFill>
                  <a:prstClr val="black"/>
                </a:solidFill>
                <a:latin typeface="Abd Halabja New" panose="020B0604030504040204" pitchFamily="34" charset="-78"/>
                <a:cs typeface="Abd Halabja New" panose="020B0604030504040204" pitchFamily="34" charset="-78"/>
              </a:rPr>
              <a:t>إ</a:t>
            </a:r>
            <a:r>
              <a:rPr lang="ar-SA" sz="1600" cap="all" spc="-60" dirty="0">
                <a:solidFill>
                  <a:prstClr val="black"/>
                </a:solidFill>
                <a:latin typeface="Abd Halabja New" panose="020B0604030504040204" pitchFamily="34" charset="-78"/>
                <a:cs typeface="Abd Halabja New" panose="020B0604030504040204" pitchFamily="34" charset="-78"/>
              </a:rPr>
              <a:t>لكتروني</a:t>
            </a:r>
            <a:r>
              <a:rPr lang="ar-IQ" sz="1600" cap="all" spc="-60" dirty="0">
                <a:solidFill>
                  <a:prstClr val="black"/>
                </a:solidFill>
                <a:latin typeface="Abd Halabja New" panose="020B0604030504040204" pitchFamily="34" charset="-78"/>
                <a:cs typeface="Abd Halabja New" panose="020B0604030504040204" pitchFamily="34" charset="-78"/>
              </a:rPr>
              <a:t> </a:t>
            </a:r>
            <a:br>
              <a:rPr lang="en-US" sz="1600" cap="all" spc="-60" dirty="0">
                <a:solidFill>
                  <a:prstClr val="black"/>
                </a:solidFill>
                <a:latin typeface="Abd Halabja New" panose="020B0604030504040204" pitchFamily="34" charset="-78"/>
                <a:cs typeface="Abd Halabja New" panose="020B0604030504040204" pitchFamily="34" charset="-78"/>
              </a:rPr>
            </a:br>
            <a:r>
              <a:rPr lang="ar-IQ" sz="1600" cap="all" spc="-60" dirty="0">
                <a:solidFill>
                  <a:prstClr val="black"/>
                </a:solidFill>
                <a:latin typeface="Abd Halabja New" panose="020B0604030504040204" pitchFamily="34" charset="-78"/>
                <a:cs typeface="Abd Halabja New" panose="020B0604030504040204" pitchFamily="34" charset="-78"/>
              </a:rPr>
              <a:t> : </a:t>
            </a:r>
            <a:r>
              <a:rPr lang="en-US" sz="1400" dirty="0" err="1">
                <a:latin typeface="Abd Halabja New" panose="020B0604030504040204" pitchFamily="34" charset="-78"/>
                <a:cs typeface="Abd Halabja New" panose="020B0604030504040204" pitchFamily="34" charset="-78"/>
                <a:hlinkClick r:id="rId2"/>
              </a:rPr>
              <a:t>Sara.mahmood@su.edu.krd</a:t>
            </a:r>
            <a:br>
              <a:rPr lang="en-US" sz="1400" dirty="0">
                <a:latin typeface="Abd Halabja New" panose="020B0604030504040204" pitchFamily="34" charset="-78"/>
                <a:cs typeface="Abd Halabja New" panose="020B0604030504040204" pitchFamily="34" charset="-78"/>
              </a:rPr>
            </a:br>
            <a:br>
              <a:rPr lang="ar-SA" sz="1400" dirty="0">
                <a:latin typeface="Abd Halabja New" panose="020B0604030504040204" pitchFamily="34" charset="-78"/>
                <a:cs typeface="Abd Halabja New" panose="020B0604030504040204" pitchFamily="34" charset="-78"/>
              </a:rPr>
            </a:br>
            <a:br>
              <a:rPr lang="en-US" sz="1400" cap="all" spc="-60" dirty="0">
                <a:solidFill>
                  <a:prstClr val="black"/>
                </a:solidFill>
                <a:latin typeface="Arial Black"/>
                <a:cs typeface="Ali-A-Samik" pitchFamily="2" charset="-78"/>
              </a:rPr>
            </a:br>
            <a:endParaRPr lang="en-US" dirty="0">
              <a:latin typeface="+mj-lt"/>
            </a:endParaRPr>
          </a:p>
        </p:txBody>
      </p:sp>
      <p:sp>
        <p:nvSpPr>
          <p:cNvPr id="3" name="Date Placeholder 2"/>
          <p:cNvSpPr>
            <a:spLocks noGrp="1"/>
          </p:cNvSpPr>
          <p:nvPr>
            <p:ph type="dt" sz="half" idx="10"/>
          </p:nvPr>
        </p:nvSpPr>
        <p:spPr/>
        <p:txBody>
          <a:bodyPr/>
          <a:lstStyle/>
          <a:p>
            <a:fld id="{D9EE808D-A8F4-4392-9B80-4249161B0536}" type="datetime1">
              <a:rPr lang="en-US" smtClean="0"/>
              <a:t>2/7/2023</a:t>
            </a:fld>
            <a:endParaRPr lang="en-US"/>
          </a:p>
        </p:txBody>
      </p:sp>
      <p:sp>
        <p:nvSpPr>
          <p:cNvPr id="4" name="Slide Number Placeholder 3"/>
          <p:cNvSpPr>
            <a:spLocks noGrp="1"/>
          </p:cNvSpPr>
          <p:nvPr>
            <p:ph type="sldNum" sz="quarter" idx="12"/>
          </p:nvPr>
        </p:nvSpPr>
        <p:spPr/>
        <p:txBody>
          <a:bodyPr/>
          <a:lstStyle/>
          <a:p>
            <a:fld id="{3E79B5A2-DA18-4378-9FB7-E5DF3F2D5484}" type="slidenum">
              <a:rPr lang="en-US" smtClean="0"/>
              <a:t>1</a:t>
            </a:fld>
            <a:endParaRPr lang="en-US"/>
          </a:p>
        </p:txBody>
      </p:sp>
    </p:spTree>
    <p:extLst>
      <p:ext uri="{BB962C8B-B14F-4D97-AF65-F5344CB8AC3E}">
        <p14:creationId xmlns:p14="http://schemas.microsoft.com/office/powerpoint/2010/main" val="32313015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4636F-AEE1-6502-A64D-8B5391C55A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0CF746-6AD0-4A72-9891-1C1489CD27E1}"/>
              </a:ext>
            </a:extLst>
          </p:cNvPr>
          <p:cNvSpPr>
            <a:spLocks noGrp="1"/>
          </p:cNvSpPr>
          <p:nvPr>
            <p:ph idx="1"/>
          </p:nvPr>
        </p:nvSpPr>
        <p:spPr/>
        <p:txBody>
          <a:bodyPr/>
          <a:lstStyle/>
          <a:p>
            <a:pPr algn="r" rtl="1"/>
            <a:r>
              <a:rPr lang="ar-IQ" dirty="0"/>
              <a:t>3- اللغة الشعرية: اتسم شعره بالتكرار والحوارية، وهذا ناتج من انتشار اللحن والغناء، يقول:</a:t>
            </a:r>
          </a:p>
          <a:p>
            <a:pPr algn="r" rtl="1"/>
            <a:r>
              <a:rPr lang="ar-IQ" dirty="0"/>
              <a:t>أنتِ دائي وفي يدَيكِ دوائي / يا شفائي من </a:t>
            </a:r>
            <a:r>
              <a:rPr lang="ar-IQ" dirty="0" err="1"/>
              <a:t>الجَوى</a:t>
            </a:r>
            <a:r>
              <a:rPr lang="ar-IQ" dirty="0"/>
              <a:t> وبلائي</a:t>
            </a:r>
          </a:p>
          <a:p>
            <a:pPr algn="r" rtl="1"/>
            <a:r>
              <a:rPr lang="ar-IQ" dirty="0"/>
              <a:t>إن قلبي يُحِبُّ مِنْ لا أُسَمِّي/   في عناءٍ أعظمْ به من عَناء </a:t>
            </a:r>
          </a:p>
          <a:p>
            <a:pPr algn="r" rtl="1"/>
            <a:r>
              <a:rPr lang="ar-IQ" dirty="0"/>
              <a:t>كيف لا كيفَ أن ألذَّ بعيشٍ  ماتَ صبري به وماتَ عزائي </a:t>
            </a:r>
          </a:p>
          <a:p>
            <a:pPr algn="r" rtl="1"/>
            <a:endParaRPr lang="ar-IQ" dirty="0"/>
          </a:p>
          <a:p>
            <a:pPr algn="r" rtl="1"/>
            <a:r>
              <a:rPr lang="ar-IQ" dirty="0"/>
              <a:t>4- المفردات الدينية وشيوعها، هذا يدل على عمق ثقافته الدينية، فشاعت ألفاظ القرآن الكريم في أبياته، قائلا: </a:t>
            </a:r>
          </a:p>
          <a:p>
            <a:pPr marL="0" indent="0" algn="r" rtl="1">
              <a:buNone/>
            </a:pPr>
            <a:endParaRPr lang="en-US" dirty="0"/>
          </a:p>
        </p:txBody>
      </p:sp>
      <p:sp>
        <p:nvSpPr>
          <p:cNvPr id="4" name="Date Placeholder 3">
            <a:extLst>
              <a:ext uri="{FF2B5EF4-FFF2-40B4-BE49-F238E27FC236}">
                <a16:creationId xmlns:a16="http://schemas.microsoft.com/office/drawing/2014/main" id="{B3C321E4-2C7A-717C-F2A4-F11919F5A71E}"/>
              </a:ext>
            </a:extLst>
          </p:cNvPr>
          <p:cNvSpPr>
            <a:spLocks noGrp="1"/>
          </p:cNvSpPr>
          <p:nvPr>
            <p:ph type="dt" sz="half" idx="10"/>
          </p:nvPr>
        </p:nvSpPr>
        <p:spPr/>
        <p:txBody>
          <a:bodyPr/>
          <a:lstStyle/>
          <a:p>
            <a:fld id="{79F505C6-763D-454A-89E4-A1CF3314D8E0}" type="datetime1">
              <a:rPr lang="en-US" smtClean="0"/>
              <a:t>2/7/2023</a:t>
            </a:fld>
            <a:endParaRPr lang="en-US"/>
          </a:p>
        </p:txBody>
      </p:sp>
      <p:sp>
        <p:nvSpPr>
          <p:cNvPr id="5" name="Slide Number Placeholder 4">
            <a:extLst>
              <a:ext uri="{FF2B5EF4-FFF2-40B4-BE49-F238E27FC236}">
                <a16:creationId xmlns:a16="http://schemas.microsoft.com/office/drawing/2014/main" id="{F709D4CF-69B7-3ABC-5C02-362F29F55E99}"/>
              </a:ext>
            </a:extLst>
          </p:cNvPr>
          <p:cNvSpPr>
            <a:spLocks noGrp="1"/>
          </p:cNvSpPr>
          <p:nvPr>
            <p:ph type="sldNum" sz="quarter" idx="12"/>
          </p:nvPr>
        </p:nvSpPr>
        <p:spPr/>
        <p:txBody>
          <a:bodyPr/>
          <a:lstStyle/>
          <a:p>
            <a:fld id="{3E79B5A2-DA18-4378-9FB7-E5DF3F2D5484}" type="slidenum">
              <a:rPr lang="en-US" smtClean="0"/>
              <a:t>10</a:t>
            </a:fld>
            <a:endParaRPr lang="en-US"/>
          </a:p>
        </p:txBody>
      </p:sp>
    </p:spTree>
    <p:extLst>
      <p:ext uri="{BB962C8B-B14F-4D97-AF65-F5344CB8AC3E}">
        <p14:creationId xmlns:p14="http://schemas.microsoft.com/office/powerpoint/2010/main" val="4133497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76D72-2AE0-3F0E-0849-E913F0FA0BB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F165F58-3CDC-8C26-1E23-51DFD35D2EA3}"/>
              </a:ext>
            </a:extLst>
          </p:cNvPr>
          <p:cNvSpPr>
            <a:spLocks noGrp="1"/>
          </p:cNvSpPr>
          <p:nvPr>
            <p:ph idx="1"/>
          </p:nvPr>
        </p:nvSpPr>
        <p:spPr/>
        <p:txBody>
          <a:bodyPr/>
          <a:lstStyle/>
          <a:p>
            <a:pPr algn="r" rtl="1"/>
            <a:r>
              <a:rPr lang="ar-IQ" dirty="0"/>
              <a:t>قد أوضح الله للإسلام مِنهاجا </a:t>
            </a:r>
          </a:p>
          <a:p>
            <a:pPr algn="r" rtl="1"/>
            <a:r>
              <a:rPr lang="ar-IQ" dirty="0"/>
              <a:t>                    والناسُ قد دخلوا في الدِّينِ أفواجا</a:t>
            </a:r>
          </a:p>
          <a:p>
            <a:pPr algn="r" rtl="1"/>
            <a:r>
              <a:rPr lang="ar-IQ" dirty="0"/>
              <a:t>وقد تزيَّنتِ الدُّنيا لِساكِنها  </a:t>
            </a:r>
          </a:p>
          <a:p>
            <a:pPr algn="r" rtl="1"/>
            <a:r>
              <a:rPr lang="ar-IQ" dirty="0"/>
              <a:t>                         كأنَّما أُلبستْ وشياً وديباجاً </a:t>
            </a:r>
          </a:p>
          <a:p>
            <a:pPr algn="r" rtl="1"/>
            <a:r>
              <a:rPr lang="ar-IQ" dirty="0"/>
              <a:t>اقتبس من قوله تعالى: (ورأيت الناس يدخلون في دين الله أفواجا)</a:t>
            </a:r>
            <a:endParaRPr lang="en-US" dirty="0"/>
          </a:p>
        </p:txBody>
      </p:sp>
      <p:sp>
        <p:nvSpPr>
          <p:cNvPr id="4" name="Date Placeholder 3">
            <a:extLst>
              <a:ext uri="{FF2B5EF4-FFF2-40B4-BE49-F238E27FC236}">
                <a16:creationId xmlns:a16="http://schemas.microsoft.com/office/drawing/2014/main" id="{E2446D3A-6E6A-D926-BD25-F2CE7E17BA94}"/>
              </a:ext>
            </a:extLst>
          </p:cNvPr>
          <p:cNvSpPr>
            <a:spLocks noGrp="1"/>
          </p:cNvSpPr>
          <p:nvPr>
            <p:ph type="dt" sz="half" idx="10"/>
          </p:nvPr>
        </p:nvSpPr>
        <p:spPr/>
        <p:txBody>
          <a:bodyPr/>
          <a:lstStyle/>
          <a:p>
            <a:fld id="{79F505C6-763D-454A-89E4-A1CF3314D8E0}" type="datetime1">
              <a:rPr lang="en-US" smtClean="0"/>
              <a:t>2/7/2023</a:t>
            </a:fld>
            <a:endParaRPr lang="en-US"/>
          </a:p>
        </p:txBody>
      </p:sp>
      <p:sp>
        <p:nvSpPr>
          <p:cNvPr id="5" name="Slide Number Placeholder 4">
            <a:extLst>
              <a:ext uri="{FF2B5EF4-FFF2-40B4-BE49-F238E27FC236}">
                <a16:creationId xmlns:a16="http://schemas.microsoft.com/office/drawing/2014/main" id="{008A339A-8095-F2AE-A238-A6F3DA9DDAB3}"/>
              </a:ext>
            </a:extLst>
          </p:cNvPr>
          <p:cNvSpPr>
            <a:spLocks noGrp="1"/>
          </p:cNvSpPr>
          <p:nvPr>
            <p:ph type="sldNum" sz="quarter" idx="12"/>
          </p:nvPr>
        </p:nvSpPr>
        <p:spPr/>
        <p:txBody>
          <a:bodyPr/>
          <a:lstStyle/>
          <a:p>
            <a:fld id="{3E79B5A2-DA18-4378-9FB7-E5DF3F2D5484}" type="slidenum">
              <a:rPr lang="en-US" smtClean="0"/>
              <a:t>11</a:t>
            </a:fld>
            <a:endParaRPr lang="en-US"/>
          </a:p>
        </p:txBody>
      </p:sp>
    </p:spTree>
    <p:extLst>
      <p:ext uri="{BB962C8B-B14F-4D97-AF65-F5344CB8AC3E}">
        <p14:creationId xmlns:p14="http://schemas.microsoft.com/office/powerpoint/2010/main" val="3284572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a:bodyPr>
          <a:lstStyle/>
          <a:p>
            <a:r>
              <a:rPr lang="ar-IQ" sz="3200" dirty="0"/>
              <a:t>سابعاً: مصادر والمراجع  </a:t>
            </a:r>
            <a:endParaRPr lang="en-US" sz="3200" dirty="0"/>
          </a:p>
        </p:txBody>
      </p:sp>
      <p:sp>
        <p:nvSpPr>
          <p:cNvPr id="3" name="Content Placeholder 2"/>
          <p:cNvSpPr>
            <a:spLocks noGrp="1"/>
          </p:cNvSpPr>
          <p:nvPr>
            <p:ph idx="1"/>
          </p:nvPr>
        </p:nvSpPr>
        <p:spPr/>
        <p:txBody>
          <a:bodyPr>
            <a:normAutofit/>
          </a:bodyPr>
          <a:lstStyle/>
          <a:p>
            <a:pPr algn="just" rtl="1"/>
            <a:r>
              <a:rPr lang="ar-IQ" sz="2800" dirty="0"/>
              <a:t>الأدب الأندلسي من الفتح حتى سقوط غرناطة، منجد مصطفى بهجت.</a:t>
            </a:r>
          </a:p>
          <a:p>
            <a:pPr algn="just" rtl="1"/>
            <a:r>
              <a:rPr lang="ar-IQ" sz="2800" dirty="0"/>
              <a:t>الأدب الأندلسي من الفتح حتى سقوط الخلافة، أحمد هيكل.</a:t>
            </a:r>
          </a:p>
          <a:p>
            <a:pPr algn="just" rtl="1"/>
            <a:r>
              <a:rPr lang="ar-IQ" sz="2800" dirty="0"/>
              <a:t>محاضرات الادب الاندلسي، د. جنان قحطان.</a:t>
            </a:r>
          </a:p>
          <a:p>
            <a:pPr algn="just" rtl="1"/>
            <a:endParaRPr lang="ar-IQ" sz="2800" dirty="0"/>
          </a:p>
          <a:p>
            <a:pPr algn="just" rtl="1"/>
            <a:endParaRPr lang="en-US" sz="2800" dirty="0"/>
          </a:p>
        </p:txBody>
      </p:sp>
      <p:sp>
        <p:nvSpPr>
          <p:cNvPr id="4" name="Date Placeholder 3"/>
          <p:cNvSpPr>
            <a:spLocks noGrp="1"/>
          </p:cNvSpPr>
          <p:nvPr>
            <p:ph type="dt" sz="half" idx="10"/>
          </p:nvPr>
        </p:nvSpPr>
        <p:spPr/>
        <p:txBody>
          <a:bodyPr/>
          <a:lstStyle/>
          <a:p>
            <a:fld id="{79F505C6-763D-454A-89E4-A1CF3314D8E0}" type="datetime1">
              <a:rPr lang="en-US" smtClean="0"/>
              <a:t>2/7/2023</a:t>
            </a:fld>
            <a:endParaRPr lang="en-US"/>
          </a:p>
        </p:txBody>
      </p:sp>
      <p:sp>
        <p:nvSpPr>
          <p:cNvPr id="5" name="Slide Number Placeholder 4"/>
          <p:cNvSpPr>
            <a:spLocks noGrp="1"/>
          </p:cNvSpPr>
          <p:nvPr>
            <p:ph type="sldNum" sz="quarter" idx="12"/>
          </p:nvPr>
        </p:nvSpPr>
        <p:spPr/>
        <p:txBody>
          <a:bodyPr/>
          <a:lstStyle/>
          <a:p>
            <a:fld id="{3E79B5A2-DA18-4378-9FB7-E5DF3F2D5484}" type="slidenum">
              <a:rPr lang="en-US" smtClean="0"/>
              <a:t>12</a:t>
            </a:fld>
            <a:endParaRPr lang="en-US"/>
          </a:p>
        </p:txBody>
      </p:sp>
    </p:spTree>
    <p:extLst>
      <p:ext uri="{BB962C8B-B14F-4D97-AF65-F5344CB8AC3E}">
        <p14:creationId xmlns:p14="http://schemas.microsoft.com/office/powerpoint/2010/main" val="3991406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style>
          <a:lnRef idx="2">
            <a:schemeClr val="dk1"/>
          </a:lnRef>
          <a:fillRef idx="1">
            <a:schemeClr val="lt1"/>
          </a:fillRef>
          <a:effectRef idx="0">
            <a:schemeClr val="dk1"/>
          </a:effectRef>
          <a:fontRef idx="minor">
            <a:schemeClr val="dk1"/>
          </a:fontRef>
        </p:style>
        <p:txBody>
          <a:bodyPr>
            <a:normAutofit/>
          </a:bodyPr>
          <a:lstStyle/>
          <a:p>
            <a:r>
              <a:rPr lang="ar-IQ" sz="3600" b="1" dirty="0"/>
              <a:t>خطة المحاضرة </a:t>
            </a:r>
            <a:endParaRPr lang="en-US" sz="3600" b="1" dirty="0"/>
          </a:p>
        </p:txBody>
      </p:sp>
      <p:sp>
        <p:nvSpPr>
          <p:cNvPr id="3" name="Content Placeholder 2"/>
          <p:cNvSpPr>
            <a:spLocks noGrp="1"/>
          </p:cNvSpPr>
          <p:nvPr>
            <p:ph idx="1"/>
          </p:nvPr>
        </p:nvSpPr>
        <p:spPr>
          <a:xfrm>
            <a:off x="152400" y="1752600"/>
            <a:ext cx="8229600" cy="4525963"/>
          </a:xfrm>
        </p:spPr>
        <p:style>
          <a:lnRef idx="2">
            <a:schemeClr val="dk1"/>
          </a:lnRef>
          <a:fillRef idx="1">
            <a:schemeClr val="lt1"/>
          </a:fillRef>
          <a:effectRef idx="0">
            <a:schemeClr val="dk1"/>
          </a:effectRef>
          <a:fontRef idx="minor">
            <a:schemeClr val="dk1"/>
          </a:fontRef>
        </p:style>
        <p:txBody>
          <a:bodyPr>
            <a:normAutofit/>
          </a:bodyPr>
          <a:lstStyle/>
          <a:p>
            <a:pPr marL="0" indent="0" algn="just" rtl="1">
              <a:buNone/>
            </a:pPr>
            <a:endParaRPr lang="ar-IQ" sz="2800" dirty="0"/>
          </a:p>
          <a:p>
            <a:pPr algn="just" rtl="1"/>
            <a:r>
              <a:rPr lang="ar-IQ" sz="2800" dirty="0"/>
              <a:t>ابن عبد ربه، شاعر عصر الخلاقة. </a:t>
            </a:r>
            <a:endParaRPr lang="en-US" sz="2800" dirty="0"/>
          </a:p>
          <a:p>
            <a:pPr algn="just" rtl="1"/>
            <a:r>
              <a:rPr lang="ar-IQ" sz="2800" dirty="0"/>
              <a:t>سمات شعره وخصائصه الفنية. </a:t>
            </a:r>
          </a:p>
        </p:txBody>
      </p:sp>
      <p:sp>
        <p:nvSpPr>
          <p:cNvPr id="4" name="Date Placeholder 3"/>
          <p:cNvSpPr>
            <a:spLocks noGrp="1"/>
          </p:cNvSpPr>
          <p:nvPr>
            <p:ph type="dt" sz="half" idx="10"/>
          </p:nvPr>
        </p:nvSpPr>
        <p:spPr>
          <a:xfrm>
            <a:off x="-4648200" y="9296400"/>
            <a:ext cx="2133600" cy="365125"/>
          </a:xfrm>
        </p:spPr>
        <p:style>
          <a:lnRef idx="2">
            <a:schemeClr val="dk1"/>
          </a:lnRef>
          <a:fillRef idx="1">
            <a:schemeClr val="lt1"/>
          </a:fillRef>
          <a:effectRef idx="0">
            <a:schemeClr val="dk1"/>
          </a:effectRef>
          <a:fontRef idx="minor">
            <a:schemeClr val="dk1"/>
          </a:fontRef>
        </p:style>
        <p:txBody>
          <a:bodyPr/>
          <a:lstStyle/>
          <a:p>
            <a:fld id="{79F505C6-763D-454A-89E4-A1CF3314D8E0}" type="datetime1">
              <a:rPr lang="en-US" smtClean="0"/>
              <a:t>2/7/2023</a:t>
            </a:fld>
            <a:endParaRPr lang="en-US"/>
          </a:p>
        </p:txBody>
      </p:sp>
      <p:sp>
        <p:nvSpPr>
          <p:cNvPr id="5" name="Slide Number Placeholder 4"/>
          <p:cNvSpPr>
            <a:spLocks noGrp="1"/>
          </p:cNvSpPr>
          <p:nvPr>
            <p:ph type="sldNum" sz="quarter" idx="12"/>
          </p:nvPr>
        </p:nvSpPr>
        <p:spPr/>
        <p:style>
          <a:lnRef idx="2">
            <a:schemeClr val="dk1"/>
          </a:lnRef>
          <a:fillRef idx="1">
            <a:schemeClr val="lt1"/>
          </a:fillRef>
          <a:effectRef idx="0">
            <a:schemeClr val="dk1"/>
          </a:effectRef>
          <a:fontRef idx="minor">
            <a:schemeClr val="dk1"/>
          </a:fontRef>
        </p:style>
        <p:txBody>
          <a:bodyPr/>
          <a:lstStyle/>
          <a:p>
            <a:fld id="{3E79B5A2-DA18-4378-9FB7-E5DF3F2D5484}" type="slidenum">
              <a:rPr lang="en-US" smtClean="0"/>
              <a:t>2</a:t>
            </a:fld>
            <a:endParaRPr lang="en-US"/>
          </a:p>
        </p:txBody>
      </p:sp>
    </p:spTree>
    <p:extLst>
      <p:ext uri="{BB962C8B-B14F-4D97-AF65-F5344CB8AC3E}">
        <p14:creationId xmlns:p14="http://schemas.microsoft.com/office/powerpoint/2010/main" val="1425715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169"/>
            <a:ext cx="8229600" cy="1295400"/>
          </a:xfrm>
        </p:spPr>
        <p:style>
          <a:lnRef idx="2">
            <a:schemeClr val="dk1"/>
          </a:lnRef>
          <a:fillRef idx="1">
            <a:schemeClr val="lt1"/>
          </a:fillRef>
          <a:effectRef idx="0">
            <a:schemeClr val="dk1"/>
          </a:effectRef>
          <a:fontRef idx="minor">
            <a:schemeClr val="dk1"/>
          </a:fontRef>
        </p:style>
        <p:txBody>
          <a:bodyPr>
            <a:noAutofit/>
          </a:bodyPr>
          <a:lstStyle/>
          <a:p>
            <a:r>
              <a:rPr lang="ar-IQ" sz="3600" b="1" dirty="0"/>
              <a:t>عصر الخلافة </a:t>
            </a:r>
          </a:p>
        </p:txBody>
      </p:sp>
      <p:sp>
        <p:nvSpPr>
          <p:cNvPr id="3" name="Content Placeholder 2"/>
          <p:cNvSpPr>
            <a:spLocks noGrp="1"/>
          </p:cNvSpPr>
          <p:nvPr>
            <p:ph idx="1"/>
          </p:nvPr>
        </p:nvSpPr>
        <p:spPr>
          <a:xfrm>
            <a:off x="457200" y="1600200"/>
            <a:ext cx="8229600" cy="4648200"/>
          </a:xfrm>
        </p:spPr>
        <p:txBody>
          <a:bodyPr>
            <a:normAutofit/>
          </a:bodyPr>
          <a:lstStyle/>
          <a:p>
            <a:pPr algn="just" rtl="1"/>
            <a:endParaRPr lang="ar-IQ" sz="2800" dirty="0"/>
          </a:p>
          <a:p>
            <a:pPr algn="just" rtl="1"/>
            <a:r>
              <a:rPr lang="ar-IQ" sz="2800" dirty="0"/>
              <a:t>فلقد انتصرت السياسة الاموية الحكيمة على الأزمات كلها، وسم العصر بالعصر الذهبي.</a:t>
            </a:r>
          </a:p>
          <a:p>
            <a:pPr algn="just" rtl="1"/>
            <a:endParaRPr lang="ar-IQ" sz="2800" dirty="0"/>
          </a:p>
          <a:p>
            <a:pPr algn="just" rtl="1"/>
            <a:r>
              <a:rPr lang="ar-IQ" sz="2800" dirty="0"/>
              <a:t>شيدت المدن مثل مدينة الزهراء وعُمرت المساجد، ولقد عرف أيام الناصر، دواوين المتنبي وغيره من الشعراء العرب.</a:t>
            </a:r>
          </a:p>
          <a:p>
            <a:pPr algn="just" rtl="1"/>
            <a:endParaRPr lang="ar-IQ" sz="2800" dirty="0"/>
          </a:p>
        </p:txBody>
      </p:sp>
      <p:sp>
        <p:nvSpPr>
          <p:cNvPr id="4" name="Date Placeholder 3"/>
          <p:cNvSpPr>
            <a:spLocks noGrp="1"/>
          </p:cNvSpPr>
          <p:nvPr>
            <p:ph type="dt" sz="half" idx="10"/>
          </p:nvPr>
        </p:nvSpPr>
        <p:spPr/>
        <p:txBody>
          <a:bodyPr/>
          <a:lstStyle/>
          <a:p>
            <a:fld id="{79F505C6-763D-454A-89E4-A1CF3314D8E0}" type="datetime1">
              <a:rPr lang="en-US" smtClean="0"/>
              <a:t>2/7/2023</a:t>
            </a:fld>
            <a:endParaRPr lang="en-US"/>
          </a:p>
        </p:txBody>
      </p:sp>
      <p:sp>
        <p:nvSpPr>
          <p:cNvPr id="5" name="Slide Number Placeholder 4"/>
          <p:cNvSpPr>
            <a:spLocks noGrp="1"/>
          </p:cNvSpPr>
          <p:nvPr>
            <p:ph type="sldNum" sz="quarter" idx="12"/>
          </p:nvPr>
        </p:nvSpPr>
        <p:spPr/>
        <p:txBody>
          <a:bodyPr/>
          <a:lstStyle/>
          <a:p>
            <a:fld id="{3E79B5A2-DA18-4378-9FB7-E5DF3F2D5484}" type="slidenum">
              <a:rPr lang="en-US" smtClean="0"/>
              <a:t>3</a:t>
            </a:fld>
            <a:endParaRPr lang="en-US"/>
          </a:p>
        </p:txBody>
      </p:sp>
    </p:spTree>
    <p:extLst>
      <p:ext uri="{BB962C8B-B14F-4D97-AF65-F5344CB8AC3E}">
        <p14:creationId xmlns:p14="http://schemas.microsoft.com/office/powerpoint/2010/main" val="1613583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589D-84E3-7127-80D6-82DF424EE4F8}"/>
              </a:ext>
            </a:extLst>
          </p:cNvPr>
          <p:cNvSpPr>
            <a:spLocks noGrp="1"/>
          </p:cNvSpPr>
          <p:nvPr>
            <p:ph type="title"/>
          </p:nvPr>
        </p:nvSpPr>
        <p:spPr/>
        <p:txBody>
          <a:bodyPr>
            <a:noAutofit/>
          </a:bodyPr>
          <a:lstStyle/>
          <a:p>
            <a:r>
              <a:rPr lang="ar-IQ" sz="3600" b="1" dirty="0"/>
              <a:t>عصر الخلافة </a:t>
            </a:r>
            <a:endParaRPr lang="en-US" sz="3600" b="1" dirty="0"/>
          </a:p>
        </p:txBody>
      </p:sp>
      <p:sp>
        <p:nvSpPr>
          <p:cNvPr id="3" name="Content Placeholder 2">
            <a:extLst>
              <a:ext uri="{FF2B5EF4-FFF2-40B4-BE49-F238E27FC236}">
                <a16:creationId xmlns:a16="http://schemas.microsoft.com/office/drawing/2014/main" id="{8EB2BE94-1D25-19D2-C5A9-D2A98B99E6B8}"/>
              </a:ext>
            </a:extLst>
          </p:cNvPr>
          <p:cNvSpPr>
            <a:spLocks noGrp="1"/>
          </p:cNvSpPr>
          <p:nvPr>
            <p:ph idx="1"/>
          </p:nvPr>
        </p:nvSpPr>
        <p:spPr/>
        <p:txBody>
          <a:bodyPr>
            <a:normAutofit lnSpcReduction="10000"/>
          </a:bodyPr>
          <a:lstStyle/>
          <a:p>
            <a:pPr algn="just" rtl="1"/>
            <a:r>
              <a:rPr lang="ar-IQ" sz="2800" b="0" i="0" dirty="0">
                <a:solidFill>
                  <a:srgbClr val="000000"/>
                </a:solidFill>
                <a:effectLst/>
                <a:latin typeface="Open Sans" panose="020B0606030504020204" pitchFamily="34" charset="0"/>
              </a:rPr>
              <a:t>تم جمع الكتب من قبل الخليفة العظيم وابنه (الحكم) المستنصر.</a:t>
            </a:r>
          </a:p>
          <a:p>
            <a:pPr algn="just" rtl="1"/>
            <a:r>
              <a:rPr lang="ar-IQ" sz="2800" dirty="0">
                <a:solidFill>
                  <a:srgbClr val="000000"/>
                </a:solidFill>
                <a:latin typeface="Open Sans" panose="020B0606030504020204" pitchFamily="34" charset="0"/>
              </a:rPr>
              <a:t>الوزير المنصور بن أبي عامر وفد سفراء الثقافة المشرقية؛ منهم: ( أبي علي القالي)، وفدت ( السفارات النصرانية) من الغرب، ومن بيزنطة، حاملة معها ألطافاً من كتب (</a:t>
            </a:r>
            <a:r>
              <a:rPr lang="ar-IQ" sz="2800" dirty="0" err="1">
                <a:solidFill>
                  <a:srgbClr val="000000"/>
                </a:solidFill>
                <a:latin typeface="Open Sans" panose="020B0606030504020204" pitchFamily="34" charset="0"/>
              </a:rPr>
              <a:t>ديوسقوريد</a:t>
            </a:r>
            <a:r>
              <a:rPr lang="ar-IQ" sz="2800" dirty="0">
                <a:solidFill>
                  <a:srgbClr val="000000"/>
                </a:solidFill>
                <a:latin typeface="Open Sans" panose="020B0606030504020204" pitchFamily="34" charset="0"/>
              </a:rPr>
              <a:t>) التي وضعت في الأندلس بذور نهضة العلوم الطبيعية التي بلغت أوجها في القرن الثالث عشر الميلادي كان حشداً جامعاً من الثقافة الجديدة. </a:t>
            </a:r>
          </a:p>
          <a:p>
            <a:pPr algn="just" rtl="1"/>
            <a:r>
              <a:rPr lang="ar-IQ" sz="2800" b="0" i="0" dirty="0">
                <a:solidFill>
                  <a:srgbClr val="000000"/>
                </a:solidFill>
                <a:effectLst/>
                <a:latin typeface="Open Sans" panose="020B0606030504020204" pitchFamily="34" charset="0"/>
              </a:rPr>
              <a:t>في طليعة شعراء هذا العصر نجد (ابن عبد ربه</a:t>
            </a:r>
            <a:r>
              <a:rPr lang="ar-IQ" sz="2800" dirty="0">
                <a:solidFill>
                  <a:srgbClr val="000000"/>
                </a:solidFill>
                <a:latin typeface="Open Sans" panose="020B0606030504020204" pitchFamily="34" charset="0"/>
              </a:rPr>
              <a:t>) صاحب كتاب        "العِقد الفريد" الذي بهر العيون بمدائحه و(ابن هاني </a:t>
            </a:r>
            <a:r>
              <a:rPr lang="ar-IQ" sz="2800" dirty="0" err="1">
                <a:solidFill>
                  <a:srgbClr val="000000"/>
                </a:solidFill>
                <a:latin typeface="Open Sans" panose="020B0606030504020204" pitchFamily="34" charset="0"/>
              </a:rPr>
              <a:t>الألبيري</a:t>
            </a:r>
            <a:r>
              <a:rPr lang="ar-IQ" sz="2800" dirty="0">
                <a:solidFill>
                  <a:srgbClr val="000000"/>
                </a:solidFill>
                <a:latin typeface="Open Sans" panose="020B0606030504020204" pitchFamily="34" charset="0"/>
              </a:rPr>
              <a:t> )، و(الزبيدي) و(ابن أبي زمنين) و(المصحفيّ)، و(ابن فرج الجياني)، والشاعر الرقيق (الأمير الطليق)، و(ابن شخيص)، و (الرَّمادي)، (ابن إدريس الجزيري)، (ابن دراج القسطلي).</a:t>
            </a:r>
            <a:endParaRPr lang="en-US" sz="2800" b="0" i="0" dirty="0">
              <a:solidFill>
                <a:srgbClr val="000000"/>
              </a:solidFill>
              <a:effectLst/>
              <a:latin typeface="Open Sans" panose="020B0606030504020204" pitchFamily="34" charset="0"/>
            </a:endParaRPr>
          </a:p>
        </p:txBody>
      </p:sp>
      <p:sp>
        <p:nvSpPr>
          <p:cNvPr id="4" name="Date Placeholder 3">
            <a:extLst>
              <a:ext uri="{FF2B5EF4-FFF2-40B4-BE49-F238E27FC236}">
                <a16:creationId xmlns:a16="http://schemas.microsoft.com/office/drawing/2014/main" id="{45CD4838-C41F-E495-0783-6F71DB05EB28}"/>
              </a:ext>
            </a:extLst>
          </p:cNvPr>
          <p:cNvSpPr>
            <a:spLocks noGrp="1"/>
          </p:cNvSpPr>
          <p:nvPr>
            <p:ph type="dt" sz="half" idx="10"/>
          </p:nvPr>
        </p:nvSpPr>
        <p:spPr/>
        <p:txBody>
          <a:bodyPr/>
          <a:lstStyle/>
          <a:p>
            <a:fld id="{79F505C6-763D-454A-89E4-A1CF3314D8E0}" type="datetime1">
              <a:rPr lang="en-US" smtClean="0"/>
              <a:t>2/7/2023</a:t>
            </a:fld>
            <a:endParaRPr lang="en-US"/>
          </a:p>
        </p:txBody>
      </p:sp>
      <p:sp>
        <p:nvSpPr>
          <p:cNvPr id="5" name="Slide Number Placeholder 4">
            <a:extLst>
              <a:ext uri="{FF2B5EF4-FFF2-40B4-BE49-F238E27FC236}">
                <a16:creationId xmlns:a16="http://schemas.microsoft.com/office/drawing/2014/main" id="{47CA6F69-045A-6B6F-448A-6B23E787F984}"/>
              </a:ext>
            </a:extLst>
          </p:cNvPr>
          <p:cNvSpPr>
            <a:spLocks noGrp="1"/>
          </p:cNvSpPr>
          <p:nvPr>
            <p:ph type="sldNum" sz="quarter" idx="12"/>
          </p:nvPr>
        </p:nvSpPr>
        <p:spPr/>
        <p:txBody>
          <a:bodyPr/>
          <a:lstStyle/>
          <a:p>
            <a:fld id="{3E79B5A2-DA18-4378-9FB7-E5DF3F2D5484}" type="slidenum">
              <a:rPr lang="en-US" smtClean="0"/>
              <a:t>4</a:t>
            </a:fld>
            <a:endParaRPr lang="en-US"/>
          </a:p>
        </p:txBody>
      </p:sp>
    </p:spTree>
    <p:extLst>
      <p:ext uri="{BB962C8B-B14F-4D97-AF65-F5344CB8AC3E}">
        <p14:creationId xmlns:p14="http://schemas.microsoft.com/office/powerpoint/2010/main" val="4030604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E26BC-647C-FD19-4584-B3B12E556A90}"/>
              </a:ext>
            </a:extLst>
          </p:cNvPr>
          <p:cNvSpPr>
            <a:spLocks noGrp="1"/>
          </p:cNvSpPr>
          <p:nvPr>
            <p:ph type="title"/>
          </p:nvPr>
        </p:nvSpPr>
        <p:spPr/>
        <p:txBody>
          <a:bodyPr>
            <a:noAutofit/>
          </a:bodyPr>
          <a:lstStyle/>
          <a:p>
            <a:pPr rtl="1"/>
            <a:r>
              <a:rPr lang="ar-IQ" sz="3600" dirty="0"/>
              <a:t>العِقد الفريد، لابن عبد ربه </a:t>
            </a:r>
          </a:p>
        </p:txBody>
      </p:sp>
      <p:sp>
        <p:nvSpPr>
          <p:cNvPr id="4" name="Date Placeholder 3">
            <a:extLst>
              <a:ext uri="{FF2B5EF4-FFF2-40B4-BE49-F238E27FC236}">
                <a16:creationId xmlns:a16="http://schemas.microsoft.com/office/drawing/2014/main" id="{142D4D75-C3B0-044D-FA32-FDA99F07BFF4}"/>
              </a:ext>
            </a:extLst>
          </p:cNvPr>
          <p:cNvSpPr>
            <a:spLocks noGrp="1"/>
          </p:cNvSpPr>
          <p:nvPr>
            <p:ph type="dt" sz="half" idx="10"/>
          </p:nvPr>
        </p:nvSpPr>
        <p:spPr/>
        <p:txBody>
          <a:bodyPr/>
          <a:lstStyle/>
          <a:p>
            <a:fld id="{79F505C6-763D-454A-89E4-A1CF3314D8E0}" type="datetime1">
              <a:rPr lang="en-US" smtClean="0"/>
              <a:t>2/7/2023</a:t>
            </a:fld>
            <a:endParaRPr lang="en-US"/>
          </a:p>
        </p:txBody>
      </p:sp>
      <p:sp>
        <p:nvSpPr>
          <p:cNvPr id="5" name="Slide Number Placeholder 4">
            <a:extLst>
              <a:ext uri="{FF2B5EF4-FFF2-40B4-BE49-F238E27FC236}">
                <a16:creationId xmlns:a16="http://schemas.microsoft.com/office/drawing/2014/main" id="{F40B26B2-457B-4029-E1F9-A51C8A6CD817}"/>
              </a:ext>
            </a:extLst>
          </p:cNvPr>
          <p:cNvSpPr>
            <a:spLocks noGrp="1"/>
          </p:cNvSpPr>
          <p:nvPr>
            <p:ph type="sldNum" sz="quarter" idx="12"/>
          </p:nvPr>
        </p:nvSpPr>
        <p:spPr/>
        <p:txBody>
          <a:bodyPr/>
          <a:lstStyle/>
          <a:p>
            <a:fld id="{3E79B5A2-DA18-4378-9FB7-E5DF3F2D5484}" type="slidenum">
              <a:rPr lang="en-US" smtClean="0"/>
              <a:t>5</a:t>
            </a:fld>
            <a:endParaRPr lang="en-US"/>
          </a:p>
        </p:txBody>
      </p:sp>
      <p:pic>
        <p:nvPicPr>
          <p:cNvPr id="6" name="Content Placeholder 9">
            <a:extLst>
              <a:ext uri="{FF2B5EF4-FFF2-40B4-BE49-F238E27FC236}">
                <a16:creationId xmlns:a16="http://schemas.microsoft.com/office/drawing/2014/main" id="{588BAE89-8AF8-8193-4FA1-A09A8AB419E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1905000"/>
            <a:ext cx="3733800" cy="3533235"/>
          </a:xfrm>
        </p:spPr>
      </p:pic>
    </p:spTree>
    <p:extLst>
      <p:ext uri="{BB962C8B-B14F-4D97-AF65-F5344CB8AC3E}">
        <p14:creationId xmlns:p14="http://schemas.microsoft.com/office/powerpoint/2010/main" val="2193720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CA17B-FDC9-EC35-A0E0-A9628D4E128B}"/>
              </a:ext>
            </a:extLst>
          </p:cNvPr>
          <p:cNvSpPr>
            <a:spLocks noGrp="1"/>
          </p:cNvSpPr>
          <p:nvPr>
            <p:ph type="title"/>
          </p:nvPr>
        </p:nvSpPr>
        <p:spPr/>
        <p:txBody>
          <a:bodyPr>
            <a:noAutofit/>
          </a:bodyPr>
          <a:lstStyle/>
          <a:p>
            <a:r>
              <a:rPr lang="ar-IQ" sz="3600" dirty="0"/>
              <a:t>شاعر عصر الخلافة </a:t>
            </a:r>
            <a:endParaRPr lang="en-US" sz="3600" dirty="0"/>
          </a:p>
        </p:txBody>
      </p:sp>
      <p:sp>
        <p:nvSpPr>
          <p:cNvPr id="3" name="Content Placeholder 2">
            <a:extLst>
              <a:ext uri="{FF2B5EF4-FFF2-40B4-BE49-F238E27FC236}">
                <a16:creationId xmlns:a16="http://schemas.microsoft.com/office/drawing/2014/main" id="{B26D8810-E4E9-111F-39B5-3CE238F55024}"/>
              </a:ext>
            </a:extLst>
          </p:cNvPr>
          <p:cNvSpPr>
            <a:spLocks noGrp="1"/>
          </p:cNvSpPr>
          <p:nvPr>
            <p:ph idx="1"/>
          </p:nvPr>
        </p:nvSpPr>
        <p:spPr/>
        <p:txBody>
          <a:bodyPr/>
          <a:lstStyle/>
          <a:p>
            <a:pPr algn="just" rtl="1"/>
            <a:r>
              <a:rPr lang="ar-IQ" dirty="0"/>
              <a:t>ابن عبد ربه :</a:t>
            </a:r>
          </a:p>
          <a:p>
            <a:pPr algn="just" rtl="1"/>
            <a:r>
              <a:rPr lang="ar-IQ" dirty="0"/>
              <a:t>شهاب الدين أبو عمر أحمد بن عبد ربه، ولد بقرطبة 860م.</a:t>
            </a:r>
          </a:p>
          <a:p>
            <a:pPr algn="just" rtl="1"/>
            <a:r>
              <a:rPr lang="ar-IQ" dirty="0"/>
              <a:t>درس الفقه والتاريخ وعنى بممارسة النظم والكتابة وهو صاحب كتاب (العِقد الفريد).</a:t>
            </a:r>
          </a:p>
          <a:p>
            <a:pPr algn="just" rtl="1"/>
            <a:r>
              <a:rPr lang="ar-IQ" dirty="0"/>
              <a:t>كان شاعر بلاط الأمير منذر ثم الأمير عبد الله، عاش في عصر الناصر العصر الذهبي لحضارة العرب في الأندلس.</a:t>
            </a:r>
          </a:p>
          <a:p>
            <a:pPr algn="just" rtl="1"/>
            <a:r>
              <a:rPr lang="ar-IQ" dirty="0"/>
              <a:t>أحاط بفنون العلم والأدب، وكان شاعراً مجوّداً ومكثراً، صحيح الأسلوب متين السبك، سهل التراكيب.</a:t>
            </a:r>
          </a:p>
          <a:p>
            <a:pPr algn="just" rtl="1"/>
            <a:endParaRPr lang="ar-IQ" dirty="0"/>
          </a:p>
        </p:txBody>
      </p:sp>
      <p:sp>
        <p:nvSpPr>
          <p:cNvPr id="4" name="Date Placeholder 3">
            <a:extLst>
              <a:ext uri="{FF2B5EF4-FFF2-40B4-BE49-F238E27FC236}">
                <a16:creationId xmlns:a16="http://schemas.microsoft.com/office/drawing/2014/main" id="{D965E634-1465-957F-0402-9602922D93EC}"/>
              </a:ext>
            </a:extLst>
          </p:cNvPr>
          <p:cNvSpPr>
            <a:spLocks noGrp="1"/>
          </p:cNvSpPr>
          <p:nvPr>
            <p:ph type="dt" sz="half" idx="10"/>
          </p:nvPr>
        </p:nvSpPr>
        <p:spPr/>
        <p:txBody>
          <a:bodyPr/>
          <a:lstStyle/>
          <a:p>
            <a:fld id="{79F505C6-763D-454A-89E4-A1CF3314D8E0}" type="datetime1">
              <a:rPr lang="en-US" smtClean="0"/>
              <a:t>2/7/2023</a:t>
            </a:fld>
            <a:endParaRPr lang="en-US"/>
          </a:p>
        </p:txBody>
      </p:sp>
      <p:sp>
        <p:nvSpPr>
          <p:cNvPr id="5" name="Slide Number Placeholder 4">
            <a:extLst>
              <a:ext uri="{FF2B5EF4-FFF2-40B4-BE49-F238E27FC236}">
                <a16:creationId xmlns:a16="http://schemas.microsoft.com/office/drawing/2014/main" id="{5D442C6F-2B81-7079-F72E-3712709738DB}"/>
              </a:ext>
            </a:extLst>
          </p:cNvPr>
          <p:cNvSpPr>
            <a:spLocks noGrp="1"/>
          </p:cNvSpPr>
          <p:nvPr>
            <p:ph type="sldNum" sz="quarter" idx="12"/>
          </p:nvPr>
        </p:nvSpPr>
        <p:spPr/>
        <p:txBody>
          <a:bodyPr/>
          <a:lstStyle/>
          <a:p>
            <a:fld id="{3E79B5A2-DA18-4378-9FB7-E5DF3F2D5484}" type="slidenum">
              <a:rPr lang="en-US" smtClean="0"/>
              <a:t>6</a:t>
            </a:fld>
            <a:endParaRPr lang="en-US"/>
          </a:p>
        </p:txBody>
      </p:sp>
    </p:spTree>
    <p:extLst>
      <p:ext uri="{BB962C8B-B14F-4D97-AF65-F5344CB8AC3E}">
        <p14:creationId xmlns:p14="http://schemas.microsoft.com/office/powerpoint/2010/main" val="247496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0FC81-6251-15AB-8D9F-B2D9554B4EC1}"/>
              </a:ext>
            </a:extLst>
          </p:cNvPr>
          <p:cNvSpPr>
            <a:spLocks noGrp="1"/>
          </p:cNvSpPr>
          <p:nvPr>
            <p:ph type="title"/>
          </p:nvPr>
        </p:nvSpPr>
        <p:spPr/>
        <p:txBody>
          <a:bodyPr>
            <a:noAutofit/>
          </a:bodyPr>
          <a:lstStyle/>
          <a:p>
            <a:endParaRPr lang="en-US" sz="3600" dirty="0"/>
          </a:p>
        </p:txBody>
      </p:sp>
      <p:sp>
        <p:nvSpPr>
          <p:cNvPr id="3" name="Content Placeholder 2">
            <a:extLst>
              <a:ext uri="{FF2B5EF4-FFF2-40B4-BE49-F238E27FC236}">
                <a16:creationId xmlns:a16="http://schemas.microsoft.com/office/drawing/2014/main" id="{5C7F7903-2ED2-289A-B89A-F252F5289606}"/>
              </a:ext>
            </a:extLst>
          </p:cNvPr>
          <p:cNvSpPr>
            <a:spLocks noGrp="1"/>
          </p:cNvSpPr>
          <p:nvPr>
            <p:ph idx="1"/>
          </p:nvPr>
        </p:nvSpPr>
        <p:spPr/>
        <p:txBody>
          <a:bodyPr>
            <a:normAutofit lnSpcReduction="10000"/>
          </a:bodyPr>
          <a:lstStyle/>
          <a:p>
            <a:pPr algn="just" rtl="1"/>
            <a:r>
              <a:rPr lang="ar-IQ" sz="3200" dirty="0"/>
              <a:t>أورد شعره في كتاب (العِقد الفريد</a:t>
            </a:r>
            <a:r>
              <a:rPr lang="ar-IQ" dirty="0"/>
              <a:t>)</a:t>
            </a:r>
            <a:r>
              <a:rPr lang="ar-IQ" sz="3200" dirty="0"/>
              <a:t>وكان يعرضه في كل مناسبة، وقد جمع فيه أقوالاً وأخباراً واختيارات من الشعر والنثر، وكان معظمه من بلاد المشرق حتى قال الصاحب بن عباد (( هذه بضاعتنا رُدت إلينا)).</a:t>
            </a:r>
          </a:p>
          <a:p>
            <a:pPr algn="just" rtl="1"/>
            <a:r>
              <a:rPr lang="ar-IQ" dirty="0"/>
              <a:t>وقد جمع مادة كتابه هذا من الكتب السماوية ومن دواوين الشعر ومن كتب ابن المقفع والجاحظ والمُبرد وربما نقل من عيون الأخبار لابن قتيبة نقلاً حرفياً ومع ذلك فقد كان لكتابه قيمة جليلة لأنه سجل فيه أخباراً وأشعاراً قد ضاعت ولم يعرفها الأدباء إلا من صفحات كتابه.</a:t>
            </a:r>
            <a:endParaRPr lang="ar-IQ" sz="3200" dirty="0"/>
          </a:p>
        </p:txBody>
      </p:sp>
      <p:sp>
        <p:nvSpPr>
          <p:cNvPr id="4" name="Date Placeholder 3">
            <a:extLst>
              <a:ext uri="{FF2B5EF4-FFF2-40B4-BE49-F238E27FC236}">
                <a16:creationId xmlns:a16="http://schemas.microsoft.com/office/drawing/2014/main" id="{C1911B2D-E93B-1D1C-F922-8DBEC2C9026C}"/>
              </a:ext>
            </a:extLst>
          </p:cNvPr>
          <p:cNvSpPr>
            <a:spLocks noGrp="1"/>
          </p:cNvSpPr>
          <p:nvPr>
            <p:ph type="dt" sz="half" idx="10"/>
          </p:nvPr>
        </p:nvSpPr>
        <p:spPr/>
        <p:txBody>
          <a:bodyPr/>
          <a:lstStyle/>
          <a:p>
            <a:fld id="{79F505C6-763D-454A-89E4-A1CF3314D8E0}" type="datetime1">
              <a:rPr lang="en-US" smtClean="0"/>
              <a:t>2/7/2023</a:t>
            </a:fld>
            <a:endParaRPr lang="en-US"/>
          </a:p>
        </p:txBody>
      </p:sp>
      <p:sp>
        <p:nvSpPr>
          <p:cNvPr id="5" name="Slide Number Placeholder 4">
            <a:extLst>
              <a:ext uri="{FF2B5EF4-FFF2-40B4-BE49-F238E27FC236}">
                <a16:creationId xmlns:a16="http://schemas.microsoft.com/office/drawing/2014/main" id="{0B1C0522-B275-3388-30F7-36B237A6250C}"/>
              </a:ext>
            </a:extLst>
          </p:cNvPr>
          <p:cNvSpPr>
            <a:spLocks noGrp="1"/>
          </p:cNvSpPr>
          <p:nvPr>
            <p:ph type="sldNum" sz="quarter" idx="12"/>
          </p:nvPr>
        </p:nvSpPr>
        <p:spPr/>
        <p:txBody>
          <a:bodyPr/>
          <a:lstStyle/>
          <a:p>
            <a:fld id="{3E79B5A2-DA18-4378-9FB7-E5DF3F2D5484}" type="slidenum">
              <a:rPr lang="en-US" smtClean="0"/>
              <a:t>7</a:t>
            </a:fld>
            <a:endParaRPr lang="en-US"/>
          </a:p>
        </p:txBody>
      </p:sp>
    </p:spTree>
    <p:extLst>
      <p:ext uri="{BB962C8B-B14F-4D97-AF65-F5344CB8AC3E}">
        <p14:creationId xmlns:p14="http://schemas.microsoft.com/office/powerpoint/2010/main" val="3985489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74421-6B68-DC8B-03C0-6521DBBF2D8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64EEF1-17DE-AB76-AE3A-AF880279D79E}"/>
              </a:ext>
            </a:extLst>
          </p:cNvPr>
          <p:cNvSpPr>
            <a:spLocks noGrp="1"/>
          </p:cNvSpPr>
          <p:nvPr>
            <p:ph idx="1"/>
          </p:nvPr>
        </p:nvSpPr>
        <p:spPr/>
        <p:txBody>
          <a:bodyPr>
            <a:normAutofit fontScale="92500" lnSpcReduction="10000"/>
          </a:bodyPr>
          <a:lstStyle/>
          <a:p>
            <a:pPr algn="just" rtl="1"/>
            <a:r>
              <a:rPr lang="ar-IQ" dirty="0"/>
              <a:t>المحمصات:  وهي قصائد قالها بعد توبته آخر حياته في المواعظ والزهد وقال في المدح والرثاء الرقيق والغزل الرائق وهجاؤه فيه </a:t>
            </a:r>
            <a:r>
              <a:rPr lang="ar-IQ" dirty="0" err="1"/>
              <a:t>فكاهه</a:t>
            </a:r>
            <a:r>
              <a:rPr lang="ar-IQ" dirty="0"/>
              <a:t> ودعابة ووصف وزهد، وله أرجوزة بلغت أبياتها أربعمائة وخمسة وأربعين بيتاً، قالها في غزوات عبدالرحمن الناصر، أشاد المغاربة والمشارقة بشاعريته، فابن الفرضي يصفه بأنه (( شاعر الأندلس وأديبها)) ويقال أن المتنبي أطلق صيحة أعجاب عند سماع شعره فقال (( يا ابن عبد ربه لقد يأتيك العراق حَبْواً))، وقد تباين المحدثون في تقدير شاعريته ومنزلته الأدبية فمنهم من وجده مقلداً للمشارقة ومحاكياً لهم في نظمه شعراً ونثراً ومنهم من رآه مُجوداً نثراً أكثر من الشعر.</a:t>
            </a:r>
            <a:endParaRPr lang="en-US" dirty="0"/>
          </a:p>
        </p:txBody>
      </p:sp>
      <p:sp>
        <p:nvSpPr>
          <p:cNvPr id="4" name="Date Placeholder 3">
            <a:extLst>
              <a:ext uri="{FF2B5EF4-FFF2-40B4-BE49-F238E27FC236}">
                <a16:creationId xmlns:a16="http://schemas.microsoft.com/office/drawing/2014/main" id="{2A848CF9-07A2-F75A-5F7B-C4D1AB3A6CF8}"/>
              </a:ext>
            </a:extLst>
          </p:cNvPr>
          <p:cNvSpPr>
            <a:spLocks noGrp="1"/>
          </p:cNvSpPr>
          <p:nvPr>
            <p:ph type="dt" sz="half" idx="10"/>
          </p:nvPr>
        </p:nvSpPr>
        <p:spPr/>
        <p:txBody>
          <a:bodyPr/>
          <a:lstStyle/>
          <a:p>
            <a:fld id="{79F505C6-763D-454A-89E4-A1CF3314D8E0}" type="datetime1">
              <a:rPr lang="en-US" smtClean="0"/>
              <a:t>2/7/2023</a:t>
            </a:fld>
            <a:endParaRPr lang="en-US"/>
          </a:p>
        </p:txBody>
      </p:sp>
      <p:sp>
        <p:nvSpPr>
          <p:cNvPr id="5" name="Slide Number Placeholder 4">
            <a:extLst>
              <a:ext uri="{FF2B5EF4-FFF2-40B4-BE49-F238E27FC236}">
                <a16:creationId xmlns:a16="http://schemas.microsoft.com/office/drawing/2014/main" id="{7938AC85-AE0C-D6A2-37AF-CA3EEF5A1F21}"/>
              </a:ext>
            </a:extLst>
          </p:cNvPr>
          <p:cNvSpPr>
            <a:spLocks noGrp="1"/>
          </p:cNvSpPr>
          <p:nvPr>
            <p:ph type="sldNum" sz="quarter" idx="12"/>
          </p:nvPr>
        </p:nvSpPr>
        <p:spPr/>
        <p:txBody>
          <a:bodyPr/>
          <a:lstStyle/>
          <a:p>
            <a:fld id="{3E79B5A2-DA18-4378-9FB7-E5DF3F2D5484}" type="slidenum">
              <a:rPr lang="en-US" smtClean="0"/>
              <a:t>8</a:t>
            </a:fld>
            <a:endParaRPr lang="en-US"/>
          </a:p>
        </p:txBody>
      </p:sp>
    </p:spTree>
    <p:extLst>
      <p:ext uri="{BB962C8B-B14F-4D97-AF65-F5344CB8AC3E}">
        <p14:creationId xmlns:p14="http://schemas.microsoft.com/office/powerpoint/2010/main" val="1999256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20D55-734B-516A-76D9-F66ED39534F7}"/>
              </a:ext>
            </a:extLst>
          </p:cNvPr>
          <p:cNvSpPr>
            <a:spLocks noGrp="1"/>
          </p:cNvSpPr>
          <p:nvPr>
            <p:ph type="title"/>
          </p:nvPr>
        </p:nvSpPr>
        <p:spPr/>
        <p:txBody>
          <a:bodyPr/>
          <a:lstStyle/>
          <a:p>
            <a:r>
              <a:rPr lang="ar-IQ" dirty="0"/>
              <a:t>سمات شعره وخصائصه الفنية</a:t>
            </a:r>
            <a:endParaRPr lang="en-US" dirty="0"/>
          </a:p>
        </p:txBody>
      </p:sp>
      <p:sp>
        <p:nvSpPr>
          <p:cNvPr id="3" name="Content Placeholder 2">
            <a:extLst>
              <a:ext uri="{FF2B5EF4-FFF2-40B4-BE49-F238E27FC236}">
                <a16:creationId xmlns:a16="http://schemas.microsoft.com/office/drawing/2014/main" id="{D2DCC76A-626B-4160-BE8E-E0239396D072}"/>
              </a:ext>
            </a:extLst>
          </p:cNvPr>
          <p:cNvSpPr>
            <a:spLocks noGrp="1"/>
          </p:cNvSpPr>
          <p:nvPr>
            <p:ph idx="1"/>
          </p:nvPr>
        </p:nvSpPr>
        <p:spPr/>
        <p:txBody>
          <a:bodyPr>
            <a:normAutofit lnSpcReduction="10000"/>
          </a:bodyPr>
          <a:lstStyle/>
          <a:p>
            <a:pPr algn="just" rtl="1"/>
            <a:r>
              <a:rPr lang="ar-IQ" dirty="0"/>
              <a:t>1- تفاوت شعره بين السهولة والعمق، يقول : </a:t>
            </a:r>
          </a:p>
          <a:p>
            <a:pPr algn="just" rtl="1"/>
            <a:r>
              <a:rPr lang="ar-IQ" dirty="0"/>
              <a:t>إذا نظرتَ إلى محاسنِ وجْهِهِ / أبصَرْتَ وجهَكَ في سناهُ غريقاً </a:t>
            </a:r>
          </a:p>
          <a:p>
            <a:pPr algn="just" rtl="1"/>
            <a:r>
              <a:rPr lang="ar-IQ" dirty="0"/>
              <a:t>يا من تقطَّعَ خَصْرُهُ مِنْ رِدْفِهِ /    ما بالُ قلبكَ لا يكونُ رقيقاً </a:t>
            </a:r>
          </a:p>
          <a:p>
            <a:pPr algn="just" rtl="1"/>
            <a:endParaRPr lang="ar-IQ" dirty="0"/>
          </a:p>
          <a:p>
            <a:pPr algn="just" rtl="1"/>
            <a:r>
              <a:rPr lang="ar-IQ" dirty="0"/>
              <a:t>2- الأسلوب : سهل التناول، مع نغمة موسيقية وحاسة فنية تعطي الدارس دليلاً على وفرة التجربة وأصالة الشاعرية وطول النفس الشعري، وتنوع اتجاهاته مع اتصاف الخطاب بعمق الفكرة ودقة الصورة و الخصبة.</a:t>
            </a:r>
            <a:endParaRPr lang="en-US" dirty="0"/>
          </a:p>
        </p:txBody>
      </p:sp>
      <p:sp>
        <p:nvSpPr>
          <p:cNvPr id="4" name="Date Placeholder 3">
            <a:extLst>
              <a:ext uri="{FF2B5EF4-FFF2-40B4-BE49-F238E27FC236}">
                <a16:creationId xmlns:a16="http://schemas.microsoft.com/office/drawing/2014/main" id="{C416A932-C30B-8B55-A6A8-7EEB07D6F3D7}"/>
              </a:ext>
            </a:extLst>
          </p:cNvPr>
          <p:cNvSpPr>
            <a:spLocks noGrp="1"/>
          </p:cNvSpPr>
          <p:nvPr>
            <p:ph type="dt" sz="half" idx="10"/>
          </p:nvPr>
        </p:nvSpPr>
        <p:spPr/>
        <p:txBody>
          <a:bodyPr/>
          <a:lstStyle/>
          <a:p>
            <a:fld id="{79F505C6-763D-454A-89E4-A1CF3314D8E0}" type="datetime1">
              <a:rPr lang="en-US" smtClean="0"/>
              <a:t>2/7/2023</a:t>
            </a:fld>
            <a:endParaRPr lang="en-US"/>
          </a:p>
        </p:txBody>
      </p:sp>
      <p:sp>
        <p:nvSpPr>
          <p:cNvPr id="5" name="Slide Number Placeholder 4">
            <a:extLst>
              <a:ext uri="{FF2B5EF4-FFF2-40B4-BE49-F238E27FC236}">
                <a16:creationId xmlns:a16="http://schemas.microsoft.com/office/drawing/2014/main" id="{F399D8C3-78F8-49F2-2B6F-645628BF4CC5}"/>
              </a:ext>
            </a:extLst>
          </p:cNvPr>
          <p:cNvSpPr>
            <a:spLocks noGrp="1"/>
          </p:cNvSpPr>
          <p:nvPr>
            <p:ph type="sldNum" sz="quarter" idx="12"/>
          </p:nvPr>
        </p:nvSpPr>
        <p:spPr/>
        <p:txBody>
          <a:bodyPr/>
          <a:lstStyle/>
          <a:p>
            <a:fld id="{3E79B5A2-DA18-4378-9FB7-E5DF3F2D5484}" type="slidenum">
              <a:rPr lang="en-US" smtClean="0"/>
              <a:t>9</a:t>
            </a:fld>
            <a:endParaRPr lang="en-US"/>
          </a:p>
        </p:txBody>
      </p:sp>
    </p:spTree>
    <p:extLst>
      <p:ext uri="{BB962C8B-B14F-4D97-AF65-F5344CB8AC3E}">
        <p14:creationId xmlns:p14="http://schemas.microsoft.com/office/powerpoint/2010/main" val="3498149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3891</TotalTime>
  <Words>797</Words>
  <Application>Microsoft Office PowerPoint</Application>
  <PresentationFormat>On-screen Show (4:3)</PresentationFormat>
  <Paragraphs>70</Paragraphs>
  <Slides>12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16_Sarchia_Bahasht_1</vt:lpstr>
      <vt:lpstr>90_Sarchia_Tablo</vt:lpstr>
      <vt:lpstr>Abd Halabja New</vt:lpstr>
      <vt:lpstr>Abd Metin Bold</vt:lpstr>
      <vt:lpstr>Arial</vt:lpstr>
      <vt:lpstr>Arial Black</vt:lpstr>
      <vt:lpstr>Calibri</vt:lpstr>
      <vt:lpstr>Open Sans</vt:lpstr>
      <vt:lpstr>Office Theme</vt:lpstr>
      <vt:lpstr>جامعة صلاح الدين/ أربيل  كلية التربية -شقلاوه قسم اللغة العربية المرحلة الثالثة/ الأدب الأندلسي    المحاضرة الخامسة: الشعر الأندلسي في عصر الخلافة    عدد الساعات أسبوعيا  : 3 ساعات  مدرسة المادة:   م.م سارا زيد محمود    اليوم : الأربعاء 2023-2-5  البريد الإلكتروني   : Sara.mahmood@su.edu.krd   </vt:lpstr>
      <vt:lpstr>خطة المحاضرة </vt:lpstr>
      <vt:lpstr>عصر الخلافة </vt:lpstr>
      <vt:lpstr>عصر الخلافة </vt:lpstr>
      <vt:lpstr>العِقد الفريد، لابن عبد ربه </vt:lpstr>
      <vt:lpstr>شاعر عصر الخلافة </vt:lpstr>
      <vt:lpstr>PowerPoint Presentation</vt:lpstr>
      <vt:lpstr>PowerPoint Presentation</vt:lpstr>
      <vt:lpstr>سمات شعره وخصائصه الفنية</vt:lpstr>
      <vt:lpstr>PowerPoint Presentation</vt:lpstr>
      <vt:lpstr>PowerPoint Presentation</vt:lpstr>
      <vt:lpstr>سابعاً: مصادر والمراجع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صلاح الدين/ أربيل كلية التربية  / شقلاوة قسم اللغة العربية المرحلة الرابعة    المادة الأدب المـقــارن   عدد الساعات أسبوعياً  : ساعتان  مدرس المادة:  د. سالار  عبدالله أحمد (سالار تاوكوزي)    الموضوع:  الأدب الأندلسي  اليوم: السبت   البريد الألكتروني  :   salar.ahmad@su.edu.krd</dc:title>
  <dc:creator>AKO Cc</dc:creator>
  <cp:lastModifiedBy>sara</cp:lastModifiedBy>
  <cp:revision>334</cp:revision>
  <dcterms:created xsi:type="dcterms:W3CDTF">2020-04-30T15:22:29Z</dcterms:created>
  <dcterms:modified xsi:type="dcterms:W3CDTF">2023-02-07T09:46:44Z</dcterms:modified>
</cp:coreProperties>
</file>