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259" r:id="rId4"/>
    <p:sldId id="260" r:id="rId5"/>
    <p:sldId id="261" r:id="rId6"/>
    <p:sldId id="275" r:id="rId7"/>
    <p:sldId id="262" r:id="rId8"/>
    <p:sldId id="263" r:id="rId9"/>
    <p:sldId id="265" r:id="rId10"/>
    <p:sldId id="266" r:id="rId11"/>
    <p:sldId id="297" r:id="rId12"/>
    <p:sldId id="264" r:id="rId13"/>
    <p:sldId id="276" r:id="rId14"/>
    <p:sldId id="303" r:id="rId15"/>
    <p:sldId id="277" r:id="rId16"/>
    <p:sldId id="278" r:id="rId17"/>
    <p:sldId id="304" r:id="rId18"/>
    <p:sldId id="279" r:id="rId19"/>
    <p:sldId id="282" r:id="rId20"/>
    <p:sldId id="285" r:id="rId21"/>
    <p:sldId id="283" r:id="rId22"/>
    <p:sldId id="286" r:id="rId23"/>
    <p:sldId id="287" r:id="rId24"/>
    <p:sldId id="289" r:id="rId25"/>
    <p:sldId id="300" r:id="rId26"/>
    <p:sldId id="301" r:id="rId27"/>
    <p:sldId id="290" r:id="rId28"/>
    <p:sldId id="292" r:id="rId29"/>
    <p:sldId id="291" r:id="rId30"/>
    <p:sldId id="284" r:id="rId31"/>
    <p:sldId id="281" r:id="rId32"/>
    <p:sldId id="294" r:id="rId33"/>
    <p:sldId id="295" r:id="rId34"/>
    <p:sldId id="296" r:id="rId35"/>
    <p:sldId id="302" r:id="rId36"/>
    <p:sldId id="306"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8988" autoAdjust="0"/>
  </p:normalViewPr>
  <p:slideViewPr>
    <p:cSldViewPr>
      <p:cViewPr varScale="1">
        <p:scale>
          <a:sx n="88" d="100"/>
          <a:sy n="88" d="100"/>
        </p:scale>
        <p:origin x="14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6E536-A941-41BF-AA85-B1F09D0258AF}" type="datetimeFigureOut">
              <a:rPr lang="en-US" smtClean="0"/>
              <a:t>5/29/2024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0AEDC-4D16-4EBC-A317-D1CB0CA00E9F}" type="slidenum">
              <a:rPr lang="en-US" smtClean="0"/>
              <a:t>‹#›</a:t>
            </a:fld>
            <a:endParaRPr lang="en-US"/>
          </a:p>
        </p:txBody>
      </p:sp>
    </p:spTree>
    <p:extLst>
      <p:ext uri="{BB962C8B-B14F-4D97-AF65-F5344CB8AC3E}">
        <p14:creationId xmlns:p14="http://schemas.microsoft.com/office/powerpoint/2010/main" val="21641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https://www.aljazeera.net/news/cultureandart/2020/12/10/%D8%A8%D9%8A%D8%AA-%D8%A7%D9%84%D8%AD%D9%83%D9%85%D8%A9-%D8%A7%D9%84%D9%85%D8%AD%D8%B1%D9%83-%D8%A7%D9%84%D9%85%D8%A8%D9%83%D8%B1-%D9%84%D9%84%D8%B9%D8%B5%D8%B1-%D8%A7%D9%84%D8%B0%D9%87%D8%A8%D9%8A</a:t>
            </a:r>
            <a:r>
              <a:rPr lang="ar-IQ" dirty="0"/>
              <a:t>. </a:t>
            </a:r>
            <a:endParaRPr lang="en-US" dirty="0"/>
          </a:p>
        </p:txBody>
      </p:sp>
      <p:sp>
        <p:nvSpPr>
          <p:cNvPr id="4" name="Slide Number Placeholder 3"/>
          <p:cNvSpPr>
            <a:spLocks noGrp="1"/>
          </p:cNvSpPr>
          <p:nvPr>
            <p:ph type="sldNum" sz="quarter" idx="10"/>
          </p:nvPr>
        </p:nvSpPr>
        <p:spPr/>
        <p:txBody>
          <a:bodyPr/>
          <a:lstStyle/>
          <a:p>
            <a:fld id="{87C0AEDC-4D16-4EBC-A317-D1CB0CA00E9F}" type="slidenum">
              <a:rPr lang="en-US" smtClean="0"/>
              <a:t>20</a:t>
            </a:fld>
            <a:endParaRPr lang="en-US"/>
          </a:p>
        </p:txBody>
      </p:sp>
    </p:spTree>
    <p:extLst>
      <p:ext uri="{BB962C8B-B14F-4D97-AF65-F5344CB8AC3E}">
        <p14:creationId xmlns:p14="http://schemas.microsoft.com/office/powerpoint/2010/main" val="44782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الشعوبية حركة مضادة للاسلام والأمة العربية، عبدالله سلوم السامرائي</a:t>
            </a:r>
            <a:endParaRPr lang="en-US" dirty="0"/>
          </a:p>
        </p:txBody>
      </p:sp>
      <p:sp>
        <p:nvSpPr>
          <p:cNvPr id="4" name="Slide Number Placeholder 3"/>
          <p:cNvSpPr>
            <a:spLocks noGrp="1"/>
          </p:cNvSpPr>
          <p:nvPr>
            <p:ph type="sldNum" sz="quarter" idx="10"/>
          </p:nvPr>
        </p:nvSpPr>
        <p:spPr/>
        <p:txBody>
          <a:bodyPr/>
          <a:lstStyle/>
          <a:p>
            <a:fld id="{87C0AEDC-4D16-4EBC-A317-D1CB0CA00E9F}" type="slidenum">
              <a:rPr lang="en-US" smtClean="0"/>
              <a:t>22</a:t>
            </a:fld>
            <a:endParaRPr lang="en-US"/>
          </a:p>
        </p:txBody>
      </p:sp>
    </p:spTree>
    <p:extLst>
      <p:ext uri="{BB962C8B-B14F-4D97-AF65-F5344CB8AC3E}">
        <p14:creationId xmlns:p14="http://schemas.microsoft.com/office/powerpoint/2010/main" val="22541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مصطفى السيوفي، تاريخ الأدب في العصر العباسي، ط1 ،2008.،الدار الدولية،.القاهرة، ص37 .</a:t>
            </a:r>
            <a:endParaRPr lang="en-US" dirty="0"/>
          </a:p>
        </p:txBody>
      </p:sp>
      <p:sp>
        <p:nvSpPr>
          <p:cNvPr id="4" name="Slide Number Placeholder 3"/>
          <p:cNvSpPr>
            <a:spLocks noGrp="1"/>
          </p:cNvSpPr>
          <p:nvPr>
            <p:ph type="sldNum" sz="quarter" idx="10"/>
          </p:nvPr>
        </p:nvSpPr>
        <p:spPr/>
        <p:txBody>
          <a:bodyPr/>
          <a:lstStyle/>
          <a:p>
            <a:fld id="{87C0AEDC-4D16-4EBC-A317-D1CB0CA00E9F}" type="slidenum">
              <a:rPr lang="en-US" smtClean="0"/>
              <a:t>24</a:t>
            </a:fld>
            <a:endParaRPr lang="en-US"/>
          </a:p>
        </p:txBody>
      </p:sp>
    </p:spTree>
    <p:extLst>
      <p:ext uri="{BB962C8B-B14F-4D97-AF65-F5344CB8AC3E}">
        <p14:creationId xmlns:p14="http://schemas.microsoft.com/office/powerpoint/2010/main" val="256346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[20] أمينة عبد الله الحشاني، الدراسات النقدية الحديقة عن أبي نواس، مجلس الثقافة العام بالقاهرة، 2006، ص 121</a:t>
            </a:r>
            <a:endParaRPr lang="en-US" dirty="0"/>
          </a:p>
        </p:txBody>
      </p:sp>
      <p:sp>
        <p:nvSpPr>
          <p:cNvPr id="4" name="Slide Number Placeholder 3"/>
          <p:cNvSpPr>
            <a:spLocks noGrp="1"/>
          </p:cNvSpPr>
          <p:nvPr>
            <p:ph type="sldNum" sz="quarter" idx="10"/>
          </p:nvPr>
        </p:nvSpPr>
        <p:spPr/>
        <p:txBody>
          <a:bodyPr/>
          <a:lstStyle/>
          <a:p>
            <a:fld id="{87C0AEDC-4D16-4EBC-A317-D1CB0CA00E9F}" type="slidenum">
              <a:rPr lang="en-US" smtClean="0"/>
              <a:t>25</a:t>
            </a:fld>
            <a:endParaRPr lang="en-US"/>
          </a:p>
        </p:txBody>
      </p:sp>
    </p:spTree>
    <p:extLst>
      <p:ext uri="{BB962C8B-B14F-4D97-AF65-F5344CB8AC3E}">
        <p14:creationId xmlns:p14="http://schemas.microsoft.com/office/powerpoint/2010/main" val="86751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AF1CDA60-B6C4-40D9-B61B-A5D87F9B5A4F}" type="datetime1">
              <a:rPr lang="en-US" smtClean="0"/>
              <a:t>5/29/2024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9FF76C-3F66-41A9-88C8-6F0DCC5A0A3B}" type="datetime1">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5E43C-4B0C-4FA3-A7D5-364385223EF7}" type="datetime1">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0B89C2-9071-4345-8168-8E91771540F2}" type="datetime1">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F15AE37-3A9C-4F2B-82EB-5BF5524C6624}" type="datetime1">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90221E-576D-44BE-8925-3622C7759248}" type="datetime1">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12116C-678C-4D62-BFF0-52A5D4BAA2D0}" type="datetime1">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6E4D6A1-5FE8-4EBC-A46A-896DB23799A3}" type="datetime1">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153811E-D1A9-4335-B3DB-80F344EFC1D1}" type="datetime1">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E7B463-CC1E-4E2E-A38D-EAF6F8F392CB}" type="datetime1">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7CA0966-AFD6-4038-8494-465C84BB9193}" type="datetime1">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704247-7247-4528-A113-219E569BF806}" type="datetime1">
              <a:rPr lang="en-US" smtClean="0"/>
              <a:t>5/29/2024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7406640" cy="3810000"/>
          </a:xfrm>
        </p:spPr>
        <p:txBody>
          <a:bodyPr>
            <a:normAutofit fontScale="90000"/>
          </a:bodyPr>
          <a:lstStyle/>
          <a:p>
            <a:pPr algn="r"/>
            <a:r>
              <a:rPr lang="ar-IQ"/>
              <a:t>د. سارا </a:t>
            </a:r>
            <a:r>
              <a:rPr lang="ar-IQ" dirty="0"/>
              <a:t>زيد محمود </a:t>
            </a:r>
            <a:br>
              <a:rPr lang="ar-IQ" dirty="0"/>
            </a:br>
            <a:r>
              <a:rPr lang="ar-IQ" dirty="0"/>
              <a:t>المادة: الأدب العباسي </a:t>
            </a:r>
            <a:br>
              <a:rPr lang="ar-IQ" dirty="0"/>
            </a:br>
            <a:r>
              <a:rPr lang="ar-IQ" dirty="0"/>
              <a:t>الكورس : الأول </a:t>
            </a:r>
            <a:br>
              <a:rPr lang="ar-IQ" dirty="0"/>
            </a:br>
            <a:r>
              <a:rPr lang="ar-IQ" dirty="0"/>
              <a:t>التاريخ: 2023-9-20</a:t>
            </a:r>
            <a:br>
              <a:rPr lang="ar-KW" dirty="0"/>
            </a:br>
            <a:r>
              <a:rPr lang="ar-IQ" dirty="0"/>
              <a:t>المحاضرة : الأولى </a:t>
            </a:r>
            <a:br>
              <a:rPr lang="ar-IQ" dirty="0"/>
            </a:br>
            <a:r>
              <a:rPr lang="ar-IQ" dirty="0"/>
              <a:t>المرحلة : الثالثة</a:t>
            </a:r>
            <a:br>
              <a:rPr lang="ar-IQ" dirty="0"/>
            </a:br>
            <a:r>
              <a:rPr lang="ar-IQ" dirty="0"/>
              <a:t>الكلية : التربية – جامعة صلاح الدين / شقلاوة </a:t>
            </a:r>
            <a:endParaRPr lang="en-US" dirty="0"/>
          </a:p>
        </p:txBody>
      </p:sp>
      <p:sp>
        <p:nvSpPr>
          <p:cNvPr id="3" name="Subtitle 2"/>
          <p:cNvSpPr>
            <a:spLocks noGrp="1"/>
          </p:cNvSpPr>
          <p:nvPr>
            <p:ph type="subTitle" idx="1"/>
          </p:nvPr>
        </p:nvSpPr>
        <p:spPr>
          <a:xfrm>
            <a:off x="2362200" y="4419600"/>
            <a:ext cx="6400800" cy="1066800"/>
          </a:xfrm>
        </p:spPr>
        <p:txBody>
          <a:bodyPr/>
          <a:lstStyle/>
          <a:p>
            <a:pPr algn="r"/>
            <a:r>
              <a:rPr lang="en-US" dirty="0"/>
              <a:t>Email: </a:t>
            </a:r>
            <a:r>
              <a:rPr lang="en-US" dirty="0" err="1"/>
              <a:t>Sara.mahmood@su.edu.krd</a:t>
            </a:r>
            <a:endParaRPr lang="en-US" dirty="0"/>
          </a:p>
        </p:txBody>
      </p:sp>
      <p:sp>
        <p:nvSpPr>
          <p:cNvPr id="4" name="Date Placeholder 3"/>
          <p:cNvSpPr>
            <a:spLocks noGrp="1"/>
          </p:cNvSpPr>
          <p:nvPr>
            <p:ph type="dt" sz="half" idx="10"/>
          </p:nvPr>
        </p:nvSpPr>
        <p:spPr/>
        <p:txBody>
          <a:bodyPr/>
          <a:lstStyle/>
          <a:p>
            <a:fld id="{30C03F47-11B5-4BEF-9674-6ECEC5133E5D}" type="datetime1">
              <a:rPr lang="en-US" smtClean="0"/>
              <a:t>5/29/2024</a:t>
            </a:fld>
            <a:endParaRPr lang="en-US"/>
          </a:p>
        </p:txBody>
      </p:sp>
    </p:spTree>
    <p:extLst>
      <p:ext uri="{BB962C8B-B14F-4D97-AF65-F5344CB8AC3E}">
        <p14:creationId xmlns:p14="http://schemas.microsoft.com/office/powerpoint/2010/main" val="361626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p:txBody>
          <a:bodyPr>
            <a:normAutofit/>
          </a:bodyPr>
          <a:lstStyle/>
          <a:p>
            <a:pPr marL="82296" indent="0" algn="r">
              <a:buNone/>
            </a:pPr>
            <a:r>
              <a:rPr lang="ar-IQ" dirty="0"/>
              <a:t>ب- البحوث والمقالات والمحاضرات:</a:t>
            </a:r>
          </a:p>
          <a:p>
            <a:pPr marL="82296" indent="0" algn="r">
              <a:buNone/>
            </a:pPr>
            <a:r>
              <a:rPr lang="ar-IQ" sz="2000" dirty="0"/>
              <a:t>1- أدب المقامات أو الفن القصصي المسجع، د. صفاء خلوصي، مجلة العلم الجديد، العدد الأول، المجلد الخامس والعشرون، 1962.</a:t>
            </a:r>
          </a:p>
          <a:p>
            <a:pPr marL="82296" indent="0" algn="r">
              <a:buNone/>
            </a:pPr>
            <a:r>
              <a:rPr lang="ar-IQ" sz="2000" dirty="0"/>
              <a:t>2- بغداد من خلال المقامات، صبيح صادق، مجلة المورد، العدد 4، 1979.</a:t>
            </a:r>
          </a:p>
          <a:p>
            <a:pPr marL="82296" indent="0" algn="r">
              <a:buNone/>
            </a:pPr>
            <a:r>
              <a:rPr lang="ar-IQ" sz="2000" dirty="0"/>
              <a:t>3- المتني والمعري، إبراهيم ناجي، مجلة الهلال 1938.</a:t>
            </a:r>
          </a:p>
          <a:p>
            <a:pPr marL="82296" indent="0" algn="r">
              <a:buNone/>
            </a:pPr>
            <a:r>
              <a:rPr lang="ar-IQ" sz="2000" dirty="0"/>
              <a:t>4- مقامات بديع الزمان الهمداني، د. محسن غياض، مجلة الطليعة الأدبية-العدد 6/ 1977.</a:t>
            </a:r>
          </a:p>
          <a:p>
            <a:pPr marL="82296" indent="0" algn="r">
              <a:buNone/>
            </a:pPr>
            <a:r>
              <a:rPr lang="ar-IQ" sz="2000" dirty="0"/>
              <a:t>5- المقامة، بلاشير، مجلة المشرق، العدد 47/ 1953.</a:t>
            </a:r>
          </a:p>
          <a:p>
            <a:pPr marL="82296" indent="0" algn="r">
              <a:buNone/>
            </a:pPr>
            <a:r>
              <a:rPr lang="ar-IQ" sz="2000" dirty="0"/>
              <a:t>6- ملامح من رثاء الحيوان في الشعر العباسي، طه محسن، مجلة آداب الرافدين، عدد 7/ 1976.</a:t>
            </a:r>
          </a:p>
          <a:p>
            <a:pPr marL="82296" indent="0" algn="r">
              <a:buNone/>
            </a:pPr>
            <a:r>
              <a:rPr lang="ar-IQ" sz="2000" dirty="0"/>
              <a:t>7- وصف الطبيعة في شعر الصنوبري، فواز أحمد طوقان، مجلة مجمع اللغة العربية بدمشق، جزء3/ مج: 24/ 1969.</a:t>
            </a:r>
          </a:p>
          <a:p>
            <a:pPr marL="82296" indent="0" algn="r">
              <a:buNone/>
            </a:pPr>
            <a:r>
              <a:rPr lang="ar-IQ" sz="2000" dirty="0"/>
              <a:t>محاضرات في أدب العصر العباسي، د. سكينة قدور، أستاذة محاضرة بكلية الآداب والحضارة الإسلامية.</a:t>
            </a:r>
          </a:p>
          <a:p>
            <a:pPr marL="82296" indent="0" algn="r">
              <a:buNone/>
            </a:pPr>
            <a:endParaRPr lang="en-US" sz="2000" dirty="0"/>
          </a:p>
        </p:txBody>
      </p:sp>
      <p:sp>
        <p:nvSpPr>
          <p:cNvPr id="4" name="Date Placeholder 3"/>
          <p:cNvSpPr>
            <a:spLocks noGrp="1"/>
          </p:cNvSpPr>
          <p:nvPr>
            <p:ph type="dt" sz="half" idx="10"/>
          </p:nvPr>
        </p:nvSpPr>
        <p:spPr/>
        <p:txBody>
          <a:bodyPr/>
          <a:lstStyle/>
          <a:p>
            <a:fld id="{ECDD8860-F2BD-4767-86F4-FE16BD1020F3}" type="datetime1">
              <a:rPr lang="en-US" smtClean="0"/>
              <a:t>5/29/2024</a:t>
            </a:fld>
            <a:endParaRPr lang="en-US"/>
          </a:p>
        </p:txBody>
      </p:sp>
    </p:spTree>
    <p:extLst>
      <p:ext uri="{BB962C8B-B14F-4D97-AF65-F5344CB8AC3E}">
        <p14:creationId xmlns:p14="http://schemas.microsoft.com/office/powerpoint/2010/main" val="172153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a:xfrm>
            <a:off x="1447800" y="1371600"/>
            <a:ext cx="7498080" cy="4800600"/>
          </a:xfrm>
        </p:spPr>
        <p:txBody>
          <a:bodyPr>
            <a:normAutofit/>
          </a:bodyPr>
          <a:lstStyle/>
          <a:p>
            <a:pPr marL="82296" indent="0" algn="r">
              <a:buNone/>
            </a:pPr>
            <a:r>
              <a:rPr lang="ar-IQ" sz="2400" dirty="0"/>
              <a:t>جـ -</a:t>
            </a:r>
            <a:r>
              <a:rPr lang="ar-IQ" sz="2400" b="1" dirty="0"/>
              <a:t>المعاجم اللغوية والاصلاحية: </a:t>
            </a:r>
            <a:endParaRPr lang="ar-KW" sz="2400" dirty="0"/>
          </a:p>
          <a:p>
            <a:pPr marL="82296" indent="0" algn="r">
              <a:buNone/>
            </a:pPr>
            <a:r>
              <a:rPr lang="ar-IQ" sz="2400" dirty="0"/>
              <a:t>لسان العرب، لابن منظور.</a:t>
            </a:r>
            <a:endParaRPr lang="en-US" sz="2400" dirty="0"/>
          </a:p>
          <a:p>
            <a:pPr marL="82296" indent="0" algn="r">
              <a:buNone/>
            </a:pPr>
            <a:r>
              <a:rPr lang="ar-IQ" sz="2400" dirty="0"/>
              <a:t>المعجم الأدبي، جبور عبدالنور. </a:t>
            </a:r>
            <a:endParaRPr lang="en-US" sz="2400" dirty="0"/>
          </a:p>
          <a:p>
            <a:pPr marL="82296" indent="0" algn="r">
              <a:buNone/>
            </a:pPr>
            <a:r>
              <a:rPr lang="ar-IQ" sz="2400" dirty="0"/>
              <a:t>المعجم الكامل في لهجات الفصحى، داود سلوم.</a:t>
            </a:r>
            <a:endParaRPr lang="en-US" sz="2400" dirty="0"/>
          </a:p>
          <a:p>
            <a:pPr marL="82296" indent="0" algn="r">
              <a:buNone/>
            </a:pPr>
            <a:r>
              <a:rPr lang="ar-IQ" sz="2400" dirty="0"/>
              <a:t>معجم المصطلحات الأدبية، نواف نصار.</a:t>
            </a:r>
            <a:endParaRPr lang="en-US" sz="2400" dirty="0"/>
          </a:p>
          <a:p>
            <a:pPr marL="82296" indent="0" algn="r">
              <a:buNone/>
            </a:pPr>
            <a:r>
              <a:rPr lang="ar-IQ" sz="2400" dirty="0"/>
              <a:t>معجم المصطلحات العربية في اللغة والأدب، مجدي وهبة ، كامل المهندس.</a:t>
            </a:r>
            <a:endParaRPr lang="en-US" sz="2400" dirty="0"/>
          </a:p>
          <a:p>
            <a:pPr marL="82296" indent="0" algn="r">
              <a:buNone/>
            </a:pPr>
            <a:endParaRPr lang="en-US" sz="2400" dirty="0"/>
          </a:p>
        </p:txBody>
      </p:sp>
      <p:sp>
        <p:nvSpPr>
          <p:cNvPr id="4" name="Date Placeholder 3"/>
          <p:cNvSpPr>
            <a:spLocks noGrp="1"/>
          </p:cNvSpPr>
          <p:nvPr>
            <p:ph type="dt" sz="half" idx="10"/>
          </p:nvPr>
        </p:nvSpPr>
        <p:spPr/>
        <p:txBody>
          <a:bodyPr/>
          <a:lstStyle/>
          <a:p>
            <a:fld id="{6AC582DF-A726-4F65-8477-A21F31ED0D0E}" type="datetime1">
              <a:rPr lang="en-US" smtClean="0"/>
              <a:t>5/29/2024</a:t>
            </a:fld>
            <a:endParaRPr lang="en-US"/>
          </a:p>
        </p:txBody>
      </p:sp>
    </p:spTree>
    <p:extLst>
      <p:ext uri="{BB962C8B-B14F-4D97-AF65-F5344CB8AC3E}">
        <p14:creationId xmlns:p14="http://schemas.microsoft.com/office/powerpoint/2010/main" val="6764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p:txBody>
          <a:bodyPr/>
          <a:lstStyle/>
          <a:p>
            <a:pPr marL="82296" indent="0" algn="r">
              <a:buNone/>
            </a:pPr>
            <a:endParaRPr lang="ar-IQ" dirty="0"/>
          </a:p>
          <a:p>
            <a:pPr marL="82296" indent="0" algn="r">
              <a:buNone/>
            </a:pPr>
            <a:r>
              <a:rPr lang="ar-IQ" dirty="0"/>
              <a:t>هـ- المجلات العلمية والمواقع الألكترونية :</a:t>
            </a:r>
          </a:p>
          <a:p>
            <a:pPr marL="82296" indent="0" algn="r">
              <a:buNone/>
            </a:pPr>
            <a:r>
              <a:rPr lang="ar-IQ" sz="2000" dirty="0"/>
              <a:t>1- موقع محمد سعيد الغامدي.</a:t>
            </a:r>
          </a:p>
          <a:p>
            <a:pPr marL="82296" indent="0" algn="r">
              <a:buNone/>
            </a:pPr>
            <a:r>
              <a:rPr lang="ar-IQ" sz="2000" dirty="0"/>
              <a:t>2- موقع اتحاد الأدباء العرب.</a:t>
            </a:r>
          </a:p>
          <a:p>
            <a:pPr marL="82296" indent="0" algn="r">
              <a:buNone/>
            </a:pPr>
            <a:r>
              <a:rPr lang="ar-IQ" sz="2000" dirty="0"/>
              <a:t>3- مكتبة المصطفى الالكترونية.</a:t>
            </a:r>
          </a:p>
          <a:p>
            <a:pPr marL="82296" indent="0" algn="r">
              <a:buNone/>
            </a:pPr>
            <a:r>
              <a:rPr lang="ar-IQ" sz="2000" dirty="0"/>
              <a:t>4- مكتبة نور لتحميل الكتب الألكترونية.</a:t>
            </a:r>
          </a:p>
          <a:p>
            <a:pPr marL="82296" indent="0" algn="r">
              <a:buNone/>
            </a:pPr>
            <a:r>
              <a:rPr lang="ar-IQ" sz="2000" dirty="0"/>
              <a:t>5- مجلة الفصول/ عالم الفكر/ مجلة العربي/ مجلة دبي الثقافية.</a:t>
            </a:r>
          </a:p>
        </p:txBody>
      </p:sp>
      <p:sp>
        <p:nvSpPr>
          <p:cNvPr id="4" name="Date Placeholder 3"/>
          <p:cNvSpPr>
            <a:spLocks noGrp="1"/>
          </p:cNvSpPr>
          <p:nvPr>
            <p:ph type="dt" sz="half" idx="10"/>
          </p:nvPr>
        </p:nvSpPr>
        <p:spPr/>
        <p:txBody>
          <a:bodyPr/>
          <a:lstStyle/>
          <a:p>
            <a:fld id="{CAEF5868-291A-4C20-8FEF-FC349FAA7303}" type="datetime1">
              <a:rPr lang="en-US" smtClean="0"/>
              <a:t>5/29/2024</a:t>
            </a:fld>
            <a:endParaRPr lang="en-US"/>
          </a:p>
        </p:txBody>
      </p:sp>
    </p:spTree>
    <p:extLst>
      <p:ext uri="{BB962C8B-B14F-4D97-AF65-F5344CB8AC3E}">
        <p14:creationId xmlns:p14="http://schemas.microsoft.com/office/powerpoint/2010/main" val="23222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dirty="0">
                <a:solidFill>
                  <a:schemeClr val="accent5">
                    <a:lumMod val="60000"/>
                    <a:lumOff val="40000"/>
                  </a:schemeClr>
                </a:solidFill>
              </a:rPr>
              <a:t>مدخل حول مفهوم الأدب العباسي وعصوره</a:t>
            </a:r>
            <a:r>
              <a:rPr lang="ar-IQ" dirty="0"/>
              <a:t> </a:t>
            </a:r>
            <a:endParaRPr lang="en-US" dirty="0"/>
          </a:p>
        </p:txBody>
      </p:sp>
      <p:sp>
        <p:nvSpPr>
          <p:cNvPr id="3" name="Content Placeholder 2"/>
          <p:cNvSpPr>
            <a:spLocks noGrp="1"/>
          </p:cNvSpPr>
          <p:nvPr>
            <p:ph idx="1"/>
          </p:nvPr>
        </p:nvSpPr>
        <p:spPr/>
        <p:txBody>
          <a:bodyPr/>
          <a:lstStyle/>
          <a:p>
            <a:pPr marL="82296" indent="0" algn="r">
              <a:buNone/>
            </a:pPr>
            <a:r>
              <a:rPr lang="ar-IQ" dirty="0">
                <a:latin typeface="Calibri"/>
                <a:ea typeface="Calibri"/>
                <a:cs typeface="Simplified Arabic"/>
              </a:rPr>
              <a:t>- يشمل الأدب العباسي النتاجات الأدبية الشعرية والنثرية للأدباء الذين عاشوا في العصر العباسي، الذي </a:t>
            </a:r>
            <a:r>
              <a:rPr lang="ar-IQ" b="1" dirty="0">
                <a:latin typeface="Calibri"/>
                <a:ea typeface="Calibri"/>
                <a:cs typeface="Simplified Arabic"/>
              </a:rPr>
              <a:t>يبدأ</a:t>
            </a:r>
            <a:r>
              <a:rPr lang="ar-IQ" dirty="0">
                <a:latin typeface="Calibri"/>
                <a:ea typeface="Calibri"/>
                <a:cs typeface="Simplified Arabic"/>
              </a:rPr>
              <a:t> من قيام الدولة العباسية عام </a:t>
            </a:r>
            <a:r>
              <a:rPr lang="ar-IQ" b="1" dirty="0">
                <a:latin typeface="Calibri"/>
                <a:ea typeface="Calibri"/>
                <a:cs typeface="Simplified Arabic"/>
              </a:rPr>
              <a:t>132</a:t>
            </a:r>
            <a:r>
              <a:rPr lang="ar-IQ" dirty="0">
                <a:latin typeface="Calibri"/>
                <a:ea typeface="Calibri"/>
                <a:cs typeface="Simplified Arabic"/>
              </a:rPr>
              <a:t> للهجرة/ 750 للميلاد، </a:t>
            </a:r>
            <a:r>
              <a:rPr lang="ar-IQ" b="1" dirty="0">
                <a:latin typeface="Calibri"/>
                <a:ea typeface="Calibri"/>
                <a:cs typeface="Simplified Arabic"/>
              </a:rPr>
              <a:t>وحتى سقوطها </a:t>
            </a:r>
            <a:r>
              <a:rPr lang="ar-IQ" dirty="0">
                <a:latin typeface="Calibri"/>
                <a:ea typeface="Calibri"/>
                <a:cs typeface="Simplified Arabic"/>
              </a:rPr>
              <a:t>على يد المغول بقيادة هولاكو عام </a:t>
            </a:r>
            <a:r>
              <a:rPr lang="ar-IQ" b="1" dirty="0">
                <a:latin typeface="Calibri"/>
                <a:ea typeface="Calibri"/>
                <a:cs typeface="Simplified Arabic"/>
              </a:rPr>
              <a:t>656</a:t>
            </a:r>
            <a:r>
              <a:rPr lang="ar-IQ" dirty="0">
                <a:latin typeface="Calibri"/>
                <a:ea typeface="Calibri"/>
                <a:cs typeface="Simplified Arabic"/>
              </a:rPr>
              <a:t> للهجرة/ 1258 للميلاد . </a:t>
            </a:r>
            <a:endParaRPr lang="en-US" sz="2400" dirty="0">
              <a:latin typeface="Calibri"/>
              <a:ea typeface="Calibri"/>
              <a:cs typeface="Arial"/>
            </a:endParaRPr>
          </a:p>
          <a:p>
            <a:pPr marL="82296" indent="0" algn="r">
              <a:buNone/>
            </a:pPr>
            <a:endParaRPr lang="en-US" dirty="0"/>
          </a:p>
        </p:txBody>
      </p:sp>
      <p:sp>
        <p:nvSpPr>
          <p:cNvPr id="4" name="Date Placeholder 3"/>
          <p:cNvSpPr>
            <a:spLocks noGrp="1"/>
          </p:cNvSpPr>
          <p:nvPr>
            <p:ph type="dt" sz="half" idx="10"/>
          </p:nvPr>
        </p:nvSpPr>
        <p:spPr/>
        <p:txBody>
          <a:bodyPr/>
          <a:lstStyle/>
          <a:p>
            <a:fld id="{8F98CBE0-6878-4B20-9300-8C914C02678F}" type="datetime1">
              <a:rPr lang="en-US" smtClean="0"/>
              <a:t>5/29/2024</a:t>
            </a:fld>
            <a:endParaRPr lang="en-US"/>
          </a:p>
        </p:txBody>
      </p:sp>
    </p:spTree>
    <p:extLst>
      <p:ext uri="{BB962C8B-B14F-4D97-AF65-F5344CB8AC3E}">
        <p14:creationId xmlns:p14="http://schemas.microsoft.com/office/powerpoint/2010/main" val="238991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dirty="0">
                <a:solidFill>
                  <a:schemeClr val="accent5">
                    <a:lumMod val="60000"/>
                    <a:lumOff val="40000"/>
                  </a:schemeClr>
                </a:solidFill>
              </a:rPr>
              <a:t>مدخل حول مفهوم الأدب العباسي وعصوره</a:t>
            </a:r>
            <a:r>
              <a:rPr lang="ar-IQ" dirty="0"/>
              <a:t> </a:t>
            </a:r>
            <a:endParaRPr lang="en-US" dirty="0"/>
          </a:p>
        </p:txBody>
      </p:sp>
      <p:sp>
        <p:nvSpPr>
          <p:cNvPr id="3" name="Content Placeholder 2"/>
          <p:cNvSpPr>
            <a:spLocks noGrp="1"/>
          </p:cNvSpPr>
          <p:nvPr>
            <p:ph idx="1"/>
          </p:nvPr>
        </p:nvSpPr>
        <p:spPr/>
        <p:txBody>
          <a:bodyPr/>
          <a:lstStyle/>
          <a:p>
            <a:pPr marL="82296" indent="0" algn="r">
              <a:buNone/>
            </a:pPr>
            <a:r>
              <a:rPr lang="ar-IQ" dirty="0"/>
              <a:t>تمكن بنو العباس (132)هـ من بسط نفوذهم على رقعة الخلافة الأموية شرقاً وغرباً. </a:t>
            </a:r>
          </a:p>
          <a:p>
            <a:pPr marL="82296" indent="0" algn="r">
              <a:buNone/>
            </a:pPr>
            <a:r>
              <a:rPr lang="ar-IQ" dirty="0"/>
              <a:t>وصلوا العاصمة السياسية من دمشق إلى الكوفة ثم إلى بغداد التي بناها (أبو جعفر المنصور) ثاني خلفاء بني العباس، وظلت حاضرة الاسلام الأولى إلى أن سقطت في يد التتار سنة (656)هـ.</a:t>
            </a:r>
          </a:p>
          <a:p>
            <a:pPr marL="82296" indent="0" algn="r">
              <a:buNone/>
            </a:pPr>
            <a:r>
              <a:rPr lang="ar-IQ" dirty="0"/>
              <a:t>ونظرا للظروف المتباينة التي عرفها العصر العباسي فقد قسمه المؤرخون إلى مرحلتين حتى يتمكن الدارس من حصرها وملاحظة أحداثها</a:t>
            </a:r>
          </a:p>
        </p:txBody>
      </p:sp>
      <p:sp>
        <p:nvSpPr>
          <p:cNvPr id="4" name="Date Placeholder 3"/>
          <p:cNvSpPr>
            <a:spLocks noGrp="1"/>
          </p:cNvSpPr>
          <p:nvPr>
            <p:ph type="dt" sz="half" idx="10"/>
          </p:nvPr>
        </p:nvSpPr>
        <p:spPr/>
        <p:txBody>
          <a:bodyPr/>
          <a:lstStyle/>
          <a:p>
            <a:fld id="{1E6B85FF-888C-4A70-A2F7-639D1C19E358}" type="datetime1">
              <a:rPr lang="en-US" smtClean="0"/>
              <a:t>5/29/2024</a:t>
            </a:fld>
            <a:endParaRPr lang="en-US"/>
          </a:p>
        </p:txBody>
      </p:sp>
    </p:spTree>
    <p:extLst>
      <p:ext uri="{BB962C8B-B14F-4D97-AF65-F5344CB8AC3E}">
        <p14:creationId xmlns:p14="http://schemas.microsoft.com/office/powerpoint/2010/main" val="190879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5">
                    <a:lumMod val="60000"/>
                    <a:lumOff val="40000"/>
                  </a:schemeClr>
                </a:solidFill>
              </a:rPr>
              <a:t>تقسيمات العصر العباسي</a:t>
            </a:r>
            <a:r>
              <a:rPr lang="ar-IQ" dirty="0">
                <a:solidFill>
                  <a:schemeClr val="accent5">
                    <a:lumMod val="60000"/>
                    <a:lumOff val="40000"/>
                  </a:schemeClr>
                </a:solidFill>
                <a:latin typeface="Simplified Arabic" pitchFamily="18" charset="-78"/>
                <a:cs typeface="Simplified Arabic" pitchFamily="18" charset="-78"/>
              </a:rPr>
              <a:t>( العصور) </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pPr marL="82296" indent="0" algn="r">
              <a:buNone/>
            </a:pPr>
            <a:r>
              <a:rPr lang="ar-IQ" dirty="0"/>
              <a:t>التقسيم الاول </a:t>
            </a:r>
            <a:r>
              <a:rPr lang="ar-IQ" dirty="0">
                <a:latin typeface="Simplified Arabic" pitchFamily="18" charset="-78"/>
                <a:cs typeface="Simplified Arabic" pitchFamily="18" charset="-78"/>
              </a:rPr>
              <a:t>:</a:t>
            </a:r>
          </a:p>
          <a:p>
            <a:pPr marL="82296" indent="0" algn="r">
              <a:buNone/>
            </a:pPr>
            <a:endParaRPr lang="ar-IQ" dirty="0"/>
          </a:p>
          <a:p>
            <a:pPr marL="82296" indent="0" algn="r">
              <a:lnSpc>
                <a:spcPct val="115000"/>
              </a:lnSpc>
              <a:spcAft>
                <a:spcPts val="1000"/>
              </a:spcAft>
              <a:buNone/>
            </a:pPr>
            <a:r>
              <a:rPr lang="ar-IQ" dirty="0">
                <a:latin typeface="Calibri"/>
                <a:ea typeface="Calibri"/>
                <a:cs typeface="Simplified Arabic"/>
              </a:rPr>
              <a:t>   العصر العباسي الأول ( 132ه – 334 ه) .</a:t>
            </a:r>
          </a:p>
          <a:p>
            <a:pPr marL="82296" indent="0" algn="r">
              <a:lnSpc>
                <a:spcPct val="115000"/>
              </a:lnSpc>
              <a:spcAft>
                <a:spcPts val="1000"/>
              </a:spcAft>
              <a:buNone/>
            </a:pPr>
            <a:endParaRPr lang="en-US" sz="2400" dirty="0">
              <a:latin typeface="Calibri"/>
              <a:ea typeface="Calibri"/>
              <a:cs typeface="Arial"/>
            </a:endParaRPr>
          </a:p>
          <a:p>
            <a:pPr marL="82296" indent="0" algn="r">
              <a:lnSpc>
                <a:spcPct val="115000"/>
              </a:lnSpc>
              <a:spcAft>
                <a:spcPts val="1000"/>
              </a:spcAft>
              <a:buNone/>
            </a:pPr>
            <a:r>
              <a:rPr lang="ar-IQ" dirty="0">
                <a:latin typeface="Calibri"/>
                <a:ea typeface="Calibri"/>
                <a:cs typeface="Simplified Arabic"/>
              </a:rPr>
              <a:t>   العصر العباسي الثاني ( 334 ه – 656 ه ) .</a:t>
            </a:r>
            <a:endParaRPr lang="en-US" sz="2400" dirty="0">
              <a:latin typeface="Calibri"/>
              <a:ea typeface="Calibri"/>
              <a:cs typeface="Arial"/>
            </a:endParaRPr>
          </a:p>
          <a:p>
            <a:pPr marL="82296" indent="0" algn="r">
              <a:buNone/>
            </a:pPr>
            <a:endParaRPr lang="en-US" dirty="0"/>
          </a:p>
          <a:p>
            <a:pPr marL="82296" indent="0" algn="r">
              <a:buNone/>
            </a:pPr>
            <a:endParaRPr lang="en-US" dirty="0"/>
          </a:p>
        </p:txBody>
      </p:sp>
      <p:sp>
        <p:nvSpPr>
          <p:cNvPr id="4" name="Date Placeholder 3"/>
          <p:cNvSpPr>
            <a:spLocks noGrp="1"/>
          </p:cNvSpPr>
          <p:nvPr>
            <p:ph type="dt" sz="half" idx="10"/>
          </p:nvPr>
        </p:nvSpPr>
        <p:spPr/>
        <p:txBody>
          <a:bodyPr/>
          <a:lstStyle/>
          <a:p>
            <a:fld id="{5CA6A747-A4B5-4AD4-99B9-3B9C3CA0AF79}" type="datetime1">
              <a:rPr lang="en-US" smtClean="0"/>
              <a:t>5/29/2024</a:t>
            </a:fld>
            <a:endParaRPr lang="en-US"/>
          </a:p>
        </p:txBody>
      </p:sp>
    </p:spTree>
    <p:extLst>
      <p:ext uri="{BB962C8B-B14F-4D97-AF65-F5344CB8AC3E}">
        <p14:creationId xmlns:p14="http://schemas.microsoft.com/office/powerpoint/2010/main" val="261190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82296" indent="0" algn="r">
              <a:buNone/>
            </a:pPr>
            <a:r>
              <a:rPr lang="ar-IQ" dirty="0">
                <a:latin typeface="Simplified Arabic" pitchFamily="18" charset="-78"/>
                <a:cs typeface="Simplified Arabic" pitchFamily="18" charset="-78"/>
              </a:rPr>
              <a:t>التقسيم الثاني:</a:t>
            </a:r>
          </a:p>
          <a:p>
            <a:pPr marL="82296" indent="0" algn="r">
              <a:buNone/>
            </a:pPr>
            <a:endParaRPr lang="ar-IQ" dirty="0">
              <a:latin typeface="Simplified Arabic" pitchFamily="18" charset="-78"/>
              <a:cs typeface="Simplified Arabic" pitchFamily="18" charset="-78"/>
            </a:endParaRPr>
          </a:p>
          <a:p>
            <a:pPr marL="173736" indent="0" algn="r">
              <a:lnSpc>
                <a:spcPct val="115000"/>
              </a:lnSpc>
              <a:buNone/>
            </a:pPr>
            <a:r>
              <a:rPr lang="ar-IQ" dirty="0">
                <a:latin typeface="Calibri"/>
                <a:ea typeface="Calibri"/>
                <a:cs typeface="Simplified Arabic"/>
              </a:rPr>
              <a:t>  العصر العباسي الأول ( 132ه- 232 ه)</a:t>
            </a:r>
            <a:endParaRPr lang="en-US" sz="2400" dirty="0">
              <a:latin typeface="Calibri"/>
              <a:ea typeface="Calibri"/>
              <a:cs typeface="Arial"/>
            </a:endParaRPr>
          </a:p>
          <a:p>
            <a:pPr marL="173736" indent="0" algn="r">
              <a:lnSpc>
                <a:spcPct val="115000"/>
              </a:lnSpc>
              <a:buNone/>
            </a:pPr>
            <a:r>
              <a:rPr lang="ar-IQ" dirty="0">
                <a:latin typeface="Calibri"/>
                <a:ea typeface="Calibri"/>
                <a:cs typeface="Simplified Arabic"/>
              </a:rPr>
              <a:t>  العصر العباسي الثاني( 232ه- 335 ه )</a:t>
            </a:r>
            <a:endParaRPr lang="en-US" sz="2400" dirty="0">
              <a:latin typeface="Calibri"/>
              <a:ea typeface="Calibri"/>
              <a:cs typeface="Arial"/>
            </a:endParaRPr>
          </a:p>
          <a:p>
            <a:pPr marL="173736" indent="0" algn="r">
              <a:lnSpc>
                <a:spcPct val="115000"/>
              </a:lnSpc>
              <a:buNone/>
            </a:pPr>
            <a:r>
              <a:rPr lang="ar-IQ" dirty="0">
                <a:latin typeface="Calibri"/>
                <a:ea typeface="Calibri"/>
                <a:cs typeface="Simplified Arabic"/>
              </a:rPr>
              <a:t>  العصر العباسي الثالث ( 335ه- 447 ه )</a:t>
            </a:r>
            <a:endParaRPr lang="en-US" sz="2400" dirty="0">
              <a:latin typeface="Calibri"/>
              <a:ea typeface="Calibri"/>
              <a:cs typeface="Arial"/>
            </a:endParaRPr>
          </a:p>
          <a:p>
            <a:pPr marL="173736" indent="0" algn="r">
              <a:lnSpc>
                <a:spcPct val="115000"/>
              </a:lnSpc>
              <a:spcAft>
                <a:spcPts val="1000"/>
              </a:spcAft>
              <a:buNone/>
            </a:pPr>
            <a:r>
              <a:rPr lang="ar-IQ" dirty="0">
                <a:latin typeface="Calibri"/>
                <a:ea typeface="Calibri"/>
                <a:cs typeface="Simplified Arabic"/>
              </a:rPr>
              <a:t>  العصر العباسي الرابع ( 447 ه – 656 ه) .</a:t>
            </a:r>
            <a:endParaRPr lang="en-US" sz="2400" dirty="0">
              <a:latin typeface="Calibri"/>
              <a:ea typeface="Calibri"/>
              <a:cs typeface="Arial"/>
            </a:endParaRPr>
          </a:p>
          <a:p>
            <a:pPr marL="82296" indent="0" algn="r">
              <a:buNone/>
            </a:pPr>
            <a:endParaRPr lang="en-US" dirty="0"/>
          </a:p>
        </p:txBody>
      </p:sp>
      <p:sp>
        <p:nvSpPr>
          <p:cNvPr id="4" name="Date Placeholder 3"/>
          <p:cNvSpPr>
            <a:spLocks noGrp="1"/>
          </p:cNvSpPr>
          <p:nvPr>
            <p:ph type="dt" sz="half" idx="10"/>
          </p:nvPr>
        </p:nvSpPr>
        <p:spPr/>
        <p:txBody>
          <a:bodyPr/>
          <a:lstStyle/>
          <a:p>
            <a:fld id="{5CFB6B37-5F93-4345-BAF7-E2FA58D849C5}" type="datetime1">
              <a:rPr lang="en-US" smtClean="0"/>
              <a:t>5/29/2024</a:t>
            </a:fld>
            <a:endParaRPr lang="en-US"/>
          </a:p>
        </p:txBody>
      </p:sp>
    </p:spTree>
    <p:extLst>
      <p:ext uri="{BB962C8B-B14F-4D97-AF65-F5344CB8AC3E}">
        <p14:creationId xmlns:p14="http://schemas.microsoft.com/office/powerpoint/2010/main" val="27520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2700" dirty="0"/>
              <a:t>المستنصرية مدرسة عريقة أسست في زمن الدولة العباسية في بغداد عام 1233 على يد الخليفة المستنصر بالله العباسي، وكانت مركزا علميا وثقافيا هاما. تقع في جهة الرصافة من بغداد .</a:t>
            </a:r>
            <a:endParaRPr lang="en-US" sz="2700" dirty="0"/>
          </a:p>
        </p:txBody>
      </p:sp>
      <p:sp>
        <p:nvSpPr>
          <p:cNvPr id="3" name="Text Placeholder 2"/>
          <p:cNvSpPr>
            <a:spLocks noGrp="1"/>
          </p:cNvSpPr>
          <p:nvPr>
            <p:ph type="body" idx="1"/>
          </p:nvPr>
        </p:nvSpPr>
        <p:spPr/>
        <p:txBody>
          <a:bodyPr/>
          <a:lstStyle/>
          <a:p>
            <a:pPr algn="ctr"/>
            <a:r>
              <a:rPr lang="ar-IQ" dirty="0"/>
              <a:t>المدرسة المستنصرية في العصر العباسي</a:t>
            </a:r>
            <a:endParaRPr lang="en-US" dirty="0"/>
          </a:p>
        </p:txBody>
      </p:sp>
      <p:sp>
        <p:nvSpPr>
          <p:cNvPr id="4" name="Text Placeholder 3"/>
          <p:cNvSpPr>
            <a:spLocks noGrp="1"/>
          </p:cNvSpPr>
          <p:nvPr>
            <p:ph type="body" sz="half" idx="3"/>
          </p:nvPr>
        </p:nvSpPr>
        <p:spPr/>
        <p:txBody>
          <a:bodyPr/>
          <a:lstStyle/>
          <a:p>
            <a:pPr algn="ctr"/>
            <a:r>
              <a:rPr lang="ar-IQ" dirty="0"/>
              <a:t>بغداد </a:t>
            </a:r>
            <a:endParaRPr lang="en-US" dirty="0"/>
          </a:p>
        </p:txBody>
      </p:sp>
      <p:pic>
        <p:nvPicPr>
          <p:cNvPr id="10" name="Content Placeholder 9"/>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1518841"/>
            <a:ext cx="4022725" cy="3357959"/>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1524000"/>
            <a:ext cx="3451225" cy="3352800"/>
          </a:xfrm>
        </p:spPr>
      </p:pic>
      <p:sp>
        <p:nvSpPr>
          <p:cNvPr id="7" name="Date Placeholder 6"/>
          <p:cNvSpPr>
            <a:spLocks noGrp="1"/>
          </p:cNvSpPr>
          <p:nvPr>
            <p:ph type="dt" sz="half" idx="10"/>
          </p:nvPr>
        </p:nvSpPr>
        <p:spPr/>
        <p:txBody>
          <a:bodyPr/>
          <a:lstStyle/>
          <a:p>
            <a:fld id="{15F52532-46A8-43AD-B8A3-20F8EEF1CFCC}" type="datetime1">
              <a:rPr lang="en-US" smtClean="0"/>
              <a:t>5/29/2024</a:t>
            </a:fld>
            <a:endParaRPr lang="en-US"/>
          </a:p>
        </p:txBody>
      </p:sp>
    </p:spTree>
    <p:extLst>
      <p:ext uri="{BB962C8B-B14F-4D97-AF65-F5344CB8AC3E}">
        <p14:creationId xmlns:p14="http://schemas.microsoft.com/office/powerpoint/2010/main" val="15385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5">
                    <a:lumMod val="60000"/>
                    <a:lumOff val="40000"/>
                  </a:schemeClr>
                </a:solidFill>
              </a:rPr>
              <a:t>لمحة تاريخية وأدبية عن العصر العباسي </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pPr marL="82296" indent="0" algn="r">
              <a:buNone/>
            </a:pPr>
            <a:r>
              <a:rPr lang="ar-IQ" dirty="0"/>
              <a:t>- هو العصر الاسلام الذهبي الذي بلغ فيه المسلمون من العمران والسلطان ما لم يبلغه من قبل ولا بعد.            </a:t>
            </a:r>
          </a:p>
          <a:p>
            <a:pPr algn="r">
              <a:buFontTx/>
              <a:buChar char="-"/>
            </a:pPr>
            <a:r>
              <a:rPr lang="ar-IQ" dirty="0"/>
              <a:t>أثمرت فيه الفنون الإسلامية، وزهت الآداب العربية. ونُقلت العلوم الأجنبية، ونضج العقل فوجد سبيلًا إلى البحث ومجالًا للتفكير.                                   </a:t>
            </a:r>
          </a:p>
          <a:p>
            <a:pPr algn="r">
              <a:buFontTx/>
              <a:buChar char="-"/>
            </a:pPr>
            <a:r>
              <a:rPr lang="ar-IQ" dirty="0"/>
              <a:t> -تختلف هذه الدولة عن الدولة الأموية بأحوال سياسية وعمرانية؛ فالدولة الأمومية كانت عربية خالصة، تعصبت للعرب ولغتهم وآدابهم، وجعلت قاعدتها دمشق على حدود باديتهم. </a:t>
            </a:r>
          </a:p>
          <a:p>
            <a:pPr marL="82296" indent="0" algn="r">
              <a:buNone/>
            </a:pPr>
            <a:endParaRPr lang="en-US" dirty="0"/>
          </a:p>
        </p:txBody>
      </p:sp>
      <p:sp>
        <p:nvSpPr>
          <p:cNvPr id="4" name="Date Placeholder 3"/>
          <p:cNvSpPr>
            <a:spLocks noGrp="1"/>
          </p:cNvSpPr>
          <p:nvPr>
            <p:ph type="dt" sz="half" idx="10"/>
          </p:nvPr>
        </p:nvSpPr>
        <p:spPr/>
        <p:txBody>
          <a:bodyPr/>
          <a:lstStyle/>
          <a:p>
            <a:fld id="{5ED4A023-C7F6-4EEC-BBB0-1E3690465BEF}" type="datetime1">
              <a:rPr lang="en-US" smtClean="0"/>
              <a:t>5/29/2024</a:t>
            </a:fld>
            <a:endParaRPr lang="en-US"/>
          </a:p>
        </p:txBody>
      </p:sp>
    </p:spTree>
    <p:extLst>
      <p:ext uri="{BB962C8B-B14F-4D97-AF65-F5344CB8AC3E}">
        <p14:creationId xmlns:p14="http://schemas.microsoft.com/office/powerpoint/2010/main" val="195338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5">
                    <a:lumMod val="60000"/>
                    <a:lumOff val="40000"/>
                  </a:schemeClr>
                </a:solidFill>
              </a:rPr>
              <a:t>لمحة تاريخية وأدبية عن العصر العباسي </a:t>
            </a:r>
            <a:endParaRPr lang="en-US" dirty="0"/>
          </a:p>
        </p:txBody>
      </p:sp>
      <p:sp>
        <p:nvSpPr>
          <p:cNvPr id="3" name="Content Placeholder 2"/>
          <p:cNvSpPr>
            <a:spLocks noGrp="1"/>
          </p:cNvSpPr>
          <p:nvPr>
            <p:ph idx="1"/>
          </p:nvPr>
        </p:nvSpPr>
        <p:spPr/>
        <p:txBody>
          <a:bodyPr/>
          <a:lstStyle/>
          <a:p>
            <a:pPr marL="82296" indent="0" algn="r">
              <a:buNone/>
            </a:pPr>
            <a:r>
              <a:rPr lang="ar-IQ" dirty="0"/>
              <a:t>- أما الدولة العباسية فقد اصطبغت بصبغة فارسية، لأن الفرس هم الذين أوجدوها وأيدوها، فاتخذت قصبتها بغداد أقرب الأمصار إلى بلادهم.                             </a:t>
            </a:r>
          </a:p>
          <a:p>
            <a:pPr marL="82296" indent="0" algn="r">
              <a:buNone/>
            </a:pPr>
            <a:r>
              <a:rPr lang="ar-IQ" dirty="0"/>
              <a:t>     - ضعفت العصبية العربية، وعلا صوت الشعوبية، ونتج من ذلك دخول العناصر الفارسية والتركية والسريانية والرومية والبربرية في تكوين الدولة.                 </a:t>
            </a:r>
          </a:p>
          <a:p>
            <a:pPr marL="82296" indent="0" algn="r">
              <a:buNone/>
            </a:pPr>
            <a:r>
              <a:rPr lang="ar-IQ" dirty="0"/>
              <a:t>     - اختلاط المدينة الآريّة بالمدينة الساميّة، ولكل منهما لغة وأخلاق وعادات واعتقدات أثرت في الأخرى.          </a:t>
            </a:r>
          </a:p>
          <a:p>
            <a:pPr marL="82296" indent="0" algn="r">
              <a:buNone/>
            </a:pPr>
            <a:r>
              <a:rPr lang="ar-IQ" dirty="0"/>
              <a:t>   - انمازت هذه الدولة من إطلاق الحرية في الدين </a:t>
            </a:r>
            <a:endParaRPr lang="en-US" dirty="0"/>
          </a:p>
        </p:txBody>
      </p:sp>
      <p:sp>
        <p:nvSpPr>
          <p:cNvPr id="4" name="Date Placeholder 3"/>
          <p:cNvSpPr>
            <a:spLocks noGrp="1"/>
          </p:cNvSpPr>
          <p:nvPr>
            <p:ph type="dt" sz="half" idx="10"/>
          </p:nvPr>
        </p:nvSpPr>
        <p:spPr/>
        <p:txBody>
          <a:bodyPr/>
          <a:lstStyle/>
          <a:p>
            <a:fld id="{84C7BDDB-6A96-4A57-AB09-D4DB898927B2}" type="datetime1">
              <a:rPr lang="en-US" smtClean="0"/>
              <a:t>5/29/2024</a:t>
            </a:fld>
            <a:endParaRPr lang="en-US"/>
          </a:p>
        </p:txBody>
      </p:sp>
    </p:spTree>
    <p:extLst>
      <p:ext uri="{BB962C8B-B14F-4D97-AF65-F5344CB8AC3E}">
        <p14:creationId xmlns:p14="http://schemas.microsoft.com/office/powerpoint/2010/main" val="249839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IQ" dirty="0"/>
              <a:t>مفردات المادة </a:t>
            </a:r>
            <a:endParaRPr lang="en-US" dirty="0"/>
          </a:p>
        </p:txBody>
      </p:sp>
      <p:sp>
        <p:nvSpPr>
          <p:cNvPr id="5" name="Content Placeholder 4"/>
          <p:cNvSpPr>
            <a:spLocks noGrp="1"/>
          </p:cNvSpPr>
          <p:nvPr>
            <p:ph idx="1"/>
          </p:nvPr>
        </p:nvSpPr>
        <p:spPr/>
        <p:txBody>
          <a:bodyPr>
            <a:normAutofit/>
          </a:bodyPr>
          <a:lstStyle/>
          <a:p>
            <a:pPr algn="r">
              <a:buFontTx/>
              <a:buChar char="-"/>
            </a:pPr>
            <a:r>
              <a:rPr lang="ar-IQ" b="1" dirty="0"/>
              <a:t>1- مدخل حول مفهوم الأدب العباسي وعصوره.</a:t>
            </a:r>
          </a:p>
          <a:p>
            <a:pPr marL="82296" indent="0" algn="r">
              <a:buNone/>
            </a:pPr>
            <a:r>
              <a:rPr lang="ar-IQ" dirty="0"/>
              <a:t>2- </a:t>
            </a:r>
            <a:r>
              <a:rPr lang="ar-IQ" b="1" dirty="0"/>
              <a:t>لمحة تاريخية عن العصر العباسي </a:t>
            </a:r>
            <a:r>
              <a:rPr lang="ar-IQ" dirty="0"/>
              <a:t>(الحالة السياسية/ </a:t>
            </a:r>
          </a:p>
          <a:p>
            <a:pPr marL="82296" indent="0" algn="r">
              <a:buNone/>
            </a:pPr>
            <a:r>
              <a:rPr lang="ar-IQ" dirty="0"/>
              <a:t>الحالة الاجتماعية/ الحالة الفكرية والثقافية).</a:t>
            </a:r>
          </a:p>
          <a:p>
            <a:pPr marL="82296" indent="0" algn="r">
              <a:buNone/>
            </a:pPr>
            <a:r>
              <a:rPr lang="ar-IQ" dirty="0"/>
              <a:t>3- عوامل ازدهار الشعر في العصر العباسي.</a:t>
            </a:r>
          </a:p>
          <a:p>
            <a:pPr marL="82296" indent="0" algn="r">
              <a:buNone/>
            </a:pPr>
            <a:r>
              <a:rPr lang="ar-IQ" dirty="0"/>
              <a:t>4- </a:t>
            </a:r>
            <a:r>
              <a:rPr lang="ar-IQ" b="1" dirty="0"/>
              <a:t>الأغراض الشعرية </a:t>
            </a:r>
            <a:r>
              <a:rPr lang="ar-IQ" dirty="0"/>
              <a:t>: 1- المديح 2- الهجاء 3-  الرثاء 4- الغزل 5- الوصف 6- الخمريات </a:t>
            </a:r>
          </a:p>
          <a:p>
            <a:pPr marL="82296" indent="0" algn="r">
              <a:buNone/>
            </a:pPr>
            <a:r>
              <a:rPr lang="ar-IQ" dirty="0"/>
              <a:t>5- </a:t>
            </a:r>
            <a:r>
              <a:rPr lang="ar-IQ" b="1" dirty="0"/>
              <a:t>مظاهر التجديد في القصيدة العباسية : </a:t>
            </a:r>
          </a:p>
          <a:p>
            <a:pPr marL="82296" indent="0" algn="r">
              <a:buNone/>
            </a:pPr>
            <a:r>
              <a:rPr lang="ar-IQ" dirty="0"/>
              <a:t>1- التجديد في الأفكار والمعاني.</a:t>
            </a:r>
          </a:p>
          <a:p>
            <a:pPr marL="82296" indent="0" algn="r">
              <a:buNone/>
            </a:pPr>
            <a:endParaRPr lang="en-US" dirty="0"/>
          </a:p>
        </p:txBody>
      </p:sp>
      <p:sp>
        <p:nvSpPr>
          <p:cNvPr id="6" name="Date Placeholder 5"/>
          <p:cNvSpPr>
            <a:spLocks noGrp="1"/>
          </p:cNvSpPr>
          <p:nvPr>
            <p:ph type="dt" sz="half" idx="10"/>
          </p:nvPr>
        </p:nvSpPr>
        <p:spPr/>
        <p:txBody>
          <a:bodyPr/>
          <a:lstStyle/>
          <a:p>
            <a:fld id="{090ADFE7-EA0D-4ED3-A0A3-CC0CD1CB275E}" type="datetime1">
              <a:rPr lang="en-US" smtClean="0"/>
              <a:t>5/29/2024</a:t>
            </a:fld>
            <a:endParaRPr lang="en-US"/>
          </a:p>
        </p:txBody>
      </p:sp>
    </p:spTree>
    <p:extLst>
      <p:ext uri="{BB962C8B-B14F-4D97-AF65-F5344CB8AC3E}">
        <p14:creationId xmlns:p14="http://schemas.microsoft.com/office/powerpoint/2010/main" val="16661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000" dirty="0"/>
              <a:t>ويعدّ بيت الحكمة واحدا من أبرز المراكز والمؤسسات البحثية والثقافية على مستوى العالم العربي والإسلامي، يرجع تاريخه إلى زمن الخلفاء العباسيين الذين حكموا بغداد بين 750 و1258 للميلاد.</a:t>
            </a:r>
            <a:endParaRPr lang="en-US" sz="2000" dirty="0"/>
          </a:p>
        </p:txBody>
      </p:sp>
      <p:sp>
        <p:nvSpPr>
          <p:cNvPr id="3" name="Text Placeholder 2"/>
          <p:cNvSpPr>
            <a:spLocks noGrp="1"/>
          </p:cNvSpPr>
          <p:nvPr>
            <p:ph type="body" idx="1"/>
          </p:nvPr>
        </p:nvSpPr>
        <p:spPr/>
        <p:txBody>
          <a:bodyPr>
            <a:normAutofit lnSpcReduction="10000"/>
          </a:bodyPr>
          <a:lstStyle/>
          <a:p>
            <a:pPr algn="ctr"/>
            <a:r>
              <a:rPr lang="ar-IQ" dirty="0"/>
              <a:t>«بيت الحكمة» المحرك الثقافي والفكري للعصر العباسي الذهبي </a:t>
            </a:r>
            <a:endParaRPr lang="en-US" dirty="0"/>
          </a:p>
        </p:txBody>
      </p:sp>
      <p:sp>
        <p:nvSpPr>
          <p:cNvPr id="4" name="Text Placeholder 3"/>
          <p:cNvSpPr>
            <a:spLocks noGrp="1"/>
          </p:cNvSpPr>
          <p:nvPr>
            <p:ph type="body" sz="half" idx="3"/>
          </p:nvPr>
        </p:nvSpPr>
        <p:spPr/>
        <p:txBody>
          <a:bodyPr/>
          <a:lstStyle/>
          <a:p>
            <a:pPr algn="ctr"/>
            <a:r>
              <a:rPr lang="ar-IQ" dirty="0"/>
              <a:t>مكتبة بيت الحكمة </a:t>
            </a:r>
            <a:endParaRPr lang="en-US" dirty="0"/>
          </a:p>
        </p:txBody>
      </p:sp>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57200" y="1649268"/>
            <a:ext cx="4022725" cy="3151332"/>
          </a:xfrm>
        </p:spPr>
      </p:pic>
      <p:sp>
        <p:nvSpPr>
          <p:cNvPr id="7" name="Date Placeholder 6"/>
          <p:cNvSpPr>
            <a:spLocks noGrp="1"/>
          </p:cNvSpPr>
          <p:nvPr>
            <p:ph type="dt" sz="half" idx="10"/>
          </p:nvPr>
        </p:nvSpPr>
        <p:spPr/>
        <p:txBody>
          <a:bodyPr/>
          <a:lstStyle/>
          <a:p>
            <a:fld id="{F001B80B-DC94-4F29-8E3E-DECD55220FB8}" type="datetime1">
              <a:rPr lang="en-US" smtClean="0"/>
              <a:t>5/29/2024</a:t>
            </a:fld>
            <a:endParaRPr lang="en-US"/>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00600" y="1676400"/>
            <a:ext cx="3810000" cy="3124200"/>
          </a:xfrm>
        </p:spPr>
      </p:pic>
    </p:spTree>
    <p:extLst>
      <p:ext uri="{BB962C8B-B14F-4D97-AF65-F5344CB8AC3E}">
        <p14:creationId xmlns:p14="http://schemas.microsoft.com/office/powerpoint/2010/main" val="110028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5">
                    <a:lumMod val="60000"/>
                    <a:lumOff val="40000"/>
                  </a:schemeClr>
                </a:solidFill>
              </a:rPr>
              <a:t>لمحة تاريخية وأدبية عن العصر العباسي </a:t>
            </a:r>
            <a:endParaRPr lang="en-US" dirty="0"/>
          </a:p>
        </p:txBody>
      </p:sp>
      <p:sp>
        <p:nvSpPr>
          <p:cNvPr id="3" name="Content Placeholder 2"/>
          <p:cNvSpPr>
            <a:spLocks noGrp="1"/>
          </p:cNvSpPr>
          <p:nvPr>
            <p:ph idx="1"/>
          </p:nvPr>
        </p:nvSpPr>
        <p:spPr/>
        <p:txBody>
          <a:bodyPr/>
          <a:lstStyle/>
          <a:p>
            <a:pPr marL="82296" indent="0" algn="r">
              <a:buNone/>
            </a:pPr>
            <a:r>
              <a:rPr lang="ar-IQ" dirty="0"/>
              <a:t>وتعدد الفرق وشيوع المقالات المختلفة في الإلحاد والسياسة، وتكاثر الجواري والغلمان، والاسترسال في الخلاعة والمجون، والتأنق في الطعام واللباس، والتنافس في البناء كل ذلك أثر في اللغة وآدابها.</a:t>
            </a:r>
          </a:p>
          <a:p>
            <a:pPr algn="r">
              <a:buFontTx/>
              <a:buChar char="-"/>
            </a:pPr>
            <a:r>
              <a:rPr lang="ar-IQ" dirty="0"/>
              <a:t>- كان لاتساع المرحلة الزمنيّة التي شملها العصر العباسي فعله البليغ في تنوّع الأدب، وغناه بالأغراض والتيارات الفكرية والفنية.                              </a:t>
            </a:r>
          </a:p>
          <a:p>
            <a:pPr algn="r">
              <a:buFontTx/>
              <a:buChar char="-"/>
            </a:pPr>
            <a:r>
              <a:rPr lang="ar-IQ" dirty="0"/>
              <a:t>  - تعدُّد الأغراض والفنون، وغزارة المؤلفات التي تعالج شتّى العلوم من دين،وفلسفة، فلك..... </a:t>
            </a:r>
          </a:p>
        </p:txBody>
      </p:sp>
      <p:sp>
        <p:nvSpPr>
          <p:cNvPr id="4" name="Date Placeholder 3"/>
          <p:cNvSpPr>
            <a:spLocks noGrp="1"/>
          </p:cNvSpPr>
          <p:nvPr>
            <p:ph type="dt" sz="half" idx="10"/>
          </p:nvPr>
        </p:nvSpPr>
        <p:spPr/>
        <p:txBody>
          <a:bodyPr/>
          <a:lstStyle/>
          <a:p>
            <a:fld id="{14FA5004-F48E-4E2D-8E72-E92B7AE07F65}" type="datetime1">
              <a:rPr lang="en-US" smtClean="0"/>
              <a:t>5/29/2024</a:t>
            </a:fld>
            <a:endParaRPr lang="en-US"/>
          </a:p>
        </p:txBody>
      </p:sp>
    </p:spTree>
    <p:extLst>
      <p:ext uri="{BB962C8B-B14F-4D97-AF65-F5344CB8AC3E}">
        <p14:creationId xmlns:p14="http://schemas.microsoft.com/office/powerpoint/2010/main" val="52680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solidFill>
                  <a:schemeClr val="accent5">
                    <a:lumMod val="60000"/>
                    <a:lumOff val="40000"/>
                  </a:schemeClr>
                </a:solidFill>
              </a:rPr>
              <a:t>لمحة تاريخية وأدبية عن العصر العباسي </a:t>
            </a:r>
            <a:endParaRPr lang="en-US" dirty="0"/>
          </a:p>
        </p:txBody>
      </p:sp>
      <p:sp>
        <p:nvSpPr>
          <p:cNvPr id="4" name="Content Placeholder 3"/>
          <p:cNvSpPr>
            <a:spLocks noGrp="1"/>
          </p:cNvSpPr>
          <p:nvPr>
            <p:ph sz="half" idx="2"/>
          </p:nvPr>
        </p:nvSpPr>
        <p:spPr/>
        <p:txBody>
          <a:bodyPr/>
          <a:lstStyle/>
          <a:p>
            <a:pPr marL="82296" indent="0" algn="r">
              <a:buNone/>
            </a:pPr>
            <a:r>
              <a:rPr lang="ar-IQ" dirty="0"/>
              <a:t>-بروز مذاهب أدبية لم تكن لها جذور في الجاهلية، والاسلام، والعصر الأمويّ.</a:t>
            </a:r>
          </a:p>
          <a:p>
            <a:pPr marL="82296" indent="0" algn="r">
              <a:buNone/>
            </a:pPr>
            <a:r>
              <a:rPr lang="ar-IQ" dirty="0"/>
              <a:t>-تعرّضت الفنون الشِّعرية التّقليدية لتغيير وتطوير في سياقها، وأغراضها، ومضمونها.</a:t>
            </a:r>
          </a:p>
          <a:p>
            <a:pPr marL="82296" indent="0" algn="r">
              <a:buNone/>
            </a:pPr>
            <a:r>
              <a:rPr lang="ar-IQ" dirty="0"/>
              <a:t>-فقام مقام الشّعر السياسي نوع جديد من الصّراع متَّخذا الدّعوة الشُّعوبية موضوعا له.</a:t>
            </a:r>
            <a:endParaRPr lang="en-US" dirty="0"/>
          </a:p>
        </p:txBody>
      </p:sp>
      <p:sp>
        <p:nvSpPr>
          <p:cNvPr id="5" name="Date Placeholder 4"/>
          <p:cNvSpPr>
            <a:spLocks noGrp="1"/>
          </p:cNvSpPr>
          <p:nvPr>
            <p:ph type="dt" sz="half" idx="10"/>
          </p:nvPr>
        </p:nvSpPr>
        <p:spPr/>
        <p:txBody>
          <a:bodyPr/>
          <a:lstStyle/>
          <a:p>
            <a:fld id="{DEC82A62-CBAB-48A4-A4D1-0E5B47DD58EF}" type="datetime1">
              <a:rPr lang="en-US" smtClean="0"/>
              <a:t>5/29/2024</a:t>
            </a:fld>
            <a:endParaRPr lang="en-US"/>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00" y="1524001"/>
            <a:ext cx="3733799" cy="3962400"/>
          </a:xfrm>
        </p:spPr>
      </p:pic>
    </p:spTree>
    <p:extLst>
      <p:ext uri="{BB962C8B-B14F-4D97-AF65-F5344CB8AC3E}">
        <p14:creationId xmlns:p14="http://schemas.microsoft.com/office/powerpoint/2010/main" val="403722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2296" indent="0" algn="r">
              <a:buNone/>
            </a:pPr>
            <a:r>
              <a:rPr lang="ar-IQ" dirty="0"/>
              <a:t>- وجد المدح له ميدانا فسيحًا، فجال الشُّعرا في بلاطات الخلفاء، والأمراء طلبا للمكافاة في مقابل ماينظمون من قصائد في أصحاب السُّلطان .                            </a:t>
            </a:r>
          </a:p>
          <a:p>
            <a:pPr marL="82296" indent="0" algn="r">
              <a:buNone/>
            </a:pPr>
            <a:r>
              <a:rPr lang="ar-IQ" dirty="0"/>
              <a:t>   - تخلق الغزل بعادات العصر، ولا سيّما بما شاع فيه من غلوّ في المجون والإباحة، فتوقف عند الأوصاف الحسيّة للمرأة، والعلائق الجنسيّة التي تربطها بالرَّجل، وغامت وندثرت الملامح الروحية.</a:t>
            </a:r>
          </a:p>
          <a:p>
            <a:pPr marL="82296" indent="0" algn="r">
              <a:buNone/>
            </a:pPr>
            <a:r>
              <a:rPr lang="ar-IQ" dirty="0"/>
              <a:t>- ظهرت فنون جديدة من ذلك المغالات في التصريح بالزندقة والالحاد، وافشاء الفُحش والخلاعة .</a:t>
            </a:r>
            <a:endParaRPr lang="en-US" dirty="0"/>
          </a:p>
        </p:txBody>
      </p:sp>
      <p:sp>
        <p:nvSpPr>
          <p:cNvPr id="4" name="Date Placeholder 3"/>
          <p:cNvSpPr>
            <a:spLocks noGrp="1"/>
          </p:cNvSpPr>
          <p:nvPr>
            <p:ph type="dt" sz="half" idx="10"/>
          </p:nvPr>
        </p:nvSpPr>
        <p:spPr/>
        <p:txBody>
          <a:bodyPr/>
          <a:lstStyle/>
          <a:p>
            <a:fld id="{6EB77ABB-5988-41ED-8FB0-BBE9BFA9D428}" type="datetime1">
              <a:rPr lang="en-US" smtClean="0"/>
              <a:t>5/29/2024</a:t>
            </a:fld>
            <a:endParaRPr lang="en-US"/>
          </a:p>
        </p:txBody>
      </p:sp>
    </p:spTree>
    <p:extLst>
      <p:ext uri="{BB962C8B-B14F-4D97-AF65-F5344CB8AC3E}">
        <p14:creationId xmlns:p14="http://schemas.microsoft.com/office/powerpoint/2010/main" val="385303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1676400"/>
            <a:ext cx="3657599" cy="4495800"/>
          </a:xfrm>
        </p:spPr>
      </p:pic>
      <p:sp>
        <p:nvSpPr>
          <p:cNvPr id="4" name="Content Placeholder 3"/>
          <p:cNvSpPr>
            <a:spLocks noGrp="1"/>
          </p:cNvSpPr>
          <p:nvPr>
            <p:ph sz="half" idx="2"/>
          </p:nvPr>
        </p:nvSpPr>
        <p:spPr/>
        <p:txBody>
          <a:bodyPr>
            <a:normAutofit lnSpcReduction="10000"/>
          </a:bodyPr>
          <a:lstStyle/>
          <a:p>
            <a:pPr marL="82296" indent="0" algn="r">
              <a:buNone/>
            </a:pPr>
            <a:r>
              <a:rPr lang="ar-IQ" b="1" dirty="0"/>
              <a:t>وظهر نوع جديد من الغزل وهو التغزل بالغِلمان والإعلان عن هذا بلا تحرُّج.     </a:t>
            </a:r>
          </a:p>
          <a:p>
            <a:pPr marL="82296" indent="0" algn="r">
              <a:buNone/>
            </a:pPr>
            <a:r>
              <a:rPr lang="ar-IQ" dirty="0"/>
              <a:t>ويرى طه حسين أن الغزل بالمذكر أو الغلمان اتجاه جديد لم يكن معروفا في الجاهلية والإسلام وعصر بن أمية، إذ هو من آثار الحضارة العباسية، والأمر الغريب أن أبا نواس يجهر بغزل المذكر رغم أن وجود الجواري في هذا العصر،  وقد مال إليهن في قوله :</a:t>
            </a:r>
          </a:p>
        </p:txBody>
      </p:sp>
      <p:sp>
        <p:nvSpPr>
          <p:cNvPr id="5" name="Date Placeholder 4"/>
          <p:cNvSpPr>
            <a:spLocks noGrp="1"/>
          </p:cNvSpPr>
          <p:nvPr>
            <p:ph type="dt" sz="half" idx="10"/>
          </p:nvPr>
        </p:nvSpPr>
        <p:spPr/>
        <p:txBody>
          <a:bodyPr/>
          <a:lstStyle/>
          <a:p>
            <a:fld id="{EE692F46-775B-461F-A48B-C1D428FAC19A}" type="datetime1">
              <a:rPr lang="en-US" smtClean="0"/>
              <a:t>5/29/2024</a:t>
            </a:fld>
            <a:endParaRPr lang="en-US"/>
          </a:p>
        </p:txBody>
      </p:sp>
    </p:spTree>
    <p:extLst>
      <p:ext uri="{BB962C8B-B14F-4D97-AF65-F5344CB8AC3E}">
        <p14:creationId xmlns:p14="http://schemas.microsoft.com/office/powerpoint/2010/main" val="132964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56616" lvl="1" indent="0" algn="r">
              <a:buNone/>
            </a:pPr>
            <a:r>
              <a:rPr lang="ar-IQ" dirty="0"/>
              <a:t>‎</a:t>
            </a:r>
            <a:br>
              <a:rPr lang="ar-IQ" dirty="0"/>
            </a:br>
            <a:r>
              <a:rPr lang="ar-IQ" dirty="0"/>
              <a:t>وَبَـديــعِ الحُـسْــنِ قـد فـَــا - - قَ الرَّشَا حُسْناً ولِينَا</a:t>
            </a:r>
          </a:p>
          <a:p>
            <a:pPr marL="356616" lvl="1" indent="0" algn="r">
              <a:buNone/>
            </a:pPr>
            <a:r>
              <a:rPr lang="ar-IQ" dirty="0"/>
              <a:t>تَحْـسَـبُ الوَرْدَ بخَـدّيْـ - - ــهِ يُـنَـاغي اليَــاسَـمِــينـَـــا</a:t>
            </a:r>
          </a:p>
          <a:p>
            <a:pPr marL="356616" lvl="1" indent="0" algn="r">
              <a:buNone/>
            </a:pPr>
            <a:r>
              <a:rPr lang="ar-IQ" dirty="0"/>
              <a:t>كلّما ازْدَدْتُ إلَـيْـــهِ - - نَــظَــراً زِدْتُ جُنــونَــا</a:t>
            </a:r>
          </a:p>
          <a:p>
            <a:pPr marL="356616" lvl="1" indent="0" algn="r">
              <a:buNone/>
            </a:pPr>
            <a:r>
              <a:rPr lang="ar-IQ" dirty="0"/>
              <a:t>ظَلّ يَسْقِينَا مُداماً، - - حَلّتِ الخِدْرَ سِنينَا</a:t>
            </a:r>
          </a:p>
          <a:p>
            <a:pPr marL="356616" lvl="1" indent="0" algn="r">
              <a:buNone/>
            </a:pPr>
            <a:r>
              <a:rPr lang="ar-IQ" dirty="0"/>
              <a:t>وتَـغَـنّـيْـنَـا بــحِــذْقٍ: - - يا دِيــار الظّــاعِنيـنـــا</a:t>
            </a:r>
          </a:p>
          <a:p>
            <a:pPr marL="356616" lvl="1" indent="0" algn="r">
              <a:buNone/>
            </a:pPr>
            <a:r>
              <a:rPr lang="ar-IQ" dirty="0"/>
              <a:t>فاسْـقيـنـا، حتى أوَانِ الْـ - - ـحَجّ، لا تسْقِ الضّنِينَا[20]</a:t>
            </a:r>
          </a:p>
          <a:p>
            <a:pPr marL="356616" lvl="1" indent="0" algn="r">
              <a:buNone/>
            </a:pPr>
            <a:endParaRPr lang="en-US" dirty="0"/>
          </a:p>
        </p:txBody>
      </p:sp>
      <p:sp>
        <p:nvSpPr>
          <p:cNvPr id="4" name="Date Placeholder 3"/>
          <p:cNvSpPr>
            <a:spLocks noGrp="1"/>
          </p:cNvSpPr>
          <p:nvPr>
            <p:ph type="dt" sz="half" idx="10"/>
          </p:nvPr>
        </p:nvSpPr>
        <p:spPr/>
        <p:txBody>
          <a:bodyPr/>
          <a:lstStyle/>
          <a:p>
            <a:fld id="{1B3CDFD6-C595-4EAE-9563-BBF37B0CDE09}" type="datetime1">
              <a:rPr lang="en-US" smtClean="0"/>
              <a:t>5/29/2024</a:t>
            </a:fld>
            <a:endParaRPr lang="en-US"/>
          </a:p>
        </p:txBody>
      </p:sp>
    </p:spTree>
    <p:extLst>
      <p:ext uri="{BB962C8B-B14F-4D97-AF65-F5344CB8AC3E}">
        <p14:creationId xmlns:p14="http://schemas.microsoft.com/office/powerpoint/2010/main" val="92569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2296" lvl="1" indent="0" algn="r">
              <a:spcBef>
                <a:spcPts val="600"/>
              </a:spcBef>
              <a:buSzPct val="80000"/>
              <a:buNone/>
            </a:pPr>
            <a:r>
              <a:rPr lang="ar-IQ" dirty="0"/>
              <a:t>-  الغزل فقد مال به أصحابه بصورة عامة إلى التهتك والإباحية والفحش في الألفاظ، وكثر في هذا العصر الخلعاء والشّعراء الماجنين وأهمهم أبو نواس، وحماد عجرد، ومطيع بن إياس، وهناك فئة من المتعففين أمثال البحتري والعباس بن الأحنف، والشريف الرضي، فكانت قصائدهم صادرة عن وجدان فيه البراءة والمحافظة على الآداب العامة </a:t>
            </a:r>
          </a:p>
          <a:p>
            <a:pPr marL="82296" indent="0" algn="r">
              <a:buNone/>
            </a:pPr>
            <a:endParaRPr lang="en-US" dirty="0"/>
          </a:p>
        </p:txBody>
      </p:sp>
      <p:sp>
        <p:nvSpPr>
          <p:cNvPr id="4" name="Date Placeholder 3"/>
          <p:cNvSpPr>
            <a:spLocks noGrp="1"/>
          </p:cNvSpPr>
          <p:nvPr>
            <p:ph type="dt" sz="half" idx="10"/>
          </p:nvPr>
        </p:nvSpPr>
        <p:spPr/>
        <p:txBody>
          <a:bodyPr/>
          <a:lstStyle/>
          <a:p>
            <a:fld id="{35FF060A-34F5-4D4A-9DB3-9558AEAD8756}" type="datetime1">
              <a:rPr lang="en-US" smtClean="0"/>
              <a:t>5/29/2024</a:t>
            </a:fld>
            <a:endParaRPr lang="en-US"/>
          </a:p>
        </p:txBody>
      </p:sp>
    </p:spTree>
    <p:extLst>
      <p:ext uri="{BB962C8B-B14F-4D97-AF65-F5344CB8AC3E}">
        <p14:creationId xmlns:p14="http://schemas.microsoft.com/office/powerpoint/2010/main" val="113696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1752600"/>
            <a:ext cx="4038600" cy="3810000"/>
          </a:xfrm>
        </p:spPr>
      </p:pic>
      <p:sp>
        <p:nvSpPr>
          <p:cNvPr id="4" name="Content Placeholder 3"/>
          <p:cNvSpPr>
            <a:spLocks noGrp="1"/>
          </p:cNvSpPr>
          <p:nvPr>
            <p:ph sz="half" idx="2"/>
          </p:nvPr>
        </p:nvSpPr>
        <p:spPr>
          <a:xfrm>
            <a:off x="5562600" y="1524000"/>
            <a:ext cx="3276600" cy="4663440"/>
          </a:xfrm>
        </p:spPr>
        <p:txBody>
          <a:bodyPr>
            <a:normAutofit/>
          </a:bodyPr>
          <a:lstStyle/>
          <a:p>
            <a:pPr marL="82296" indent="0" algn="r">
              <a:buNone/>
            </a:pPr>
            <a:r>
              <a:rPr lang="ar-IQ" dirty="0"/>
              <a:t>-وتخصيص الخمر بقصائد كاملة، والتَّشبيب بها، ومناجاتها، وإقامة الحوار معها.          </a:t>
            </a:r>
          </a:p>
          <a:p>
            <a:pPr marL="82296" indent="0" algn="r">
              <a:buNone/>
            </a:pPr>
            <a:endParaRPr lang="en-US" dirty="0"/>
          </a:p>
        </p:txBody>
      </p:sp>
      <p:sp>
        <p:nvSpPr>
          <p:cNvPr id="5" name="Date Placeholder 4"/>
          <p:cNvSpPr>
            <a:spLocks noGrp="1"/>
          </p:cNvSpPr>
          <p:nvPr>
            <p:ph type="dt" sz="half" idx="10"/>
          </p:nvPr>
        </p:nvSpPr>
        <p:spPr/>
        <p:txBody>
          <a:bodyPr/>
          <a:lstStyle/>
          <a:p>
            <a:fld id="{C3C41664-3389-4F77-A621-BF1FDB1AD8CE}" type="datetime1">
              <a:rPr lang="en-US" smtClean="0"/>
              <a:t>5/29/2024</a:t>
            </a:fld>
            <a:endParaRPr lang="en-US"/>
          </a:p>
        </p:txBody>
      </p:sp>
    </p:spTree>
    <p:extLst>
      <p:ext uri="{BB962C8B-B14F-4D97-AF65-F5344CB8AC3E}">
        <p14:creationId xmlns:p14="http://schemas.microsoft.com/office/powerpoint/2010/main" val="2150961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Text Placeholder 2"/>
          <p:cNvSpPr>
            <a:spLocks noGrp="1"/>
          </p:cNvSpPr>
          <p:nvPr>
            <p:ph type="body" idx="1"/>
          </p:nvPr>
        </p:nvSpPr>
        <p:spPr/>
        <p:txBody>
          <a:bodyPr/>
          <a:lstStyle/>
          <a:p>
            <a:pPr algn="ctr"/>
            <a:r>
              <a:rPr lang="ar-IQ" dirty="0"/>
              <a:t>الرقص واللهو والمجون</a:t>
            </a:r>
            <a:endParaRPr lang="en-US" dirty="0"/>
          </a:p>
        </p:txBody>
      </p:sp>
      <p:sp>
        <p:nvSpPr>
          <p:cNvPr id="4" name="Text Placeholder 3"/>
          <p:cNvSpPr>
            <a:spLocks noGrp="1"/>
          </p:cNvSpPr>
          <p:nvPr>
            <p:ph type="body" sz="half" idx="3"/>
          </p:nvPr>
        </p:nvSpPr>
        <p:spPr/>
        <p:txBody>
          <a:bodyPr/>
          <a:lstStyle/>
          <a:p>
            <a:pPr algn="ctr"/>
            <a:r>
              <a:rPr lang="ar-IQ" dirty="0"/>
              <a:t>التغني بالخمر</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70475" y="1676400"/>
            <a:ext cx="3692525" cy="2895600"/>
          </a:xfrm>
        </p:spPr>
      </p:pic>
      <p:sp>
        <p:nvSpPr>
          <p:cNvPr id="7" name="Date Placeholder 6"/>
          <p:cNvSpPr>
            <a:spLocks noGrp="1"/>
          </p:cNvSpPr>
          <p:nvPr>
            <p:ph type="dt" sz="half" idx="10"/>
          </p:nvPr>
        </p:nvSpPr>
        <p:spPr/>
        <p:txBody>
          <a:bodyPr/>
          <a:lstStyle/>
          <a:p>
            <a:fld id="{3E1DDDD5-6E6B-4E25-81E2-933DC32183B5}" type="datetime1">
              <a:rPr lang="en-US" smtClean="0"/>
              <a:t>5/29/2024</a:t>
            </a:fld>
            <a:endParaRPr lang="en-US"/>
          </a:p>
        </p:txBody>
      </p:sp>
      <p:pic>
        <p:nvPicPr>
          <p:cNvPr id="12" name="Content Placeholder 11"/>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914400" y="1676400"/>
            <a:ext cx="3657600" cy="2971800"/>
          </a:xfrm>
        </p:spPr>
      </p:pic>
    </p:spTree>
    <p:extLst>
      <p:ext uri="{BB962C8B-B14F-4D97-AF65-F5344CB8AC3E}">
        <p14:creationId xmlns:p14="http://schemas.microsoft.com/office/powerpoint/2010/main" val="99829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981200"/>
            <a:ext cx="3657600" cy="3886200"/>
          </a:xfrm>
        </p:spPr>
      </p:pic>
      <p:sp>
        <p:nvSpPr>
          <p:cNvPr id="4" name="Content Placeholder 3"/>
          <p:cNvSpPr>
            <a:spLocks noGrp="1"/>
          </p:cNvSpPr>
          <p:nvPr>
            <p:ph sz="half" idx="2"/>
          </p:nvPr>
        </p:nvSpPr>
        <p:spPr/>
        <p:txBody>
          <a:bodyPr/>
          <a:lstStyle/>
          <a:p>
            <a:pPr marL="82296" indent="0" algn="r">
              <a:buNone/>
            </a:pPr>
            <a:r>
              <a:rPr lang="ar-IQ" dirty="0"/>
              <a:t>- توظيف الشعرلأغراض تعليمية، كان الشاعر ينظم القصائد في تحفيظ العلوم بإنزالها في أراجيز سهلة الاستعاب، فترسخ في الذاكرة معارف شتّى من قواعد لغوية، ومنطق وطب الخ</a:t>
            </a:r>
            <a:endParaRPr lang="en-US" dirty="0"/>
          </a:p>
        </p:txBody>
      </p:sp>
      <p:sp>
        <p:nvSpPr>
          <p:cNvPr id="5" name="Date Placeholder 4"/>
          <p:cNvSpPr>
            <a:spLocks noGrp="1"/>
          </p:cNvSpPr>
          <p:nvPr>
            <p:ph type="dt" sz="half" idx="10"/>
          </p:nvPr>
        </p:nvSpPr>
        <p:spPr/>
        <p:txBody>
          <a:bodyPr/>
          <a:lstStyle/>
          <a:p>
            <a:fld id="{5B30B6AC-50C1-488A-AB7D-6E8BCD372FFB}" type="datetime1">
              <a:rPr lang="en-US" smtClean="0"/>
              <a:t>5/29/2024</a:t>
            </a:fld>
            <a:endParaRPr lang="en-US"/>
          </a:p>
        </p:txBody>
      </p:sp>
    </p:spTree>
    <p:extLst>
      <p:ext uri="{BB962C8B-B14F-4D97-AF65-F5344CB8AC3E}">
        <p14:creationId xmlns:p14="http://schemas.microsoft.com/office/powerpoint/2010/main" val="270863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مفردات المادة</a:t>
            </a:r>
            <a:endParaRPr lang="en-US" dirty="0"/>
          </a:p>
        </p:txBody>
      </p:sp>
      <p:sp>
        <p:nvSpPr>
          <p:cNvPr id="3" name="Content Placeholder 2"/>
          <p:cNvSpPr>
            <a:spLocks noGrp="1"/>
          </p:cNvSpPr>
          <p:nvPr>
            <p:ph idx="1"/>
          </p:nvPr>
        </p:nvSpPr>
        <p:spPr>
          <a:xfrm>
            <a:off x="1295400" y="1066800"/>
            <a:ext cx="7498080" cy="4800600"/>
          </a:xfrm>
        </p:spPr>
        <p:txBody>
          <a:bodyPr>
            <a:normAutofit/>
          </a:bodyPr>
          <a:lstStyle/>
          <a:p>
            <a:pPr marL="82296" indent="0" algn="r">
              <a:buNone/>
            </a:pPr>
            <a:r>
              <a:rPr lang="ar-IQ" dirty="0"/>
              <a:t>2- التجديد في الألفاظ والأساليب.</a:t>
            </a:r>
          </a:p>
          <a:p>
            <a:pPr marL="82296" indent="0" algn="r">
              <a:buNone/>
            </a:pPr>
            <a:r>
              <a:rPr lang="ar-IQ" dirty="0"/>
              <a:t>3- التجديد في الأوزان والقوافي.</a:t>
            </a:r>
          </a:p>
          <a:p>
            <a:pPr marL="82296" indent="0" algn="r">
              <a:buNone/>
            </a:pPr>
            <a:r>
              <a:rPr lang="ar-IQ" dirty="0"/>
              <a:t>4- التجديد في الموضوعات ( المجون / الشعوبية والزندقة/ شعر الزهد والتصوف / الشعر الفكاهي / الشعر التعليمي).</a:t>
            </a:r>
          </a:p>
          <a:p>
            <a:pPr marL="82296" indent="0" algn="r">
              <a:buNone/>
            </a:pPr>
            <a:r>
              <a:rPr lang="ar-IQ" dirty="0"/>
              <a:t>- حركتي الشعوبية والزندقة وانعكاسهما على الشعر.</a:t>
            </a:r>
          </a:p>
          <a:p>
            <a:pPr marL="82296" indent="0" algn="r">
              <a:buNone/>
            </a:pPr>
            <a:r>
              <a:rPr lang="ar-IQ" dirty="0"/>
              <a:t>6</a:t>
            </a:r>
            <a:r>
              <a:rPr lang="ar-IQ" b="1" dirty="0"/>
              <a:t>- نماذج من الشعراء </a:t>
            </a:r>
            <a:r>
              <a:rPr lang="ar-IQ" dirty="0"/>
              <a:t>: 1- أبو العتاهية  2- أبو تمام 3- البحتري 4- المتنبي 5- أبو العلاء المعري</a:t>
            </a:r>
          </a:p>
          <a:p>
            <a:pPr marL="82296" indent="0" algn="r">
              <a:buNone/>
            </a:pPr>
            <a:endParaRPr lang="ar-IQ" dirty="0"/>
          </a:p>
        </p:txBody>
      </p:sp>
      <p:sp>
        <p:nvSpPr>
          <p:cNvPr id="4" name="Date Placeholder 3"/>
          <p:cNvSpPr>
            <a:spLocks noGrp="1"/>
          </p:cNvSpPr>
          <p:nvPr>
            <p:ph type="dt" sz="half" idx="10"/>
          </p:nvPr>
        </p:nvSpPr>
        <p:spPr/>
        <p:txBody>
          <a:bodyPr/>
          <a:lstStyle/>
          <a:p>
            <a:fld id="{8FEE4DFD-8EE9-4A74-94DF-7D20A94B6DFD}" type="datetime1">
              <a:rPr lang="en-US" smtClean="0"/>
              <a:t>5/29/2024</a:t>
            </a:fld>
            <a:endParaRPr lang="en-US"/>
          </a:p>
        </p:txBody>
      </p:sp>
    </p:spTree>
    <p:extLst>
      <p:ext uri="{BB962C8B-B14F-4D97-AF65-F5344CB8AC3E}">
        <p14:creationId xmlns:p14="http://schemas.microsoft.com/office/powerpoint/2010/main" val="20226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ar-IQ" dirty="0"/>
              <a:t>العمران والتطور في العصر العباسي</a:t>
            </a:r>
            <a:endParaRPr lang="en-US" dirty="0"/>
          </a:p>
        </p:txBody>
      </p:sp>
      <p:sp>
        <p:nvSpPr>
          <p:cNvPr id="4" name="Text Placeholder 3"/>
          <p:cNvSpPr>
            <a:spLocks noGrp="1"/>
          </p:cNvSpPr>
          <p:nvPr>
            <p:ph type="body" sz="half" idx="3"/>
          </p:nvPr>
        </p:nvSpPr>
        <p:spPr/>
        <p:txBody>
          <a:bodyPr/>
          <a:lstStyle/>
          <a:p>
            <a:pPr algn="ctr"/>
            <a:r>
              <a:rPr lang="ar-IQ" dirty="0"/>
              <a:t>الرقص والغناء في العصر العباسي</a:t>
            </a:r>
            <a:endParaRPr lang="en-US"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447801"/>
            <a:ext cx="4022725" cy="3200400"/>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64075" y="1447800"/>
            <a:ext cx="4022725" cy="3276599"/>
          </a:xfrm>
        </p:spPr>
      </p:pic>
      <p:sp>
        <p:nvSpPr>
          <p:cNvPr id="7" name="Date Placeholder 6"/>
          <p:cNvSpPr>
            <a:spLocks noGrp="1"/>
          </p:cNvSpPr>
          <p:nvPr>
            <p:ph type="dt" sz="half" idx="10"/>
          </p:nvPr>
        </p:nvSpPr>
        <p:spPr/>
        <p:txBody>
          <a:bodyPr/>
          <a:lstStyle/>
          <a:p>
            <a:fld id="{A3A2EA26-07FA-4914-94B7-B4E9C88A8D30}" type="datetime1">
              <a:rPr lang="en-US" smtClean="0"/>
              <a:t>5/29/2024</a:t>
            </a:fld>
            <a:endParaRPr lang="en-US"/>
          </a:p>
        </p:txBody>
      </p:sp>
    </p:spTree>
    <p:extLst>
      <p:ext uri="{BB962C8B-B14F-4D97-AF65-F5344CB8AC3E}">
        <p14:creationId xmlns:p14="http://schemas.microsoft.com/office/powerpoint/2010/main" val="371351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ctr"/>
            <a:r>
              <a:rPr lang="ar-IQ" dirty="0"/>
              <a:t>بيت الحكمة في بغداد</a:t>
            </a:r>
            <a:endParaRPr lang="en-US" dirty="0"/>
          </a:p>
        </p:txBody>
      </p:sp>
      <p:sp>
        <p:nvSpPr>
          <p:cNvPr id="4" name="Text Placeholder 3"/>
          <p:cNvSpPr>
            <a:spLocks noGrp="1"/>
          </p:cNvSpPr>
          <p:nvPr>
            <p:ph type="body" sz="half" idx="3"/>
          </p:nvPr>
        </p:nvSpPr>
        <p:spPr/>
        <p:txBody>
          <a:bodyPr/>
          <a:lstStyle/>
          <a:p>
            <a:pPr algn="ctr"/>
            <a:r>
              <a:rPr lang="ar-IQ" dirty="0"/>
              <a:t>بيت الحكمة في العصر العباسي </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1752600"/>
            <a:ext cx="3217862" cy="2895600"/>
          </a:xfrm>
        </p:spPr>
      </p:pic>
      <p:sp>
        <p:nvSpPr>
          <p:cNvPr id="7" name="Date Placeholder 6"/>
          <p:cNvSpPr>
            <a:spLocks noGrp="1"/>
          </p:cNvSpPr>
          <p:nvPr>
            <p:ph type="dt" sz="half" idx="10"/>
          </p:nvPr>
        </p:nvSpPr>
        <p:spPr/>
        <p:txBody>
          <a:bodyPr/>
          <a:lstStyle/>
          <a:p>
            <a:fld id="{5C1033A8-FC90-44E0-9F1E-AC7FC6692B19}" type="datetime1">
              <a:rPr lang="en-US" smtClean="0"/>
              <a:t>5/29/2024</a:t>
            </a:fld>
            <a:endParaRPr lang="en-US"/>
          </a:p>
        </p:txBody>
      </p:sp>
      <p:pic>
        <p:nvPicPr>
          <p:cNvPr id="12" name="Content Placeholder 11"/>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914401" y="2155825"/>
            <a:ext cx="3352800" cy="2644775"/>
          </a:xfrm>
        </p:spPr>
      </p:pic>
    </p:spTree>
    <p:extLst>
      <p:ext uri="{BB962C8B-B14F-4D97-AF65-F5344CB8AC3E}">
        <p14:creationId xmlns:p14="http://schemas.microsoft.com/office/powerpoint/2010/main" val="284609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lstStyle/>
          <a:p>
            <a:r>
              <a:rPr lang="ar-IQ" dirty="0"/>
              <a:t>من أشهر شعراء العصر العباسي الأول </a:t>
            </a:r>
            <a:endParaRPr lang="en-US" dirty="0"/>
          </a:p>
        </p:txBody>
      </p:sp>
      <p:sp>
        <p:nvSpPr>
          <p:cNvPr id="3" name="Text Placeholder 2"/>
          <p:cNvSpPr>
            <a:spLocks noGrp="1"/>
          </p:cNvSpPr>
          <p:nvPr>
            <p:ph type="body" idx="1"/>
          </p:nvPr>
        </p:nvSpPr>
        <p:spPr/>
        <p:txBody>
          <a:bodyPr/>
          <a:lstStyle/>
          <a:p>
            <a:pPr algn="ctr"/>
            <a:r>
              <a:rPr lang="ar-IQ" dirty="0"/>
              <a:t>أبو نواس </a:t>
            </a:r>
            <a:endParaRPr lang="en-US" dirty="0"/>
          </a:p>
        </p:txBody>
      </p:sp>
      <p:sp>
        <p:nvSpPr>
          <p:cNvPr id="4" name="Text Placeholder 3"/>
          <p:cNvSpPr>
            <a:spLocks noGrp="1"/>
          </p:cNvSpPr>
          <p:nvPr>
            <p:ph type="body" sz="half" idx="3"/>
          </p:nvPr>
        </p:nvSpPr>
        <p:spPr>
          <a:xfrm>
            <a:off x="4724400" y="304800"/>
            <a:ext cx="4023360" cy="640080"/>
          </a:xfrm>
        </p:spPr>
        <p:txBody>
          <a:bodyPr/>
          <a:lstStyle/>
          <a:p>
            <a:pPr algn="ctr"/>
            <a:r>
              <a:rPr lang="ar-IQ" dirty="0"/>
              <a:t>بشار بن برد</a:t>
            </a:r>
            <a:endParaRPr lang="en-US"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14400" y="1524000"/>
            <a:ext cx="3124200" cy="3302000"/>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24401" y="1447800"/>
            <a:ext cx="3251200" cy="3352800"/>
          </a:xfrm>
        </p:spPr>
      </p:pic>
      <p:sp>
        <p:nvSpPr>
          <p:cNvPr id="7" name="Date Placeholder 6"/>
          <p:cNvSpPr>
            <a:spLocks noGrp="1"/>
          </p:cNvSpPr>
          <p:nvPr>
            <p:ph type="dt" sz="half" idx="10"/>
          </p:nvPr>
        </p:nvSpPr>
        <p:spPr/>
        <p:txBody>
          <a:bodyPr/>
          <a:lstStyle/>
          <a:p>
            <a:fld id="{5D5184FC-F064-4F0D-83CE-A6BC46770730}" type="datetime1">
              <a:rPr lang="en-US" smtClean="0"/>
              <a:t>5/29/2024</a:t>
            </a:fld>
            <a:endParaRPr lang="en-US"/>
          </a:p>
        </p:txBody>
      </p:sp>
    </p:spTree>
    <p:extLst>
      <p:ext uri="{BB962C8B-B14F-4D97-AF65-F5344CB8AC3E}">
        <p14:creationId xmlns:p14="http://schemas.microsoft.com/office/powerpoint/2010/main" val="3018639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من أشهر شعراء العصر العباسي الأول </a:t>
            </a:r>
            <a:endParaRPr lang="en-US" dirty="0"/>
          </a:p>
        </p:txBody>
      </p:sp>
      <p:sp>
        <p:nvSpPr>
          <p:cNvPr id="3" name="Text Placeholder 2"/>
          <p:cNvSpPr>
            <a:spLocks noGrp="1"/>
          </p:cNvSpPr>
          <p:nvPr>
            <p:ph type="body" idx="1"/>
          </p:nvPr>
        </p:nvSpPr>
        <p:spPr/>
        <p:txBody>
          <a:bodyPr/>
          <a:lstStyle/>
          <a:p>
            <a:pPr algn="ctr"/>
            <a:r>
              <a:rPr lang="ar-IQ" dirty="0"/>
              <a:t>أبو تمام </a:t>
            </a:r>
            <a:endParaRPr lang="en-US" dirty="0"/>
          </a:p>
        </p:txBody>
      </p:sp>
      <p:sp>
        <p:nvSpPr>
          <p:cNvPr id="4" name="Text Placeholder 3"/>
          <p:cNvSpPr>
            <a:spLocks noGrp="1"/>
          </p:cNvSpPr>
          <p:nvPr>
            <p:ph type="body" sz="half" idx="3"/>
          </p:nvPr>
        </p:nvSpPr>
        <p:spPr/>
        <p:txBody>
          <a:bodyPr/>
          <a:lstStyle/>
          <a:p>
            <a:pPr algn="ctr"/>
            <a:r>
              <a:rPr lang="ar-IQ" dirty="0"/>
              <a:t>أبو العتاهية </a:t>
            </a:r>
            <a:endParaRPr lang="en-US"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458912" y="1893888"/>
            <a:ext cx="2427288" cy="2678112"/>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53001" y="1955800"/>
            <a:ext cx="2794000" cy="2540000"/>
          </a:xfrm>
        </p:spPr>
      </p:pic>
      <p:sp>
        <p:nvSpPr>
          <p:cNvPr id="7" name="Date Placeholder 6"/>
          <p:cNvSpPr>
            <a:spLocks noGrp="1"/>
          </p:cNvSpPr>
          <p:nvPr>
            <p:ph type="dt" sz="half" idx="10"/>
          </p:nvPr>
        </p:nvSpPr>
        <p:spPr/>
        <p:txBody>
          <a:bodyPr/>
          <a:lstStyle/>
          <a:p>
            <a:fld id="{DCCCCB18-BE1C-4F50-8323-A47366DCFEE2}" type="datetime1">
              <a:rPr lang="en-US" smtClean="0"/>
              <a:t>5/29/2024</a:t>
            </a:fld>
            <a:endParaRPr lang="en-US"/>
          </a:p>
        </p:txBody>
      </p:sp>
    </p:spTree>
    <p:extLst>
      <p:ext uri="{BB962C8B-B14F-4D97-AF65-F5344CB8AC3E}">
        <p14:creationId xmlns:p14="http://schemas.microsoft.com/office/powerpoint/2010/main" val="2653653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من أعلام كتابه</a:t>
            </a:r>
            <a:endParaRPr lang="en-US" dirty="0"/>
          </a:p>
        </p:txBody>
      </p:sp>
      <p:sp>
        <p:nvSpPr>
          <p:cNvPr id="3" name="Text Placeholder 2"/>
          <p:cNvSpPr>
            <a:spLocks noGrp="1"/>
          </p:cNvSpPr>
          <p:nvPr>
            <p:ph type="body" idx="1"/>
          </p:nvPr>
        </p:nvSpPr>
        <p:spPr>
          <a:xfrm>
            <a:off x="457200" y="304800"/>
            <a:ext cx="4023360" cy="640080"/>
          </a:xfrm>
        </p:spPr>
        <p:txBody>
          <a:bodyPr/>
          <a:lstStyle/>
          <a:p>
            <a:pPr algn="ctr"/>
            <a:r>
              <a:rPr lang="ar-IQ"/>
              <a:t> صاحب كتاب «كليلة ودمنة» </a:t>
            </a:r>
            <a:endParaRPr lang="en-US" dirty="0"/>
          </a:p>
        </p:txBody>
      </p:sp>
      <p:sp>
        <p:nvSpPr>
          <p:cNvPr id="4" name="Text Placeholder 3"/>
          <p:cNvSpPr>
            <a:spLocks noGrp="1"/>
          </p:cNvSpPr>
          <p:nvPr>
            <p:ph type="body" sz="half" idx="3"/>
          </p:nvPr>
        </p:nvSpPr>
        <p:spPr/>
        <p:txBody>
          <a:bodyPr/>
          <a:lstStyle/>
          <a:p>
            <a:pPr algn="ctr"/>
            <a:r>
              <a:rPr lang="ar-IQ" dirty="0"/>
              <a:t>عبدالله بن المقفع </a:t>
            </a:r>
            <a:endParaRPr lang="en-US"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016000" y="1600200"/>
            <a:ext cx="3175000" cy="2895600"/>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1600200"/>
            <a:ext cx="3351212" cy="2971799"/>
          </a:xfrm>
        </p:spPr>
      </p:pic>
      <p:sp>
        <p:nvSpPr>
          <p:cNvPr id="7" name="Date Placeholder 6"/>
          <p:cNvSpPr>
            <a:spLocks noGrp="1"/>
          </p:cNvSpPr>
          <p:nvPr>
            <p:ph type="dt" sz="half" idx="10"/>
          </p:nvPr>
        </p:nvSpPr>
        <p:spPr/>
        <p:txBody>
          <a:bodyPr/>
          <a:lstStyle/>
          <a:p>
            <a:fld id="{702BBDBF-D58A-4705-B716-A581CA1104C2}" type="datetime1">
              <a:rPr lang="en-US" smtClean="0"/>
              <a:t>5/29/2024</a:t>
            </a:fld>
            <a:endParaRPr lang="en-US"/>
          </a:p>
        </p:txBody>
      </p:sp>
    </p:spTree>
    <p:extLst>
      <p:ext uri="{BB962C8B-B14F-4D97-AF65-F5344CB8AC3E}">
        <p14:creationId xmlns:p14="http://schemas.microsoft.com/office/powerpoint/2010/main" val="3925876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المصادر والمراجع</a:t>
            </a:r>
            <a:endParaRPr lang="en-US" dirty="0"/>
          </a:p>
        </p:txBody>
      </p:sp>
      <p:sp>
        <p:nvSpPr>
          <p:cNvPr id="3" name="Content Placeholder 2"/>
          <p:cNvSpPr>
            <a:spLocks noGrp="1"/>
          </p:cNvSpPr>
          <p:nvPr>
            <p:ph idx="1"/>
          </p:nvPr>
        </p:nvSpPr>
        <p:spPr/>
        <p:txBody>
          <a:bodyPr/>
          <a:lstStyle/>
          <a:p>
            <a:pPr marL="82296" indent="0" algn="r">
              <a:buNone/>
            </a:pPr>
            <a:r>
              <a:rPr lang="ar-IQ" dirty="0"/>
              <a:t>- تاريخ الأدب العربي، أحمد حسن الزيات.</a:t>
            </a:r>
          </a:p>
          <a:p>
            <a:pPr marL="82296" indent="0" algn="r">
              <a:buNone/>
            </a:pPr>
            <a:r>
              <a:rPr lang="ar-IQ" dirty="0"/>
              <a:t>- تاريخ الأدب في العصر العباسي، مصطفى السيوفي.</a:t>
            </a:r>
          </a:p>
          <a:p>
            <a:pPr marL="82296" indent="0" algn="r">
              <a:buNone/>
            </a:pPr>
            <a:r>
              <a:rPr lang="ar-IQ" dirty="0"/>
              <a:t>- معجم المصطلحات الأدبية في اللغة والأدب، مجدي وهبة- وكامل المهندس.</a:t>
            </a:r>
          </a:p>
          <a:p>
            <a:pPr marL="82296" indent="0" algn="r">
              <a:buNone/>
            </a:pPr>
            <a:r>
              <a:rPr lang="ar-IQ" dirty="0"/>
              <a:t>- المعجم الأدبي، جبور عبدالنور.                       .                                                      - ديوان أبو نواس.</a:t>
            </a:r>
            <a:endParaRPr lang="en-US" dirty="0"/>
          </a:p>
        </p:txBody>
      </p:sp>
      <p:sp>
        <p:nvSpPr>
          <p:cNvPr id="4" name="Date Placeholder 3"/>
          <p:cNvSpPr>
            <a:spLocks noGrp="1"/>
          </p:cNvSpPr>
          <p:nvPr>
            <p:ph type="dt" sz="half" idx="10"/>
          </p:nvPr>
        </p:nvSpPr>
        <p:spPr/>
        <p:txBody>
          <a:bodyPr/>
          <a:lstStyle/>
          <a:p>
            <a:fld id="{CE2F5752-C136-4991-AD3A-D718086BEB7F}" type="datetime1">
              <a:rPr lang="en-US" smtClean="0"/>
              <a:t>5/29/2024</a:t>
            </a:fld>
            <a:endParaRPr lang="en-US"/>
          </a:p>
        </p:txBody>
      </p:sp>
    </p:spTree>
    <p:extLst>
      <p:ext uri="{BB962C8B-B14F-4D97-AF65-F5344CB8AC3E}">
        <p14:creationId xmlns:p14="http://schemas.microsoft.com/office/powerpoint/2010/main" val="301881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الواجب الأول</a:t>
            </a:r>
            <a:endParaRPr lang="en-US" dirty="0"/>
          </a:p>
        </p:txBody>
      </p:sp>
      <p:sp>
        <p:nvSpPr>
          <p:cNvPr id="3" name="Content Placeholder 2"/>
          <p:cNvSpPr>
            <a:spLocks noGrp="1"/>
          </p:cNvSpPr>
          <p:nvPr>
            <p:ph idx="1"/>
          </p:nvPr>
        </p:nvSpPr>
        <p:spPr/>
        <p:txBody>
          <a:bodyPr/>
          <a:lstStyle/>
          <a:p>
            <a:pPr marL="82296" indent="0" algn="r">
              <a:buNone/>
            </a:pPr>
            <a:r>
              <a:rPr lang="ar-IQ" dirty="0"/>
              <a:t>- ما هي عوامل ازدهار الشعر في العصر العباسي</a:t>
            </a:r>
            <a:r>
              <a:rPr lang="ar-IQ"/>
              <a:t>؟ </a:t>
            </a:r>
            <a:endParaRPr lang="en-US" dirty="0"/>
          </a:p>
        </p:txBody>
      </p:sp>
      <p:sp>
        <p:nvSpPr>
          <p:cNvPr id="4" name="Date Placeholder 3"/>
          <p:cNvSpPr>
            <a:spLocks noGrp="1"/>
          </p:cNvSpPr>
          <p:nvPr>
            <p:ph type="dt" sz="half" idx="10"/>
          </p:nvPr>
        </p:nvSpPr>
        <p:spPr/>
        <p:txBody>
          <a:bodyPr/>
          <a:lstStyle/>
          <a:p>
            <a:fld id="{966E449D-45D6-4296-859E-F2AD9470857B}" type="datetime1">
              <a:rPr lang="en-US" smtClean="0"/>
              <a:t>5/29/2024</a:t>
            </a:fld>
            <a:endParaRPr lang="en-US"/>
          </a:p>
        </p:txBody>
      </p:sp>
    </p:spTree>
    <p:extLst>
      <p:ext uri="{BB962C8B-B14F-4D97-AF65-F5344CB8AC3E}">
        <p14:creationId xmlns:p14="http://schemas.microsoft.com/office/powerpoint/2010/main" val="397590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828800"/>
            <a:ext cx="6019799" cy="3657600"/>
          </a:xfrm>
        </p:spPr>
      </p:pic>
      <p:sp>
        <p:nvSpPr>
          <p:cNvPr id="4" name="Date Placeholder 3"/>
          <p:cNvSpPr>
            <a:spLocks noGrp="1"/>
          </p:cNvSpPr>
          <p:nvPr>
            <p:ph type="dt" sz="half" idx="10"/>
          </p:nvPr>
        </p:nvSpPr>
        <p:spPr/>
        <p:txBody>
          <a:bodyPr/>
          <a:lstStyle/>
          <a:p>
            <a:fld id="{23A2199F-0E66-46FB-8FEA-95B5A0B9F614}" type="datetime1">
              <a:rPr lang="en-US" smtClean="0"/>
              <a:t>5/29/2024</a:t>
            </a:fld>
            <a:endParaRPr lang="en-US"/>
          </a:p>
        </p:txBody>
      </p:sp>
    </p:spTree>
    <p:extLst>
      <p:ext uri="{BB962C8B-B14F-4D97-AF65-F5344CB8AC3E}">
        <p14:creationId xmlns:p14="http://schemas.microsoft.com/office/powerpoint/2010/main" val="341658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مفردات المادة</a:t>
            </a:r>
            <a:endParaRPr lang="en-US" dirty="0"/>
          </a:p>
        </p:txBody>
      </p:sp>
      <p:sp>
        <p:nvSpPr>
          <p:cNvPr id="3" name="Content Placeholder 2"/>
          <p:cNvSpPr>
            <a:spLocks noGrp="1"/>
          </p:cNvSpPr>
          <p:nvPr>
            <p:ph idx="1"/>
          </p:nvPr>
        </p:nvSpPr>
        <p:spPr/>
        <p:txBody>
          <a:bodyPr/>
          <a:lstStyle/>
          <a:p>
            <a:pPr marL="82296" indent="0" algn="r">
              <a:buNone/>
            </a:pPr>
            <a:r>
              <a:rPr lang="ar-IQ" b="1" dirty="0"/>
              <a:t>7- النثر وفنونه واتجاهاته في العصر العباسي :</a:t>
            </a:r>
          </a:p>
          <a:p>
            <a:pPr marL="82296" indent="0" algn="r">
              <a:buNone/>
            </a:pPr>
            <a:r>
              <a:rPr lang="ar-IQ" b="1" dirty="0"/>
              <a:t>أ- عومل تطور النثر.</a:t>
            </a:r>
          </a:p>
          <a:p>
            <a:pPr marL="82296" indent="0" algn="r">
              <a:buNone/>
            </a:pPr>
            <a:r>
              <a:rPr lang="ar-IQ" b="1" dirty="0"/>
              <a:t>ب- الفنون النثرية :</a:t>
            </a:r>
          </a:p>
          <a:p>
            <a:pPr marL="82296" indent="0" algn="r">
              <a:buNone/>
            </a:pPr>
            <a:r>
              <a:rPr lang="ar-IQ" dirty="0"/>
              <a:t>1- الرسائل الديوانية والاخوانية. 2- الخطابة   3-القصص 4- فن التوقيعات  5- فن المقامات 6- فن المناظرات.</a:t>
            </a:r>
          </a:p>
          <a:p>
            <a:pPr marL="82296" indent="0" algn="r">
              <a:buNone/>
            </a:pPr>
            <a:r>
              <a:rPr lang="ar-IQ" b="1" dirty="0"/>
              <a:t>8- نماذج من الكُتّاب :</a:t>
            </a:r>
          </a:p>
          <a:p>
            <a:pPr marL="82296" indent="0" algn="r">
              <a:buNone/>
            </a:pPr>
            <a:r>
              <a:rPr lang="ar-IQ" dirty="0"/>
              <a:t>1- الجاحظ   2- أبو حيان التوحيدي</a:t>
            </a:r>
            <a:r>
              <a:rPr lang="ar-IQ" b="1" dirty="0"/>
              <a:t> </a:t>
            </a:r>
            <a:endParaRPr lang="en-US" dirty="0"/>
          </a:p>
        </p:txBody>
      </p:sp>
      <p:sp>
        <p:nvSpPr>
          <p:cNvPr id="4" name="Date Placeholder 3"/>
          <p:cNvSpPr>
            <a:spLocks noGrp="1"/>
          </p:cNvSpPr>
          <p:nvPr>
            <p:ph type="dt" sz="half" idx="10"/>
          </p:nvPr>
        </p:nvSpPr>
        <p:spPr/>
        <p:txBody>
          <a:bodyPr/>
          <a:lstStyle/>
          <a:p>
            <a:fld id="{B83AC7F7-3507-4C82-BD17-9EEFADBA0905}" type="datetime1">
              <a:rPr lang="en-US" smtClean="0"/>
              <a:t>5/29/2024</a:t>
            </a:fld>
            <a:endParaRPr lang="en-US"/>
          </a:p>
        </p:txBody>
      </p:sp>
    </p:spTree>
    <p:extLst>
      <p:ext uri="{BB962C8B-B14F-4D97-AF65-F5344CB8AC3E}">
        <p14:creationId xmlns:p14="http://schemas.microsoft.com/office/powerpoint/2010/main" val="35677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a:xfrm>
            <a:off x="914400" y="1447800"/>
            <a:ext cx="7924800" cy="4800600"/>
          </a:xfrm>
        </p:spPr>
        <p:txBody>
          <a:bodyPr>
            <a:normAutofit/>
          </a:bodyPr>
          <a:lstStyle/>
          <a:p>
            <a:pPr marL="82296" indent="0" algn="r">
              <a:buNone/>
            </a:pPr>
            <a:r>
              <a:rPr lang="ar-IQ" dirty="0"/>
              <a:t>- المراجع الرئيسة </a:t>
            </a:r>
            <a:r>
              <a:rPr lang="ar-IQ" sz="2000" dirty="0"/>
              <a:t>:</a:t>
            </a:r>
          </a:p>
          <a:p>
            <a:pPr marL="82296" indent="0" algn="r">
              <a:buNone/>
            </a:pPr>
            <a:r>
              <a:rPr lang="ar-KW" sz="2000" dirty="0"/>
              <a:t>1</a:t>
            </a:r>
            <a:r>
              <a:rPr lang="ar-IQ" sz="2000" dirty="0"/>
              <a:t>- تاريخ الأدب العربي –العصر العباسي الأول،د.شوقي ضيف.</a:t>
            </a:r>
          </a:p>
          <a:p>
            <a:pPr marL="82296" indent="0" algn="r">
              <a:buNone/>
            </a:pPr>
            <a:r>
              <a:rPr lang="ar-KW" sz="2000" dirty="0"/>
              <a:t> 2</a:t>
            </a:r>
            <a:r>
              <a:rPr lang="ar-IQ" sz="2000" dirty="0"/>
              <a:t>- تاريخ الأدب العربي –العصر العباسي الثاني، د. شوقي ضيف.</a:t>
            </a:r>
            <a:r>
              <a:rPr lang="ar-KW" sz="2000" dirty="0"/>
              <a:t> </a:t>
            </a:r>
          </a:p>
          <a:p>
            <a:pPr marL="82296" indent="0" algn="r">
              <a:buNone/>
            </a:pPr>
            <a:r>
              <a:rPr lang="ar-KW" sz="2000" dirty="0"/>
              <a:t> 3- </a:t>
            </a:r>
            <a:r>
              <a:rPr lang="ar-IQ" sz="2000" dirty="0"/>
              <a:t>الأدب العربي في العصر العباسي، د. ناظم رشيد.</a:t>
            </a:r>
          </a:p>
          <a:p>
            <a:pPr marL="82296" indent="0" algn="r">
              <a:buNone/>
            </a:pPr>
            <a:endParaRPr lang="en-US" sz="2000" dirty="0"/>
          </a:p>
        </p:txBody>
      </p:sp>
      <p:sp>
        <p:nvSpPr>
          <p:cNvPr id="4" name="Date Placeholder 3"/>
          <p:cNvSpPr>
            <a:spLocks noGrp="1"/>
          </p:cNvSpPr>
          <p:nvPr>
            <p:ph type="dt" sz="half" idx="10"/>
          </p:nvPr>
        </p:nvSpPr>
        <p:spPr/>
        <p:txBody>
          <a:bodyPr/>
          <a:lstStyle/>
          <a:p>
            <a:fld id="{B34A6C2A-B08A-4E99-A078-9C23CE7E00F5}" type="datetime1">
              <a:rPr lang="en-US" smtClean="0"/>
              <a:t>5/29/2024</a:t>
            </a:fld>
            <a:endParaRPr lang="en-US"/>
          </a:p>
        </p:txBody>
      </p:sp>
    </p:spTree>
    <p:extLst>
      <p:ext uri="{BB962C8B-B14F-4D97-AF65-F5344CB8AC3E}">
        <p14:creationId xmlns:p14="http://schemas.microsoft.com/office/powerpoint/2010/main" val="28416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000" dirty="0"/>
          </a:p>
        </p:txBody>
      </p:sp>
      <p:sp>
        <p:nvSpPr>
          <p:cNvPr id="3" name="Text Placeholder 2"/>
          <p:cNvSpPr>
            <a:spLocks noGrp="1"/>
          </p:cNvSpPr>
          <p:nvPr>
            <p:ph type="body" idx="1"/>
          </p:nvPr>
        </p:nvSpPr>
        <p:spPr/>
        <p:txBody>
          <a:bodyPr/>
          <a:lstStyle/>
          <a:p>
            <a:pPr algn="ctr"/>
            <a:r>
              <a:rPr lang="ar-IQ" dirty="0"/>
              <a:t>تأليف: د. ناظم رشيد </a:t>
            </a:r>
            <a:endParaRPr lang="en-US" dirty="0"/>
          </a:p>
        </p:txBody>
      </p:sp>
      <p:sp>
        <p:nvSpPr>
          <p:cNvPr id="4" name="Text Placeholder 3"/>
          <p:cNvSpPr>
            <a:spLocks noGrp="1"/>
          </p:cNvSpPr>
          <p:nvPr>
            <p:ph type="body" sz="half" idx="3"/>
          </p:nvPr>
        </p:nvSpPr>
        <p:spPr/>
        <p:txBody>
          <a:bodyPr/>
          <a:lstStyle/>
          <a:p>
            <a:pPr algn="ctr"/>
            <a:r>
              <a:rPr lang="ar-IQ" dirty="0"/>
              <a:t>الأدب العربي في العصر العباسي </a:t>
            </a:r>
            <a:endParaRPr lang="en-US" dirty="0"/>
          </a:p>
        </p:txBody>
      </p:sp>
      <p:pic>
        <p:nvPicPr>
          <p:cNvPr id="10"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11418" y="1103553"/>
            <a:ext cx="3279581" cy="4001847"/>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1219201"/>
            <a:ext cx="2895599" cy="3733800"/>
          </a:xfrm>
        </p:spPr>
      </p:pic>
      <p:sp>
        <p:nvSpPr>
          <p:cNvPr id="7" name="Date Placeholder 6"/>
          <p:cNvSpPr>
            <a:spLocks noGrp="1"/>
          </p:cNvSpPr>
          <p:nvPr>
            <p:ph type="dt" sz="half" idx="10"/>
          </p:nvPr>
        </p:nvSpPr>
        <p:spPr/>
        <p:txBody>
          <a:bodyPr/>
          <a:lstStyle/>
          <a:p>
            <a:fld id="{C3A681EF-0585-44E3-8CC1-02FAFCC699E5}" type="datetime1">
              <a:rPr lang="en-US" smtClean="0"/>
              <a:t>5/29/2024</a:t>
            </a:fld>
            <a:endParaRPr lang="en-US"/>
          </a:p>
        </p:txBody>
      </p:sp>
    </p:spTree>
    <p:extLst>
      <p:ext uri="{BB962C8B-B14F-4D97-AF65-F5344CB8AC3E}">
        <p14:creationId xmlns:p14="http://schemas.microsoft.com/office/powerpoint/2010/main" val="180048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p:txBody>
          <a:bodyPr/>
          <a:lstStyle/>
          <a:p>
            <a:pPr marL="82296" indent="0" algn="r">
              <a:buNone/>
            </a:pPr>
            <a:r>
              <a:rPr lang="ar-IQ" dirty="0"/>
              <a:t>أ -المراجع المفيدة : </a:t>
            </a:r>
          </a:p>
          <a:p>
            <a:pPr marL="82296" indent="0" algn="r">
              <a:buNone/>
            </a:pPr>
            <a:r>
              <a:rPr lang="ar-IQ" sz="2000" dirty="0"/>
              <a:t>التيار الاسلامي في الشعر العباسي الأول، د. مجاهد مصطفى بهجت.</a:t>
            </a:r>
          </a:p>
          <a:p>
            <a:pPr marL="82296" indent="0" algn="r">
              <a:buNone/>
            </a:pPr>
            <a:r>
              <a:rPr lang="ar-IQ" sz="2000" dirty="0"/>
              <a:t>دراسات في الأدب العباسي، د. ياسين عايش خليل.</a:t>
            </a:r>
          </a:p>
          <a:p>
            <a:pPr marL="82296" indent="0" algn="r">
              <a:buNone/>
            </a:pPr>
            <a:r>
              <a:rPr lang="ar-IQ" sz="2000" dirty="0"/>
              <a:t>الأدب في العصر العباسيين، د. محمد زغلول سلام.</a:t>
            </a:r>
          </a:p>
          <a:p>
            <a:pPr marL="82296" indent="0" algn="r">
              <a:buNone/>
            </a:pPr>
            <a:r>
              <a:rPr lang="ar-IQ" sz="2000" dirty="0"/>
              <a:t>دراسات في النص الشعري، العصر العباسي، د. عبده بدوي.</a:t>
            </a:r>
          </a:p>
          <a:p>
            <a:pPr marL="82296" indent="0" algn="r">
              <a:buNone/>
            </a:pPr>
            <a:r>
              <a:rPr lang="ar-IQ" sz="2000" dirty="0"/>
              <a:t>فصول في الشعر ونقده، د.شوقي ضيف.</a:t>
            </a:r>
          </a:p>
          <a:p>
            <a:pPr marL="82296" indent="0" algn="r">
              <a:buNone/>
            </a:pPr>
            <a:r>
              <a:rPr lang="ar-IQ" sz="2000" dirty="0"/>
              <a:t>فنون الشعر في مجتمع الحمدانيين، د. مصطفى الشعكة.</a:t>
            </a:r>
          </a:p>
          <a:p>
            <a:pPr marL="82296" indent="0" algn="r">
              <a:buNone/>
            </a:pPr>
            <a:r>
              <a:rPr lang="ar-IQ" sz="2000" dirty="0"/>
              <a:t>في الأدب العباسي الرؤية والفن، د. عزالدين اسماعيل.</a:t>
            </a:r>
          </a:p>
          <a:p>
            <a:pPr marL="82296" indent="0" algn="r">
              <a:buNone/>
            </a:pPr>
            <a:r>
              <a:rPr lang="ar-IQ" sz="2000" dirty="0"/>
              <a:t>أمراء الشعر العربي في العصر العباسي، أنيس المقدسي.</a:t>
            </a:r>
          </a:p>
          <a:p>
            <a:pPr marL="82296" indent="0" algn="r">
              <a:buNone/>
            </a:pPr>
            <a:r>
              <a:rPr lang="ar-IQ" sz="2000" dirty="0"/>
              <a:t>في الأدب العباسي، د. علي الزبيدي.</a:t>
            </a:r>
          </a:p>
          <a:p>
            <a:pPr marL="82296" indent="0" algn="r">
              <a:buNone/>
            </a:pPr>
            <a:r>
              <a:rPr lang="ar-IQ" sz="2000" dirty="0"/>
              <a:t>في الأدب العباسي، د. محمد مهدي البصير.</a:t>
            </a:r>
          </a:p>
          <a:p>
            <a:pPr marL="82296" indent="0" algn="r">
              <a:buNone/>
            </a:pPr>
            <a:r>
              <a:rPr lang="ar-IQ" sz="2000" dirty="0"/>
              <a:t>مقامات بديع الزمان الهمداني.</a:t>
            </a:r>
          </a:p>
          <a:p>
            <a:pPr marL="82296" indent="0" algn="r">
              <a:buNone/>
            </a:pPr>
            <a:endParaRPr lang="ar-IQ" sz="2000" dirty="0"/>
          </a:p>
          <a:p>
            <a:pPr marL="82296" indent="0" algn="r">
              <a:buNone/>
            </a:pPr>
            <a:endParaRPr lang="en-US" sz="2000" dirty="0"/>
          </a:p>
        </p:txBody>
      </p:sp>
      <p:sp>
        <p:nvSpPr>
          <p:cNvPr id="4" name="Date Placeholder 3"/>
          <p:cNvSpPr>
            <a:spLocks noGrp="1"/>
          </p:cNvSpPr>
          <p:nvPr>
            <p:ph type="dt" sz="half" idx="10"/>
          </p:nvPr>
        </p:nvSpPr>
        <p:spPr/>
        <p:txBody>
          <a:bodyPr/>
          <a:lstStyle/>
          <a:p>
            <a:fld id="{E09E6767-D2DE-4687-8B5A-19D993EF914D}" type="datetime1">
              <a:rPr lang="en-US" smtClean="0"/>
              <a:t>5/29/2024</a:t>
            </a:fld>
            <a:endParaRPr lang="en-US"/>
          </a:p>
        </p:txBody>
      </p:sp>
    </p:spTree>
    <p:extLst>
      <p:ext uri="{BB962C8B-B14F-4D97-AF65-F5344CB8AC3E}">
        <p14:creationId xmlns:p14="http://schemas.microsoft.com/office/powerpoint/2010/main" val="28455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a:xfrm>
            <a:off x="1435608" y="1447800"/>
            <a:ext cx="7498080" cy="4953000"/>
          </a:xfrm>
        </p:spPr>
        <p:txBody>
          <a:bodyPr>
            <a:normAutofit/>
          </a:bodyPr>
          <a:lstStyle/>
          <a:p>
            <a:pPr marL="82296" indent="0" algn="r">
              <a:buNone/>
            </a:pPr>
            <a:r>
              <a:rPr lang="ar-IQ" sz="2000" dirty="0"/>
              <a:t>النثر الفني في القرن الرابع الهجري، زكي مبارك. </a:t>
            </a:r>
          </a:p>
          <a:p>
            <a:pPr marL="82296" indent="0" algn="r">
              <a:buNone/>
            </a:pPr>
            <a:r>
              <a:rPr lang="ar-IQ" sz="2000" dirty="0"/>
              <a:t>تطور الأساليب النثرية في الأدب العربي ، أنيس المقدسي.</a:t>
            </a:r>
          </a:p>
          <a:p>
            <a:pPr marL="82296" indent="0" algn="r">
              <a:buNone/>
            </a:pPr>
            <a:r>
              <a:rPr lang="ar-IQ" sz="2000" dirty="0"/>
              <a:t>شعراء عباسيون، غوستاف فون غرنباوم، ت: د. محمد يوسف نجم، دار مكتبة الحياة-بيروت 1959. </a:t>
            </a:r>
          </a:p>
          <a:p>
            <a:pPr marL="82296" indent="0" algn="r">
              <a:buNone/>
            </a:pPr>
            <a:r>
              <a:rPr lang="ar-IQ" sz="2000" dirty="0"/>
              <a:t>الشعر الصوفي حتى أفول مدرسة بغداد وظهور الغزالي، عدنان حسين العوادي، دار الحرية للطباعة-بغداد 1979. </a:t>
            </a:r>
          </a:p>
          <a:p>
            <a:pPr marL="82296" indent="0" algn="r">
              <a:buNone/>
            </a:pPr>
            <a:r>
              <a:rPr lang="ar-IQ" sz="2000" dirty="0"/>
              <a:t>الشعر وطوابعه الشعبية على مر العصور، د.شوقي ضيف، دار المعارف-القاهرة 1977.</a:t>
            </a:r>
          </a:p>
          <a:p>
            <a:pPr marL="82296" indent="0" algn="r">
              <a:buNone/>
            </a:pPr>
            <a:r>
              <a:rPr lang="ar-IQ" sz="2000" dirty="0"/>
              <a:t>الصورة الفنية في شعر أبي تمام، د. عبدالقادر الرباعي، جامعة اليرموك-الأردن 1980.</a:t>
            </a:r>
          </a:p>
          <a:p>
            <a:pPr marL="82296" indent="0" algn="r">
              <a:buNone/>
            </a:pPr>
            <a:r>
              <a:rPr lang="ar-IQ" sz="2000" dirty="0"/>
              <a:t>صور مشرقة من حضارة بغداد في العصر العباسي، ميخائيل عواد، دار الطليعة للطباعة والنشر-بغداد 1981.</a:t>
            </a:r>
          </a:p>
          <a:p>
            <a:pPr marL="82296" indent="0" algn="r">
              <a:buNone/>
            </a:pPr>
            <a:r>
              <a:rPr lang="ar-IQ" sz="2000" dirty="0"/>
              <a:t>العصر العباسي الأول، د. عبدالعزيز الدوري- بغداد 1945.</a:t>
            </a:r>
          </a:p>
          <a:p>
            <a:pPr marL="82296" indent="0" algn="r">
              <a:buNone/>
            </a:pPr>
            <a:r>
              <a:rPr lang="ar-IQ" sz="2000" dirty="0"/>
              <a:t>العمدة في محاسن الشعر وآدابه، رشيق القيروانيمط: السعادة-مصر 1955.</a:t>
            </a:r>
          </a:p>
          <a:p>
            <a:pPr marL="82296" indent="0" algn="r">
              <a:buNone/>
            </a:pPr>
            <a:r>
              <a:rPr lang="ar-IQ" sz="2000" dirty="0"/>
              <a:t> فن المقامات بين المشرق والمغرب، د. يوسف عوض. دار القلم-بيروت 1979.</a:t>
            </a:r>
          </a:p>
        </p:txBody>
      </p:sp>
      <p:sp>
        <p:nvSpPr>
          <p:cNvPr id="4" name="Date Placeholder 3"/>
          <p:cNvSpPr>
            <a:spLocks noGrp="1"/>
          </p:cNvSpPr>
          <p:nvPr>
            <p:ph type="dt" sz="half" idx="10"/>
          </p:nvPr>
        </p:nvSpPr>
        <p:spPr/>
        <p:txBody>
          <a:bodyPr/>
          <a:lstStyle/>
          <a:p>
            <a:fld id="{10983784-016C-4558-9430-12E0D85B6A67}" type="datetime1">
              <a:rPr lang="en-US" smtClean="0"/>
              <a:t>5/29/2024</a:t>
            </a:fld>
            <a:endParaRPr lang="en-US"/>
          </a:p>
        </p:txBody>
      </p:sp>
    </p:spTree>
    <p:extLst>
      <p:ext uri="{BB962C8B-B14F-4D97-AF65-F5344CB8AC3E}">
        <p14:creationId xmlns:p14="http://schemas.microsoft.com/office/powerpoint/2010/main" val="24738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قائمة المراجع والكتب </a:t>
            </a:r>
            <a:endParaRPr lang="en-US" dirty="0"/>
          </a:p>
        </p:txBody>
      </p:sp>
      <p:sp>
        <p:nvSpPr>
          <p:cNvPr id="3" name="Content Placeholder 2"/>
          <p:cNvSpPr>
            <a:spLocks noGrp="1"/>
          </p:cNvSpPr>
          <p:nvPr>
            <p:ph idx="1"/>
          </p:nvPr>
        </p:nvSpPr>
        <p:spPr/>
        <p:txBody>
          <a:bodyPr>
            <a:noAutofit/>
          </a:bodyPr>
          <a:lstStyle/>
          <a:p>
            <a:pPr marL="82296" indent="0" algn="r">
              <a:buNone/>
            </a:pPr>
            <a:r>
              <a:rPr lang="ar-IQ" sz="2000" dirty="0"/>
              <a:t>في الأدب العباسي، د. عزالدين اسماعيل، دار النهضة العربية-بيروت 1975.</a:t>
            </a:r>
          </a:p>
          <a:p>
            <a:pPr marL="82296" indent="0" algn="r">
              <a:buNone/>
            </a:pPr>
            <a:r>
              <a:rPr lang="ar-IQ" sz="2000" dirty="0"/>
              <a:t>في الأدب العباسي، د. علي الزبيدي، دار المعرفة-القاهرة 1959.</a:t>
            </a:r>
          </a:p>
          <a:p>
            <a:pPr marL="82296" indent="0" algn="r">
              <a:buNone/>
            </a:pPr>
            <a:r>
              <a:rPr lang="ar-IQ" sz="2000" dirty="0"/>
              <a:t>في الأدب العباسي د. محمد مهدي البصير. مط : النعمان-النجف 1970.</a:t>
            </a:r>
          </a:p>
          <a:p>
            <a:pPr marL="82296" indent="0" algn="r">
              <a:buNone/>
            </a:pPr>
            <a:r>
              <a:rPr lang="ar-IQ" sz="2000" dirty="0"/>
              <a:t>في التصوف الاسلامي وتاريخه: نكلسون، ت: أبي العلا عفيفي، مط: لجنة التأليف والترجمة والنشر –القاهرة 1959.</a:t>
            </a:r>
          </a:p>
          <a:p>
            <a:pPr marL="82296" indent="0" algn="r">
              <a:buNone/>
            </a:pPr>
            <a:r>
              <a:rPr lang="ar-IQ" sz="2000" dirty="0"/>
              <a:t>معالم الشعر وأعلامه في العصر العباسي الأول: د. محمد نبيه حجاب، دار المعارف-القاهرة 1972.</a:t>
            </a:r>
          </a:p>
          <a:p>
            <a:pPr marL="82296" indent="0" algn="r">
              <a:buNone/>
            </a:pPr>
            <a:r>
              <a:rPr lang="ar-IQ" sz="2000" dirty="0"/>
              <a:t>معجم الشعراء، المرزباني، دار إحياء الكتب العربية- القاهرة 1960.</a:t>
            </a:r>
          </a:p>
          <a:p>
            <a:pPr marL="82296" indent="0" algn="r">
              <a:buNone/>
            </a:pPr>
            <a:r>
              <a:rPr lang="ar-IQ" sz="2000" dirty="0"/>
              <a:t>مفدمة القصيدة العربية في العصر العباسي الأول، د. حسين عطوان، دار المعارف- القاهرة 1974.</a:t>
            </a:r>
          </a:p>
          <a:p>
            <a:pPr marL="82296" indent="0" algn="r">
              <a:buNone/>
            </a:pPr>
            <a:r>
              <a:rPr lang="ar-IQ" sz="2000" dirty="0"/>
              <a:t>في الشعر العباسي- تحليل وتذوق،د. إبراهيم عوض.</a:t>
            </a:r>
          </a:p>
          <a:p>
            <a:pPr marL="82296" indent="0" algn="r">
              <a:buNone/>
            </a:pPr>
            <a:r>
              <a:rPr lang="ar-IQ" sz="2000" dirty="0"/>
              <a:t>من حديث الشعر والنثر، د. طه حسين، دار المعارف –القاهرة 1975. </a:t>
            </a:r>
            <a:endParaRPr lang="en-US" sz="2000" dirty="0"/>
          </a:p>
        </p:txBody>
      </p:sp>
      <p:sp>
        <p:nvSpPr>
          <p:cNvPr id="4" name="Date Placeholder 3"/>
          <p:cNvSpPr>
            <a:spLocks noGrp="1"/>
          </p:cNvSpPr>
          <p:nvPr>
            <p:ph type="dt" sz="half" idx="10"/>
          </p:nvPr>
        </p:nvSpPr>
        <p:spPr/>
        <p:txBody>
          <a:bodyPr/>
          <a:lstStyle/>
          <a:p>
            <a:fld id="{60D94AE4-FCC2-4CBA-A96C-AEB1F23843C1}" type="datetime1">
              <a:rPr lang="en-US" smtClean="0"/>
              <a:t>5/29/2024</a:t>
            </a:fld>
            <a:endParaRPr lang="en-US"/>
          </a:p>
        </p:txBody>
      </p:sp>
    </p:spTree>
    <p:extLst>
      <p:ext uri="{BB962C8B-B14F-4D97-AF65-F5344CB8AC3E}">
        <p14:creationId xmlns:p14="http://schemas.microsoft.com/office/powerpoint/2010/main" val="561948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2169</TotalTime>
  <Words>2148</Words>
  <Application>Microsoft Office PowerPoint</Application>
  <PresentationFormat>On-screen Show (4:3)</PresentationFormat>
  <Paragraphs>211</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Gill Sans MT</vt:lpstr>
      <vt:lpstr>Simplified Arabic</vt:lpstr>
      <vt:lpstr>Verdana</vt:lpstr>
      <vt:lpstr>Wingdings 2</vt:lpstr>
      <vt:lpstr>Solstice</vt:lpstr>
      <vt:lpstr>د. سارا زيد محمود  المادة: الأدب العباسي  الكورس : الأول  التاريخ: 2023-9-20 المحاضرة : الأولى  المرحلة : الثالثة الكلية : التربية – جامعة صلاح الدين / شقلاوة </vt:lpstr>
      <vt:lpstr>مفردات المادة </vt:lpstr>
      <vt:lpstr>مفردات المادة</vt:lpstr>
      <vt:lpstr>مفردات المادة</vt:lpstr>
      <vt:lpstr>قائمة المراجع والكتب </vt:lpstr>
      <vt:lpstr>PowerPoint Presentation</vt:lpstr>
      <vt:lpstr>قائمة المراجع والكتب </vt:lpstr>
      <vt:lpstr>قائمة المراجع والكتب </vt:lpstr>
      <vt:lpstr>قائمة المراجع والكتب </vt:lpstr>
      <vt:lpstr>قائمة المراجع والكتب </vt:lpstr>
      <vt:lpstr>قائمة المراجع والكتب </vt:lpstr>
      <vt:lpstr>قائمة المراجع والكتب </vt:lpstr>
      <vt:lpstr>مدخل حول مفهوم الأدب العباسي وعصوره </vt:lpstr>
      <vt:lpstr>مدخل حول مفهوم الأدب العباسي وعصوره </vt:lpstr>
      <vt:lpstr>تقسيمات العصر العباسي( العصور) </vt:lpstr>
      <vt:lpstr>PowerPoint Presentation</vt:lpstr>
      <vt:lpstr>المستنصرية مدرسة عريقة أسست في زمن الدولة العباسية في بغداد عام 1233 على يد الخليفة المستنصر بالله العباسي، وكانت مركزا علميا وثقافيا هاما. تقع في جهة الرصافة من بغداد .</vt:lpstr>
      <vt:lpstr>لمحة تاريخية وأدبية عن العصر العباسي </vt:lpstr>
      <vt:lpstr>لمحة تاريخية وأدبية عن العصر العباسي </vt:lpstr>
      <vt:lpstr>ويعدّ بيت الحكمة واحدا من أبرز المراكز والمؤسسات البحثية والثقافية على مستوى العالم العربي والإسلامي، يرجع تاريخه إلى زمن الخلفاء العباسيين الذين حكموا بغداد بين 750 و1258 للميلاد.</vt:lpstr>
      <vt:lpstr>لمحة تاريخية وأدبية عن العصر العباسي </vt:lpstr>
      <vt:lpstr>لمحة تاريخية وأدبية عن العصر العباسي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أشهر شعراء العصر العباسي الأول </vt:lpstr>
      <vt:lpstr>من أشهر شعراء العصر العباسي الأول </vt:lpstr>
      <vt:lpstr>من أعلام كتابه</vt:lpstr>
      <vt:lpstr>المصادر والمراجع</vt:lpstr>
      <vt:lpstr>الواجب الأول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م.م سارا زيد محمود  المادة: الأدب العباسي  الكورس : الأول  المرحلة : الثالثة</dc:title>
  <dc:creator>hp</dc:creator>
  <cp:lastModifiedBy>sara</cp:lastModifiedBy>
  <cp:revision>72</cp:revision>
  <dcterms:created xsi:type="dcterms:W3CDTF">2006-08-16T00:00:00Z</dcterms:created>
  <dcterms:modified xsi:type="dcterms:W3CDTF">2024-05-29T06:53:58Z</dcterms:modified>
</cp:coreProperties>
</file>