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8" r:id="rId3"/>
    <p:sldId id="336" r:id="rId4"/>
    <p:sldId id="260" r:id="rId5"/>
    <p:sldId id="310" r:id="rId6"/>
    <p:sldId id="311" r:id="rId7"/>
    <p:sldId id="313" r:id="rId8"/>
    <p:sldId id="312" r:id="rId9"/>
    <p:sldId id="323" r:id="rId10"/>
    <p:sldId id="366" r:id="rId11"/>
    <p:sldId id="261" r:id="rId12"/>
    <p:sldId id="308" r:id="rId13"/>
    <p:sldId id="309" r:id="rId14"/>
    <p:sldId id="334" r:id="rId15"/>
    <p:sldId id="332" r:id="rId16"/>
    <p:sldId id="333" r:id="rId17"/>
    <p:sldId id="306" r:id="rId18"/>
    <p:sldId id="337" r:id="rId19"/>
    <p:sldId id="349" r:id="rId20"/>
    <p:sldId id="338" r:id="rId21"/>
    <p:sldId id="365" r:id="rId22"/>
    <p:sldId id="341" r:id="rId23"/>
    <p:sldId id="361" r:id="rId24"/>
    <p:sldId id="362" r:id="rId25"/>
    <p:sldId id="368" r:id="rId26"/>
    <p:sldId id="363" r:id="rId27"/>
    <p:sldId id="364" r:id="rId28"/>
    <p:sldId id="30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13" autoAdjust="0"/>
    <p:restoredTop sz="88988" autoAdjust="0"/>
  </p:normalViewPr>
  <p:slideViewPr>
    <p:cSldViewPr>
      <p:cViewPr varScale="1">
        <p:scale>
          <a:sx n="88" d="100"/>
          <a:sy n="88" d="100"/>
        </p:scale>
        <p:origin x="107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66E536-A941-41BF-AA85-B1F09D0258AF}" type="datetimeFigureOut">
              <a:rPr lang="en-US" smtClean="0"/>
              <a:t>5/29/2024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C0AEDC-4D16-4EBC-A317-D1CB0CA00E9F}" type="slidenum">
              <a:rPr lang="en-US" smtClean="0"/>
              <a:t>‹#›</a:t>
            </a:fld>
            <a:endParaRPr lang="en-US"/>
          </a:p>
        </p:txBody>
      </p:sp>
    </p:spTree>
    <p:extLst>
      <p:ext uri="{BB962C8B-B14F-4D97-AF65-F5344CB8AC3E}">
        <p14:creationId xmlns:p14="http://schemas.microsoft.com/office/powerpoint/2010/main" val="2164170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4</a:t>
            </a:fld>
            <a:endParaRPr lang="en-US"/>
          </a:p>
        </p:txBody>
      </p:sp>
    </p:spTree>
    <p:extLst>
      <p:ext uri="{BB962C8B-B14F-4D97-AF65-F5344CB8AC3E}">
        <p14:creationId xmlns:p14="http://schemas.microsoft.com/office/powerpoint/2010/main" val="859301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7</a:t>
            </a:fld>
            <a:endParaRPr lang="en-US"/>
          </a:p>
        </p:txBody>
      </p:sp>
    </p:spTree>
    <p:extLst>
      <p:ext uri="{BB962C8B-B14F-4D97-AF65-F5344CB8AC3E}">
        <p14:creationId xmlns:p14="http://schemas.microsoft.com/office/powerpoint/2010/main" val="3543263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b="1" dirty="0"/>
              <a:t>بشار بن برد بن يرجوخ العُقيلي (96 هـ - 168 هـ) ، أبو معاذ ، شاعر مطبوع. إمام الشعراء المولدين. ومن المخضرمين حيث عاصر نهاية الدولة الأموية وبداية الدولة العباسية...</a:t>
            </a:r>
          </a:p>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10</a:t>
            </a:fld>
            <a:endParaRPr lang="en-US"/>
          </a:p>
        </p:txBody>
      </p:sp>
    </p:spTree>
    <p:extLst>
      <p:ext uri="{BB962C8B-B14F-4D97-AF65-F5344CB8AC3E}">
        <p14:creationId xmlns:p14="http://schemas.microsoft.com/office/powerpoint/2010/main" val="16254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13</a:t>
            </a:fld>
            <a:endParaRPr lang="en-US"/>
          </a:p>
        </p:txBody>
      </p:sp>
    </p:spTree>
    <p:extLst>
      <p:ext uri="{BB962C8B-B14F-4D97-AF65-F5344CB8AC3E}">
        <p14:creationId xmlns:p14="http://schemas.microsoft.com/office/powerpoint/2010/main" val="3678736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ar-IQ" b="1" dirty="0"/>
              <a:t>بشار بن برد بن يرجوخ العُقيلي (96 هـ - 168 هـ) ، أبو معاذ ، شاعر مطبوع. إمام الشعراء المولدين. ومن المخضرمين حيث عاصر نهاية الدولة الأموية وبداية الدولة العباسية...</a:t>
            </a:r>
          </a:p>
          <a:p>
            <a:endParaRPr lang="en-US" dirty="0"/>
          </a:p>
        </p:txBody>
      </p:sp>
      <p:sp>
        <p:nvSpPr>
          <p:cNvPr id="4" name="Slide Number Placeholder 3"/>
          <p:cNvSpPr>
            <a:spLocks noGrp="1"/>
          </p:cNvSpPr>
          <p:nvPr>
            <p:ph type="sldNum" sz="quarter" idx="10"/>
          </p:nvPr>
        </p:nvSpPr>
        <p:spPr/>
        <p:txBody>
          <a:bodyPr/>
          <a:lstStyle/>
          <a:p>
            <a:fld id="{87C0AEDC-4D16-4EBC-A317-D1CB0CA00E9F}" type="slidenum">
              <a:rPr lang="en-US" smtClean="0"/>
              <a:t>23</a:t>
            </a:fld>
            <a:endParaRPr lang="en-US"/>
          </a:p>
        </p:txBody>
      </p:sp>
    </p:spTree>
    <p:extLst>
      <p:ext uri="{BB962C8B-B14F-4D97-AF65-F5344CB8AC3E}">
        <p14:creationId xmlns:p14="http://schemas.microsoft.com/office/powerpoint/2010/main" val="30386442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8ED23005-67DE-4D6B-95C7-33CEDC50DB2B}" type="datetime1">
              <a:rPr lang="en-US" smtClean="0"/>
              <a:t>5/29/2024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741FAC-B5CD-4CA7-B42C-2C5F7F0D4513}"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C10C20C-F91A-4A44-AF80-E75C03DBA213}"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F8A3F5A-038B-49BD-943F-CBBE42407BDC}" type="datetime1">
              <a:rPr lang="en-US" smtClean="0"/>
              <a:t>5/29/2024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D4067C-9602-45D8-880D-7C1FF87566DF}"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7E79C41A-6887-47FB-ABD5-14078697BC2F}" type="datetime1">
              <a:rPr lang="en-US" smtClean="0"/>
              <a:t>5/29/2024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809F8A59-821F-4161-AE0E-4896EC53F00F}" type="datetime1">
              <a:rPr lang="en-US" smtClean="0"/>
              <a:t>5/29/2024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8D5B0DEB-871A-446F-8748-25CA842E74E9}" type="datetime1">
              <a:rPr lang="en-US" smtClean="0"/>
              <a:t>5/29/2024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AA94D4-34B0-42A1-A34F-CDBFC57314F3}"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9DFC9F15-FFCE-42F4-98E0-4760ABF70D5C}" type="datetime1">
              <a:rPr lang="en-US" smtClean="0"/>
              <a:t>5/29/2024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439F0DB-F73A-4B45-86AB-E0F67B2D2FF3}" type="datetime1">
              <a:rPr lang="en-US" smtClean="0"/>
              <a:t>5/29/2024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0"/>
            <a:ext cx="7406640" cy="4724400"/>
          </a:xfrm>
        </p:spPr>
        <p:txBody>
          <a:bodyPr>
            <a:normAutofit/>
          </a:bodyPr>
          <a:lstStyle/>
          <a:p>
            <a:pPr algn="r"/>
            <a:r>
              <a:rPr lang="ar-IQ"/>
              <a:t>د.سارا</a:t>
            </a:r>
            <a:r>
              <a:rPr lang="ar-IQ" dirty="0"/>
              <a:t> زيد محمود </a:t>
            </a:r>
            <a:br>
              <a:rPr lang="ar-IQ" dirty="0"/>
            </a:br>
            <a:r>
              <a:rPr lang="ar-IQ" dirty="0"/>
              <a:t>المادة: الأدب العباسي </a:t>
            </a:r>
            <a:br>
              <a:rPr lang="ar-IQ" dirty="0"/>
            </a:br>
            <a:r>
              <a:rPr lang="ar-IQ" dirty="0"/>
              <a:t>عنوان المحاضرة: مظاهر التجديد في القصيدة العباسية.</a:t>
            </a:r>
            <a:br>
              <a:rPr lang="ar-IQ" dirty="0"/>
            </a:br>
            <a:r>
              <a:rPr lang="ar-IQ" dirty="0"/>
              <a:t>التاريخ: 2021-11-7</a:t>
            </a:r>
            <a:br>
              <a:rPr lang="ar-KW" dirty="0"/>
            </a:br>
            <a:r>
              <a:rPr lang="ar-IQ" dirty="0"/>
              <a:t>المحاضرة : السادسة</a:t>
            </a:r>
            <a:br>
              <a:rPr lang="ar-IQ" dirty="0"/>
            </a:br>
            <a:r>
              <a:rPr lang="ar-IQ" dirty="0"/>
              <a:t>الكلية : التربية – جامعة صلاح الدين / شقلاوة </a:t>
            </a:r>
            <a:endParaRPr lang="en-US" dirty="0"/>
          </a:p>
        </p:txBody>
      </p:sp>
      <p:sp>
        <p:nvSpPr>
          <p:cNvPr id="3" name="Subtitle 2"/>
          <p:cNvSpPr>
            <a:spLocks noGrp="1"/>
          </p:cNvSpPr>
          <p:nvPr>
            <p:ph type="subTitle" idx="1"/>
          </p:nvPr>
        </p:nvSpPr>
        <p:spPr>
          <a:xfrm>
            <a:off x="2362200" y="5562600"/>
            <a:ext cx="6400800" cy="762000"/>
          </a:xfrm>
        </p:spPr>
        <p:txBody>
          <a:bodyPr/>
          <a:lstStyle/>
          <a:p>
            <a:pPr algn="r"/>
            <a:r>
              <a:rPr lang="en-US" dirty="0"/>
              <a:t>Email: </a:t>
            </a:r>
            <a:r>
              <a:rPr lang="en-US" dirty="0" err="1"/>
              <a:t>Sara.mahmood@su.edu.krd</a:t>
            </a:r>
            <a:endParaRPr lang="en-US" dirty="0"/>
          </a:p>
        </p:txBody>
      </p:sp>
      <p:sp>
        <p:nvSpPr>
          <p:cNvPr id="4" name="Date Placeholder 3"/>
          <p:cNvSpPr>
            <a:spLocks noGrp="1"/>
          </p:cNvSpPr>
          <p:nvPr>
            <p:ph type="dt" sz="half" idx="10"/>
          </p:nvPr>
        </p:nvSpPr>
        <p:spPr/>
        <p:txBody>
          <a:bodyPr/>
          <a:lstStyle/>
          <a:p>
            <a:fld id="{F8205052-4066-4BE5-A95D-64915DB514A7}" type="datetime1">
              <a:rPr lang="en-US" smtClean="0"/>
              <a:t>5/29/2024</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616264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solidFill>
                <a:schemeClr val="accent5">
                  <a:lumMod val="60000"/>
                  <a:lumOff val="40000"/>
                </a:schemeClr>
              </a:solidFill>
            </a:endParaRPr>
          </a:p>
        </p:txBody>
      </p:sp>
      <p:sp>
        <p:nvSpPr>
          <p:cNvPr id="4" name="Content Placeholder 3"/>
          <p:cNvSpPr>
            <a:spLocks noGrp="1"/>
          </p:cNvSpPr>
          <p:nvPr>
            <p:ph sz="half" idx="2"/>
          </p:nvPr>
        </p:nvSpPr>
        <p:spPr>
          <a:xfrm>
            <a:off x="5562600" y="1524000"/>
            <a:ext cx="3276600" cy="4663440"/>
          </a:xfrm>
        </p:spPr>
        <p:txBody>
          <a:bodyPr>
            <a:normAutofit fontScale="85000" lnSpcReduction="10000"/>
          </a:bodyPr>
          <a:lstStyle/>
          <a:p>
            <a:pPr algn="r">
              <a:buFontTx/>
              <a:buChar char="-"/>
            </a:pPr>
            <a:r>
              <a:rPr lang="ar-IQ" dirty="0"/>
              <a:t>دخلت للشعر أفكار جديدة، تسربت إليه عن طريق الفلاسفة والمتكلمين :  يقول بشار بن برد </a:t>
            </a:r>
          </a:p>
          <a:p>
            <a:pPr marL="82296" indent="0" algn="r">
              <a:buNone/>
            </a:pPr>
            <a:r>
              <a:rPr lang="ar-IQ" dirty="0"/>
              <a:t> </a:t>
            </a:r>
            <a:r>
              <a:rPr lang="ar-IQ" b="1" dirty="0"/>
              <a:t>الأرض سافلة سوداء مظلمة    والنار معبودة منذ كانت النار </a:t>
            </a:r>
          </a:p>
          <a:p>
            <a:pPr marL="82296" indent="0" algn="r">
              <a:buNone/>
            </a:pPr>
            <a:endParaRPr lang="ar-IQ" b="1" dirty="0"/>
          </a:p>
          <a:p>
            <a:pPr marL="82296" indent="0" algn="r">
              <a:buNone/>
            </a:pPr>
            <a:r>
              <a:rPr lang="ar-IQ" dirty="0"/>
              <a:t>وقوله :</a:t>
            </a:r>
          </a:p>
          <a:p>
            <a:pPr marL="82296" indent="0" algn="r">
              <a:buNone/>
            </a:pPr>
            <a:r>
              <a:rPr lang="ar-IQ" b="1" dirty="0"/>
              <a:t>أبليس أفضل من أبيكم آدم         فتبصروا يا معشر الفجار </a:t>
            </a:r>
          </a:p>
          <a:p>
            <a:pPr marL="82296" indent="0" algn="r">
              <a:buNone/>
            </a:pPr>
            <a:r>
              <a:rPr lang="ar-IQ" b="1" dirty="0"/>
              <a:t>النار عنصره، وآدم طينه         والطين لا يسمو سُموَّ النار ِ</a:t>
            </a:r>
          </a:p>
        </p:txBody>
      </p:sp>
      <p:sp>
        <p:nvSpPr>
          <p:cNvPr id="5" name="Date Placeholder 4"/>
          <p:cNvSpPr>
            <a:spLocks noGrp="1"/>
          </p:cNvSpPr>
          <p:nvPr>
            <p:ph type="dt" sz="half" idx="10"/>
          </p:nvPr>
        </p:nvSpPr>
        <p:spPr/>
        <p:txBody>
          <a:bodyPr/>
          <a:lstStyle/>
          <a:p>
            <a:fld id="{1BD4067C-9602-45D8-880D-7C1FF87566DF}" type="datetime1">
              <a:rPr lang="en-US" smtClean="0"/>
              <a:t>5/29/2024</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pic>
        <p:nvPicPr>
          <p:cNvPr id="8" name="Content Placeholder 7"/>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447800" y="1981201"/>
            <a:ext cx="3657599" cy="3429000"/>
          </a:xfrm>
        </p:spPr>
      </p:pic>
    </p:spTree>
    <p:extLst>
      <p:ext uri="{BB962C8B-B14F-4D97-AF65-F5344CB8AC3E}">
        <p14:creationId xmlns:p14="http://schemas.microsoft.com/office/powerpoint/2010/main" val="991258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endParaRPr lang="en-US" sz="36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marL="82296" indent="0" algn="r">
              <a:buNone/>
            </a:pPr>
            <a:r>
              <a:rPr lang="ar-IQ" sz="2800" dirty="0"/>
              <a:t>- لا يقف الأمر في تجديد المعاني عند تسرب المعاني الفلسفية للشعر، لأننا نجد نوعا آخرا من التجديد في المعاني لم يكن له ما بناظره فيما سبق العصر العباسي، وهو توليد المعاني بعضها من بعض واستقصاءها على نحو مانجد في شعر ابن رومي الذي قال عنه ابن خلكان :- «صاحب النظم العجيب، والتوليد الغريب يغوص على المعاني النادرة فيستخرجها من مكانها، فيبرزها في أحسن صورة، ولا يترك المعنى حتى يستوفيه إلى آخره..» </a:t>
            </a:r>
            <a:endParaRPr lang="en-US" sz="2800" dirty="0"/>
          </a:p>
        </p:txBody>
      </p:sp>
      <p:sp>
        <p:nvSpPr>
          <p:cNvPr id="4" name="Date Placeholder 3"/>
          <p:cNvSpPr>
            <a:spLocks noGrp="1"/>
          </p:cNvSpPr>
          <p:nvPr>
            <p:ph type="dt" sz="half" idx="10"/>
          </p:nvPr>
        </p:nvSpPr>
        <p:spPr/>
        <p:txBody>
          <a:bodyPr/>
          <a:lstStyle/>
          <a:p>
            <a:fld id="{4CA8034A-DFC4-49B6-AF74-044D4EF8FDE7}"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841667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lnSpcReduction="10000"/>
          </a:bodyPr>
          <a:lstStyle/>
          <a:p>
            <a:pPr algn="r" rtl="1">
              <a:buFontTx/>
              <a:buChar char="-"/>
            </a:pPr>
            <a:r>
              <a:rPr lang="ar-IQ" dirty="0"/>
              <a:t>انصرفوا الشعراء في العصر العباسي إلى وصف الحياة الجديدة، وما وجد فيها، نجد البحتري يصف بركة المتوكل : </a:t>
            </a:r>
          </a:p>
          <a:p>
            <a:pPr marL="82296" indent="0" algn="r" rtl="1">
              <a:buNone/>
            </a:pPr>
            <a:r>
              <a:rPr lang="ar-IQ" dirty="0"/>
              <a:t> يامن رأى البركة الحسناء رؤيَتَها    </a:t>
            </a:r>
          </a:p>
          <a:p>
            <a:pPr marL="82296" indent="0" algn="r" rtl="1">
              <a:buNone/>
            </a:pPr>
            <a:r>
              <a:rPr lang="ar-IQ" dirty="0"/>
              <a:t>                            والآنساتِ إذا لاحت مغانيها </a:t>
            </a:r>
          </a:p>
          <a:p>
            <a:pPr marL="82296" indent="0" algn="r" rtl="1">
              <a:buNone/>
            </a:pPr>
            <a:r>
              <a:rPr lang="ar-IQ" dirty="0"/>
              <a:t>بحسبها أنها من فضل رتبتها    </a:t>
            </a:r>
          </a:p>
          <a:p>
            <a:pPr marL="82296" indent="0" algn="r" rtl="1">
              <a:buNone/>
            </a:pPr>
            <a:r>
              <a:rPr lang="ar-IQ" dirty="0"/>
              <a:t>                               تعد واحدة، والبحرُ ثانية </a:t>
            </a:r>
          </a:p>
          <a:p>
            <a:pPr marL="82296" indent="0" algn="r" rtl="1">
              <a:buNone/>
            </a:pPr>
            <a:r>
              <a:rPr lang="ar-IQ" dirty="0"/>
              <a:t>ما بال دجلةَ كالغيري تُنافسَّها   </a:t>
            </a:r>
          </a:p>
          <a:p>
            <a:pPr marL="82296" indent="0" algn="r" rtl="1">
              <a:buNone/>
            </a:pPr>
            <a:r>
              <a:rPr lang="ar-IQ" dirty="0"/>
              <a:t>                        في الحسن طورا، وأطوارا تباهيها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568221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الشرح</a:t>
            </a:r>
            <a:endParaRPr lang="en-US" dirty="0"/>
          </a:p>
        </p:txBody>
      </p:sp>
      <p:sp>
        <p:nvSpPr>
          <p:cNvPr id="3" name="Content Placeholder 2"/>
          <p:cNvSpPr>
            <a:spLocks noGrp="1"/>
          </p:cNvSpPr>
          <p:nvPr>
            <p:ph idx="1"/>
          </p:nvPr>
        </p:nvSpPr>
        <p:spPr/>
        <p:txBody>
          <a:bodyPr>
            <a:normAutofit/>
          </a:bodyPr>
          <a:lstStyle/>
          <a:p>
            <a:pPr algn="r">
              <a:buFontTx/>
              <a:buChar char="-"/>
            </a:pPr>
            <a:r>
              <a:rPr lang="ar-IQ" sz="2800" dirty="0"/>
              <a:t>القصيدة تستكشف ما حفلت به من ألوان التجديد الذي تميز بها العصر العباسي، وهي تعد من أخصب الشواهد.</a:t>
            </a:r>
          </a:p>
          <a:p>
            <a:pPr marL="82296" indent="0" algn="r">
              <a:buNone/>
            </a:pPr>
            <a:r>
              <a:rPr lang="ar-IQ" sz="2800" dirty="0"/>
              <a:t>- إن وصف البرك والقصور أمور جديدة في الشعر، وإنها مظهر من مظاهر الحضارة التي وجدت في العصر العباسي، ونوعا من الزينة لا عهد به لمن سبقوا العباسيين من العرب.                   - البحتري يبدأ وصف البركة بتقريرحسنها، وما تحدث من الأثر الطيب في نفس الناظر إليها، وهي متفردة في بابها لا يشبهها غير البحر، والشاعر يقصد به دجلة –الذي يحاول محاكاتها في الحسن، أو مباهاتها فيه.</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639991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2- التجديد في الألفاظ والأساليب </a:t>
            </a:r>
            <a:endParaRPr lang="en-US" dirty="0"/>
          </a:p>
        </p:txBody>
      </p:sp>
      <p:sp>
        <p:nvSpPr>
          <p:cNvPr id="3" name="Content Placeholder 2"/>
          <p:cNvSpPr>
            <a:spLocks noGrp="1"/>
          </p:cNvSpPr>
          <p:nvPr>
            <p:ph idx="1"/>
          </p:nvPr>
        </p:nvSpPr>
        <p:spPr/>
        <p:txBody>
          <a:bodyPr/>
          <a:lstStyle/>
          <a:p>
            <a:pPr algn="r">
              <a:buFontTx/>
              <a:buChar char="-"/>
            </a:pPr>
            <a:r>
              <a:rPr lang="ar-IQ" dirty="0"/>
              <a:t>التغير الذي طرأ على المعجم الشعري نتيجة لما طرأ على المجتمع الإسلامي من تغير، فقد تغيرت الحياة في العصر العباسي وتحولت عما كانت عليه في العصر الأموي الذي حاول خلفاءه جاهدين البقاء على شيء من المثل القديمة.                                                </a:t>
            </a:r>
          </a:p>
          <a:p>
            <a:pPr algn="r">
              <a:buFontTx/>
              <a:buChar char="-"/>
            </a:pPr>
            <a:r>
              <a:rPr lang="ar-IQ" dirty="0"/>
              <a:t>- وقد أدرك النقاد ما طرأ على المجتمع من تطور، وما كان لهذا التطور من أثر في الألفاظ،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2398344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dirty="0">
                <a:solidFill>
                  <a:schemeClr val="accent5">
                    <a:lumMod val="60000"/>
                    <a:lumOff val="40000"/>
                  </a:schemeClr>
                </a:solidFill>
              </a:rPr>
              <a:t>2- التجديد في الألفاظ والأساليب </a:t>
            </a:r>
            <a:endParaRPr lang="en-US" dirty="0"/>
          </a:p>
        </p:txBody>
      </p:sp>
      <p:sp>
        <p:nvSpPr>
          <p:cNvPr id="3" name="Content Placeholder 2"/>
          <p:cNvSpPr>
            <a:spLocks noGrp="1"/>
          </p:cNvSpPr>
          <p:nvPr>
            <p:ph idx="1"/>
          </p:nvPr>
        </p:nvSpPr>
        <p:spPr/>
        <p:txBody>
          <a:bodyPr>
            <a:normAutofit/>
          </a:bodyPr>
          <a:lstStyle/>
          <a:p>
            <a:pPr algn="r">
              <a:buFontTx/>
              <a:buChar char="-"/>
            </a:pPr>
            <a:r>
              <a:rPr lang="ar-IQ" dirty="0"/>
              <a:t>يقول الجرجاني : « فلما ضرب الإسلام بجِرانه، واتسعت ممالك العرب، وكثرت الحواضر... اختار الناس من الكلام ألينه وأسهله، وعمدوا إلى كل شيء ذي أسماء كثيرة اختاروا أحسنها سمعا، وألطفها من القلب موقعا».</a:t>
            </a:r>
          </a:p>
          <a:p>
            <a:pPr algn="r">
              <a:buFontTx/>
              <a:buChar char="-"/>
            </a:pPr>
            <a:endParaRPr lang="ar-IQ" dirty="0"/>
          </a:p>
          <a:p>
            <a:pPr algn="r">
              <a:buFontTx/>
              <a:buChar char="-"/>
            </a:pPr>
            <a:r>
              <a:rPr lang="ar-IQ" dirty="0"/>
              <a:t>- العصر فرض لغة جديدة، تخلصت مما في القديم من خشونة وبداوة، واختارت من الألفاظ والسهلة واللينة.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42230253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2- التجديد في الألفاظ والأساليب </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algn="r" rtl="1">
              <a:buFontTx/>
              <a:buChar char="-"/>
            </a:pPr>
            <a:r>
              <a:rPr lang="ar-IQ" sz="2800" dirty="0"/>
              <a:t>من هذا التطور إدخال الألفاظ غير العربية في الشعر وتحويرها لتناسب طبيعة اللغة في نسيجها.</a:t>
            </a:r>
          </a:p>
          <a:p>
            <a:pPr algn="r" rtl="1">
              <a:buFontTx/>
              <a:buChar char="-"/>
            </a:pPr>
            <a:r>
              <a:rPr lang="ar-IQ" sz="2800" dirty="0"/>
              <a:t>لذلك تسرب الكثير من الألفاظ والأفكار إلى الشعر العربي العباسي من الأقوام الذين امتزجوا بالعرب، فظهرت الفاظ دخيلة حتى أصبحت مألوفة الاستعمال في الشعر والنثر، مثل الديباج، الطيلسان، الابريق، اليزور، القيراط..</a:t>
            </a:r>
          </a:p>
          <a:p>
            <a:pPr algn="r" rtl="1">
              <a:buFontTx/>
              <a:buChar char="-"/>
            </a:pPr>
            <a:r>
              <a:rPr lang="ar-IQ" sz="2800" dirty="0"/>
              <a:t>كما شاعت ألفاظ التبجيل مثل الحضرة والجناب والالفاظ الادراية، والفاظ المتكلمين والفلاسفة مثل الروح والجسد والكل والبعض والجزء والقليل، مثل قول أبي نواس :                                                     </a:t>
            </a:r>
            <a:endParaRPr lang="ar-KW" sz="2800"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86601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2- التجديد في الألفاظ والأساليب </a:t>
            </a:r>
            <a:endParaRPr lang="en-US" dirty="0"/>
          </a:p>
        </p:txBody>
      </p:sp>
      <p:sp>
        <p:nvSpPr>
          <p:cNvPr id="3" name="Content Placeholder 2"/>
          <p:cNvSpPr>
            <a:spLocks noGrp="1"/>
          </p:cNvSpPr>
          <p:nvPr>
            <p:ph idx="1"/>
          </p:nvPr>
        </p:nvSpPr>
        <p:spPr/>
        <p:txBody>
          <a:bodyPr>
            <a:normAutofit/>
          </a:bodyPr>
          <a:lstStyle/>
          <a:p>
            <a:pPr marL="82296" indent="0" algn="r">
              <a:buNone/>
            </a:pPr>
            <a:r>
              <a:rPr lang="ar-IQ" dirty="0"/>
              <a:t>يا عاقِدَ القلبِ منّي         هلّا تذكّرتَ حلًّا </a:t>
            </a:r>
          </a:p>
          <a:p>
            <a:pPr marL="82296" indent="0" algn="r">
              <a:buNone/>
            </a:pPr>
            <a:r>
              <a:rPr lang="ar-IQ" dirty="0"/>
              <a:t>تَركتَ جِسمي عليلا           من القليل أقلًّا </a:t>
            </a:r>
          </a:p>
          <a:p>
            <a:pPr marL="82296" indent="0" algn="r">
              <a:buNone/>
            </a:pPr>
            <a:r>
              <a:rPr lang="ar-IQ" dirty="0"/>
              <a:t>يكادُ </a:t>
            </a:r>
            <a:r>
              <a:rPr lang="ar-IQ"/>
              <a:t>لا يتجزّا               أقلَّ </a:t>
            </a:r>
            <a:r>
              <a:rPr lang="ar-IQ" dirty="0"/>
              <a:t>في اللفظِ من لا</a:t>
            </a:r>
          </a:p>
          <a:p>
            <a:pPr marL="82296" indent="0" algn="r">
              <a:buNone/>
            </a:pPr>
            <a:r>
              <a:rPr lang="ar-IQ" dirty="0"/>
              <a:t>وقد مُلئتَ لعيني             شُحّاً عليَّ وبُخلا</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975900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3- التجديد في الأوزان والقوافي </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lstStyle/>
          <a:p>
            <a:pPr algn="r">
              <a:buFontTx/>
              <a:buChar char="-"/>
            </a:pPr>
            <a:r>
              <a:rPr lang="ar-IQ" dirty="0"/>
              <a:t>ان للشعر خصائص موسيقية تأيته – في الغالب- من الوزن والقافية، وقد اهتم بها الدارسون القدامى، فقال (ابن رشيق القيرواني): « الوزن أعظم أركان حدِّ الشعر، وأولاها به خصوصية، وهو مشتمل على القافية وجالب لها ضرورة، إلا أن تختلف القوافي فيكون ذلك عيبا في التقفية لا في الوزن، وقد لا يكون عيبا نحو الخماسيات وما شاكلها».</a:t>
            </a:r>
          </a:p>
          <a:p>
            <a:pPr marL="82296" indent="0" algn="r">
              <a:buNone/>
            </a:pPr>
            <a:r>
              <a:rPr lang="ar-IQ" dirty="0"/>
              <a:t>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953010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3-التجديد في الأوزان</a:t>
            </a:r>
            <a:endParaRPr lang="en-US" dirty="0"/>
          </a:p>
        </p:txBody>
      </p:sp>
      <p:sp>
        <p:nvSpPr>
          <p:cNvPr id="3" name="Content Placeholder 2"/>
          <p:cNvSpPr>
            <a:spLocks noGrp="1"/>
          </p:cNvSpPr>
          <p:nvPr>
            <p:ph idx="1"/>
          </p:nvPr>
        </p:nvSpPr>
        <p:spPr/>
        <p:txBody>
          <a:bodyPr/>
          <a:lstStyle/>
          <a:p>
            <a:pPr algn="r">
              <a:buFontTx/>
              <a:buChar char="-"/>
            </a:pPr>
            <a:r>
              <a:rPr lang="ar-IQ" dirty="0"/>
              <a:t>كان الخليل بن أحمد الفراهيدي الرائد في تسجيل أوزان الشعر، فعرف منه خمسة عشر وزنا، ثم استدرك الاخفش الوزن السادس عشر واسماه المتدارك. </a:t>
            </a:r>
          </a:p>
          <a:p>
            <a:pPr marL="82296" indent="0" algn="r">
              <a:buNone/>
            </a:pPr>
            <a:r>
              <a:rPr lang="ar-IQ" dirty="0"/>
              <a:t>- وقد ألم الشعراء العباسيون بهذه الأوزان، ونظموا على تفعيلاتها، ومالوا إلى الأوزان القصيرة والمجزوءة، ولاسيما الذي يُغنى به، ولعل السبب هو أن رشاقة ونعومة هذه الأوزان انسجمت مع حياة التصور والحانات وما فيها من نعيم ولهو وطرب وغناء.</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18662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ar-IQ" sz="3600" dirty="0"/>
              <a:t>محتويات المحاضرة </a:t>
            </a:r>
            <a:endParaRPr lang="en-US" sz="3600" dirty="0"/>
          </a:p>
        </p:txBody>
      </p:sp>
      <p:sp>
        <p:nvSpPr>
          <p:cNvPr id="5" name="Content Placeholder 4"/>
          <p:cNvSpPr>
            <a:spLocks noGrp="1"/>
          </p:cNvSpPr>
          <p:nvPr>
            <p:ph idx="1"/>
          </p:nvPr>
        </p:nvSpPr>
        <p:spPr/>
        <p:txBody>
          <a:bodyPr>
            <a:normAutofit/>
          </a:bodyPr>
          <a:lstStyle/>
          <a:p>
            <a:pPr marL="82296" indent="0" algn="r" rtl="1">
              <a:buNone/>
            </a:pPr>
            <a:r>
              <a:rPr lang="ar-IQ" dirty="0"/>
              <a:t>- </a:t>
            </a:r>
            <a:r>
              <a:rPr lang="ar-IQ" b="1" dirty="0"/>
              <a:t>مظاهر التجديد في القصيدة العباسية : </a:t>
            </a:r>
            <a:endParaRPr lang="en-US" dirty="0"/>
          </a:p>
          <a:p>
            <a:pPr marL="82296" indent="0" algn="r" rtl="1">
              <a:buNone/>
            </a:pPr>
            <a:r>
              <a:rPr lang="ar-IQ" dirty="0"/>
              <a:t>1- التجديد في الأفكار والمعاني.</a:t>
            </a:r>
            <a:endParaRPr lang="en-US" dirty="0"/>
          </a:p>
          <a:p>
            <a:pPr marL="82296" indent="0" algn="r" rtl="1">
              <a:buNone/>
            </a:pPr>
            <a:r>
              <a:rPr lang="ar-IQ" dirty="0"/>
              <a:t>2- التجديد في الألفاظ والأساليب.</a:t>
            </a:r>
            <a:endParaRPr lang="en-US" dirty="0"/>
          </a:p>
          <a:p>
            <a:pPr marL="82296" indent="0" algn="r">
              <a:buNone/>
            </a:pPr>
            <a:r>
              <a:rPr lang="ar-IQ" dirty="0"/>
              <a:t>3- التجديد في الأوزان والقوافي.</a:t>
            </a:r>
          </a:p>
          <a:p>
            <a:pPr marL="82296" indent="0" algn="r">
              <a:buNone/>
            </a:pPr>
            <a:endParaRPr lang="en-US" dirty="0"/>
          </a:p>
          <a:p>
            <a:pPr marL="82296" indent="0" algn="r">
              <a:buNone/>
            </a:pPr>
            <a:r>
              <a:rPr lang="ar-KW" dirty="0"/>
              <a:t> </a:t>
            </a:r>
            <a:endParaRPr lang="en-US" dirty="0"/>
          </a:p>
        </p:txBody>
      </p:sp>
      <p:sp>
        <p:nvSpPr>
          <p:cNvPr id="6" name="Date Placeholder 5"/>
          <p:cNvSpPr>
            <a:spLocks noGrp="1"/>
          </p:cNvSpPr>
          <p:nvPr>
            <p:ph type="dt" sz="half" idx="10"/>
          </p:nvPr>
        </p:nvSpPr>
        <p:spPr/>
        <p:txBody>
          <a:bodyPr/>
          <a:lstStyle/>
          <a:p>
            <a:fld id="{13A6D99E-291F-4A1B-868A-79DC8AD8533C}" type="datetime1">
              <a:rPr lang="en-US" smtClean="0"/>
              <a:t>5/29/2024</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66610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التجديد في الأوزان والقوافي </a:t>
            </a:r>
            <a:endParaRPr lang="en-US" dirty="0"/>
          </a:p>
        </p:txBody>
      </p:sp>
      <p:sp>
        <p:nvSpPr>
          <p:cNvPr id="3" name="Content Placeholder 2"/>
          <p:cNvSpPr>
            <a:spLocks noGrp="1"/>
          </p:cNvSpPr>
          <p:nvPr>
            <p:ph idx="1"/>
          </p:nvPr>
        </p:nvSpPr>
        <p:spPr/>
        <p:txBody>
          <a:bodyPr>
            <a:normAutofit lnSpcReduction="10000"/>
          </a:bodyPr>
          <a:lstStyle/>
          <a:p>
            <a:pPr algn="r">
              <a:buFontTx/>
              <a:buChar char="-"/>
            </a:pPr>
            <a:r>
              <a:rPr lang="ar-IQ" dirty="0"/>
              <a:t>فنظموا على بحر المجتث ( مستفعلن فاعلاتن)، وإليك هذه الأبيات من بحر المجتث للشاعر مطيع بن اياس: </a:t>
            </a:r>
          </a:p>
          <a:p>
            <a:pPr marL="82296" indent="0" algn="r">
              <a:buNone/>
            </a:pPr>
            <a:r>
              <a:rPr lang="ar-IQ" dirty="0"/>
              <a:t>ويلي ممّن جفاني         وحبّهُ قد براني </a:t>
            </a:r>
          </a:p>
          <a:p>
            <a:pPr marL="82296" indent="0" algn="r">
              <a:buNone/>
            </a:pPr>
            <a:r>
              <a:rPr lang="ar-IQ" dirty="0"/>
              <a:t>وطيفه يلقاني              وشخصه غير دانِ </a:t>
            </a:r>
          </a:p>
          <a:p>
            <a:pPr marL="82296" indent="0" algn="r">
              <a:buNone/>
            </a:pPr>
            <a:endParaRPr lang="ar-IQ" dirty="0"/>
          </a:p>
          <a:p>
            <a:pPr algn="r">
              <a:buFontTx/>
              <a:buChar char="-"/>
            </a:pPr>
            <a:r>
              <a:rPr lang="ar-IQ" dirty="0"/>
              <a:t>ومن المقتضب (مفعولات مستفعلن)، قول أبي نواس: </a:t>
            </a:r>
          </a:p>
          <a:p>
            <a:pPr marL="82296" indent="0" algn="r">
              <a:buNone/>
            </a:pPr>
            <a:r>
              <a:rPr lang="ar-IQ" dirty="0"/>
              <a:t>حامِلُ الهوى تعبُ        يستخفُّهُ الطَّرب   </a:t>
            </a:r>
          </a:p>
          <a:p>
            <a:pPr marL="82296" indent="0" algn="r">
              <a:buNone/>
            </a:pPr>
            <a:r>
              <a:rPr lang="ar-IQ" dirty="0"/>
              <a:t>إن بكى يُحقُّ له           ليس ما بِهِ لَعِبُ</a:t>
            </a:r>
          </a:p>
          <a:p>
            <a:pPr marL="82296" indent="0" algn="r">
              <a:buNone/>
            </a:pPr>
            <a:r>
              <a:rPr lang="ar-IQ" dirty="0"/>
              <a:t>تضحكين لاهيةً           والمحبُّ ينتحبُ؟ </a:t>
            </a:r>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3753612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3- التجديد في الأوزان والقوافي </a:t>
            </a:r>
            <a:endParaRPr lang="en-US" dirty="0"/>
          </a:p>
        </p:txBody>
      </p:sp>
      <p:sp>
        <p:nvSpPr>
          <p:cNvPr id="3" name="Content Placeholder 2"/>
          <p:cNvSpPr>
            <a:spLocks noGrp="1"/>
          </p:cNvSpPr>
          <p:nvPr>
            <p:ph idx="1"/>
          </p:nvPr>
        </p:nvSpPr>
        <p:spPr/>
        <p:txBody>
          <a:bodyPr>
            <a:normAutofit/>
          </a:bodyPr>
          <a:lstStyle/>
          <a:p>
            <a:pPr marL="82296" indent="0" algn="r">
              <a:buNone/>
            </a:pPr>
            <a:r>
              <a:rPr lang="ar-IQ" dirty="0"/>
              <a:t>- ومن التجديدات التي طرأت على أوزان الشعر العباسي تصرف بعض الشعراء بالأوزان المعروفة، كما استحدثوا أوزانا أخرى تلائم الأذواق آنذاك، وتنسجم مع روح العصر، مثل عكس بحر المنسرح، وعكس الطويل، ومحرف الرمل (المتوافر)، وهي أوزان مهملة ولّدها الخليل من عكس دوائر البحور.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6211836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5">
                    <a:lumMod val="60000"/>
                    <a:lumOff val="40000"/>
                  </a:schemeClr>
                </a:solidFill>
              </a:rPr>
              <a:t>3- التجديد في الأوزان والقوافي </a:t>
            </a:r>
            <a:endParaRPr lang="en-US" dirty="0">
              <a:solidFill>
                <a:schemeClr val="accent5">
                  <a:lumMod val="60000"/>
                  <a:lumOff val="40000"/>
                </a:schemeClr>
              </a:solidFill>
            </a:endParaRPr>
          </a:p>
        </p:txBody>
      </p:sp>
      <p:sp>
        <p:nvSpPr>
          <p:cNvPr id="3" name="Content Placeholder 2"/>
          <p:cNvSpPr>
            <a:spLocks noGrp="1"/>
          </p:cNvSpPr>
          <p:nvPr>
            <p:ph idx="1"/>
          </p:nvPr>
        </p:nvSpPr>
        <p:spPr/>
        <p:txBody>
          <a:bodyPr>
            <a:normAutofit/>
          </a:bodyPr>
          <a:lstStyle/>
          <a:p>
            <a:pPr algn="r">
              <a:buFontTx/>
              <a:buChar char="-"/>
            </a:pPr>
            <a:r>
              <a:rPr lang="ar-IQ" dirty="0"/>
              <a:t>كان أبو العتاهية من أكثر الشعراء الذين نظموا على أوزان مبتكرة، فخرج عن أعاريض الشعر وأوزان العرب مثل قوله: </a:t>
            </a:r>
          </a:p>
          <a:p>
            <a:pPr algn="r">
              <a:buFontTx/>
              <a:buChar char="-"/>
            </a:pPr>
            <a:r>
              <a:rPr lang="ar-IQ" dirty="0"/>
              <a:t>عُتْبُ: ما للخيالِ                      خَبّريني وَمالي </a:t>
            </a:r>
          </a:p>
          <a:p>
            <a:pPr marL="82296" indent="0" algn="r">
              <a:buNone/>
            </a:pPr>
            <a:r>
              <a:rPr lang="ar-IQ" dirty="0"/>
              <a:t>لا أراهُ أتاني                         زائِراً منذ لَيالي    </a:t>
            </a:r>
            <a:endParaRPr lang="en-US" dirty="0"/>
          </a:p>
          <a:p>
            <a:pPr marL="82296" indent="0" algn="r">
              <a:buNone/>
            </a:pPr>
            <a:r>
              <a:rPr lang="ar-IQ" dirty="0"/>
              <a:t>    لَو رآني صديقي                     رقَّ لي أو رَثى لي </a:t>
            </a:r>
          </a:p>
          <a:p>
            <a:pPr marL="82296" indent="0" algn="r">
              <a:buNone/>
            </a:pPr>
            <a:r>
              <a:rPr lang="ar-IQ" dirty="0"/>
              <a:t>أو يراني عدُوي                      لانَ مِن سوءِ حالي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30006655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3-</a:t>
            </a:r>
            <a:r>
              <a:rPr lang="ar-IQ" dirty="0">
                <a:solidFill>
                  <a:schemeClr val="accent5">
                    <a:lumMod val="60000"/>
                    <a:lumOff val="40000"/>
                  </a:schemeClr>
                </a:solidFill>
              </a:rPr>
              <a:t>التجديد في الأوزان والقوافي </a:t>
            </a:r>
            <a:endParaRPr lang="en-US" dirty="0"/>
          </a:p>
        </p:txBody>
      </p:sp>
      <p:sp>
        <p:nvSpPr>
          <p:cNvPr id="3" name="Content Placeholder 2"/>
          <p:cNvSpPr>
            <a:spLocks noGrp="1"/>
          </p:cNvSpPr>
          <p:nvPr>
            <p:ph idx="1"/>
          </p:nvPr>
        </p:nvSpPr>
        <p:spPr/>
        <p:txBody>
          <a:bodyPr>
            <a:normAutofit/>
          </a:bodyPr>
          <a:lstStyle/>
          <a:p>
            <a:pPr marL="82296" indent="0" algn="r">
              <a:buNone/>
            </a:pPr>
            <a:r>
              <a:rPr lang="ar-IQ" dirty="0"/>
              <a:t> بشار بن برد يقول : -</a:t>
            </a:r>
          </a:p>
          <a:p>
            <a:pPr marL="82296" indent="0" algn="r">
              <a:buNone/>
            </a:pPr>
            <a:r>
              <a:rPr lang="ar-IQ" dirty="0"/>
              <a:t> </a:t>
            </a:r>
            <a:r>
              <a:rPr lang="ar-IQ" b="1" dirty="0"/>
              <a:t>رَبابَةُ رَبَّةُ البَيتِ</a:t>
            </a:r>
          </a:p>
          <a:p>
            <a:pPr marL="82296" indent="0" algn="r">
              <a:buNone/>
            </a:pPr>
            <a:r>
              <a:rPr lang="ar-IQ" b="1" dirty="0"/>
              <a:t>          تَصُبُّ الخَلَّ في الزَيتِ</a:t>
            </a:r>
          </a:p>
          <a:p>
            <a:pPr marL="82296" indent="0" algn="r">
              <a:buNone/>
            </a:pPr>
            <a:r>
              <a:rPr lang="ar-IQ" b="1" dirty="0"/>
              <a:t>لَها عَشرُ دَجاجاتٍ</a:t>
            </a:r>
          </a:p>
          <a:p>
            <a:pPr marL="82296" indent="0" algn="r">
              <a:buNone/>
            </a:pPr>
            <a:r>
              <a:rPr lang="ar-IQ" b="1" dirty="0"/>
              <a:t>             وَديكٌ حَسَنُ الصَوتِ</a:t>
            </a:r>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8870010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3-</a:t>
            </a:r>
            <a:r>
              <a:rPr lang="ar-IQ" dirty="0">
                <a:solidFill>
                  <a:schemeClr val="accent5">
                    <a:lumMod val="60000"/>
                    <a:lumOff val="40000"/>
                  </a:schemeClr>
                </a:solidFill>
              </a:rPr>
              <a:t>التجديد في الأوزان والقوافي </a:t>
            </a:r>
            <a:endParaRPr lang="en-US" dirty="0"/>
          </a:p>
        </p:txBody>
      </p:sp>
      <p:sp>
        <p:nvSpPr>
          <p:cNvPr id="3" name="Content Placeholder 2"/>
          <p:cNvSpPr>
            <a:spLocks noGrp="1"/>
          </p:cNvSpPr>
          <p:nvPr>
            <p:ph idx="1"/>
          </p:nvPr>
        </p:nvSpPr>
        <p:spPr/>
        <p:txBody>
          <a:bodyPr>
            <a:normAutofit/>
          </a:bodyPr>
          <a:lstStyle/>
          <a:p>
            <a:pPr algn="r">
              <a:buFontTx/>
              <a:buChar char="-"/>
            </a:pPr>
            <a:r>
              <a:rPr lang="ar-IQ" dirty="0"/>
              <a:t>أما القافية فقد جدد الشعراء العباسيون فيها كما جددوا في الوزن، فاستحدثوا المزدوج، والمسمط، والمخمس. أما المزدوج فالقافية تختلف من بيت إلى بيت، في حين تتحد في الشطرين المتقابلين. أما المسمّط فهو قصائد تتألف من أدوار، وكل دور تتألف من أربعة أشطر، وتتفق في القافية الواحدة ما عدا الشطر الأخير مثل قول أبي نواس: </a:t>
            </a:r>
          </a:p>
          <a:p>
            <a:pPr marL="82296" indent="0" algn="r">
              <a:buNone/>
            </a:pPr>
            <a:r>
              <a:rPr lang="ar-IQ" dirty="0"/>
              <a:t>فاحت بريحٍ         كريحٍ شيحٍ </a:t>
            </a:r>
          </a:p>
          <a:p>
            <a:pPr marL="82296" indent="0" algn="r">
              <a:buNone/>
            </a:pPr>
            <a:r>
              <a:rPr lang="ar-IQ" dirty="0"/>
              <a:t>يوم صبوحٍ           وغيم دجنٍ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3134652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solidFill>
                  <a:schemeClr val="accent3">
                    <a:lumMod val="60000"/>
                    <a:lumOff val="40000"/>
                  </a:schemeClr>
                </a:solidFill>
              </a:rPr>
              <a:t>3-التجديد في الأوزان</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pPr marL="82296" indent="0" algn="r">
              <a:buNone/>
            </a:pPr>
            <a:r>
              <a:rPr lang="ar-IQ" dirty="0"/>
              <a:t>- الغناء تطور في هذا العصر، وأن تجار الجواري عنوا بتثقيف وتعليمهنّ الغناء في محاولة منهم لتحقيق مزيد من الربح، وأن الجواري كانت لهن علاقات بالشعراء حيث عنى هؤلاء الشعراء بنظم الشعر الذي يصلح للغناء، وكان هذا العمل من بين الأساب التي أدت إلى التنوع في موسيقى الشعر، ونظم المقطوعات التي تصلح للغناء، والتي كانت تنظم في البحور القصيرة والمجزوءة. </a:t>
            </a: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41914018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المصادر والمراجع </a:t>
            </a:r>
            <a:endParaRPr lang="en-US" dirty="0"/>
          </a:p>
        </p:txBody>
      </p:sp>
      <p:sp>
        <p:nvSpPr>
          <p:cNvPr id="3" name="Content Placeholder 2"/>
          <p:cNvSpPr>
            <a:spLocks noGrp="1"/>
          </p:cNvSpPr>
          <p:nvPr>
            <p:ph idx="1"/>
          </p:nvPr>
        </p:nvSpPr>
        <p:spPr/>
        <p:txBody>
          <a:bodyPr/>
          <a:lstStyle/>
          <a:p>
            <a:pPr marL="82296" indent="0" algn="r">
              <a:buNone/>
            </a:pPr>
            <a:r>
              <a:rPr lang="ar-IQ" dirty="0"/>
              <a:t>الأدب العربي في العصر العباسي، د. ناظم رشيد.</a:t>
            </a:r>
          </a:p>
          <a:p>
            <a:pPr marL="82296" indent="0" algn="r">
              <a:buNone/>
            </a:pPr>
            <a:r>
              <a:rPr lang="ar-IQ" dirty="0"/>
              <a:t>العمدة، ابن رشيق القيرواني</a:t>
            </a:r>
          </a:p>
          <a:p>
            <a:pPr marL="82296" indent="0" algn="r">
              <a:buNone/>
            </a:pPr>
            <a:r>
              <a:rPr lang="ar-IQ" dirty="0"/>
              <a:t>القيم الفنية المستحدثة، توفيق الفيل.</a:t>
            </a:r>
          </a:p>
          <a:p>
            <a:pPr marL="82296" indent="0" algn="r">
              <a:buNone/>
            </a:pPr>
            <a:r>
              <a:rPr lang="ar-IQ" dirty="0"/>
              <a:t>جماليات الصورة، د. ناظم عودة.</a:t>
            </a:r>
          </a:p>
          <a:p>
            <a:pPr marL="82296" indent="0" algn="r">
              <a:buNone/>
            </a:pPr>
            <a:r>
              <a:rPr lang="ar-IQ" dirty="0"/>
              <a:t>محاضرات في الأدب العباسي، د. رشاد كمال مصطفى.</a:t>
            </a:r>
          </a:p>
          <a:p>
            <a:pPr marL="82296" indent="0" algn="r">
              <a:buNone/>
            </a:pPr>
            <a:r>
              <a:rPr lang="ar-IQ" dirty="0"/>
              <a:t>دواوين الشعراء (البحتري، أبو نواس، بشار بن برد)</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6688241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الواجب الرابع</a:t>
            </a:r>
            <a:endParaRPr lang="en-US" dirty="0"/>
          </a:p>
        </p:txBody>
      </p:sp>
      <p:sp>
        <p:nvSpPr>
          <p:cNvPr id="3" name="Content Placeholder 2"/>
          <p:cNvSpPr>
            <a:spLocks noGrp="1"/>
          </p:cNvSpPr>
          <p:nvPr>
            <p:ph idx="1"/>
          </p:nvPr>
        </p:nvSpPr>
        <p:spPr/>
        <p:txBody>
          <a:bodyPr/>
          <a:lstStyle/>
          <a:p>
            <a:pPr marL="82296" indent="0" algn="r" rtl="1">
              <a:buNone/>
            </a:pPr>
            <a:r>
              <a:rPr lang="ar-IQ" dirty="0"/>
              <a:t>5- </a:t>
            </a:r>
            <a:r>
              <a:rPr lang="ar-IQ" b="1" dirty="0"/>
              <a:t>مظاهر التجديد في القصيدة العباسية : </a:t>
            </a:r>
            <a:endParaRPr lang="en-US" dirty="0"/>
          </a:p>
          <a:p>
            <a:pPr marL="82296" indent="0" algn="r">
              <a:buNone/>
            </a:pPr>
            <a:r>
              <a:rPr lang="ar-IQ" dirty="0"/>
              <a:t>4- التجديد في الموضوعات ( المجون / الشعوبية والزندقة/ شعر الزهد والتصوف / الشعر الفكاهي / الشعر التعليمي).</a:t>
            </a:r>
            <a:endParaRPr lang="en-US" dirty="0"/>
          </a:p>
          <a:p>
            <a:pPr marL="82296" indent="0" algn="r">
              <a:buNone/>
            </a:pPr>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3735141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
        <p:nvSpPr>
          <p:cNvPr id="3" name="Content Placeholder 2"/>
          <p:cNvSpPr>
            <a:spLocks noGrp="1"/>
          </p:cNvSpPr>
          <p:nvPr>
            <p:ph idx="1"/>
          </p:nvPr>
        </p:nvSpPr>
        <p:spPr/>
        <p:txBody>
          <a:bodyPr>
            <a:normAutofit/>
          </a:bodyPr>
          <a:lstStyle/>
          <a:p>
            <a:pPr marL="82296" indent="0" algn="ctr">
              <a:buNone/>
            </a:pPr>
            <a:r>
              <a:rPr lang="ar-IQ" sz="5400" dirty="0"/>
              <a:t>شكرا لحسن لاستماعكم </a:t>
            </a:r>
            <a:endParaRPr lang="en-US" sz="5400" dirty="0"/>
          </a:p>
        </p:txBody>
      </p:sp>
    </p:spTree>
    <p:extLst>
      <p:ext uri="{BB962C8B-B14F-4D97-AF65-F5344CB8AC3E}">
        <p14:creationId xmlns:p14="http://schemas.microsoft.com/office/powerpoint/2010/main" val="3416580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IQ" dirty="0"/>
              <a:t>1- التجديد في الأفكار والمعاني</a:t>
            </a:r>
            <a:br>
              <a:rPr lang="en-US" dirty="0"/>
            </a:br>
            <a:endParaRPr lang="en-US" dirty="0"/>
          </a:p>
        </p:txBody>
      </p:sp>
      <p:sp>
        <p:nvSpPr>
          <p:cNvPr id="3" name="Content Placeholder 2"/>
          <p:cNvSpPr>
            <a:spLocks noGrp="1"/>
          </p:cNvSpPr>
          <p:nvPr>
            <p:ph idx="1"/>
          </p:nvPr>
        </p:nvSpPr>
        <p:spPr/>
        <p:txBody>
          <a:bodyPr/>
          <a:lstStyle/>
          <a:p>
            <a:pPr marL="82296" indent="0" algn="r">
              <a:buNone/>
            </a:pPr>
            <a:r>
              <a:rPr lang="ar-IQ" dirty="0"/>
              <a:t>- اتسعت الثقافة في العصر العباسي، وتعددت الوانها، وقد ظهر أثر ذلك في الشعر.</a:t>
            </a:r>
          </a:p>
          <a:p>
            <a:pPr marL="82296" indent="0" algn="r">
              <a:buNone/>
            </a:pPr>
            <a:r>
              <a:rPr lang="ar-IQ" dirty="0"/>
              <a:t>- لقد غاص الشعراء في بحر الأفكار، وتعمقوا في أغواره، واستخرجوا لآلىء جديدة، تعجب الناظر وتبهر السامع، لما فيه من دقة وروعة وبهاء.</a:t>
            </a:r>
          </a:p>
          <a:p>
            <a:pPr marL="82296" indent="0" algn="r">
              <a:buNone/>
            </a:pPr>
            <a:r>
              <a:rPr lang="ar-IQ" dirty="0"/>
              <a:t>- لقد ابتكر الشعراء صور شعرية جديدة، وكانت الصورة هي الوسيلة القادرة على التعبير عن كلّ الغنى في الحياة العباسيّة.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260502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82296" indent="0" algn="ctr"/>
            <a:r>
              <a:rPr lang="ar-IQ" sz="3200" dirty="0"/>
              <a:t>1- التجديد في الأفكار والمعاني</a:t>
            </a:r>
            <a:br>
              <a:rPr lang="en-US" sz="3200" dirty="0"/>
            </a:br>
            <a:endParaRPr lang="en-US" sz="32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marL="82296" indent="0" algn="r">
              <a:buNone/>
            </a:pPr>
            <a:r>
              <a:rPr lang="ar-IQ" dirty="0"/>
              <a:t>- يقول بشار بن برد : </a:t>
            </a:r>
          </a:p>
          <a:p>
            <a:pPr marL="82296" indent="0" algn="r">
              <a:buNone/>
            </a:pPr>
            <a:r>
              <a:rPr lang="ar-IQ" dirty="0"/>
              <a:t> لم يَطُل ليلي ولكِن لم أنَم     ونَفى عنّي الكَرى طيفٌ ألمْ </a:t>
            </a:r>
          </a:p>
          <a:p>
            <a:pPr marL="82296" indent="0" algn="r">
              <a:buNone/>
            </a:pPr>
            <a:r>
              <a:rPr lang="ar-IQ" dirty="0"/>
              <a:t>وإذا قُلتُ لها جودي لَنا     خرجت بالصمتِ عن لا ونَعَم </a:t>
            </a:r>
          </a:p>
          <a:p>
            <a:pPr marL="82296" indent="0" algn="r">
              <a:buNone/>
            </a:pPr>
            <a:r>
              <a:rPr lang="ar-IQ" dirty="0"/>
              <a:t>نِفّسي يا عَبدَ عَنّي واعلَمي   أنَّي يا عَبْدَ مِن لَحمٍ ودَم</a:t>
            </a:r>
          </a:p>
          <a:p>
            <a:pPr marL="82296" indent="0" algn="r">
              <a:buNone/>
            </a:pPr>
            <a:r>
              <a:rPr lang="ar-IQ" dirty="0"/>
              <a:t>إنَّ في بُرديَّ جِسماً ناحِلا    لو تَوَكَّأتِ عليهِ لانهَدَم </a:t>
            </a:r>
          </a:p>
          <a:p>
            <a:pPr marL="82296" indent="0" algn="r">
              <a:buNone/>
            </a:pPr>
            <a:r>
              <a:rPr lang="ar-IQ" dirty="0"/>
              <a:t>خَتَم الحبُّ لها في عُنُقي      مَوضِعَ الخاتمِ مِن أهلِ الذِمَم</a:t>
            </a:r>
          </a:p>
        </p:txBody>
      </p:sp>
      <p:sp>
        <p:nvSpPr>
          <p:cNvPr id="4" name="Date Placeholder 3"/>
          <p:cNvSpPr>
            <a:spLocks noGrp="1"/>
          </p:cNvSpPr>
          <p:nvPr>
            <p:ph type="dt" sz="half" idx="10"/>
          </p:nvPr>
        </p:nvSpPr>
        <p:spPr/>
        <p:txBody>
          <a:bodyPr/>
          <a:lstStyle/>
          <a:p>
            <a:fld id="{716DFB8A-5DAB-44DC-8F1D-590732BC7724}"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567722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dirty="0"/>
              <a:t>1- التجديد في الأفكار والمعاني</a:t>
            </a:r>
            <a:br>
              <a:rPr lang="en-US" sz="3600" dirty="0"/>
            </a:br>
            <a:endParaRPr lang="en-US" sz="3600" dirty="0"/>
          </a:p>
        </p:txBody>
      </p:sp>
      <p:sp>
        <p:nvSpPr>
          <p:cNvPr id="3" name="Content Placeholder 2"/>
          <p:cNvSpPr>
            <a:spLocks noGrp="1"/>
          </p:cNvSpPr>
          <p:nvPr>
            <p:ph idx="1"/>
          </p:nvPr>
        </p:nvSpPr>
        <p:spPr>
          <a:xfrm>
            <a:off x="1295400" y="1524000"/>
            <a:ext cx="7498080" cy="4800600"/>
          </a:xfrm>
        </p:spPr>
        <p:txBody>
          <a:bodyPr>
            <a:normAutofit lnSpcReduction="10000"/>
          </a:bodyPr>
          <a:lstStyle/>
          <a:p>
            <a:pPr algn="r">
              <a:buFontTx/>
              <a:buChar char="-"/>
            </a:pPr>
            <a:r>
              <a:rPr lang="ar-IQ" dirty="0"/>
              <a:t>كما اشتهر (أبو تمام) بالمعاني المبتكرة، والأفكار المبدعة المزينة باللفظ الجميل والجرس الرقيق، مثل قوله في فضل الحاسد على المحسود: </a:t>
            </a:r>
          </a:p>
          <a:p>
            <a:pPr marL="82296" indent="0" algn="r">
              <a:buNone/>
            </a:pPr>
            <a:r>
              <a:rPr lang="ar-IQ" dirty="0"/>
              <a:t>إذا أراد الله نشر فضيلة</a:t>
            </a:r>
          </a:p>
          <a:p>
            <a:pPr marL="82296" indent="0" algn="r">
              <a:buNone/>
            </a:pPr>
            <a:r>
              <a:rPr lang="ar-IQ" dirty="0"/>
              <a:t>                       طويت أتاح لها لسان حسود</a:t>
            </a:r>
          </a:p>
          <a:p>
            <a:pPr marL="82296" indent="0" algn="r">
              <a:buNone/>
            </a:pPr>
            <a:r>
              <a:rPr lang="ar-IQ" dirty="0"/>
              <a:t>لو لا اشتعالُ النار فيما جاورتْ</a:t>
            </a:r>
          </a:p>
          <a:p>
            <a:pPr marL="82296" indent="0" algn="r">
              <a:buNone/>
            </a:pPr>
            <a:r>
              <a:rPr lang="ar-IQ" dirty="0"/>
              <a:t>                       ما كان يُعرفُ طيبُ عَرف العُودِ</a:t>
            </a:r>
          </a:p>
          <a:p>
            <a:pPr marL="82296" indent="0" algn="r">
              <a:buNone/>
            </a:pPr>
            <a:r>
              <a:rPr lang="ar-IQ" dirty="0"/>
              <a:t>لو لا محاذرةُ العواقبِ لم تزلْ</a:t>
            </a:r>
          </a:p>
          <a:p>
            <a:pPr marL="82296" indent="0" algn="r">
              <a:buNone/>
            </a:pPr>
            <a:r>
              <a:rPr lang="ar-IQ" dirty="0"/>
              <a:t>                           للحاسد النُّعْمى على المحسود</a:t>
            </a:r>
          </a:p>
          <a:p>
            <a:pPr marL="82296" indent="0" algn="r">
              <a:buNone/>
            </a:pPr>
            <a:endParaRPr lang="ar-IQ" dirty="0"/>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2474291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dirty="0">
                <a:solidFill>
                  <a:schemeClr val="accent3">
                    <a:lumMod val="60000"/>
                    <a:lumOff val="40000"/>
                  </a:schemeClr>
                </a:solidFill>
              </a:rPr>
              <a:t>الشرح والتوضيح </a:t>
            </a:r>
            <a:endParaRPr lang="en-US" sz="3600" dirty="0"/>
          </a:p>
        </p:txBody>
      </p:sp>
      <p:sp>
        <p:nvSpPr>
          <p:cNvPr id="3" name="Content Placeholder 2"/>
          <p:cNvSpPr>
            <a:spLocks noGrp="1"/>
          </p:cNvSpPr>
          <p:nvPr>
            <p:ph idx="1"/>
          </p:nvPr>
        </p:nvSpPr>
        <p:spPr>
          <a:xfrm>
            <a:off x="1435608" y="1524000"/>
            <a:ext cx="7498080" cy="4724400"/>
          </a:xfrm>
        </p:spPr>
        <p:txBody>
          <a:bodyPr>
            <a:normAutofit fontScale="92500"/>
          </a:bodyPr>
          <a:lstStyle/>
          <a:p>
            <a:pPr marL="82296" indent="0" algn="r">
              <a:buNone/>
            </a:pPr>
            <a:r>
              <a:rPr lang="ar-IQ" dirty="0"/>
              <a:t>يقصد ان الحسود كثير الكلام بين الناس وغالباً كلامه حول اصحاب الفضل ممن عرفوا بالكرم والنجاح والذكاء والحِلْم اي رجحان العقل، فالحسود يذكرهم بين جميع الناس بالسوء لكنه بسبب كثرة حديثه عنه فهو يجعلهم مشهورين ويجعل فضائلهم مشهورة ومنشورة ومعروفة بين الناس. وقد اراد ابو تمام ان يكرر المعنى من خلال صورة تمثيلية فقال لولا اننا لم نشعل العود لم ينتشر طيب او الرائحة الزكية التي في داخله. ويقول لولا ان عاقبة الحسد معيبة ومذمومة لكان للحسد النعمى على المحسود لانه يظهر من فضله ما كان مستوراً ومن كرمه ما كان خافياً.</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55907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ar-IQ" sz="3600" dirty="0"/>
              <a:t>1- التجديد في الأفكار والمعاني</a:t>
            </a:r>
            <a:br>
              <a:rPr lang="en-US" sz="3600" dirty="0"/>
            </a:br>
            <a:endParaRPr lang="en-US" sz="3600" dirty="0"/>
          </a:p>
        </p:txBody>
      </p:sp>
      <p:sp>
        <p:nvSpPr>
          <p:cNvPr id="3" name="Content Placeholder 2"/>
          <p:cNvSpPr>
            <a:spLocks noGrp="1"/>
          </p:cNvSpPr>
          <p:nvPr>
            <p:ph idx="1"/>
          </p:nvPr>
        </p:nvSpPr>
        <p:spPr>
          <a:xfrm>
            <a:off x="1435608" y="1752600"/>
            <a:ext cx="7498080" cy="4495800"/>
          </a:xfrm>
        </p:spPr>
        <p:txBody>
          <a:bodyPr>
            <a:normAutofit/>
          </a:bodyPr>
          <a:lstStyle/>
          <a:p>
            <a:pPr marL="82296" indent="0" algn="r">
              <a:buNone/>
            </a:pPr>
            <a:r>
              <a:rPr lang="ar-IQ" dirty="0"/>
              <a:t>- وقد أراد عدد من الشعراء العباسيين أن يطوّروا الصورة الشعريّة فاتجهوا للعناية بزخرفها، وكانت أساليب البديع هي الأساليب البلاغيّة المتاحة، فأنتجوا ما سمِّي بالصورة البديعيّة.</a:t>
            </a:r>
          </a:p>
          <a:p>
            <a:pPr algn="r">
              <a:buFontTx/>
              <a:buChar char="-"/>
            </a:pPr>
            <a:r>
              <a:rPr lang="ar-IQ" dirty="0"/>
              <a:t>والصورة البديعيّة هي نتاج بيئة حضرية مترفة وازدهار حضاريّ طوّر الذائقة الجمالية العربية حينئذٍ.  - وقد ظهرتْ هذه النزعة في التصوير لدى مسلم بن الوليد وابن المعتز وغيرهما.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7837739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IQ" sz="3600" dirty="0">
                <a:solidFill>
                  <a:schemeClr val="accent3">
                    <a:lumMod val="60000"/>
                    <a:lumOff val="40000"/>
                  </a:schemeClr>
                </a:solidFill>
              </a:rPr>
              <a:t> </a:t>
            </a:r>
            <a:endParaRPr lang="en-US" sz="3600" dirty="0">
              <a:solidFill>
                <a:schemeClr val="accent3">
                  <a:lumMod val="60000"/>
                  <a:lumOff val="40000"/>
                </a:schemeClr>
              </a:solidFill>
            </a:endParaRPr>
          </a:p>
        </p:txBody>
      </p:sp>
      <p:sp>
        <p:nvSpPr>
          <p:cNvPr id="3" name="Content Placeholder 2"/>
          <p:cNvSpPr>
            <a:spLocks noGrp="1"/>
          </p:cNvSpPr>
          <p:nvPr>
            <p:ph idx="1"/>
          </p:nvPr>
        </p:nvSpPr>
        <p:spPr/>
        <p:txBody>
          <a:bodyPr/>
          <a:lstStyle/>
          <a:p>
            <a:pPr marL="82296" indent="0" algn="r">
              <a:buNone/>
            </a:pPr>
            <a:r>
              <a:rPr lang="ar-IQ" dirty="0"/>
              <a:t>- وكان ابن المعتزّ هو المنظّر لهذا الاتجاه في الصورة الشعريّة عبر كتابه : البديع، الذي تقصّى فيه أصول هذا الفن في القصيدة العربيّة.                                     - وكان ابن المعتز من أغزر شعراء هذا الاتجاه في إنتاج الصور الجميلة التي سوف تؤثر في بنية الصورة في الشعر الأندلسي.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158379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US" sz="36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algn="r">
              <a:buFontTx/>
              <a:buChar char="-"/>
            </a:pPr>
            <a:r>
              <a:rPr lang="ar-IQ" sz="2800" dirty="0"/>
              <a:t>- إذن تطوّرت الصورة الشعريّة في العصر العباسي تطورا مدهشاً، ولم تتخذ أسلوبا موحَّداً أو قالباً جامداً وإنما كان إنعكاسا للحركات الفكريّة وللمذاهب الأدبية والصراعات السياسية.</a:t>
            </a:r>
          </a:p>
          <a:p>
            <a:pPr marL="82296" indent="0" algn="r">
              <a:buNone/>
            </a:pPr>
            <a:endParaRPr lang="ar-IQ" sz="2800" dirty="0"/>
          </a:p>
          <a:p>
            <a:pPr marL="82296" indent="0" algn="r">
              <a:buNone/>
            </a:pPr>
            <a:r>
              <a:rPr lang="ar-IQ" sz="2800" dirty="0"/>
              <a:t> - إن غالبية الشعراء العباسيين كانوا مولعين بالتجديد، وهذا يعود إلى الحياة المختلفة، كذلك التطور الفكري الذي أدى إلى ثراء العقل وفتح الأبواب الكثيرة للخلق والإبداع. </a:t>
            </a:r>
          </a:p>
        </p:txBody>
      </p:sp>
      <p:sp>
        <p:nvSpPr>
          <p:cNvPr id="4" name="Date Placeholder 3"/>
          <p:cNvSpPr>
            <a:spLocks noGrp="1"/>
          </p:cNvSpPr>
          <p:nvPr>
            <p:ph type="dt" sz="half" idx="10"/>
          </p:nvPr>
        </p:nvSpPr>
        <p:spPr/>
        <p:txBody>
          <a:bodyPr/>
          <a:lstStyle/>
          <a:p>
            <a:fld id="{98BD8280-8938-437A-8451-AFA636C2AD39}" type="datetime1">
              <a:rPr lang="en-US" smtClean="0"/>
              <a:t>5/29/2024</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70256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5398</TotalTime>
  <Words>1778</Words>
  <Application>Microsoft Office PowerPoint</Application>
  <PresentationFormat>On-screen Show (4:3)</PresentationFormat>
  <Paragraphs>180</Paragraphs>
  <Slides>28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Calibri</vt:lpstr>
      <vt:lpstr>Gill Sans MT</vt:lpstr>
      <vt:lpstr>Verdana</vt:lpstr>
      <vt:lpstr>Wingdings 2</vt:lpstr>
      <vt:lpstr>Solstice</vt:lpstr>
      <vt:lpstr>د.سارا زيد محمود  المادة: الأدب العباسي  عنوان المحاضرة: مظاهر التجديد في القصيدة العباسية. التاريخ: 2021-11-7 المحاضرة : السادسة الكلية : التربية – جامعة صلاح الدين / شقلاوة </vt:lpstr>
      <vt:lpstr>محتويات المحاضرة </vt:lpstr>
      <vt:lpstr>1- التجديد في الأفكار والمعاني </vt:lpstr>
      <vt:lpstr>1- التجديد في الأفكار والمعاني </vt:lpstr>
      <vt:lpstr>1- التجديد في الأفكار والمعاني </vt:lpstr>
      <vt:lpstr>الشرح والتوضيح </vt:lpstr>
      <vt:lpstr>1- التجديد في الأفكار والمعاني </vt:lpstr>
      <vt:lpstr> </vt:lpstr>
      <vt:lpstr>PowerPoint Presentation</vt:lpstr>
      <vt:lpstr>PowerPoint Presentation</vt:lpstr>
      <vt:lpstr>PowerPoint Presentation</vt:lpstr>
      <vt:lpstr>PowerPoint Presentation</vt:lpstr>
      <vt:lpstr>الشرح</vt:lpstr>
      <vt:lpstr>2- التجديد في الألفاظ والأساليب </vt:lpstr>
      <vt:lpstr>2- التجديد في الألفاظ والأساليب </vt:lpstr>
      <vt:lpstr>2- التجديد في الألفاظ والأساليب </vt:lpstr>
      <vt:lpstr>2- التجديد في الألفاظ والأساليب </vt:lpstr>
      <vt:lpstr>3- التجديد في الأوزان والقوافي </vt:lpstr>
      <vt:lpstr>3-التجديد في الأوزان</vt:lpstr>
      <vt:lpstr>التجديد في الأوزان والقوافي </vt:lpstr>
      <vt:lpstr>3- التجديد في الأوزان والقوافي </vt:lpstr>
      <vt:lpstr>3- التجديد في الأوزان والقوافي </vt:lpstr>
      <vt:lpstr>3-التجديد في الأوزان والقوافي </vt:lpstr>
      <vt:lpstr>3-التجديد في الأوزان والقوافي </vt:lpstr>
      <vt:lpstr>3-التجديد في الأوزان</vt:lpstr>
      <vt:lpstr>المصادر والمراجع </vt:lpstr>
      <vt:lpstr>الواجب الرابع</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م.م سارا زيد محمود  المادة: الأدب العباسي  الكورس : الأول  المرحلة : الثالثة</dc:title>
  <dc:creator>hp</dc:creator>
  <cp:lastModifiedBy>sara</cp:lastModifiedBy>
  <cp:revision>250</cp:revision>
  <dcterms:created xsi:type="dcterms:W3CDTF">2006-08-16T00:00:00Z</dcterms:created>
  <dcterms:modified xsi:type="dcterms:W3CDTF">2024-05-29T06:57:16Z</dcterms:modified>
</cp:coreProperties>
</file>