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8" r:id="rId3"/>
    <p:sldId id="336" r:id="rId4"/>
    <p:sldId id="260" r:id="rId5"/>
    <p:sldId id="310" r:id="rId6"/>
    <p:sldId id="311" r:id="rId7"/>
    <p:sldId id="313" r:id="rId8"/>
    <p:sldId id="312" r:id="rId9"/>
    <p:sldId id="323" r:id="rId10"/>
    <p:sldId id="261" r:id="rId11"/>
    <p:sldId id="308" r:id="rId12"/>
    <p:sldId id="372" r:id="rId13"/>
    <p:sldId id="309" r:id="rId14"/>
    <p:sldId id="373" r:id="rId15"/>
    <p:sldId id="374" r:id="rId16"/>
    <p:sldId id="375" r:id="rId17"/>
    <p:sldId id="334" r:id="rId18"/>
    <p:sldId id="333" r:id="rId19"/>
    <p:sldId id="369" r:id="rId20"/>
    <p:sldId id="370" r:id="rId21"/>
    <p:sldId id="306" r:id="rId22"/>
    <p:sldId id="337" r:id="rId23"/>
    <p:sldId id="349" r:id="rId24"/>
    <p:sldId id="363" r:id="rId25"/>
    <p:sldId id="364" r:id="rId26"/>
    <p:sldId id="30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8" autoAdjust="0"/>
    <p:restoredTop sz="88988" autoAdjust="0"/>
  </p:normalViewPr>
  <p:slideViewPr>
    <p:cSldViewPr>
      <p:cViewPr varScale="1">
        <p:scale>
          <a:sx n="88" d="100"/>
          <a:sy n="88" d="100"/>
        </p:scale>
        <p:origin x="1060"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66E536-A941-41BF-AA85-B1F09D0258AF}" type="datetimeFigureOut">
              <a:rPr lang="en-US" smtClean="0"/>
              <a:t>5/29/2024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C0AEDC-4D16-4EBC-A317-D1CB0CA00E9F}" type="slidenum">
              <a:rPr lang="en-US" smtClean="0"/>
              <a:t>‹#›</a:t>
            </a:fld>
            <a:endParaRPr lang="en-US"/>
          </a:p>
        </p:txBody>
      </p:sp>
    </p:spTree>
    <p:extLst>
      <p:ext uri="{BB962C8B-B14F-4D97-AF65-F5344CB8AC3E}">
        <p14:creationId xmlns:p14="http://schemas.microsoft.com/office/powerpoint/2010/main" val="2164170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C0AEDC-4D16-4EBC-A317-D1CB0CA00E9F}" type="slidenum">
              <a:rPr lang="en-US" smtClean="0"/>
              <a:t>4</a:t>
            </a:fld>
            <a:endParaRPr lang="en-US"/>
          </a:p>
        </p:txBody>
      </p:sp>
    </p:spTree>
    <p:extLst>
      <p:ext uri="{BB962C8B-B14F-4D97-AF65-F5344CB8AC3E}">
        <p14:creationId xmlns:p14="http://schemas.microsoft.com/office/powerpoint/2010/main" val="859301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IQ" dirty="0"/>
              <a:t>شاعر من أهل الكوفة.</a:t>
            </a:r>
            <a:br>
              <a:rPr lang="ar-IQ" dirty="0"/>
            </a:br>
            <a:r>
              <a:rPr lang="ar-IQ" dirty="0"/>
              <a:t>هو أبو أسامة والبة بن الحباب الأسدي الكوفي، يدور شعره حول الخمرة والمجون والغزل بالغلمان، وهو أستاذ أبي نواس.</a:t>
            </a:r>
            <a:endParaRPr lang="en-US" dirty="0"/>
          </a:p>
        </p:txBody>
      </p:sp>
      <p:sp>
        <p:nvSpPr>
          <p:cNvPr id="4" name="Slide Number Placeholder 3"/>
          <p:cNvSpPr>
            <a:spLocks noGrp="1"/>
          </p:cNvSpPr>
          <p:nvPr>
            <p:ph type="sldNum" sz="quarter" idx="10"/>
          </p:nvPr>
        </p:nvSpPr>
        <p:spPr/>
        <p:txBody>
          <a:bodyPr/>
          <a:lstStyle/>
          <a:p>
            <a:fld id="{87C0AEDC-4D16-4EBC-A317-D1CB0CA00E9F}" type="slidenum">
              <a:rPr lang="en-US" smtClean="0"/>
              <a:t>6</a:t>
            </a:fld>
            <a:endParaRPr lang="en-US"/>
          </a:p>
        </p:txBody>
      </p:sp>
    </p:spTree>
    <p:extLst>
      <p:ext uri="{BB962C8B-B14F-4D97-AF65-F5344CB8AC3E}">
        <p14:creationId xmlns:p14="http://schemas.microsoft.com/office/powerpoint/2010/main" val="300610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C0AEDC-4D16-4EBC-A317-D1CB0CA00E9F}" type="slidenum">
              <a:rPr lang="en-US" smtClean="0"/>
              <a:t>7</a:t>
            </a:fld>
            <a:endParaRPr lang="en-US"/>
          </a:p>
        </p:txBody>
      </p:sp>
    </p:spTree>
    <p:extLst>
      <p:ext uri="{BB962C8B-B14F-4D97-AF65-F5344CB8AC3E}">
        <p14:creationId xmlns:p14="http://schemas.microsoft.com/office/powerpoint/2010/main" val="3543263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C0AEDC-4D16-4EBC-A317-D1CB0CA00E9F}" type="slidenum">
              <a:rPr lang="en-US" smtClean="0"/>
              <a:t>13</a:t>
            </a:fld>
            <a:endParaRPr lang="en-US"/>
          </a:p>
        </p:txBody>
      </p:sp>
    </p:spTree>
    <p:extLst>
      <p:ext uri="{BB962C8B-B14F-4D97-AF65-F5344CB8AC3E}">
        <p14:creationId xmlns:p14="http://schemas.microsoft.com/office/powerpoint/2010/main" val="3678736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8ED23005-67DE-4D6B-95C7-33CEDC50DB2B}" type="datetime1">
              <a:rPr lang="en-US" smtClean="0"/>
              <a:t>5/29/2024</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2741FAC-B5CD-4CA7-B42C-2C5F7F0D4513}" type="datetime1">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C10C20C-F91A-4A44-AF80-E75C03DBA213}" type="datetime1">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F8A3F5A-038B-49BD-943F-CBBE42407BDC}" type="datetime1">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BD4067C-9602-45D8-880D-7C1FF87566DF}" type="datetime1">
              <a:rPr lang="en-US" smtClean="0"/>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E79C41A-6887-47FB-ABD5-14078697BC2F}" type="datetime1">
              <a:rPr lang="en-US" smtClean="0"/>
              <a:t>5/29/2024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809F8A59-821F-4161-AE0E-4896EC53F00F}" type="datetime1">
              <a:rPr lang="en-US" smtClean="0"/>
              <a:t>5/29/2024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8D5B0DEB-871A-446F-8748-25CA842E74E9}" type="datetime1">
              <a:rPr lang="en-US" smtClean="0"/>
              <a:t>5/29/2024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BAA94D4-34B0-42A1-A34F-CDBFC57314F3}" type="datetime1">
              <a:rPr lang="en-US" smtClean="0"/>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9DFC9F15-FFCE-42F4-98E0-4760ABF70D5C}" type="datetime1">
              <a:rPr lang="en-US" smtClean="0"/>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439F0DB-F73A-4B45-86AB-E0F67B2D2FF3}" type="datetime1">
              <a:rPr lang="en-US" smtClean="0"/>
              <a:t>5/29/2024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685800"/>
            <a:ext cx="7406640" cy="4724400"/>
          </a:xfrm>
        </p:spPr>
        <p:txBody>
          <a:bodyPr>
            <a:normAutofit/>
          </a:bodyPr>
          <a:lstStyle/>
          <a:p>
            <a:pPr algn="r"/>
            <a:r>
              <a:rPr lang="ar-IQ" dirty="0" err="1"/>
              <a:t>د.سارا</a:t>
            </a:r>
            <a:r>
              <a:rPr lang="ar-IQ" dirty="0"/>
              <a:t> زيد محمود </a:t>
            </a:r>
            <a:br>
              <a:rPr lang="ar-IQ" dirty="0"/>
            </a:br>
            <a:r>
              <a:rPr lang="ar-IQ" dirty="0"/>
              <a:t>المادة: الأدب العباسي </a:t>
            </a:r>
            <a:br>
              <a:rPr lang="ar-IQ" dirty="0"/>
            </a:br>
            <a:r>
              <a:rPr lang="ar-IQ" dirty="0"/>
              <a:t>عنوان المحاضرة: التجديد في الموضوعات الشعرية في العصر العباسي.</a:t>
            </a:r>
            <a:br>
              <a:rPr lang="ar-IQ" dirty="0"/>
            </a:br>
            <a:r>
              <a:rPr lang="ar-IQ" dirty="0"/>
              <a:t>التاريخ: 2021-</a:t>
            </a:r>
            <a:r>
              <a:rPr lang="ar-KW" dirty="0"/>
              <a:t>10-</a:t>
            </a:r>
            <a:r>
              <a:rPr lang="ar-IQ"/>
              <a:t>25</a:t>
            </a:r>
            <a:br>
              <a:rPr lang="ar-IQ" dirty="0"/>
            </a:br>
            <a:r>
              <a:rPr lang="ar-IQ" dirty="0"/>
              <a:t>الكلية : التربية – جامعة صلاح الدين / شقلاوة </a:t>
            </a:r>
            <a:endParaRPr lang="en-US" dirty="0"/>
          </a:p>
        </p:txBody>
      </p:sp>
      <p:sp>
        <p:nvSpPr>
          <p:cNvPr id="3" name="Subtitle 2"/>
          <p:cNvSpPr>
            <a:spLocks noGrp="1"/>
          </p:cNvSpPr>
          <p:nvPr>
            <p:ph type="subTitle" idx="1"/>
          </p:nvPr>
        </p:nvSpPr>
        <p:spPr>
          <a:xfrm>
            <a:off x="2362200" y="5562600"/>
            <a:ext cx="6400800" cy="762000"/>
          </a:xfrm>
        </p:spPr>
        <p:txBody>
          <a:bodyPr/>
          <a:lstStyle/>
          <a:p>
            <a:pPr algn="r"/>
            <a:r>
              <a:rPr lang="en-US" dirty="0"/>
              <a:t>Email: </a:t>
            </a:r>
            <a:r>
              <a:rPr lang="en-US" dirty="0" err="1"/>
              <a:t>Sara.mahmood@su.edu.krd</a:t>
            </a:r>
            <a:endParaRPr lang="en-US" dirty="0"/>
          </a:p>
        </p:txBody>
      </p:sp>
      <p:sp>
        <p:nvSpPr>
          <p:cNvPr id="4" name="Date Placeholder 3"/>
          <p:cNvSpPr>
            <a:spLocks noGrp="1"/>
          </p:cNvSpPr>
          <p:nvPr>
            <p:ph type="dt" sz="half" idx="10"/>
          </p:nvPr>
        </p:nvSpPr>
        <p:spPr/>
        <p:txBody>
          <a:bodyPr/>
          <a:lstStyle/>
          <a:p>
            <a:fld id="{F8205052-4066-4BE5-A95D-64915DB514A7}" type="datetime1">
              <a:rPr lang="en-US" smtClean="0"/>
              <a:t>5/29/2024</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3616264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sz="3600" b="1" dirty="0">
                <a:solidFill>
                  <a:schemeClr val="accent5">
                    <a:lumMod val="60000"/>
                    <a:lumOff val="40000"/>
                  </a:schemeClr>
                </a:solidFill>
              </a:rPr>
              <a:t>2- الشعوبية والزندقة </a:t>
            </a:r>
            <a:endParaRPr lang="en-US" sz="3600" dirty="0">
              <a:solidFill>
                <a:schemeClr val="accent3">
                  <a:lumMod val="60000"/>
                  <a:lumOff val="40000"/>
                </a:schemeClr>
              </a:solidFill>
            </a:endParaRPr>
          </a:p>
        </p:txBody>
      </p:sp>
      <p:sp>
        <p:nvSpPr>
          <p:cNvPr id="3" name="Content Placeholder 2"/>
          <p:cNvSpPr>
            <a:spLocks noGrp="1"/>
          </p:cNvSpPr>
          <p:nvPr>
            <p:ph idx="1"/>
          </p:nvPr>
        </p:nvSpPr>
        <p:spPr/>
        <p:txBody>
          <a:bodyPr>
            <a:normAutofit/>
          </a:bodyPr>
          <a:lstStyle/>
          <a:p>
            <a:pPr marL="82296" indent="0" algn="r">
              <a:buNone/>
            </a:pPr>
            <a:r>
              <a:rPr lang="ar-IQ" sz="2800" dirty="0"/>
              <a:t>- وعلى الرّغم من شعوبيته، وتجرُّئِه على العرب، إلّا أنّه يفخر أحيانا بالولاء والانتماء إليهم، ومما قاله في العرب:</a:t>
            </a:r>
            <a:br>
              <a:rPr lang="ar-IQ" sz="2800" dirty="0"/>
            </a:br>
            <a:r>
              <a:rPr lang="ar-IQ" sz="2800" dirty="0"/>
              <a:t>مِنْكُمْ نبيُّ الهُدى يقرو محاسِنُهُ</a:t>
            </a:r>
            <a:br>
              <a:rPr lang="ar-IQ" sz="2800" dirty="0"/>
            </a:br>
            <a:r>
              <a:rPr lang="ar-IQ" sz="2800" dirty="0"/>
              <a:t>ساقي الحجيج ومنكم منهبُ الزّادِ</a:t>
            </a:r>
            <a:br>
              <a:rPr lang="ar-IQ" sz="2800" dirty="0"/>
            </a:br>
            <a:r>
              <a:rPr lang="ar-IQ" sz="2800" dirty="0"/>
              <a:t>صلَتْ لكُمْ عجَمُ الآفاقِ قاطبةً</a:t>
            </a:r>
            <a:br>
              <a:rPr lang="ar-IQ" sz="2800" dirty="0"/>
            </a:br>
            <a:r>
              <a:rPr lang="ar-IQ" sz="2800" dirty="0"/>
              <a:t>فوجٌ وَفودٌ وفوجٌ غيرُ وقّادِ</a:t>
            </a:r>
          </a:p>
          <a:p>
            <a:pPr marL="82296" indent="0" algn="r">
              <a:buNone/>
            </a:pPr>
            <a:r>
              <a:rPr lang="ar-IQ" sz="2800" dirty="0"/>
              <a:t>- ممّا تقدّم تظهر النزعة الشعوبية واضحةً جليةً في أشعار بشار بن برد، وهو رأس الشعوبية في وقته، وقد أعلن لها الولاء والميول علانية، بعد أن تبرأ من مواليه العرب، وهو الذي كان يعتز بولائه لهم قبل أن تتملكه هذه النزعة.</a:t>
            </a:r>
          </a:p>
          <a:p>
            <a:pPr marL="82296" indent="0" algn="r">
              <a:buNone/>
            </a:pPr>
            <a:endParaRPr lang="ar-IQ" sz="2800" dirty="0"/>
          </a:p>
          <a:p>
            <a:pPr marL="82296" indent="0" algn="r">
              <a:buNone/>
            </a:pPr>
            <a:endParaRPr lang="en-US" sz="2800" dirty="0"/>
          </a:p>
        </p:txBody>
      </p:sp>
      <p:sp>
        <p:nvSpPr>
          <p:cNvPr id="4" name="Date Placeholder 3"/>
          <p:cNvSpPr>
            <a:spLocks noGrp="1"/>
          </p:cNvSpPr>
          <p:nvPr>
            <p:ph type="dt" sz="half" idx="10"/>
          </p:nvPr>
        </p:nvSpPr>
        <p:spPr/>
        <p:txBody>
          <a:bodyPr/>
          <a:lstStyle/>
          <a:p>
            <a:fld id="{4CA8034A-DFC4-49B6-AF74-044D4EF8FDE7}"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2841667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sz="4400" b="1" dirty="0">
                <a:solidFill>
                  <a:schemeClr val="accent5">
                    <a:lumMod val="60000"/>
                    <a:lumOff val="40000"/>
                  </a:schemeClr>
                </a:solidFill>
              </a:rPr>
              <a:t>2- الشعوبية والزندقة </a:t>
            </a:r>
            <a:endParaRPr lang="en-US" dirty="0">
              <a:solidFill>
                <a:schemeClr val="accent3">
                  <a:lumMod val="60000"/>
                  <a:lumOff val="40000"/>
                </a:schemeClr>
              </a:solidFill>
            </a:endParaRPr>
          </a:p>
        </p:txBody>
      </p:sp>
      <p:sp>
        <p:nvSpPr>
          <p:cNvPr id="3" name="Content Placeholder 2"/>
          <p:cNvSpPr>
            <a:spLocks noGrp="1"/>
          </p:cNvSpPr>
          <p:nvPr>
            <p:ph idx="1"/>
          </p:nvPr>
        </p:nvSpPr>
        <p:spPr/>
        <p:txBody>
          <a:bodyPr>
            <a:normAutofit fontScale="92500" lnSpcReduction="10000"/>
          </a:bodyPr>
          <a:lstStyle/>
          <a:p>
            <a:pPr algn="r" rtl="1">
              <a:buFontTx/>
              <a:buChar char="-"/>
            </a:pPr>
            <a:r>
              <a:rPr lang="ar-IQ" dirty="0"/>
              <a:t>الزندقة : </a:t>
            </a:r>
          </a:p>
          <a:p>
            <a:pPr algn="r" rtl="1">
              <a:buFontTx/>
              <a:buChar char="-"/>
            </a:pPr>
            <a:r>
              <a:rPr lang="ar-IQ" dirty="0"/>
              <a:t>فالزندقة تعني أول الأمر المانوية، ثم تطورت دلالتها، وأصبحت تستغرق كافة أصحاب الديانات الفارسية، كالمزدكية والمرقونية، والديصانية، ثم اتسعت دلالتها، صارت تشمل كل الملحدين والمشككين في الدين. </a:t>
            </a:r>
          </a:p>
          <a:p>
            <a:pPr algn="r" rtl="1">
              <a:buFontTx/>
              <a:buChar char="-"/>
            </a:pPr>
            <a:r>
              <a:rPr lang="ar-IQ" dirty="0"/>
              <a:t>وهذه المعاني هي التي كان الخاصة يريدونها عندما يستعملون كلمة زنديق، أما العامة وأشباههم فكانوا يُسمون المستهتر الماجن زنديقا. إذن الزندقة تحمل معنى التهتك، ثم التدرج فيه إلى الخروج عن الدين..، ثم المغالاة في ذلك إلى أقوال فيها معنى الإلحاد عن غير نظر وتفكير.</a:t>
            </a:r>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568221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t>الزندقة ظاهرة قديمة تجدد ظهورها بشكل معين في الفترة الإسلامية وهي ظاهرة أعلنت معارضتها للإسلام وهدفت إلى مقاومة الإسلام وهدمه واعتمدت أسسا فكرية مناقضة له.</a:t>
            </a:r>
          </a:p>
          <a:p>
            <a:pPr algn="r"/>
            <a:endParaRPr lang="en-US" dirty="0"/>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3133480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sz="4400" b="1" dirty="0">
                <a:solidFill>
                  <a:schemeClr val="accent5">
                    <a:lumMod val="60000"/>
                    <a:lumOff val="40000"/>
                  </a:schemeClr>
                </a:solidFill>
              </a:rPr>
              <a:t>2- الشعوبية والزندقة </a:t>
            </a:r>
            <a:endParaRPr lang="en-US" dirty="0"/>
          </a:p>
        </p:txBody>
      </p:sp>
      <p:sp>
        <p:nvSpPr>
          <p:cNvPr id="3" name="Content Placeholder 2"/>
          <p:cNvSpPr>
            <a:spLocks noGrp="1"/>
          </p:cNvSpPr>
          <p:nvPr>
            <p:ph idx="1"/>
          </p:nvPr>
        </p:nvSpPr>
        <p:spPr/>
        <p:txBody>
          <a:bodyPr>
            <a:normAutofit/>
          </a:bodyPr>
          <a:lstStyle/>
          <a:p>
            <a:pPr algn="r">
              <a:buFontTx/>
              <a:buChar char="-"/>
            </a:pPr>
            <a:r>
              <a:rPr lang="ar-IQ" sz="2800" dirty="0"/>
              <a:t>- وقد انتشرت الزندقة في العصر العباسي الأول، وكان إنتشارها في العصر الأموي أقل من ذلك والسبب يعود إلى أن مذاهب علم الكلام والجدل الديني والاهتمام بالترجمة مازالت في بدايتها، وان اتساعها يعود إلى العصر العباسي الأول، وقد أدى ذلك إلى ترجمة الكثير من الكتب الفلسفية وعلم الكلام وغيرها..</a:t>
            </a:r>
          </a:p>
          <a:p>
            <a:pPr algn="r">
              <a:buFontTx/>
              <a:buChar char="-"/>
            </a:pPr>
            <a:r>
              <a:rPr lang="ar-IQ" sz="2800" dirty="0"/>
              <a:t>- والسبب الآخر يعود إلى أن أصحاب الحركات الهدامة لاحظوا أن الدولة العباسية بقيت عربية كما كانت الدولة الأمومية، مما لا شك أن الحركات الهدامة سعوا جاهدين إلى تحقيقها ومنها إحياء الديانات الزرادشتية والمانوية والمزردكية.</a:t>
            </a:r>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3639991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82296" indent="0" algn="r">
              <a:buNone/>
            </a:pPr>
            <a:r>
              <a:rPr lang="ar-IQ" dirty="0"/>
              <a:t>بشار بن برد يقول :</a:t>
            </a:r>
          </a:p>
          <a:p>
            <a:pPr marL="82296" indent="0" algn="r">
              <a:buNone/>
            </a:pPr>
            <a:r>
              <a:rPr lang="ar-IQ" b="1" dirty="0"/>
              <a:t>لا خير في العش إنْ كنّا كذا أبداً     </a:t>
            </a:r>
          </a:p>
          <a:p>
            <a:pPr marL="82296" indent="0" algn="r">
              <a:buNone/>
            </a:pPr>
            <a:r>
              <a:rPr lang="ar-IQ" b="1" dirty="0"/>
              <a:t>                                 لا نلتقي وسبيلُ الملتقى نهجُ </a:t>
            </a:r>
          </a:p>
          <a:p>
            <a:pPr marL="82296" indent="0" algn="r">
              <a:buNone/>
            </a:pPr>
            <a:r>
              <a:rPr lang="ar-IQ" b="1" dirty="0"/>
              <a:t>قالوا حرامٌ تلاقينا فقلتُ لهم </a:t>
            </a:r>
          </a:p>
          <a:p>
            <a:pPr marL="82296" indent="0" algn="r">
              <a:buNone/>
            </a:pPr>
            <a:r>
              <a:rPr lang="ar-IQ" b="1" dirty="0"/>
              <a:t>                        ما في التلاقي ولا في قُبلةٍ حَرَجُ </a:t>
            </a:r>
          </a:p>
          <a:p>
            <a:pPr marL="82296" indent="0" algn="r">
              <a:buNone/>
            </a:pPr>
            <a:r>
              <a:rPr lang="ar-IQ" b="1" dirty="0"/>
              <a:t>من راقب الناسَ لم يظفرْ بحاجيِهِ </a:t>
            </a:r>
          </a:p>
          <a:p>
            <a:pPr marL="82296" indent="0" algn="r">
              <a:buNone/>
            </a:pPr>
            <a:r>
              <a:rPr lang="ar-IQ" b="1" dirty="0"/>
              <a:t>                            وفاز بالطّيباتِ الفاتكُ اللَّهجُ</a:t>
            </a:r>
          </a:p>
          <a:p>
            <a:pPr marL="82296" indent="0" algn="r">
              <a:buNone/>
            </a:pPr>
            <a:r>
              <a:rPr lang="ar-IQ" dirty="0"/>
              <a:t>-فأحل الشاعر القبلة واجتناء زهراتِ الجسد، واقتطاف ثمراته، دون اكتراثِ للناس أو اتقاء لألسنتهم، فالحياةُ فُرصٌ، واستمتاع جسدي.</a:t>
            </a:r>
            <a:endParaRPr lang="en-US" dirty="0"/>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4219229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82296" indent="0" algn="r">
              <a:buNone/>
            </a:pPr>
            <a:r>
              <a:rPr lang="ar-IQ" dirty="0"/>
              <a:t>يقول بشار بن برد في صديقه (صالح عبدالقدوس)، نادباً له، وقد قتله المهدي وصلبه لزندقته وكفره، مصرحا بأنه يذرف الدموع عليه خفيةُ حتى لا يفتضح أمره: </a:t>
            </a:r>
          </a:p>
          <a:p>
            <a:pPr marL="82296" indent="0" algn="r">
              <a:buNone/>
            </a:pPr>
            <a:r>
              <a:rPr lang="ar-IQ" dirty="0"/>
              <a:t>لقد عشتَ مبسوط اليدينِ مُبرِّزاً </a:t>
            </a:r>
          </a:p>
          <a:p>
            <a:pPr marL="82296" indent="0" algn="r">
              <a:buNone/>
            </a:pPr>
            <a:r>
              <a:rPr lang="ar-IQ" dirty="0"/>
              <a:t>                     وعُفويتَ عند الموتِ من ضغطةِ القبر </a:t>
            </a:r>
          </a:p>
          <a:p>
            <a:pPr marL="82296" indent="0" algn="r">
              <a:buNone/>
            </a:pPr>
            <a:r>
              <a:rPr lang="ar-IQ" dirty="0"/>
              <a:t>فما تَشتَفي عينايَ من دائم البكا   </a:t>
            </a:r>
          </a:p>
          <a:p>
            <a:pPr marL="82296" indent="0" algn="r">
              <a:buNone/>
            </a:pPr>
            <a:r>
              <a:rPr lang="ar-IQ" dirty="0"/>
              <a:t>                  عليك ولو أني بكيتُ إلى الحشرِ</a:t>
            </a:r>
          </a:p>
          <a:p>
            <a:pPr marL="82296" indent="0" algn="r">
              <a:buNone/>
            </a:pPr>
            <a:r>
              <a:rPr lang="ar-IQ" dirty="0"/>
              <a:t>فطُوبَى لمن يبكي أخاه مجاهرا    </a:t>
            </a:r>
          </a:p>
          <a:p>
            <a:pPr marL="82296" indent="0" algn="r">
              <a:buNone/>
            </a:pPr>
            <a:r>
              <a:rPr lang="ar-IQ" dirty="0"/>
              <a:t>                        ولكنني أبكي لفقدك في سرّي  </a:t>
            </a:r>
            <a:endParaRPr lang="en-US" dirty="0"/>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3629684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82296" indent="0" algn="r">
              <a:buNone/>
            </a:pPr>
            <a:r>
              <a:rPr lang="ar-IQ" dirty="0"/>
              <a:t>يقول أبو نواس:</a:t>
            </a:r>
          </a:p>
          <a:p>
            <a:pPr marL="82296" indent="0" algn="r">
              <a:buNone/>
            </a:pPr>
            <a:r>
              <a:rPr lang="ar-IQ" dirty="0"/>
              <a:t>يا أحمد المُرتجى في كلّ نائبةٍ    </a:t>
            </a:r>
          </a:p>
          <a:p>
            <a:pPr marL="82296" indent="0" algn="r">
              <a:buNone/>
            </a:pPr>
            <a:r>
              <a:rPr lang="ar-IQ" dirty="0"/>
              <a:t>                   قم سيّدي نعصِ جبّار السمواتِ</a:t>
            </a:r>
            <a:endParaRPr lang="en-US" dirty="0"/>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30907085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sz="4000" b="1" dirty="0">
                <a:solidFill>
                  <a:schemeClr val="accent5">
                    <a:lumMod val="60000"/>
                    <a:lumOff val="40000"/>
                  </a:schemeClr>
                </a:solidFill>
              </a:rPr>
              <a:t>2- الشعوبية والزندقة </a:t>
            </a:r>
            <a:endParaRPr lang="en-US" dirty="0"/>
          </a:p>
        </p:txBody>
      </p:sp>
      <p:sp>
        <p:nvSpPr>
          <p:cNvPr id="3" name="Content Placeholder 2"/>
          <p:cNvSpPr>
            <a:spLocks noGrp="1"/>
          </p:cNvSpPr>
          <p:nvPr>
            <p:ph idx="1"/>
          </p:nvPr>
        </p:nvSpPr>
        <p:spPr/>
        <p:txBody>
          <a:bodyPr/>
          <a:lstStyle/>
          <a:p>
            <a:pPr algn="r">
              <a:buFontTx/>
              <a:buChar char="-"/>
            </a:pPr>
            <a:r>
              <a:rPr lang="ar-IQ" dirty="0"/>
              <a:t> </a:t>
            </a:r>
          </a:p>
          <a:p>
            <a:pPr algn="r">
              <a:buFontTx/>
              <a:buChar char="-"/>
            </a:pPr>
            <a:r>
              <a:rPr lang="ar-IQ" dirty="0"/>
              <a:t>نشاط الزنادقة أصبح ظاهرا في عهد الخليفة العباسي المهدي وقد كون هذا النشاط خطرا كبيرا على الخليفة.</a:t>
            </a:r>
          </a:p>
          <a:p>
            <a:pPr algn="r">
              <a:buFontTx/>
              <a:buChar char="-"/>
            </a:pPr>
            <a:r>
              <a:rPr lang="ar-IQ" dirty="0"/>
              <a:t>-اهتم الخلفاء في العصر العباسي بمحاربة الزنادقة، فالمصادر تذكر لنا إن الخليفة أبا جعفر المنصور كان مهتما بمتابعة الزنادقة والسبب في ذلك يعود إلى أن الحركات الفكرية أخذت تتوسع في عهده.</a:t>
            </a:r>
          </a:p>
          <a:p>
            <a:pPr algn="r">
              <a:buFontTx/>
              <a:buChar char="-"/>
            </a:pPr>
            <a:r>
              <a:rPr lang="ar-IQ" dirty="0"/>
              <a:t>- وأهتم المهدي كذلك بالقضاء على الزنادقة ومراقبة تحركاتهم ومتابعتهم.</a:t>
            </a:r>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23983445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KW" dirty="0">
                <a:solidFill>
                  <a:schemeClr val="accent5">
                    <a:lumMod val="60000"/>
                    <a:lumOff val="40000"/>
                  </a:schemeClr>
                </a:solidFill>
              </a:rPr>
              <a:t>3</a:t>
            </a:r>
            <a:r>
              <a:rPr lang="ar-IQ" dirty="0">
                <a:solidFill>
                  <a:schemeClr val="accent5">
                    <a:lumMod val="60000"/>
                    <a:lumOff val="40000"/>
                  </a:schemeClr>
                </a:solidFill>
              </a:rPr>
              <a:t>- الشعر الفكاهي  </a:t>
            </a:r>
          </a:p>
        </p:txBody>
      </p:sp>
      <p:sp>
        <p:nvSpPr>
          <p:cNvPr id="3" name="Content Placeholder 2"/>
          <p:cNvSpPr>
            <a:spLocks noGrp="1"/>
          </p:cNvSpPr>
          <p:nvPr>
            <p:ph idx="1"/>
          </p:nvPr>
        </p:nvSpPr>
        <p:spPr/>
        <p:txBody>
          <a:bodyPr/>
          <a:lstStyle/>
          <a:p>
            <a:pPr algn="r" rtl="1">
              <a:buFontTx/>
              <a:buChar char="-"/>
            </a:pPr>
            <a:r>
              <a:rPr lang="ar-IQ" sz="2800" dirty="0"/>
              <a:t>الفكاهة بمعنى المزاح، والفكِه الذي يضحك أصحابه، وقد وجدت الفكاهة مجالا رحباً في أوساط المجتمع العباسي، بسبب التحضر والتطور.</a:t>
            </a:r>
          </a:p>
          <a:p>
            <a:pPr algn="r" rtl="1">
              <a:buFontTx/>
              <a:buChar char="-"/>
            </a:pPr>
            <a:r>
              <a:rPr lang="ar-IQ" sz="2800" dirty="0"/>
              <a:t>أصبحت تُطلب كثيرا في المجالس والمحافل، ولا سيما من الخلفاء والوزراء وكبار القوم، إذ جعلوها وسيلة للترفيه والإضحاك والتسلية، وكان طبيعيا وسط الحياة اللاهية ان تنزع النفس إلى أساليب الفكاهة التي تشرح الصدر. </a:t>
            </a:r>
          </a:p>
          <a:p>
            <a:pPr marL="82296" indent="0" algn="r" rtl="1">
              <a:buNone/>
            </a:pPr>
            <a:r>
              <a:rPr lang="ar-IQ" sz="2800" dirty="0"/>
              <a:t>- كان البخلاء موضع التندر في المجالس، وفي دواوين الشعراء شيء كثير ولاسيما في ديوان أبي نواس.</a:t>
            </a:r>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2866015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KW" dirty="0">
                <a:solidFill>
                  <a:schemeClr val="accent5">
                    <a:lumMod val="60000"/>
                    <a:lumOff val="40000"/>
                  </a:schemeClr>
                </a:solidFill>
              </a:rPr>
              <a:t>3</a:t>
            </a:r>
            <a:r>
              <a:rPr lang="ar-IQ" dirty="0">
                <a:solidFill>
                  <a:schemeClr val="accent5">
                    <a:lumMod val="60000"/>
                    <a:lumOff val="40000"/>
                  </a:schemeClr>
                </a:solidFill>
              </a:rPr>
              <a:t>- الشعر الفكاهي </a:t>
            </a:r>
            <a:endParaRPr lang="en-US" dirty="0"/>
          </a:p>
        </p:txBody>
      </p:sp>
      <p:sp>
        <p:nvSpPr>
          <p:cNvPr id="3" name="Content Placeholder 2"/>
          <p:cNvSpPr>
            <a:spLocks noGrp="1"/>
          </p:cNvSpPr>
          <p:nvPr>
            <p:ph idx="1"/>
          </p:nvPr>
        </p:nvSpPr>
        <p:spPr/>
        <p:txBody>
          <a:bodyPr/>
          <a:lstStyle/>
          <a:p>
            <a:pPr marL="82296" indent="0" algn="r">
              <a:buNone/>
            </a:pPr>
            <a:r>
              <a:rPr lang="ar-IQ" b="1" dirty="0"/>
              <a:t>يقول أبو نواس : </a:t>
            </a:r>
          </a:p>
          <a:p>
            <a:pPr marL="82296" indent="0" algn="r">
              <a:buNone/>
            </a:pPr>
            <a:endParaRPr lang="ar-IQ" b="1" dirty="0"/>
          </a:p>
          <a:p>
            <a:pPr marL="82296" indent="0" algn="r">
              <a:buNone/>
            </a:pPr>
            <a:r>
              <a:rPr lang="ar-IQ" b="1" dirty="0"/>
              <a:t>رَغيفُ سَعيدٍ عِندَهُ عِدلُ نَفسِهِ</a:t>
            </a:r>
          </a:p>
          <a:p>
            <a:pPr marL="82296" indent="0" algn="r">
              <a:buNone/>
            </a:pPr>
            <a:r>
              <a:rPr lang="ar-IQ" b="1" dirty="0"/>
              <a:t>                    يُقَلِّبُهُ طَوراً وَطَوراً يُلاعِبُه</a:t>
            </a:r>
          </a:p>
          <a:p>
            <a:pPr marL="82296" indent="0" algn="r">
              <a:buNone/>
            </a:pPr>
            <a:r>
              <a:rPr lang="ar-IQ" b="1" dirty="0"/>
              <a:t>وَيُخرِجُهُ مِن كِمِّهِ فَيَشِمَّهُ</a:t>
            </a:r>
          </a:p>
          <a:p>
            <a:pPr marL="82296" indent="0" algn="r">
              <a:buNone/>
            </a:pPr>
            <a:r>
              <a:rPr lang="ar-IQ" b="1" dirty="0"/>
              <a:t>                   وَيُجلِسَهُ في حِجرِهِ وَيُخاطِبُه</a:t>
            </a:r>
          </a:p>
          <a:p>
            <a:pPr marL="82296" indent="0" algn="r">
              <a:buNone/>
            </a:pPr>
            <a:r>
              <a:rPr lang="ar-IQ" b="1" dirty="0"/>
              <a:t>وَإِن جائَهُ المَسكينُ يَطلُبُ فَضلَهُ</a:t>
            </a:r>
          </a:p>
          <a:p>
            <a:pPr marL="82296" indent="0" algn="r">
              <a:buNone/>
            </a:pPr>
            <a:r>
              <a:rPr lang="ar-IQ" b="1" dirty="0"/>
              <a:t>                           فَقَد ثَكَلَتهُ أُمُّهُ وَأَقارِبُه</a:t>
            </a:r>
          </a:p>
          <a:p>
            <a:pPr marL="82296" indent="0" algn="r">
              <a:buNone/>
            </a:pPr>
            <a:endParaRPr lang="en-US" dirty="0"/>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2412380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ar-IQ" sz="3600" b="1" dirty="0">
                <a:solidFill>
                  <a:schemeClr val="accent5">
                    <a:lumMod val="60000"/>
                    <a:lumOff val="40000"/>
                  </a:schemeClr>
                </a:solidFill>
              </a:rPr>
              <a:t>محتويات المحاضرة </a:t>
            </a:r>
            <a:endParaRPr lang="en-US" sz="3600" b="1" dirty="0">
              <a:solidFill>
                <a:schemeClr val="accent5">
                  <a:lumMod val="60000"/>
                  <a:lumOff val="40000"/>
                </a:schemeClr>
              </a:solidFill>
            </a:endParaRPr>
          </a:p>
        </p:txBody>
      </p:sp>
      <p:sp>
        <p:nvSpPr>
          <p:cNvPr id="5" name="Content Placeholder 4"/>
          <p:cNvSpPr>
            <a:spLocks noGrp="1"/>
          </p:cNvSpPr>
          <p:nvPr>
            <p:ph idx="1"/>
          </p:nvPr>
        </p:nvSpPr>
        <p:spPr/>
        <p:txBody>
          <a:bodyPr>
            <a:normAutofit/>
          </a:bodyPr>
          <a:lstStyle/>
          <a:p>
            <a:pPr algn="r" rtl="1">
              <a:buFontTx/>
              <a:buChar char="-"/>
            </a:pPr>
            <a:r>
              <a:rPr lang="ar-IQ" b="1" dirty="0"/>
              <a:t>مظاهر التجديد في القصيدة العباسية :</a:t>
            </a:r>
          </a:p>
          <a:p>
            <a:pPr algn="r" rtl="1">
              <a:buFontTx/>
              <a:buChar char="-"/>
            </a:pPr>
            <a:r>
              <a:rPr lang="ar-IQ" dirty="0"/>
              <a:t>4- التجديد في الموضوعات الشعرية في العصر العباسي: -</a:t>
            </a:r>
          </a:p>
          <a:p>
            <a:pPr algn="r" rtl="1">
              <a:buFontTx/>
              <a:buChar char="-"/>
            </a:pPr>
            <a:r>
              <a:rPr lang="ar-IQ" dirty="0"/>
              <a:t>المجون.</a:t>
            </a:r>
          </a:p>
          <a:p>
            <a:pPr algn="r" rtl="1">
              <a:buFontTx/>
              <a:buChar char="-"/>
            </a:pPr>
            <a:r>
              <a:rPr lang="ar-IQ" dirty="0"/>
              <a:t>الشعوبية والزندقة.</a:t>
            </a:r>
          </a:p>
          <a:p>
            <a:pPr algn="r" rtl="1">
              <a:buFontTx/>
              <a:buChar char="-"/>
            </a:pPr>
            <a:r>
              <a:rPr lang="ar-IQ" dirty="0"/>
              <a:t>الشعر الفكاهي.</a:t>
            </a:r>
          </a:p>
          <a:p>
            <a:pPr algn="r" rtl="1">
              <a:buFontTx/>
              <a:buChar char="-"/>
            </a:pPr>
            <a:r>
              <a:rPr lang="ar-IQ" dirty="0"/>
              <a:t>الشعر التعليمي.</a:t>
            </a:r>
            <a:endParaRPr lang="en-US" dirty="0"/>
          </a:p>
          <a:p>
            <a:pPr marL="82296" indent="0" algn="r">
              <a:buNone/>
            </a:pPr>
            <a:r>
              <a:rPr lang="ar-KW" dirty="0"/>
              <a:t> </a:t>
            </a:r>
            <a:endParaRPr lang="en-US" dirty="0"/>
          </a:p>
        </p:txBody>
      </p:sp>
      <p:sp>
        <p:nvSpPr>
          <p:cNvPr id="6" name="Date Placeholder 5"/>
          <p:cNvSpPr>
            <a:spLocks noGrp="1"/>
          </p:cNvSpPr>
          <p:nvPr>
            <p:ph type="dt" sz="half" idx="10"/>
          </p:nvPr>
        </p:nvSpPr>
        <p:spPr/>
        <p:txBody>
          <a:bodyPr/>
          <a:lstStyle/>
          <a:p>
            <a:fld id="{13A6D99E-291F-4A1B-868A-79DC8AD8533C}" type="datetime1">
              <a:rPr lang="en-US" smtClean="0"/>
              <a:t>5/29/2024</a:t>
            </a:fld>
            <a:endParaRPr lang="en-US"/>
          </a:p>
        </p:txBody>
      </p:sp>
      <p:sp>
        <p:nvSpPr>
          <p:cNvPr id="8" name="Slide Number Placeholder 7"/>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666101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KW" dirty="0">
                <a:solidFill>
                  <a:schemeClr val="accent5">
                    <a:lumMod val="60000"/>
                    <a:lumOff val="40000"/>
                  </a:schemeClr>
                </a:solidFill>
              </a:rPr>
              <a:t>3</a:t>
            </a:r>
            <a:r>
              <a:rPr lang="ar-IQ" dirty="0">
                <a:solidFill>
                  <a:schemeClr val="accent5">
                    <a:lumMod val="60000"/>
                    <a:lumOff val="40000"/>
                  </a:schemeClr>
                </a:solidFill>
              </a:rPr>
              <a:t>- الشعر الفكاهي </a:t>
            </a:r>
            <a:endParaRPr lang="en-US" dirty="0"/>
          </a:p>
        </p:txBody>
      </p:sp>
      <p:sp>
        <p:nvSpPr>
          <p:cNvPr id="3" name="Content Placeholder 2"/>
          <p:cNvSpPr>
            <a:spLocks noGrp="1"/>
          </p:cNvSpPr>
          <p:nvPr>
            <p:ph idx="1"/>
          </p:nvPr>
        </p:nvSpPr>
        <p:spPr/>
        <p:txBody>
          <a:bodyPr/>
          <a:lstStyle/>
          <a:p>
            <a:pPr marL="82296" indent="0" algn="r">
              <a:buNone/>
            </a:pPr>
            <a:r>
              <a:rPr lang="ar-IQ" dirty="0"/>
              <a:t> إن هذا اللون من الشعر الفكاهي يتصف بالسطحية في اختيار الالفاظ السهلة، وتجعل المتلقي يشعر بالبهجة، وفي الغالب منظوم على عجل أو ارتجالاً. </a:t>
            </a:r>
            <a:endParaRPr lang="en-US" dirty="0"/>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659553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2473" y="304800"/>
            <a:ext cx="7498080" cy="1143000"/>
          </a:xfrm>
        </p:spPr>
        <p:txBody>
          <a:bodyPr/>
          <a:lstStyle/>
          <a:p>
            <a:pPr algn="ctr"/>
            <a:r>
              <a:rPr lang="ar-KW" dirty="0">
                <a:solidFill>
                  <a:schemeClr val="accent5">
                    <a:lumMod val="60000"/>
                    <a:lumOff val="40000"/>
                  </a:schemeClr>
                </a:solidFill>
              </a:rPr>
              <a:t>4</a:t>
            </a:r>
            <a:r>
              <a:rPr lang="ar-IQ" dirty="0">
                <a:solidFill>
                  <a:schemeClr val="accent5">
                    <a:lumMod val="60000"/>
                    <a:lumOff val="40000"/>
                  </a:schemeClr>
                </a:solidFill>
              </a:rPr>
              <a:t>- الشعر التعليمي </a:t>
            </a:r>
          </a:p>
        </p:txBody>
      </p:sp>
      <p:sp>
        <p:nvSpPr>
          <p:cNvPr id="3" name="Content Placeholder 2"/>
          <p:cNvSpPr>
            <a:spLocks noGrp="1"/>
          </p:cNvSpPr>
          <p:nvPr>
            <p:ph idx="1"/>
          </p:nvPr>
        </p:nvSpPr>
        <p:spPr/>
        <p:txBody>
          <a:bodyPr>
            <a:normAutofit/>
          </a:bodyPr>
          <a:lstStyle/>
          <a:p>
            <a:pPr algn="r">
              <a:buFontTx/>
              <a:buChar char="-"/>
            </a:pPr>
            <a:r>
              <a:rPr lang="ar-IQ" dirty="0"/>
              <a:t>فنٌ أدبي جديد، ظهر في العصر العباسي، لم يكن هذا الشعر له جذور في العصور الأخرى، غرضه تسهيل حفظ العلوم واستظهار المعارف، لا سيما بعد الاقبال </a:t>
            </a:r>
          </a:p>
          <a:p>
            <a:pPr marL="82296" indent="0" algn="r">
              <a:buNone/>
            </a:pPr>
            <a:r>
              <a:rPr lang="ar-IQ" dirty="0"/>
              <a:t>على التعليم والرغبة في طلب المعرفة.</a:t>
            </a:r>
          </a:p>
          <a:p>
            <a:pPr marL="82296" indent="0" algn="r">
              <a:buNone/>
            </a:pPr>
            <a:endParaRPr lang="ar-IQ" dirty="0"/>
          </a:p>
          <a:p>
            <a:pPr marL="82296" indent="0" algn="r">
              <a:buNone/>
            </a:pPr>
            <a:r>
              <a:rPr lang="ar-IQ" dirty="0"/>
              <a:t>- ومن سمات هذا الشعر الافتقار إلى العاطفة والخيال ومخاطبة العقل، وطول النفس الشعري، واعتماده الرجز وتنوع القافية.</a:t>
            </a:r>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39759004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KW" dirty="0">
                <a:solidFill>
                  <a:schemeClr val="accent5">
                    <a:lumMod val="60000"/>
                    <a:lumOff val="40000"/>
                  </a:schemeClr>
                </a:solidFill>
              </a:rPr>
              <a:t>4</a:t>
            </a:r>
            <a:r>
              <a:rPr lang="ar-IQ" dirty="0">
                <a:solidFill>
                  <a:schemeClr val="accent5">
                    <a:lumMod val="60000"/>
                    <a:lumOff val="40000"/>
                  </a:schemeClr>
                </a:solidFill>
              </a:rPr>
              <a:t>- الشعر التعليمي </a:t>
            </a:r>
          </a:p>
        </p:txBody>
      </p:sp>
      <p:sp>
        <p:nvSpPr>
          <p:cNvPr id="3" name="Content Placeholder 2"/>
          <p:cNvSpPr>
            <a:spLocks noGrp="1"/>
          </p:cNvSpPr>
          <p:nvPr>
            <p:ph idx="1"/>
          </p:nvPr>
        </p:nvSpPr>
        <p:spPr/>
        <p:txBody>
          <a:bodyPr>
            <a:normAutofit fontScale="92500" lnSpcReduction="20000"/>
          </a:bodyPr>
          <a:lstStyle/>
          <a:p>
            <a:pPr marL="82296" indent="0" algn="r">
              <a:buNone/>
            </a:pPr>
            <a:r>
              <a:rPr lang="ar-IQ" dirty="0"/>
              <a:t>- يعد (أبان بن عبدالحميد اللاحقي) رائد هذا اللون من الشعر، فله مزدوجة في خمسة آلاف بينت تقريبا،استفرغ فيها كتاب (كليلة ودمنة)، يقول (أبان اللاحقي)</a:t>
            </a:r>
          </a:p>
          <a:p>
            <a:pPr marL="82296" indent="0" algn="r">
              <a:buNone/>
            </a:pPr>
            <a:r>
              <a:rPr lang="ar-IQ" dirty="0"/>
              <a:t>هذا كتابُ أدبٍ ومِحنهْ                                                   وهو الذي يُدعى كليلة دِمنه  </a:t>
            </a:r>
          </a:p>
          <a:p>
            <a:pPr marL="82296" indent="0" algn="r">
              <a:buNone/>
            </a:pPr>
            <a:r>
              <a:rPr lang="ar-IQ" dirty="0"/>
              <a:t>  فيه دلالات وفيه رُشدُ                                                      وهو كتابٌ وضعته الهِندُ    </a:t>
            </a:r>
          </a:p>
          <a:p>
            <a:pPr marL="82296" indent="0" algn="r">
              <a:buNone/>
            </a:pPr>
            <a:r>
              <a:rPr lang="ar-IQ" dirty="0"/>
              <a:t>    فوصفوا آداب كل عالمِ                                   </a:t>
            </a:r>
          </a:p>
          <a:p>
            <a:pPr marL="82296" indent="0" algn="r">
              <a:buNone/>
            </a:pPr>
            <a:r>
              <a:rPr lang="ar-IQ" dirty="0"/>
              <a:t>                       حكايةً عن ألسن البهائمِ</a:t>
            </a:r>
          </a:p>
          <a:p>
            <a:pPr marL="82296" indent="0" algn="r">
              <a:buNone/>
            </a:pPr>
            <a:r>
              <a:rPr lang="ar-IQ" dirty="0"/>
              <a:t>فالحكماء يعرفون فضله       </a:t>
            </a:r>
          </a:p>
          <a:p>
            <a:pPr marL="82296" indent="0" algn="r">
              <a:buNone/>
            </a:pPr>
            <a:r>
              <a:rPr lang="ar-IQ" dirty="0"/>
              <a:t>                          والسخفاء يشتهون هزله </a:t>
            </a:r>
          </a:p>
          <a:p>
            <a:pPr marL="82296" indent="0" algn="r">
              <a:buNone/>
            </a:pPr>
            <a:endParaRPr lang="ar-IQ" dirty="0"/>
          </a:p>
          <a:p>
            <a:pPr marL="82296" indent="0" algn="r">
              <a:buNone/>
            </a:pPr>
            <a:endParaRPr lang="ar-IQ" dirty="0"/>
          </a:p>
          <a:p>
            <a:pPr marL="82296" indent="0" algn="r">
              <a:buNone/>
            </a:pPr>
            <a:endParaRPr lang="ar-IQ" dirty="0"/>
          </a:p>
          <a:p>
            <a:pPr marL="82296" indent="0" algn="r">
              <a:buNone/>
            </a:pPr>
            <a:endParaRPr lang="ar-IQ" dirty="0"/>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9530102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KW" dirty="0">
                <a:solidFill>
                  <a:schemeClr val="accent5">
                    <a:lumMod val="60000"/>
                    <a:lumOff val="40000"/>
                  </a:schemeClr>
                </a:solidFill>
              </a:rPr>
              <a:t>4</a:t>
            </a:r>
            <a:r>
              <a:rPr lang="ar-IQ" dirty="0">
                <a:solidFill>
                  <a:schemeClr val="accent5">
                    <a:lumMod val="60000"/>
                    <a:lumOff val="40000"/>
                  </a:schemeClr>
                </a:solidFill>
              </a:rPr>
              <a:t>- الشعر التعليمي </a:t>
            </a:r>
          </a:p>
        </p:txBody>
      </p:sp>
      <p:sp>
        <p:nvSpPr>
          <p:cNvPr id="3" name="Content Placeholder 2"/>
          <p:cNvSpPr>
            <a:spLocks noGrp="1"/>
          </p:cNvSpPr>
          <p:nvPr>
            <p:ph idx="1"/>
          </p:nvPr>
        </p:nvSpPr>
        <p:spPr>
          <a:xfrm>
            <a:off x="1645920" y="1371600"/>
            <a:ext cx="7498080" cy="4800600"/>
          </a:xfrm>
        </p:spPr>
        <p:txBody>
          <a:bodyPr>
            <a:normAutofit fontScale="92500" lnSpcReduction="20000"/>
          </a:bodyPr>
          <a:lstStyle/>
          <a:p>
            <a:pPr marL="82296" indent="0" algn="r">
              <a:buNone/>
            </a:pPr>
            <a:r>
              <a:rPr lang="ar-IQ" dirty="0"/>
              <a:t>- كما شارك الشعراء في تدوين التاريخ شعرا، نظم الشاعر (علي بن الجهم) مزدوجة حول تاريخ بدأ الخليفة وتاريخ الأنبياء والاسلام.</a:t>
            </a:r>
          </a:p>
          <a:p>
            <a:pPr marL="82296" indent="0" algn="r" rtl="1">
              <a:buNone/>
            </a:pPr>
            <a:r>
              <a:rPr lang="ar-IQ" dirty="0"/>
              <a:t>- </a:t>
            </a:r>
            <a:r>
              <a:rPr lang="ar-SA" dirty="0"/>
              <a:t>لقد كثر هذا اللون من النظم في العصر العباسي باسلوب سهل ميسور لان التعلم آنذاك يعتمد كثيرا على الحفظ والشرح حفظ القران الكريم والحديث النبوي الشريف والمتون اللغوية والقصائد الشعرية ولم يتجاوز الغاية التعليمية </a:t>
            </a:r>
            <a:r>
              <a:rPr lang="ar-IQ" dirty="0"/>
              <a:t>.</a:t>
            </a:r>
          </a:p>
          <a:p>
            <a:pPr marL="82296" indent="0" algn="r" rtl="1">
              <a:buNone/>
            </a:pPr>
            <a:r>
              <a:rPr lang="ar-IQ" dirty="0"/>
              <a:t>-  </a:t>
            </a:r>
            <a:r>
              <a:rPr lang="ar-SA" dirty="0"/>
              <a:t>وظل الشعر التعليمي قائما وزاد الاقبال على نظمه بمرور الايام حتى اصبحنا نرى في العصور اللاحقة كثيرا من المنظومات في الفقه والطب والخط والبلاغة وغيرها .</a:t>
            </a:r>
            <a:endParaRPr lang="en-US" dirty="0"/>
          </a:p>
          <a:p>
            <a:pPr marL="82296" indent="0" algn="r">
              <a:buNone/>
            </a:pPr>
            <a:r>
              <a:rPr lang="ar-IQ" dirty="0"/>
              <a:t>  </a:t>
            </a:r>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1866296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المصادر والمراجع </a:t>
            </a:r>
            <a:endParaRPr lang="en-US" dirty="0"/>
          </a:p>
        </p:txBody>
      </p:sp>
      <p:sp>
        <p:nvSpPr>
          <p:cNvPr id="3" name="Content Placeholder 2"/>
          <p:cNvSpPr>
            <a:spLocks noGrp="1"/>
          </p:cNvSpPr>
          <p:nvPr>
            <p:ph idx="1"/>
          </p:nvPr>
        </p:nvSpPr>
        <p:spPr/>
        <p:txBody>
          <a:bodyPr>
            <a:normAutofit lnSpcReduction="10000"/>
          </a:bodyPr>
          <a:lstStyle/>
          <a:p>
            <a:pPr marL="82296" indent="0" algn="r">
              <a:buNone/>
            </a:pPr>
            <a:r>
              <a:rPr lang="ar-IQ" dirty="0"/>
              <a:t>الأدب العربي في العصر العباسي، د. ناظم رشيد.</a:t>
            </a:r>
          </a:p>
          <a:p>
            <a:pPr marL="82296" indent="0" algn="r">
              <a:buNone/>
            </a:pPr>
            <a:r>
              <a:rPr lang="ar-IQ" dirty="0"/>
              <a:t>العصر العباسي الأول، د.شوقي ضيف.</a:t>
            </a:r>
          </a:p>
          <a:p>
            <a:pPr marL="82296" indent="0" algn="r">
              <a:buNone/>
            </a:pPr>
            <a:r>
              <a:rPr lang="ar-IQ" dirty="0"/>
              <a:t>القيم الفنية المستحدثة، توفيق الفيل.</a:t>
            </a:r>
          </a:p>
          <a:p>
            <a:pPr marL="82296" indent="0" algn="r">
              <a:buNone/>
            </a:pPr>
            <a:r>
              <a:rPr lang="ar-IQ" dirty="0"/>
              <a:t>محاضرات في الأدب العباسي، د. رشاد كمال مصطفى.</a:t>
            </a:r>
          </a:p>
          <a:p>
            <a:pPr marL="82296" indent="0" algn="r">
              <a:buNone/>
            </a:pPr>
            <a:r>
              <a:rPr lang="ar-IQ"/>
              <a:t>الزندقة والشعوبية في العصر العباسي، حسين عطوان.</a:t>
            </a:r>
            <a:endParaRPr lang="ar-KW" dirty="0"/>
          </a:p>
          <a:p>
            <a:pPr marL="82296" indent="0" algn="r">
              <a:buNone/>
            </a:pPr>
            <a:r>
              <a:rPr lang="ar-IQ" dirty="0"/>
              <a:t>دواوين الشعراء (أبو نواس، بشار بن برد).</a:t>
            </a:r>
          </a:p>
          <a:p>
            <a:pPr marL="82296" indent="0" algn="r">
              <a:buNone/>
            </a:pPr>
            <a:r>
              <a:rPr lang="ar-IQ" dirty="0"/>
              <a:t>صور من حياة الزندقة في العصر العباسي، العصر العباسي، أ.م.د خميس الدليمي، كلية التربية- الجامعة المستنصرية، (بحث منشور في النت)</a:t>
            </a:r>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36688241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الواجب الخامس</a:t>
            </a:r>
            <a:endParaRPr lang="en-US" dirty="0"/>
          </a:p>
        </p:txBody>
      </p:sp>
      <p:sp>
        <p:nvSpPr>
          <p:cNvPr id="3" name="Content Placeholder 2"/>
          <p:cNvSpPr>
            <a:spLocks noGrp="1"/>
          </p:cNvSpPr>
          <p:nvPr>
            <p:ph idx="1"/>
          </p:nvPr>
        </p:nvSpPr>
        <p:spPr/>
        <p:txBody>
          <a:bodyPr/>
          <a:lstStyle/>
          <a:p>
            <a:pPr marL="82296" indent="0" algn="r">
              <a:buNone/>
            </a:pPr>
            <a:r>
              <a:rPr lang="ar-IQ" dirty="0"/>
              <a:t>- أبو العتاهية. </a:t>
            </a:r>
          </a:p>
          <a:p>
            <a:pPr marL="82296" indent="0" algn="r">
              <a:buNone/>
            </a:pPr>
            <a:r>
              <a:rPr lang="ar-IQ" dirty="0"/>
              <a:t>- أبو تمام الطائي.   </a:t>
            </a:r>
          </a:p>
          <a:p>
            <a:pPr marL="82296" indent="0" algn="r">
              <a:buNone/>
            </a:pPr>
            <a:r>
              <a:rPr lang="ar-IQ" dirty="0"/>
              <a:t>  المطلوب : تلخيص سيرة حياة الشاعرين مع ذكر نماذج  شعرية. </a:t>
            </a:r>
          </a:p>
          <a:p>
            <a:pPr marL="82296" indent="0" algn="r">
              <a:buNone/>
            </a:pPr>
            <a:r>
              <a:rPr lang="ar-IQ" dirty="0"/>
              <a:t>الرجوع إلى كتاب : تاريخ الأدب العربي، أحمد حسن الزيات. </a:t>
            </a:r>
            <a:endParaRPr lang="en-US" dirty="0"/>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37351415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a:p>
        </p:txBody>
      </p:sp>
      <p:sp>
        <p:nvSpPr>
          <p:cNvPr id="3" name="Content Placeholder 2"/>
          <p:cNvSpPr>
            <a:spLocks noGrp="1"/>
          </p:cNvSpPr>
          <p:nvPr>
            <p:ph idx="1"/>
          </p:nvPr>
        </p:nvSpPr>
        <p:spPr/>
        <p:txBody>
          <a:bodyPr>
            <a:normAutofit/>
          </a:bodyPr>
          <a:lstStyle/>
          <a:p>
            <a:pPr marL="82296" indent="0" algn="ctr">
              <a:buNone/>
            </a:pPr>
            <a:r>
              <a:rPr lang="ar-IQ" sz="5400" dirty="0"/>
              <a:t>شكرا لحسن لاستماعكم </a:t>
            </a:r>
            <a:endParaRPr lang="en-US" sz="5400" dirty="0"/>
          </a:p>
        </p:txBody>
      </p:sp>
    </p:spTree>
    <p:extLst>
      <p:ext uri="{BB962C8B-B14F-4D97-AF65-F5344CB8AC3E}">
        <p14:creationId xmlns:p14="http://schemas.microsoft.com/office/powerpoint/2010/main" val="3416580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325562"/>
          </a:xfrm>
        </p:spPr>
        <p:txBody>
          <a:bodyPr>
            <a:normAutofit fontScale="90000"/>
          </a:bodyPr>
          <a:lstStyle/>
          <a:p>
            <a:pPr algn="ctr"/>
            <a:r>
              <a:rPr lang="ar-IQ" b="1" dirty="0">
                <a:solidFill>
                  <a:schemeClr val="accent5">
                    <a:lumMod val="60000"/>
                    <a:lumOff val="40000"/>
                  </a:schemeClr>
                </a:solidFill>
              </a:rPr>
              <a:t>4- التجديد في الموضوعات الشعرية في العصر العباسي: -</a:t>
            </a:r>
            <a:br>
              <a:rPr lang="ar-IQ" b="1" dirty="0">
                <a:solidFill>
                  <a:schemeClr val="accent5">
                    <a:lumMod val="60000"/>
                    <a:lumOff val="40000"/>
                  </a:schemeClr>
                </a:solidFill>
              </a:rPr>
            </a:br>
            <a:endParaRPr lang="en-US" b="1" dirty="0">
              <a:solidFill>
                <a:schemeClr val="accent5">
                  <a:lumMod val="60000"/>
                  <a:lumOff val="40000"/>
                </a:schemeClr>
              </a:solidFill>
            </a:endParaRPr>
          </a:p>
        </p:txBody>
      </p:sp>
      <p:sp>
        <p:nvSpPr>
          <p:cNvPr id="3" name="Content Placeholder 2"/>
          <p:cNvSpPr>
            <a:spLocks noGrp="1"/>
          </p:cNvSpPr>
          <p:nvPr>
            <p:ph idx="1"/>
          </p:nvPr>
        </p:nvSpPr>
        <p:spPr/>
        <p:txBody>
          <a:bodyPr/>
          <a:lstStyle/>
          <a:p>
            <a:pPr algn="r">
              <a:buFontTx/>
              <a:buChar char="-"/>
            </a:pPr>
            <a:r>
              <a:rPr lang="ar-IQ" dirty="0"/>
              <a:t>المجون : </a:t>
            </a:r>
          </a:p>
          <a:p>
            <a:pPr algn="r">
              <a:buFontTx/>
              <a:buChar char="-"/>
            </a:pPr>
            <a:r>
              <a:rPr lang="ar-IQ" dirty="0"/>
              <a:t>المجون في اللغة هو الذي يرتكب الفضائح المخزية، </a:t>
            </a:r>
          </a:p>
          <a:p>
            <a:pPr marL="82296" indent="0" algn="r">
              <a:buNone/>
            </a:pPr>
            <a:r>
              <a:rPr lang="ar-IQ" dirty="0"/>
              <a:t>ويخلع ثوب الحياء، ويفعل مايشاء من الأعمال المنكرة.</a:t>
            </a:r>
          </a:p>
          <a:p>
            <a:pPr marL="82296" indent="0" algn="r">
              <a:buNone/>
            </a:pPr>
            <a:endParaRPr lang="ar-IQ" dirty="0"/>
          </a:p>
          <a:p>
            <a:pPr marL="82296" indent="0" algn="r">
              <a:buNone/>
            </a:pPr>
            <a:r>
              <a:rPr lang="ar-IQ" dirty="0"/>
              <a:t>- لقد اتسم جانب من المجتمع العباسي بالمجون والاستهتار بالقيم، والسبب هو كثرة الجواري الذين عرفوا بالفساد والانحطاط الخلقي، وانتشار الحانات ومجالس الشراب، فضلا عن الحرية المطلقة</a:t>
            </a:r>
            <a:r>
              <a:rPr lang="ar-KW" dirty="0"/>
              <a:t> </a:t>
            </a:r>
            <a:r>
              <a:rPr lang="ar-IQ" dirty="0"/>
              <a:t>التي رآها المجتمع آنذاك.</a:t>
            </a:r>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4260502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82296" indent="0" algn="ctr"/>
            <a:r>
              <a:rPr lang="ar-IQ" sz="3200" b="1" dirty="0">
                <a:solidFill>
                  <a:schemeClr val="accent5">
                    <a:lumMod val="60000"/>
                    <a:lumOff val="40000"/>
                  </a:schemeClr>
                </a:solidFill>
              </a:rPr>
              <a:t>1- المجون </a:t>
            </a:r>
          </a:p>
        </p:txBody>
      </p:sp>
      <p:sp>
        <p:nvSpPr>
          <p:cNvPr id="3" name="Content Placeholder 2"/>
          <p:cNvSpPr>
            <a:spLocks noGrp="1"/>
          </p:cNvSpPr>
          <p:nvPr>
            <p:ph idx="1"/>
          </p:nvPr>
        </p:nvSpPr>
        <p:spPr/>
        <p:txBody>
          <a:bodyPr>
            <a:normAutofit fontScale="92500" lnSpcReduction="20000"/>
          </a:bodyPr>
          <a:lstStyle/>
          <a:p>
            <a:pPr algn="r">
              <a:buFontTx/>
              <a:buChar char="-"/>
            </a:pPr>
            <a:r>
              <a:rPr lang="ar-IQ" dirty="0"/>
              <a:t>من شعراء المجون : </a:t>
            </a:r>
          </a:p>
          <a:p>
            <a:pPr marL="82296" indent="0" algn="r">
              <a:buNone/>
            </a:pPr>
            <a:r>
              <a:rPr lang="ar-IQ" dirty="0"/>
              <a:t>1- أبا دُلامة.</a:t>
            </a:r>
          </a:p>
          <a:p>
            <a:pPr marL="82296" indent="0" algn="r">
              <a:buNone/>
            </a:pPr>
            <a:r>
              <a:rPr lang="ar-IQ" dirty="0"/>
              <a:t>2- أبا نواس.</a:t>
            </a:r>
          </a:p>
          <a:p>
            <a:pPr marL="82296" indent="0" algn="r">
              <a:buNone/>
            </a:pPr>
            <a:r>
              <a:rPr lang="ar-IQ" dirty="0"/>
              <a:t>3- مطيع بن أياس.</a:t>
            </a:r>
          </a:p>
          <a:p>
            <a:pPr marL="82296" indent="0" algn="r">
              <a:buNone/>
            </a:pPr>
            <a:r>
              <a:rPr lang="ar-IQ" dirty="0"/>
              <a:t>4- الحسين بن الضحّاك.</a:t>
            </a:r>
          </a:p>
          <a:p>
            <a:pPr marL="82296" indent="0" algn="r">
              <a:buNone/>
            </a:pPr>
            <a:r>
              <a:rPr lang="ar-IQ" dirty="0"/>
              <a:t>5- مسلم بن الوليد.</a:t>
            </a:r>
          </a:p>
          <a:p>
            <a:pPr marL="82296" indent="0" algn="r">
              <a:buNone/>
            </a:pPr>
            <a:r>
              <a:rPr lang="ar-IQ" dirty="0"/>
              <a:t>6- يحي بن زياد.</a:t>
            </a:r>
          </a:p>
          <a:p>
            <a:pPr marL="82296" indent="0" algn="r">
              <a:buNone/>
            </a:pPr>
            <a:r>
              <a:rPr lang="ar-IQ" dirty="0"/>
              <a:t>7- والبة بن الحُجاب.</a:t>
            </a:r>
          </a:p>
          <a:p>
            <a:pPr marL="82296" indent="0" algn="r">
              <a:buNone/>
            </a:pPr>
            <a:r>
              <a:rPr lang="ar-IQ" dirty="0"/>
              <a:t>8- أبان اللاحقي.</a:t>
            </a:r>
          </a:p>
          <a:p>
            <a:pPr marL="82296" indent="0" algn="r">
              <a:buNone/>
            </a:pPr>
            <a:r>
              <a:rPr lang="ar-IQ" dirty="0"/>
              <a:t>9- الفضل بن عبدالصمد الرقاشي.</a:t>
            </a:r>
          </a:p>
        </p:txBody>
      </p:sp>
      <p:sp>
        <p:nvSpPr>
          <p:cNvPr id="4" name="Date Placeholder 3"/>
          <p:cNvSpPr>
            <a:spLocks noGrp="1"/>
          </p:cNvSpPr>
          <p:nvPr>
            <p:ph type="dt" sz="half" idx="10"/>
          </p:nvPr>
        </p:nvSpPr>
        <p:spPr/>
        <p:txBody>
          <a:bodyPr/>
          <a:lstStyle/>
          <a:p>
            <a:fld id="{716DFB8A-5DAB-44DC-8F1D-590732BC7724}"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3567722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sz="3600" b="1" dirty="0">
                <a:solidFill>
                  <a:schemeClr val="accent5">
                    <a:lumMod val="60000"/>
                    <a:lumOff val="40000"/>
                  </a:schemeClr>
                </a:solidFill>
              </a:rPr>
              <a:t>1- المجون </a:t>
            </a:r>
            <a:endParaRPr lang="en-US" sz="3600" b="1" dirty="0">
              <a:solidFill>
                <a:schemeClr val="accent5">
                  <a:lumMod val="60000"/>
                  <a:lumOff val="40000"/>
                </a:schemeClr>
              </a:solidFill>
            </a:endParaRPr>
          </a:p>
        </p:txBody>
      </p:sp>
      <p:sp>
        <p:nvSpPr>
          <p:cNvPr id="3" name="Content Placeholder 2"/>
          <p:cNvSpPr>
            <a:spLocks noGrp="1"/>
          </p:cNvSpPr>
          <p:nvPr>
            <p:ph idx="1"/>
          </p:nvPr>
        </p:nvSpPr>
        <p:spPr>
          <a:xfrm>
            <a:off x="1219200" y="1524000"/>
            <a:ext cx="7498080" cy="4800600"/>
          </a:xfrm>
        </p:spPr>
        <p:txBody>
          <a:bodyPr>
            <a:normAutofit/>
          </a:bodyPr>
          <a:lstStyle/>
          <a:p>
            <a:pPr algn="r">
              <a:buFontTx/>
              <a:buChar char="-"/>
            </a:pPr>
            <a:r>
              <a:rPr lang="ar-IQ" dirty="0"/>
              <a:t>اتسم هذا الاتجاه بأسلوب التصريح لا التلميح، يقول </a:t>
            </a:r>
            <a:r>
              <a:rPr lang="ar-IQ" b="1" dirty="0"/>
              <a:t>(مطيع بن إياس الكناني) </a:t>
            </a:r>
            <a:r>
              <a:rPr lang="ar-IQ" dirty="0"/>
              <a:t>:</a:t>
            </a:r>
          </a:p>
          <a:p>
            <a:pPr marL="82296" indent="0" algn="r">
              <a:buNone/>
            </a:pPr>
            <a:r>
              <a:rPr lang="ar-IQ" b="1" dirty="0"/>
              <a:t>اِخلَع عذارَك في الهَوى         وَشرَب مُعَتَّقَةَ الدِنانِ </a:t>
            </a:r>
          </a:p>
          <a:p>
            <a:pPr marL="82296" indent="0" algn="r">
              <a:buNone/>
            </a:pPr>
            <a:r>
              <a:rPr lang="ar-IQ" b="1" dirty="0"/>
              <a:t>وَصِلِ القبيحَ مُجاهراً           فالعَيشُ في وَصلِ القِنانِ </a:t>
            </a:r>
          </a:p>
          <a:p>
            <a:pPr marL="82296" indent="0" algn="r">
              <a:buNone/>
            </a:pPr>
            <a:r>
              <a:rPr lang="ar-IQ" b="1" dirty="0"/>
              <a:t>لا يَلهِينَّكَ غيرُ ما               تَهوى فإنَّ العُمرَ فانِ </a:t>
            </a:r>
          </a:p>
          <a:p>
            <a:pPr marL="82296" indent="0" algn="r">
              <a:buNone/>
            </a:pPr>
            <a:r>
              <a:rPr lang="ar-IQ" dirty="0"/>
              <a:t>- كان الشاعر يحضُّ الناس حصّاً على الانغماس في الانحلال والفجور، ناصحا لهم أن يقبلوا على تعاطي الخمر، وسماع القيان، ليروّحوا عن أنفسهم، ويحققوا لها أكبر قدر من المتعة في حياتهم القصيرة</a:t>
            </a:r>
            <a:r>
              <a:rPr lang="ar-IQ" b="1" dirty="0"/>
              <a:t>. </a:t>
            </a:r>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2474291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sz="3600" b="1" dirty="0">
                <a:solidFill>
                  <a:schemeClr val="accent5">
                    <a:lumMod val="60000"/>
                    <a:lumOff val="40000"/>
                  </a:schemeClr>
                </a:solidFill>
              </a:rPr>
              <a:t>1- المجون </a:t>
            </a:r>
            <a:endParaRPr lang="ar-IQ" sz="3600" dirty="0">
              <a:solidFill>
                <a:schemeClr val="accent3">
                  <a:lumMod val="60000"/>
                  <a:lumOff val="40000"/>
                </a:schemeClr>
              </a:solidFill>
            </a:endParaRPr>
          </a:p>
        </p:txBody>
      </p:sp>
      <p:sp>
        <p:nvSpPr>
          <p:cNvPr id="3" name="Content Placeholder 2"/>
          <p:cNvSpPr>
            <a:spLocks noGrp="1"/>
          </p:cNvSpPr>
          <p:nvPr>
            <p:ph idx="1"/>
          </p:nvPr>
        </p:nvSpPr>
        <p:spPr>
          <a:xfrm>
            <a:off x="1435608" y="1524000"/>
            <a:ext cx="7498080" cy="4724400"/>
          </a:xfrm>
        </p:spPr>
        <p:txBody>
          <a:bodyPr>
            <a:normAutofit/>
          </a:bodyPr>
          <a:lstStyle/>
          <a:p>
            <a:pPr algn="r">
              <a:buFontTx/>
              <a:buChar char="-"/>
            </a:pPr>
            <a:r>
              <a:rPr lang="ar-IQ" dirty="0"/>
              <a:t>كانت مجالس المجّان في غاية الخلاعة والتهتك والرذيلة، وإن المجانة والخلاعة والتهتك حالة طبيعية لأناس تمردوا على دينهم واستخفوا بكلّ القيم والتقاليد، واستسلموا إلى الشيطان، كما قال (</a:t>
            </a:r>
            <a:r>
              <a:rPr lang="ar-IQ" b="1" dirty="0"/>
              <a:t>والبة بن الحباب) </a:t>
            </a:r>
            <a:r>
              <a:rPr lang="ar-IQ" dirty="0"/>
              <a:t>:- </a:t>
            </a:r>
            <a:endParaRPr lang="ar-IQ" b="1" dirty="0"/>
          </a:p>
          <a:p>
            <a:pPr marL="82296" indent="0" algn="r">
              <a:buNone/>
            </a:pPr>
            <a:r>
              <a:rPr lang="ar-IQ" b="1" dirty="0"/>
              <a:t>حتى إذا ما انتشينا ... وهزّنا إبليس</a:t>
            </a:r>
            <a:br>
              <a:rPr lang="ar-IQ" b="1" dirty="0"/>
            </a:br>
            <a:r>
              <a:rPr lang="ar-IQ" b="1" dirty="0"/>
              <a:t>رأيت أعجب شيءٍ ... منّا ونحن جلوس</a:t>
            </a:r>
            <a:br>
              <a:rPr lang="ar-IQ" b="1" dirty="0"/>
            </a:br>
            <a:r>
              <a:rPr lang="ar-IQ" b="1" dirty="0"/>
              <a:t>هذا يقبّل هذا ... وذاك هذا يبوس</a:t>
            </a:r>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559070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sz="3600" b="1" dirty="0">
                <a:solidFill>
                  <a:schemeClr val="accent5">
                    <a:lumMod val="60000"/>
                    <a:lumOff val="40000"/>
                  </a:schemeClr>
                </a:solidFill>
              </a:rPr>
              <a:t>2- الشعوبية والزندقة </a:t>
            </a:r>
            <a:endParaRPr lang="en-US" sz="3600" b="1" dirty="0">
              <a:solidFill>
                <a:schemeClr val="accent5">
                  <a:lumMod val="60000"/>
                  <a:lumOff val="40000"/>
                </a:schemeClr>
              </a:solidFill>
            </a:endParaRPr>
          </a:p>
        </p:txBody>
      </p:sp>
      <p:sp>
        <p:nvSpPr>
          <p:cNvPr id="3" name="Content Placeholder 2"/>
          <p:cNvSpPr>
            <a:spLocks noGrp="1"/>
          </p:cNvSpPr>
          <p:nvPr>
            <p:ph idx="1"/>
          </p:nvPr>
        </p:nvSpPr>
        <p:spPr>
          <a:xfrm>
            <a:off x="1435608" y="1752600"/>
            <a:ext cx="7498080" cy="4495800"/>
          </a:xfrm>
        </p:spPr>
        <p:txBody>
          <a:bodyPr>
            <a:normAutofit/>
          </a:bodyPr>
          <a:lstStyle/>
          <a:p>
            <a:pPr marL="82296" indent="0" algn="r">
              <a:buNone/>
            </a:pPr>
            <a:r>
              <a:rPr lang="ar-IQ" b="1" dirty="0"/>
              <a:t>الشعوبية :</a:t>
            </a:r>
          </a:p>
          <a:p>
            <a:pPr marL="82296" indent="0" algn="r">
              <a:buNone/>
            </a:pPr>
            <a:r>
              <a:rPr lang="ar-IQ" dirty="0"/>
              <a:t>- وهي حركةٌ مناهضةٌ للعرب، تُبغضهم وترى أنّه لا فضل للعرب على غيرهم من العجم، وقد تصل إلى حد تفضيل العجم على العرب والانتقاص منهم.</a:t>
            </a:r>
          </a:p>
          <a:p>
            <a:pPr marL="82296" indent="0" algn="r">
              <a:buNone/>
            </a:pPr>
            <a:r>
              <a:rPr lang="ar-IQ" dirty="0"/>
              <a:t>- برزت في العصر العباسي، لا سيما من قبل الفرس الذين عادوا العرب على مر التاريخ. على الرغم من مشاركتهم للعرب في إقامة الدولة العباسية، بيد أنهم تطاولوا على العرب وأخذهم الغرور. </a:t>
            </a:r>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783773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3600" b="1" dirty="0">
                <a:solidFill>
                  <a:schemeClr val="accent5">
                    <a:lumMod val="60000"/>
                    <a:lumOff val="40000"/>
                  </a:schemeClr>
                </a:solidFill>
              </a:rPr>
              <a:t>2- الشعوبية والزندقة </a:t>
            </a:r>
            <a:r>
              <a:rPr lang="ar-IQ" sz="3600" dirty="0">
                <a:solidFill>
                  <a:schemeClr val="accent3">
                    <a:lumMod val="60000"/>
                    <a:lumOff val="40000"/>
                  </a:schemeClr>
                </a:solidFill>
              </a:rPr>
              <a:t> </a:t>
            </a:r>
            <a:endParaRPr lang="en-US" sz="3600" dirty="0">
              <a:solidFill>
                <a:schemeClr val="accent3">
                  <a:lumMod val="60000"/>
                  <a:lumOff val="40000"/>
                </a:schemeClr>
              </a:solidFill>
            </a:endParaRPr>
          </a:p>
        </p:txBody>
      </p:sp>
      <p:sp>
        <p:nvSpPr>
          <p:cNvPr id="3" name="Content Placeholder 2"/>
          <p:cNvSpPr>
            <a:spLocks noGrp="1"/>
          </p:cNvSpPr>
          <p:nvPr>
            <p:ph idx="1"/>
          </p:nvPr>
        </p:nvSpPr>
        <p:spPr/>
        <p:txBody>
          <a:bodyPr/>
          <a:lstStyle/>
          <a:p>
            <a:pPr algn="r">
              <a:buFontTx/>
              <a:buChar char="-"/>
            </a:pPr>
            <a:r>
              <a:rPr lang="ar-IQ" dirty="0"/>
              <a:t>كان بشار بن برد من أبرز لرجالهم في عصبيته للفرس.</a:t>
            </a:r>
          </a:p>
          <a:p>
            <a:pPr algn="r">
              <a:buFontTx/>
              <a:buChar char="-"/>
            </a:pPr>
            <a:r>
              <a:rPr lang="ar-IQ" dirty="0"/>
              <a:t>أمّا نزعته الشّعوبية فتظهر في أشعاره التي يفخر فيها بالعجم ورفاهيتهم، وتحضّرهم، وينتقص من العرب، ويهاجمهم.</a:t>
            </a:r>
          </a:p>
          <a:p>
            <a:pPr marL="82296" indent="0" algn="r">
              <a:buNone/>
            </a:pPr>
            <a:r>
              <a:rPr lang="ar-IQ" dirty="0"/>
              <a:t>- تراه يقول بشار بن برد مفتخرا بأجداده العجم:</a:t>
            </a:r>
          </a:p>
          <a:p>
            <a:pPr marL="82296" indent="0" algn="r">
              <a:buNone/>
            </a:pPr>
            <a:r>
              <a:rPr lang="ar-IQ" dirty="0"/>
              <a:t>أنا ابنُ ملوكِ الأعجمين تعطّفتْ</a:t>
            </a:r>
            <a:br>
              <a:rPr lang="ar-IQ" dirty="0"/>
            </a:br>
            <a:r>
              <a:rPr lang="ar-IQ" dirty="0"/>
              <a:t>عليَّ ولي في العامريين عِماد</a:t>
            </a:r>
          </a:p>
          <a:p>
            <a:pPr algn="r">
              <a:buFontTx/>
              <a:buChar char="-"/>
            </a:pPr>
            <a:endParaRPr lang="ar-IQ" dirty="0"/>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3158379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3600" b="1" dirty="0">
                <a:solidFill>
                  <a:schemeClr val="accent5">
                    <a:lumMod val="60000"/>
                    <a:lumOff val="40000"/>
                  </a:schemeClr>
                </a:solidFill>
              </a:rPr>
              <a:t>2- الشعوبية والزندقة </a:t>
            </a:r>
            <a:endParaRPr lang="en-US" sz="3600" dirty="0">
              <a:solidFill>
                <a:schemeClr val="accent3">
                  <a:lumMod val="60000"/>
                  <a:lumOff val="40000"/>
                </a:schemeClr>
              </a:solidFill>
            </a:endParaRPr>
          </a:p>
        </p:txBody>
      </p:sp>
      <p:sp>
        <p:nvSpPr>
          <p:cNvPr id="3" name="Content Placeholder 2"/>
          <p:cNvSpPr>
            <a:spLocks noGrp="1"/>
          </p:cNvSpPr>
          <p:nvPr>
            <p:ph idx="1"/>
          </p:nvPr>
        </p:nvSpPr>
        <p:spPr/>
        <p:txBody>
          <a:bodyPr>
            <a:normAutofit lnSpcReduction="10000"/>
          </a:bodyPr>
          <a:lstStyle/>
          <a:p>
            <a:pPr marL="82296" indent="0" algn="r">
              <a:buNone/>
            </a:pPr>
            <a:r>
              <a:rPr lang="ar-IQ" sz="2800" dirty="0"/>
              <a:t>بشار بن برد </a:t>
            </a:r>
            <a:r>
              <a:rPr lang="ar-KW" sz="2800" dirty="0"/>
              <a:t> </a:t>
            </a:r>
            <a:r>
              <a:rPr lang="ar-IQ" sz="2800" dirty="0"/>
              <a:t>يقول: - </a:t>
            </a:r>
            <a:endParaRPr lang="ar-KW" sz="2800" dirty="0"/>
          </a:p>
          <a:p>
            <a:pPr marL="82296" indent="0" algn="r">
              <a:buNone/>
            </a:pPr>
            <a:endParaRPr lang="ar-KW" sz="2800" dirty="0"/>
          </a:p>
          <a:p>
            <a:pPr marL="82296" indent="0" algn="r">
              <a:buNone/>
            </a:pPr>
            <a:r>
              <a:rPr lang="ar-IQ" sz="2800" dirty="0"/>
              <a:t>جدِّي الّذي أسمو به</a:t>
            </a:r>
            <a:br>
              <a:rPr lang="ar-IQ" sz="2800" dirty="0"/>
            </a:br>
            <a:r>
              <a:rPr lang="ar-IQ" sz="2800" dirty="0"/>
              <a:t>       وكسرى وساسانَ أبي</a:t>
            </a:r>
            <a:br>
              <a:rPr lang="ar-IQ" sz="2800" dirty="0"/>
            </a:br>
            <a:r>
              <a:rPr lang="ar-IQ" sz="2800" dirty="0"/>
              <a:t>وقيصرُ خالي إذا</a:t>
            </a:r>
            <a:br>
              <a:rPr lang="ar-IQ" sz="2800" dirty="0"/>
            </a:br>
            <a:r>
              <a:rPr lang="ar-IQ" sz="2800" dirty="0"/>
              <a:t>           عدَدْتُ يوماً نسبي</a:t>
            </a:r>
            <a:br>
              <a:rPr lang="ar-IQ" sz="2800" dirty="0"/>
            </a:br>
            <a:r>
              <a:rPr lang="ar-IQ" sz="2800" dirty="0"/>
              <a:t>لمْ يسق أقطابَ سقى</a:t>
            </a:r>
            <a:br>
              <a:rPr lang="ar-IQ" sz="2800" dirty="0"/>
            </a:br>
            <a:r>
              <a:rPr lang="ar-IQ" sz="2800" dirty="0"/>
              <a:t>             يشْربُها في العُلَبِ</a:t>
            </a:r>
            <a:br>
              <a:rPr lang="ar-IQ" sz="2800" dirty="0"/>
            </a:br>
            <a:r>
              <a:rPr lang="ar-IQ" sz="2800" dirty="0"/>
              <a:t>ولا حدا قطُّ أبي</a:t>
            </a:r>
            <a:br>
              <a:rPr lang="ar-IQ" sz="2800" dirty="0"/>
            </a:br>
            <a:r>
              <a:rPr lang="ar-IQ" sz="2800" dirty="0"/>
              <a:t>         خلفَ بعيرٍ جَرِبِ</a:t>
            </a:r>
            <a:br>
              <a:rPr lang="ar-IQ" sz="2800" dirty="0"/>
            </a:br>
            <a:endParaRPr lang="ar-IQ" sz="2800" dirty="0"/>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41702561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6399</TotalTime>
  <Words>1615</Words>
  <Application>Microsoft Office PowerPoint</Application>
  <PresentationFormat>On-screen Show (4:3)</PresentationFormat>
  <Paragraphs>189</Paragraphs>
  <Slides>26</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Calibri</vt:lpstr>
      <vt:lpstr>Gill Sans MT</vt:lpstr>
      <vt:lpstr>Verdana</vt:lpstr>
      <vt:lpstr>Wingdings 2</vt:lpstr>
      <vt:lpstr>Solstice</vt:lpstr>
      <vt:lpstr>د.سارا زيد محمود  المادة: الأدب العباسي  عنوان المحاضرة: التجديد في الموضوعات الشعرية في العصر العباسي. التاريخ: 2021-10-25 الكلية : التربية – جامعة صلاح الدين / شقلاوة </vt:lpstr>
      <vt:lpstr>محتويات المحاضرة </vt:lpstr>
      <vt:lpstr>4- التجديد في الموضوعات الشعرية في العصر العباسي: - </vt:lpstr>
      <vt:lpstr>1- المجون </vt:lpstr>
      <vt:lpstr>1- المجون </vt:lpstr>
      <vt:lpstr>1- المجون </vt:lpstr>
      <vt:lpstr>2- الشعوبية والزندقة </vt:lpstr>
      <vt:lpstr>2- الشعوبية والزندقة  </vt:lpstr>
      <vt:lpstr>2- الشعوبية والزندقة </vt:lpstr>
      <vt:lpstr>2- الشعوبية والزندقة </vt:lpstr>
      <vt:lpstr>2- الشعوبية والزندقة </vt:lpstr>
      <vt:lpstr>PowerPoint Presentation</vt:lpstr>
      <vt:lpstr>2- الشعوبية والزندقة </vt:lpstr>
      <vt:lpstr>PowerPoint Presentation</vt:lpstr>
      <vt:lpstr>PowerPoint Presentation</vt:lpstr>
      <vt:lpstr>PowerPoint Presentation</vt:lpstr>
      <vt:lpstr>2- الشعوبية والزندقة </vt:lpstr>
      <vt:lpstr>3- الشعر الفكاهي  </vt:lpstr>
      <vt:lpstr>3- الشعر الفكاهي </vt:lpstr>
      <vt:lpstr>3- الشعر الفكاهي </vt:lpstr>
      <vt:lpstr>4- الشعر التعليمي </vt:lpstr>
      <vt:lpstr>4- الشعر التعليمي </vt:lpstr>
      <vt:lpstr>4- الشعر التعليمي </vt:lpstr>
      <vt:lpstr>المصادر والمراجع </vt:lpstr>
      <vt:lpstr>الواجب الخامس</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م.م سارا زيد محمود  المادة: الأدب العباسي  الكورس : الأول  المرحلة : الثالثة</dc:title>
  <dc:creator>hp</dc:creator>
  <cp:lastModifiedBy>sara</cp:lastModifiedBy>
  <cp:revision>303</cp:revision>
  <dcterms:created xsi:type="dcterms:W3CDTF">2006-08-16T00:00:00Z</dcterms:created>
  <dcterms:modified xsi:type="dcterms:W3CDTF">2024-05-29T06:56:53Z</dcterms:modified>
</cp:coreProperties>
</file>