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8" r:id="rId3"/>
    <p:sldId id="332" r:id="rId4"/>
    <p:sldId id="375" r:id="rId5"/>
    <p:sldId id="372" r:id="rId6"/>
    <p:sldId id="373" r:id="rId7"/>
    <p:sldId id="374" r:id="rId8"/>
    <p:sldId id="376" r:id="rId9"/>
    <p:sldId id="377" r:id="rId10"/>
    <p:sldId id="382" r:id="rId11"/>
    <p:sldId id="386" r:id="rId12"/>
    <p:sldId id="387" r:id="rId13"/>
    <p:sldId id="378" r:id="rId14"/>
    <p:sldId id="389" r:id="rId15"/>
    <p:sldId id="380" r:id="rId16"/>
    <p:sldId id="381" r:id="rId17"/>
    <p:sldId id="390" r:id="rId18"/>
    <p:sldId id="383" r:id="rId19"/>
    <p:sldId id="384" r:id="rId20"/>
    <p:sldId id="391" r:id="rId21"/>
    <p:sldId id="392" r:id="rId22"/>
    <p:sldId id="36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88988" autoAdjust="0"/>
  </p:normalViewPr>
  <p:slideViewPr>
    <p:cSldViewPr>
      <p:cViewPr varScale="1">
        <p:scale>
          <a:sx n="88" d="100"/>
          <a:sy n="88" d="100"/>
        </p:scale>
        <p:origin x="1060"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66E536-A941-41BF-AA85-B1F09D0258AF}" type="datetimeFigureOut">
              <a:rPr lang="en-US" smtClean="0"/>
              <a:t>5/29/2024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C0AEDC-4D16-4EBC-A317-D1CB0CA00E9F}" type="slidenum">
              <a:rPr lang="en-US" smtClean="0"/>
              <a:t>‹#›</a:t>
            </a:fld>
            <a:endParaRPr lang="en-US"/>
          </a:p>
        </p:txBody>
      </p:sp>
    </p:spTree>
    <p:extLst>
      <p:ext uri="{BB962C8B-B14F-4D97-AF65-F5344CB8AC3E}">
        <p14:creationId xmlns:p14="http://schemas.microsoft.com/office/powerpoint/2010/main" val="2164170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IQ" dirty="0"/>
              <a:t>(معجم المصطلحات، مجدي وهبة، وكامل المهندس: 192-193). </a:t>
            </a:r>
            <a:endParaRPr lang="ar-KW" dirty="0"/>
          </a:p>
          <a:p>
            <a:endParaRPr lang="en-US" dirty="0"/>
          </a:p>
        </p:txBody>
      </p:sp>
      <p:sp>
        <p:nvSpPr>
          <p:cNvPr id="4" name="Slide Number Placeholder 3"/>
          <p:cNvSpPr>
            <a:spLocks noGrp="1"/>
          </p:cNvSpPr>
          <p:nvPr>
            <p:ph type="sldNum" sz="quarter" idx="10"/>
          </p:nvPr>
        </p:nvSpPr>
        <p:spPr/>
        <p:txBody>
          <a:bodyPr/>
          <a:lstStyle/>
          <a:p>
            <a:fld id="{87C0AEDC-4D16-4EBC-A317-D1CB0CA00E9F}" type="slidenum">
              <a:rPr lang="en-US" smtClean="0"/>
              <a:t>5</a:t>
            </a:fld>
            <a:endParaRPr lang="en-US"/>
          </a:p>
        </p:txBody>
      </p:sp>
    </p:spTree>
    <p:extLst>
      <p:ext uri="{BB962C8B-B14F-4D97-AF65-F5344CB8AC3E}">
        <p14:creationId xmlns:p14="http://schemas.microsoft.com/office/powerpoint/2010/main" val="2200226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a:t>المقطوعات : القصيدة من 7 الى ما فوق.أما المقطعة من 3 الى 7، والبيتين</a:t>
            </a:r>
            <a:r>
              <a:rPr lang="ar-IQ" baseline="0" dirty="0"/>
              <a:t> تسمى النتفة ، والبيت الواحد يسمى البيت اليتيم.</a:t>
            </a:r>
            <a:endParaRPr lang="en-US" dirty="0"/>
          </a:p>
        </p:txBody>
      </p:sp>
      <p:sp>
        <p:nvSpPr>
          <p:cNvPr id="4" name="Slide Number Placeholder 3"/>
          <p:cNvSpPr>
            <a:spLocks noGrp="1"/>
          </p:cNvSpPr>
          <p:nvPr>
            <p:ph type="sldNum" sz="quarter" idx="10"/>
          </p:nvPr>
        </p:nvSpPr>
        <p:spPr/>
        <p:txBody>
          <a:bodyPr/>
          <a:lstStyle/>
          <a:p>
            <a:fld id="{87C0AEDC-4D16-4EBC-A317-D1CB0CA00E9F}" type="slidenum">
              <a:rPr lang="en-US" smtClean="0"/>
              <a:t>20</a:t>
            </a:fld>
            <a:endParaRPr lang="en-US"/>
          </a:p>
        </p:txBody>
      </p:sp>
    </p:spTree>
    <p:extLst>
      <p:ext uri="{BB962C8B-B14F-4D97-AF65-F5344CB8AC3E}">
        <p14:creationId xmlns:p14="http://schemas.microsoft.com/office/powerpoint/2010/main" val="1301626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8ED23005-67DE-4D6B-95C7-33CEDC50DB2B}" type="datetime1">
              <a:rPr lang="en-US" smtClean="0"/>
              <a:t>5/29/2024</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2741FAC-B5CD-4CA7-B42C-2C5F7F0D4513}" type="datetime1">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C10C20C-F91A-4A44-AF80-E75C03DBA213}" type="datetime1">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F8A3F5A-038B-49BD-943F-CBBE42407BDC}" type="datetime1">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BD4067C-9602-45D8-880D-7C1FF87566DF}" type="datetime1">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E79C41A-6887-47FB-ABD5-14078697BC2F}" type="datetime1">
              <a:rPr lang="en-US" smtClean="0"/>
              <a:t>5/29/2024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809F8A59-821F-4161-AE0E-4896EC53F00F}" type="datetime1">
              <a:rPr lang="en-US" smtClean="0"/>
              <a:t>5/29/2024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8D5B0DEB-871A-446F-8748-25CA842E74E9}" type="datetime1">
              <a:rPr lang="en-US" smtClean="0"/>
              <a:t>5/29/2024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BAA94D4-34B0-42A1-A34F-CDBFC57314F3}" type="datetime1">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9DFC9F15-FFCE-42F4-98E0-4760ABF70D5C}" type="datetime1">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439F0DB-F73A-4B45-86AB-E0F67B2D2FF3}" type="datetime1">
              <a:rPr lang="en-US" smtClean="0"/>
              <a:t>5/29/2024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gyresmag.com/%D9%84%D9%85%D8%AD%D8%A7%D8%AA-%D9%85%D9%86-%D8%A7%D9%84%D8%B4%D8%B9%D8%B1-%D8%A7%D9%84%D8%B5%D9%88%D9%81%D9%8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85800"/>
            <a:ext cx="7406640" cy="4724400"/>
          </a:xfrm>
        </p:spPr>
        <p:txBody>
          <a:bodyPr>
            <a:normAutofit/>
          </a:bodyPr>
          <a:lstStyle/>
          <a:p>
            <a:pPr algn="r"/>
            <a:r>
              <a:rPr lang="ar-IQ" sz="4800"/>
              <a:t>د. سارا </a:t>
            </a:r>
            <a:r>
              <a:rPr lang="ar-IQ" sz="4800" dirty="0"/>
              <a:t>زيد محمود </a:t>
            </a:r>
            <a:br>
              <a:rPr lang="ar-IQ" sz="4800" dirty="0"/>
            </a:br>
            <a:r>
              <a:rPr lang="ar-IQ" sz="4800" dirty="0"/>
              <a:t>المادة: الأدب العباسي </a:t>
            </a:r>
            <a:br>
              <a:rPr lang="ar-IQ" sz="4800" dirty="0"/>
            </a:br>
            <a:r>
              <a:rPr lang="ar-IQ" sz="4800" dirty="0"/>
              <a:t>عنوان المحاضرة: الزهد والتصوف </a:t>
            </a:r>
            <a:br>
              <a:rPr lang="ar-IQ" sz="4800" dirty="0"/>
            </a:br>
            <a:r>
              <a:rPr lang="ar-IQ" sz="4800" dirty="0"/>
              <a:t>الكلية : التربية – جامعة صلاح الدين / شقلاوة </a:t>
            </a:r>
            <a:endParaRPr lang="en-US" sz="4800" dirty="0"/>
          </a:p>
        </p:txBody>
      </p:sp>
      <p:sp>
        <p:nvSpPr>
          <p:cNvPr id="3" name="Subtitle 2"/>
          <p:cNvSpPr>
            <a:spLocks noGrp="1"/>
          </p:cNvSpPr>
          <p:nvPr>
            <p:ph type="subTitle" idx="1"/>
          </p:nvPr>
        </p:nvSpPr>
        <p:spPr>
          <a:xfrm>
            <a:off x="2362200" y="5562600"/>
            <a:ext cx="6400800" cy="762000"/>
          </a:xfrm>
        </p:spPr>
        <p:txBody>
          <a:bodyPr/>
          <a:lstStyle/>
          <a:p>
            <a:pPr algn="r"/>
            <a:r>
              <a:rPr lang="en-US" dirty="0"/>
              <a:t>Email: </a:t>
            </a:r>
            <a:r>
              <a:rPr lang="en-US" dirty="0" err="1"/>
              <a:t>Sara.mahmood@su.edu.krd</a:t>
            </a:r>
            <a:endParaRPr lang="en-US" dirty="0"/>
          </a:p>
        </p:txBody>
      </p:sp>
      <p:sp>
        <p:nvSpPr>
          <p:cNvPr id="4" name="Date Placeholder 3"/>
          <p:cNvSpPr>
            <a:spLocks noGrp="1"/>
          </p:cNvSpPr>
          <p:nvPr>
            <p:ph type="dt" sz="half" idx="10"/>
          </p:nvPr>
        </p:nvSpPr>
        <p:spPr/>
        <p:txBody>
          <a:bodyPr/>
          <a:lstStyle/>
          <a:p>
            <a:fld id="{F8205052-4066-4BE5-A95D-64915DB514A7}" type="datetime1">
              <a:rPr lang="en-US" smtClean="0"/>
              <a:t>5/29/2024</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616264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endParaRPr lang="en-US" dirty="0"/>
          </a:p>
        </p:txBody>
      </p:sp>
      <p:sp>
        <p:nvSpPr>
          <p:cNvPr id="3" name="Content Placeholder 2"/>
          <p:cNvSpPr>
            <a:spLocks noGrp="1"/>
          </p:cNvSpPr>
          <p:nvPr>
            <p:ph idx="1"/>
          </p:nvPr>
        </p:nvSpPr>
        <p:spPr/>
        <p:txBody>
          <a:bodyPr>
            <a:normAutofit lnSpcReduction="10000"/>
          </a:bodyPr>
          <a:lstStyle/>
          <a:p>
            <a:pPr algn="r">
              <a:buFontTx/>
              <a:buChar char="-"/>
            </a:pPr>
            <a:r>
              <a:rPr lang="ar-IQ" dirty="0"/>
              <a:t>يعد أبا نواس، ذلك العابث والماجن، يندم في أخريات حياته على ما اقترفه من إثم. وينظم شعرا زهديا يرجو فيه عفو الله وغفرانه، مثل قوله يتضرع:</a:t>
            </a:r>
          </a:p>
          <a:p>
            <a:pPr algn="r">
              <a:buFontTx/>
              <a:buChar char="-"/>
            </a:pPr>
            <a:r>
              <a:rPr lang="ar-IQ" b="1" dirty="0"/>
              <a:t>يارب، إنْ عظمت ذنوبي كثرة   </a:t>
            </a:r>
          </a:p>
          <a:p>
            <a:pPr marL="82296" indent="0" algn="r">
              <a:buNone/>
            </a:pPr>
            <a:r>
              <a:rPr lang="ar-IQ" b="1" dirty="0"/>
              <a:t>                           فلقد علمت بأن عفوك أعظم </a:t>
            </a:r>
          </a:p>
          <a:p>
            <a:pPr marL="82296" indent="0" algn="r">
              <a:buNone/>
            </a:pPr>
            <a:r>
              <a:rPr lang="ar-IQ" b="1" dirty="0"/>
              <a:t>أدعوك-ربّ- كما أمرت تضرعا </a:t>
            </a:r>
          </a:p>
          <a:p>
            <a:pPr marL="82296" indent="0" algn="r">
              <a:buNone/>
            </a:pPr>
            <a:r>
              <a:rPr lang="ar-IQ" b="1" dirty="0"/>
              <a:t>                         فإذا رددّت يدي فمن ذا يرحم </a:t>
            </a:r>
          </a:p>
          <a:p>
            <a:pPr marL="82296" indent="0" algn="r">
              <a:buNone/>
            </a:pPr>
            <a:r>
              <a:rPr lang="ar-IQ" b="1" dirty="0"/>
              <a:t>مالي إليك وسيلةً إلا الرّجا </a:t>
            </a:r>
          </a:p>
          <a:p>
            <a:pPr marL="82296" indent="0" algn="r">
              <a:buNone/>
            </a:pPr>
            <a:r>
              <a:rPr lang="ar-IQ" b="1" dirty="0"/>
              <a:t>                    جميلٌ عفوك ثم إني مسلم</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956146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KW" dirty="0"/>
              <a:t>‌‌</a:t>
            </a:r>
            <a:r>
              <a:rPr lang="ar-IQ" dirty="0"/>
              <a:t>أبو العتاهية </a:t>
            </a:r>
            <a:endParaRPr lang="en-US" dirty="0"/>
          </a:p>
        </p:txBody>
      </p:sp>
      <p:sp>
        <p:nvSpPr>
          <p:cNvPr id="3" name="Content Placeholder 2"/>
          <p:cNvSpPr>
            <a:spLocks noGrp="1"/>
          </p:cNvSpPr>
          <p:nvPr>
            <p:ph idx="1"/>
          </p:nvPr>
        </p:nvSpPr>
        <p:spPr/>
        <p:txBody>
          <a:bodyPr>
            <a:noAutofit/>
          </a:bodyPr>
          <a:lstStyle/>
          <a:p>
            <a:pPr marL="82296" indent="0" algn="r">
              <a:buNone/>
            </a:pPr>
            <a:r>
              <a:rPr lang="ar-IQ" sz="2000" b="1" dirty="0"/>
              <a:t>إِلَهي لا تُعَذِّبني فَإِنّي</a:t>
            </a:r>
          </a:p>
          <a:p>
            <a:pPr marL="82296" indent="0" algn="r">
              <a:buNone/>
            </a:pPr>
            <a:endParaRPr lang="ar-IQ" sz="2000" b="1" dirty="0"/>
          </a:p>
          <a:p>
            <a:pPr marL="82296" indent="0" algn="r">
              <a:buNone/>
            </a:pPr>
            <a:r>
              <a:rPr lang="ar-IQ" sz="2000" b="1" dirty="0"/>
              <a:t>                             مُقِرٌّ بِالَّذي قَد كانَ مِنّي  </a:t>
            </a:r>
          </a:p>
          <a:p>
            <a:pPr marL="82296" indent="0" algn="r">
              <a:buNone/>
            </a:pPr>
            <a:r>
              <a:rPr lang="ar-IQ" sz="2000" b="1" dirty="0"/>
              <a:t>فَما لي حِيلَةٌ إِلا رَجائي</a:t>
            </a:r>
          </a:p>
          <a:p>
            <a:pPr marL="82296" indent="0" algn="r">
              <a:buNone/>
            </a:pPr>
            <a:endParaRPr lang="ar-IQ" sz="2000" b="1" dirty="0"/>
          </a:p>
          <a:p>
            <a:pPr marL="82296" indent="0" algn="r">
              <a:buNone/>
            </a:pPr>
            <a:r>
              <a:rPr lang="ar-IQ" sz="2000" b="1" dirty="0"/>
              <a:t>                           بِعَفوِكَ إِن عَفَوتَ وَحُسنِ ظَنّي </a:t>
            </a:r>
          </a:p>
          <a:p>
            <a:pPr marL="82296" indent="0" algn="r">
              <a:buNone/>
            </a:pPr>
            <a:r>
              <a:rPr lang="ar-IQ" sz="2000" b="1" dirty="0"/>
              <a:t>فَكَم مِن زَلَّةٍ لِي في الخطايا</a:t>
            </a:r>
          </a:p>
          <a:p>
            <a:pPr marL="82296" indent="0" algn="r">
              <a:buNone/>
            </a:pPr>
            <a:r>
              <a:rPr lang="ar-IQ" sz="2000" b="1" dirty="0"/>
              <a:t>                         عَضَضتُ أَناملي وَقَرَعتُ سِنّي</a:t>
            </a:r>
          </a:p>
          <a:p>
            <a:pPr marL="82296" indent="0" algn="r">
              <a:buNone/>
            </a:pPr>
            <a:r>
              <a:rPr lang="ar-IQ" sz="2000" b="1" dirty="0"/>
              <a:t>يَظُّنُ الناسُ بي خَيراً وَإِنّي</a:t>
            </a:r>
          </a:p>
          <a:p>
            <a:pPr marL="82296" indent="0" algn="r">
              <a:buNone/>
            </a:pPr>
            <a:endParaRPr lang="ar-IQ" sz="2000" b="1" dirty="0"/>
          </a:p>
          <a:p>
            <a:pPr marL="82296" indent="0" algn="r">
              <a:buNone/>
            </a:pPr>
            <a:r>
              <a:rPr lang="ar-IQ" sz="2000" b="1" dirty="0"/>
              <a:t>                         لَشَرُّ الخَلقِ إِن لَم تَعفُ عَنّي</a:t>
            </a:r>
            <a:endParaRPr lang="en-US" sz="2000" b="1"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225177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التصوف </a:t>
            </a:r>
            <a:endParaRPr lang="en-US" dirty="0"/>
          </a:p>
        </p:txBody>
      </p:sp>
      <p:sp>
        <p:nvSpPr>
          <p:cNvPr id="3" name="Content Placeholder 2"/>
          <p:cNvSpPr>
            <a:spLocks noGrp="1"/>
          </p:cNvSpPr>
          <p:nvPr>
            <p:ph idx="1"/>
          </p:nvPr>
        </p:nvSpPr>
        <p:spPr>
          <a:xfrm>
            <a:off x="1295400" y="1447800"/>
            <a:ext cx="7498080" cy="4800600"/>
          </a:xfrm>
        </p:spPr>
        <p:txBody>
          <a:bodyPr/>
          <a:lstStyle/>
          <a:p>
            <a:pPr algn="r">
              <a:buFontTx/>
              <a:buChar char="-"/>
            </a:pPr>
            <a:r>
              <a:rPr lang="ar-IQ" dirty="0"/>
              <a:t>لغة : من </a:t>
            </a:r>
            <a:r>
              <a:rPr lang="ar-IQ" b="1" dirty="0"/>
              <a:t>الصفاء</a:t>
            </a:r>
            <a:r>
              <a:rPr lang="ar-IQ" dirty="0"/>
              <a:t>، أو ا</a:t>
            </a:r>
            <a:r>
              <a:rPr lang="ar-IQ" b="1" dirty="0"/>
              <a:t>لصوف</a:t>
            </a:r>
            <a:r>
              <a:rPr lang="ar-IQ" dirty="0"/>
              <a:t>، أو </a:t>
            </a:r>
            <a:r>
              <a:rPr lang="ar-IQ" b="1" dirty="0"/>
              <a:t>أهل الصُفّة، </a:t>
            </a:r>
            <a:r>
              <a:rPr lang="ar-IQ" dirty="0"/>
              <a:t>أو من كلمة فيلوسوف اليونانية بمعنى حب الحكمة.</a:t>
            </a:r>
          </a:p>
          <a:p>
            <a:pPr algn="r">
              <a:buFontTx/>
              <a:buChar char="-"/>
            </a:pPr>
            <a:r>
              <a:rPr lang="ar-IQ" dirty="0"/>
              <a:t>- وكان أبو هشام الكوفي (المتوفى 766م) أول من تسمى بالصوفي.</a:t>
            </a:r>
          </a:p>
          <a:p>
            <a:pPr marL="82296" indent="0" algn="r">
              <a:buNone/>
            </a:pPr>
            <a:r>
              <a:rPr lang="ar-IQ" b="1" dirty="0"/>
              <a:t>خِرْقةُ التَّصوُّف</a:t>
            </a:r>
            <a:r>
              <a:rPr lang="ar-IQ" dirty="0"/>
              <a:t> : ما يلبسه المريد من يد شيخه الذي يدخل في إرادته ويتوب على يده، يلتبس باطنه بصفاته كما يلتبس ظاهره بلباسه، وهو لباس التقوى ظاهرا وباطنا. </a:t>
            </a: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194970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التصوف</a:t>
            </a:r>
            <a:endParaRPr lang="en-US" dirty="0"/>
          </a:p>
        </p:txBody>
      </p:sp>
      <p:sp>
        <p:nvSpPr>
          <p:cNvPr id="3" name="Content Placeholder 2"/>
          <p:cNvSpPr>
            <a:spLocks noGrp="1"/>
          </p:cNvSpPr>
          <p:nvPr>
            <p:ph idx="1"/>
          </p:nvPr>
        </p:nvSpPr>
        <p:spPr/>
        <p:txBody>
          <a:bodyPr/>
          <a:lstStyle/>
          <a:p>
            <a:pPr marL="82296" indent="0" algn="r">
              <a:buNone/>
            </a:pPr>
            <a:r>
              <a:rPr lang="ar-IQ" dirty="0"/>
              <a:t>- مذهب ديني أخلاقي فلسفي يقوم على الزهد في الدنيا والانصراف إلى الروح، ويعتمد على التأمل والتعبد والتقشف وما إليها من الرياضات النفسية والروحية للوصول إلى الغاية البعيدة، ألا وهي الاتصال بالذات الإلهية والفناء فيها(الرائد). </a:t>
            </a:r>
          </a:p>
          <a:p>
            <a:pPr marL="82296" indent="0" algn="r">
              <a:buNone/>
            </a:pPr>
            <a:r>
              <a:rPr lang="ar-IQ" dirty="0"/>
              <a:t>تصوَّفَ: </a:t>
            </a:r>
            <a:r>
              <a:rPr lang="ar-IQ" b="1" dirty="0"/>
              <a:t>دَخَلَ الشَّيْخُ مَرْحَلَةَ التَّصَوُّفِ</a:t>
            </a:r>
            <a:r>
              <a:rPr lang="ar-IQ" dirty="0"/>
              <a:t>: التَّعَبُّدِ وَالتَّزَهُّدِ وَالابْتِعَادِ عَنْ مُخَالَطَةِ النَّاسِ. "التَّصَوُّفُ يَكُونُ بِالْمُجَاهَدَةِ وَقَطْعِ الشَّهْوَةِ" (الغزالي)</a:t>
            </a: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778679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82296" indent="0" algn="r">
              <a:buNone/>
            </a:pPr>
            <a:endParaRPr lang="ar-IQ" dirty="0"/>
          </a:p>
          <a:p>
            <a:pPr marL="82296" indent="0" algn="r">
              <a:buNone/>
            </a:pPr>
            <a:r>
              <a:rPr lang="ar-IQ" dirty="0"/>
              <a:t>- شاع التصوف في العصر العباسي الثاني في أواخر القرن الثاني الهجري، وقد أرتفعت موجة النسك وأخذت مجراها بين العديد من النساك فبدأت النزعة الصوفية.</a:t>
            </a:r>
            <a:endParaRPr lang="en-US" dirty="0"/>
          </a:p>
          <a:p>
            <a:pPr marL="82296" indent="0" algn="r">
              <a:buNone/>
            </a:pP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747470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buFontTx/>
              <a:buChar char="-"/>
            </a:pPr>
            <a:r>
              <a:rPr lang="ar-IQ" dirty="0"/>
              <a:t>ويعتبر ذو النون المصري (المتوفى 859م) المؤسّس الفعلي لفلسفة التصوف، ورأس هذه الجماعة، وعنه أخذ الجميع، وإليه انتسبوا.</a:t>
            </a:r>
          </a:p>
          <a:p>
            <a:pPr algn="r">
              <a:buFontTx/>
              <a:buChar char="-"/>
            </a:pPr>
            <a:r>
              <a:rPr lang="ar-IQ" dirty="0"/>
              <a:t>- ومن أشهر الفلاسفة الصوفية </a:t>
            </a:r>
          </a:p>
          <a:p>
            <a:pPr algn="r">
              <a:buFontTx/>
              <a:buChar char="-"/>
            </a:pPr>
            <a:r>
              <a:rPr lang="ar-IQ" dirty="0"/>
              <a:t>( معروف الكرخي، والجنيد، والداراني، والبسطامي، والحلاج، وابن عربي، وابن الفارض، وجلال الدين الرومي، والسهروردي، والغزالي). وكانت رابعة العدوية أو من استعمل الاصطلاح : الحب الإلهي.</a:t>
            </a:r>
          </a:p>
          <a:p>
            <a:pPr marL="82296" indent="0" algn="r">
              <a:buNone/>
            </a:pPr>
            <a:endParaRPr lang="ar-IQ" dirty="0"/>
          </a:p>
          <a:p>
            <a:pPr marL="82296" indent="0" algn="r">
              <a:buNone/>
            </a:pPr>
            <a:endParaRPr lang="ar-IQ" dirty="0"/>
          </a:p>
          <a:p>
            <a:pPr marL="82296" indent="0" algn="r">
              <a:buNone/>
            </a:pPr>
            <a:endParaRPr lang="ar-IQ" dirty="0"/>
          </a:p>
          <a:p>
            <a:pPr marL="82296" indent="0" algn="r">
              <a:buNone/>
            </a:pPr>
            <a:endParaRPr lang="ar-IQ"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148693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رابعة العدوية/ أحبك حبين </a:t>
            </a:r>
            <a:endParaRPr lang="en-US" dirty="0"/>
          </a:p>
        </p:txBody>
      </p:sp>
      <p:sp>
        <p:nvSpPr>
          <p:cNvPr id="3" name="Content Placeholder 2"/>
          <p:cNvSpPr>
            <a:spLocks noGrp="1"/>
          </p:cNvSpPr>
          <p:nvPr>
            <p:ph idx="1"/>
          </p:nvPr>
        </p:nvSpPr>
        <p:spPr/>
        <p:txBody>
          <a:bodyPr>
            <a:normAutofit fontScale="77500" lnSpcReduction="20000"/>
          </a:bodyPr>
          <a:lstStyle/>
          <a:p>
            <a:pPr marL="82296" indent="0" algn="r">
              <a:buNone/>
            </a:pPr>
            <a:r>
              <a:rPr lang="ar-IQ" dirty="0"/>
              <a:t>عرَفْتُ الهَوى مُذ عَرَفْتُ هواك</a:t>
            </a:r>
          </a:p>
          <a:p>
            <a:pPr marL="82296" indent="0" algn="r">
              <a:buNone/>
            </a:pPr>
            <a:r>
              <a:rPr lang="ar-IQ" dirty="0"/>
              <a:t>             وأغْلَقْتُ قَلْبى عَلىٰ مَنْ سواكا </a:t>
            </a:r>
          </a:p>
          <a:p>
            <a:pPr marL="82296" indent="0" algn="r">
              <a:buNone/>
            </a:pPr>
            <a:r>
              <a:rPr lang="ar-IQ" dirty="0"/>
              <a:t>وكُمْتُ اُناجِيـكَ يا مَن تـَرىٰ</a:t>
            </a:r>
          </a:p>
          <a:p>
            <a:pPr marL="82296" indent="0" algn="r">
              <a:buNone/>
            </a:pPr>
            <a:r>
              <a:rPr lang="ar-IQ" dirty="0"/>
              <a:t>               خَفايا القُلُوبِ ولسنا نراك</a:t>
            </a:r>
          </a:p>
          <a:p>
            <a:pPr marL="82296" indent="0" algn="r">
              <a:buNone/>
            </a:pPr>
            <a:r>
              <a:rPr lang="ar-IQ" dirty="0"/>
              <a:t>أحِبُكَ حُبَيْنِ حُبَ الهَـوىٰ</a:t>
            </a:r>
          </a:p>
          <a:p>
            <a:pPr marL="82296" indent="0" algn="r">
              <a:buNone/>
            </a:pPr>
            <a:r>
              <a:rPr lang="ar-IQ" dirty="0"/>
              <a:t>                    وحُبْــاً لأنَكَ أهْـل لـِذَاك</a:t>
            </a:r>
          </a:p>
          <a:p>
            <a:pPr marL="82296" indent="0" algn="r">
              <a:buNone/>
            </a:pPr>
            <a:r>
              <a:rPr lang="ar-IQ" dirty="0"/>
              <a:t>فأما الذى هُوَ حُبُ الهَوىٰ</a:t>
            </a:r>
          </a:p>
          <a:p>
            <a:pPr marL="82296" indent="0" algn="r">
              <a:buNone/>
            </a:pPr>
            <a:r>
              <a:rPr lang="ar-IQ" dirty="0"/>
              <a:t>                  فَشُغْلِى بذِكْرِكَ عَمَنْ سـِواكْ  </a:t>
            </a:r>
          </a:p>
          <a:p>
            <a:pPr marL="82296" indent="0" algn="r">
              <a:buNone/>
            </a:pPr>
            <a:r>
              <a:rPr lang="ar-IQ" dirty="0"/>
              <a:t>وامّـا الذى أنْتَ أهلٌ لَهُ</a:t>
            </a:r>
          </a:p>
          <a:p>
            <a:pPr marL="82296" indent="0" algn="r">
              <a:buNone/>
            </a:pPr>
            <a:r>
              <a:rPr lang="ar-IQ" dirty="0"/>
              <a:t>                فكشْفُكَ للحُجبِ حتى أراكا  </a:t>
            </a:r>
          </a:p>
          <a:p>
            <a:pPr marL="82296" indent="0" algn="r">
              <a:buNone/>
            </a:pPr>
            <a:r>
              <a:rPr lang="ar-IQ" dirty="0"/>
              <a:t>فلا الحمد في ذا ولا ذاك لي </a:t>
            </a:r>
          </a:p>
          <a:p>
            <a:pPr marL="82296" indent="0" algn="r">
              <a:buNone/>
            </a:pPr>
            <a:r>
              <a:rPr lang="ar-IQ" dirty="0"/>
              <a:t>                          ولكن لك الحمدُ في ذا وذاكا</a:t>
            </a: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847962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FontTx/>
              <a:buChar char="-"/>
            </a:pPr>
            <a:r>
              <a:rPr lang="ar-IQ" dirty="0"/>
              <a:t>موضوعات شعر التصوف : </a:t>
            </a:r>
          </a:p>
          <a:p>
            <a:pPr marL="82296" indent="0" algn="r">
              <a:buNone/>
            </a:pPr>
            <a:r>
              <a:rPr lang="ar-IQ" dirty="0"/>
              <a:t>1- العشق الإلهي.</a:t>
            </a:r>
          </a:p>
          <a:p>
            <a:pPr marL="82296" indent="0" algn="r">
              <a:buNone/>
            </a:pPr>
            <a:r>
              <a:rPr lang="ar-IQ" dirty="0"/>
              <a:t>2- الخمرة.</a:t>
            </a:r>
          </a:p>
          <a:p>
            <a:pPr marL="82296" indent="0" algn="r">
              <a:buNone/>
            </a:pPr>
            <a:r>
              <a:rPr lang="ar-IQ" dirty="0"/>
              <a:t> - للتصوف مقامات وأحوال. ويستعين الصوفية بالموسيقى والشعر والغناء لتحريك وجداناتهم، وشعرهم يكثرفيه الحب والخمر، ويستعينون بنعوت شعراء الغزل العفيف، لأن من خلال هذا الغزل يعبر الشاعر عن العاطفة الصادقة للمحبوبته. </a:t>
            </a: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486482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الشعر الصوفي</a:t>
            </a:r>
            <a:endParaRPr lang="en-US" dirty="0"/>
          </a:p>
        </p:txBody>
      </p:sp>
      <p:sp>
        <p:nvSpPr>
          <p:cNvPr id="3" name="Content Placeholder 2"/>
          <p:cNvSpPr>
            <a:spLocks noGrp="1"/>
          </p:cNvSpPr>
          <p:nvPr>
            <p:ph idx="1"/>
          </p:nvPr>
        </p:nvSpPr>
        <p:spPr/>
        <p:txBody>
          <a:bodyPr>
            <a:normAutofit fontScale="85000" lnSpcReduction="20000"/>
          </a:bodyPr>
          <a:lstStyle/>
          <a:p>
            <a:pPr marL="82296" indent="0" algn="r">
              <a:buNone/>
            </a:pPr>
            <a:r>
              <a:rPr lang="ar-IQ" dirty="0"/>
              <a:t>المقصود من الشعر الصوفي يعبر عن نمط من التدين الروحي الصافي الذي لا يقصد من ورائه مقاصد الدين التقليدي المعروفة، فالاصل فيه هو المحبة الالهية الخالصة ويقوم على فكرة وحدة الوجود اي ان الله تعالى منتشر في كل الكون وهو يتحد بالمخلوق كما ان المخلوق يتحد به، لذلك يعتقد المتصوف حين يخاطب الله كأنما يخاطب نفسه، وحينما يخاطب نفسه كأنما يخاطب الخالق الكامن في ذاته، والمعاني الشعرية الصوفية هي نوع من الالهام الخاص الذي يمنّ الله به على المتصوف بسبب فكرة الوحدة الوجودية، والمعرفة الصوفية التي يستقي منها الشاعر المتصوف ادراكه للعالم والوجود والاشياء وكل شيء هي معرفة قائمة على الحدس وليس التجربة او العقل، فالشاعر المتصوف يحدس الاشياء حدساً، اي انه يشعر بنوع من الاحساس انه موجود في السماء وهو في الارض.</a:t>
            </a: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853568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الشعر الصوفي</a:t>
            </a:r>
            <a:endParaRPr lang="en-US" dirty="0"/>
          </a:p>
        </p:txBody>
      </p:sp>
      <p:sp>
        <p:nvSpPr>
          <p:cNvPr id="3" name="Content Placeholder 2"/>
          <p:cNvSpPr>
            <a:spLocks noGrp="1"/>
          </p:cNvSpPr>
          <p:nvPr>
            <p:ph idx="1"/>
          </p:nvPr>
        </p:nvSpPr>
        <p:spPr/>
        <p:txBody>
          <a:bodyPr>
            <a:normAutofit fontScale="85000" lnSpcReduction="10000"/>
          </a:bodyPr>
          <a:lstStyle/>
          <a:p>
            <a:pPr marL="82296" indent="0" algn="r">
              <a:buNone/>
            </a:pPr>
            <a:r>
              <a:rPr lang="ar-IQ" dirty="0"/>
              <a:t>وعلى هذا فإن الشعر الصوفي هو ليس شعر احساس بالواقع الدنيوي وانما هو شعر احساس بالعالم والذات والوجود عن طريق التجربة الروحية الداخلية، ولذلك فإنه ألفاظه تنتمي الى عالم التجربة الروحية الداخلية، ومعانيه معانٍ ذاتية، فكثرت فيه صور الحب الالهي والصور الروحية وليس الحسية، وحتى الصور الحسية في هذا الشعر انما هي صور مجازية تدل على معان روحية كما في قول ابن الفارض: </a:t>
            </a:r>
            <a:r>
              <a:rPr lang="ar-IQ" b="1" dirty="0"/>
              <a:t>(شربنا على ذكر الحبيب مدامة،،،، سكرنا بها من قبل ان يخلق الكرْمُ)، فالمدامة</a:t>
            </a:r>
            <a:r>
              <a:rPr lang="ar-IQ" dirty="0"/>
              <a:t>/ الخمرة التي شربها ليست الخمرة الحقيقية وانما هي الحب الروحي الذي يسكر به المتصوف، ولذلك قال سكرنا بها من قبل ان يخلق الكرْم/العنب اي من قبل ان يخلق </a:t>
            </a:r>
            <a:r>
              <a:rPr lang="ar-KW" dirty="0"/>
              <a:t> </a:t>
            </a:r>
            <a:r>
              <a:rPr lang="ar-IQ" dirty="0"/>
              <a:t>العنب فهي اذن ليست خمرة او مدامة حقيقية وانما مجازية تدل على الحب الداخلي للذات الالهية.</a:t>
            </a: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382272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ar-IQ" sz="3600" b="1" dirty="0">
                <a:solidFill>
                  <a:schemeClr val="accent5">
                    <a:lumMod val="60000"/>
                    <a:lumOff val="40000"/>
                  </a:schemeClr>
                </a:solidFill>
              </a:rPr>
              <a:t>محتويات المحاضرة </a:t>
            </a:r>
            <a:endParaRPr lang="en-US" sz="3600" b="1" dirty="0">
              <a:solidFill>
                <a:schemeClr val="accent5">
                  <a:lumMod val="60000"/>
                  <a:lumOff val="40000"/>
                </a:schemeClr>
              </a:solidFill>
            </a:endParaRPr>
          </a:p>
        </p:txBody>
      </p:sp>
      <p:sp>
        <p:nvSpPr>
          <p:cNvPr id="5" name="Content Placeholder 4"/>
          <p:cNvSpPr>
            <a:spLocks noGrp="1"/>
          </p:cNvSpPr>
          <p:nvPr>
            <p:ph idx="1"/>
          </p:nvPr>
        </p:nvSpPr>
        <p:spPr>
          <a:xfrm>
            <a:off x="1295400" y="1447800"/>
            <a:ext cx="7498080" cy="4800600"/>
          </a:xfrm>
        </p:spPr>
        <p:txBody>
          <a:bodyPr>
            <a:normAutofit/>
          </a:bodyPr>
          <a:lstStyle/>
          <a:p>
            <a:pPr algn="r" rtl="1">
              <a:buFontTx/>
              <a:buChar char="-"/>
            </a:pPr>
            <a:r>
              <a:rPr lang="ar-IQ" b="1" dirty="0"/>
              <a:t>مظاهر التجديد في القصيدة العباسية :</a:t>
            </a:r>
            <a:endParaRPr lang="ar-IQ" dirty="0"/>
          </a:p>
          <a:p>
            <a:pPr algn="r" rtl="1">
              <a:buFontTx/>
              <a:buChar char="-"/>
            </a:pPr>
            <a:r>
              <a:rPr lang="ar-IQ" dirty="0"/>
              <a:t>المحور الأول: الزهد والتصوف.</a:t>
            </a:r>
          </a:p>
          <a:p>
            <a:pPr marL="82296" indent="0" algn="r">
              <a:buNone/>
            </a:pPr>
            <a:r>
              <a:rPr lang="ar-IQ" dirty="0"/>
              <a:t>......................................................</a:t>
            </a:r>
          </a:p>
          <a:p>
            <a:pPr marL="82296" indent="0" algn="r">
              <a:buNone/>
            </a:pPr>
            <a:r>
              <a:rPr lang="ar-IQ" dirty="0"/>
              <a:t> المحور الثاني :  سيرة حياة أبو العتاهية ونماذج من قصائده. </a:t>
            </a:r>
          </a:p>
          <a:p>
            <a:pPr marL="82296" indent="0" algn="r">
              <a:buNone/>
            </a:pPr>
            <a:r>
              <a:rPr lang="ar-KW" dirty="0"/>
              <a:t> </a:t>
            </a:r>
            <a:endParaRPr lang="en-US" dirty="0"/>
          </a:p>
        </p:txBody>
      </p:sp>
      <p:sp>
        <p:nvSpPr>
          <p:cNvPr id="6" name="Date Placeholder 5"/>
          <p:cNvSpPr>
            <a:spLocks noGrp="1"/>
          </p:cNvSpPr>
          <p:nvPr>
            <p:ph type="dt" sz="half" idx="10"/>
          </p:nvPr>
        </p:nvSpPr>
        <p:spPr/>
        <p:txBody>
          <a:bodyPr/>
          <a:lstStyle/>
          <a:p>
            <a:fld id="{13A6D99E-291F-4A1B-868A-79DC8AD8533C}" type="datetime1">
              <a:rPr lang="en-US" smtClean="0"/>
              <a:t>5/29/2024</a:t>
            </a:fld>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66610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خصائص الشعر الصوفي </a:t>
            </a:r>
            <a:endParaRPr lang="en-US" dirty="0"/>
          </a:p>
        </p:txBody>
      </p:sp>
      <p:sp>
        <p:nvSpPr>
          <p:cNvPr id="3" name="Content Placeholder 2"/>
          <p:cNvSpPr>
            <a:spLocks noGrp="1"/>
          </p:cNvSpPr>
          <p:nvPr>
            <p:ph idx="1"/>
          </p:nvPr>
        </p:nvSpPr>
        <p:spPr/>
        <p:txBody>
          <a:bodyPr>
            <a:normAutofit/>
          </a:bodyPr>
          <a:lstStyle/>
          <a:p>
            <a:pPr marL="82296" indent="0" algn="r">
              <a:buNone/>
            </a:pPr>
            <a:r>
              <a:rPr lang="ar-IQ" dirty="0"/>
              <a:t>1- الحُبُّ الإلهيّ هو الموضوع الأبرز في </a:t>
            </a:r>
            <a:r>
              <a:rPr lang="ar-IQ" b="1" dirty="0"/>
              <a:t>الشعر الصوفي</a:t>
            </a:r>
            <a:r>
              <a:rPr lang="ar-IQ" dirty="0"/>
              <a:t>، فهو عندهم ليس مجرد موضوع شِعري، بل هو منهج حياة، ودين يعتنقونه، ويعيشون له.</a:t>
            </a:r>
          </a:p>
          <a:p>
            <a:pPr marL="82296" indent="0" algn="r">
              <a:buNone/>
            </a:pPr>
            <a:r>
              <a:rPr lang="ar-IQ" dirty="0"/>
              <a:t>2- العناية بالحديث عن دخائل النفس وأسرارها، استخدام أسلوب الاستبطان الذاتي.</a:t>
            </a:r>
          </a:p>
          <a:p>
            <a:pPr marL="82296" indent="0" algn="r">
              <a:buNone/>
            </a:pPr>
            <a:r>
              <a:rPr lang="ar-IQ" dirty="0"/>
              <a:t>3- يتصف الشعر الصوفي بصدق العاطفة والوجدان، فهو يتحدث عن قضية باطنية استوعبت حياة الشاعر، ثم جعلها تستوعب شعره كله.</a:t>
            </a:r>
          </a:p>
          <a:p>
            <a:pPr marL="82296" indent="0" algn="r">
              <a:buNone/>
            </a:pP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027582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خصائص الشعر الصوفي </a:t>
            </a:r>
            <a:endParaRPr lang="en-US" dirty="0"/>
          </a:p>
        </p:txBody>
      </p:sp>
      <p:sp>
        <p:nvSpPr>
          <p:cNvPr id="3" name="Content Placeholder 2"/>
          <p:cNvSpPr>
            <a:spLocks noGrp="1"/>
          </p:cNvSpPr>
          <p:nvPr>
            <p:ph idx="1"/>
          </p:nvPr>
        </p:nvSpPr>
        <p:spPr/>
        <p:txBody>
          <a:bodyPr>
            <a:noAutofit/>
          </a:bodyPr>
          <a:lstStyle/>
          <a:p>
            <a:pPr marL="82296" indent="0" algn="r">
              <a:buNone/>
            </a:pPr>
            <a:r>
              <a:rPr lang="ar-IQ" dirty="0"/>
              <a:t>5- متنوع في قوالبه الشعرية، فتارة نجد مطولات شعرية كما عند (ابن الفارض)، وتارة على شكل مقطوعات وهي الأكثر شيوعا، على اعتبار الشعر الصوفي عبارة عن نفسات سريعة روحية، والمقطوعات أقدر على التعبير عنها.</a:t>
            </a:r>
          </a:p>
          <a:p>
            <a:pPr marL="82296" indent="0" algn="r">
              <a:buNone/>
            </a:pPr>
            <a:r>
              <a:rPr lang="ar-IQ" dirty="0"/>
              <a:t>6- علو لغتهم الشعرية، وجمالية الصور البلاغية.</a:t>
            </a:r>
          </a:p>
          <a:p>
            <a:pPr marL="82296" indent="0" algn="r">
              <a:buNone/>
            </a:pPr>
            <a:r>
              <a:rPr lang="ar-IQ" dirty="0"/>
              <a:t>7- ينماز بالغموض، لأن لغة الصوفية إشارة لا عبارة تقوم على توظيف الرمز، يبدو الغموض جاء من التجربة الصوفية نفسها على اعتبارتجربة وحدانية شائكة يمتزج بها الوعي باللاوعي.</a:t>
            </a:r>
          </a:p>
          <a:p>
            <a:pPr marL="82296" indent="0" algn="r">
              <a:buNone/>
            </a:pPr>
            <a:r>
              <a:rPr lang="ar-IQ" dirty="0"/>
              <a:t>اتصف الشعر الصوفي بالتكرار المخل أحيانا، كتكرار الألفالظ والعبارات، أو حتى تكرار الأبيات والأسطر.</a:t>
            </a:r>
          </a:p>
          <a:p>
            <a:pPr marL="82296" indent="0" algn="r">
              <a:buNone/>
            </a:pPr>
            <a:br>
              <a:rPr lang="ar-IQ" dirty="0">
                <a:hlinkClick r:id="rId2"/>
              </a:rPr>
            </a:br>
            <a:endParaRPr lang="ar-IQ"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2458624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المصادر والمراجع </a:t>
            </a:r>
            <a:endParaRPr lang="en-US" dirty="0"/>
          </a:p>
        </p:txBody>
      </p:sp>
      <p:sp>
        <p:nvSpPr>
          <p:cNvPr id="3" name="Content Placeholder 2"/>
          <p:cNvSpPr>
            <a:spLocks noGrp="1"/>
          </p:cNvSpPr>
          <p:nvPr>
            <p:ph idx="1"/>
          </p:nvPr>
        </p:nvSpPr>
        <p:spPr/>
        <p:txBody>
          <a:bodyPr>
            <a:normAutofit fontScale="62500" lnSpcReduction="20000"/>
          </a:bodyPr>
          <a:lstStyle/>
          <a:p>
            <a:pPr marL="82296" indent="0" algn="r">
              <a:buNone/>
            </a:pPr>
            <a:r>
              <a:rPr lang="ar-IQ" dirty="0"/>
              <a:t>- الأدب العربي في العصر العباسي، د. ناظم رشيد.</a:t>
            </a:r>
          </a:p>
          <a:p>
            <a:pPr marL="82296" indent="0" algn="r">
              <a:buNone/>
            </a:pPr>
            <a:r>
              <a:rPr lang="ar-IQ" dirty="0"/>
              <a:t>- العصر العباسي الأول، د.شوقي ضيف، ج1/ج2.</a:t>
            </a:r>
          </a:p>
          <a:p>
            <a:pPr marL="82296" indent="0" algn="r">
              <a:buNone/>
            </a:pPr>
            <a:r>
              <a:rPr lang="ar-IQ" dirty="0"/>
              <a:t>- جماليات الصورة، د. ناظم عودة.</a:t>
            </a:r>
          </a:p>
          <a:p>
            <a:pPr marL="82296" indent="0" algn="r">
              <a:buNone/>
            </a:pPr>
            <a:r>
              <a:rPr lang="ar-IQ" dirty="0"/>
              <a:t>- محاضرات في الأدب العباسي، د. رشاد كمال مصطفى.</a:t>
            </a:r>
          </a:p>
          <a:p>
            <a:pPr marL="82296" indent="0" algn="r">
              <a:buNone/>
            </a:pPr>
            <a:r>
              <a:rPr lang="ar-IQ" dirty="0"/>
              <a:t>-بنية الخطاب الصوفي في العصر العباسي-رابعة العدوية نموذجا، مدرق نارو ، مجلة البدر 2018. (بحث).</a:t>
            </a:r>
          </a:p>
          <a:p>
            <a:pPr marL="82296" indent="0" algn="r">
              <a:buNone/>
            </a:pPr>
            <a:r>
              <a:rPr lang="ar-IQ" dirty="0"/>
              <a:t>-المعجم الشامل لمصطلحات الفلسفية، د. عبدالمنعم الحفنى</a:t>
            </a:r>
          </a:p>
          <a:p>
            <a:pPr marL="82296" indent="0" algn="r">
              <a:buNone/>
            </a:pPr>
            <a:r>
              <a:rPr lang="ar-IQ" dirty="0"/>
              <a:t>-معجم المصطلحات العربية في اللغة و الأدب، مجدي وهبة، وكامل المهندس. </a:t>
            </a:r>
          </a:p>
          <a:p>
            <a:pPr algn="r">
              <a:buFontTx/>
              <a:buChar char="-"/>
            </a:pPr>
            <a:r>
              <a:rPr lang="ar-IQ" dirty="0"/>
              <a:t>معجم، الرائد.</a:t>
            </a:r>
          </a:p>
          <a:p>
            <a:pPr algn="r">
              <a:buFontTx/>
              <a:buChar char="-"/>
            </a:pPr>
            <a:r>
              <a:rPr lang="ar-IQ" dirty="0"/>
              <a:t>محاضرة عن الشعر الصوفي، د. عادل محمد زيارة، جامعة  </a:t>
            </a:r>
          </a:p>
          <a:p>
            <a:pPr algn="r">
              <a:buFontTx/>
              <a:buChar char="-"/>
            </a:pPr>
            <a:r>
              <a:rPr lang="ar-IQ" dirty="0"/>
              <a:t>المستنصرية. الحلقة متوفرة على اليتوب.</a:t>
            </a:r>
          </a:p>
          <a:p>
            <a:pPr marL="82296" indent="0" algn="r">
              <a:buNone/>
            </a:pPr>
            <a:r>
              <a:rPr lang="ar-IQ" dirty="0"/>
              <a:t>التصوف الثورة الروحية في الاسلام، أبو العلا عفيفي.</a:t>
            </a:r>
          </a:p>
          <a:p>
            <a:pPr marL="82296" indent="0" algn="r">
              <a:buNone/>
            </a:pPr>
            <a:r>
              <a:rPr lang="ar-IQ" dirty="0"/>
              <a:t>معالم الرمزية في الشعر الصوفي، نور سلمان.</a:t>
            </a:r>
          </a:p>
          <a:p>
            <a:pPr marL="82296" indent="0" algn="r">
              <a:buNone/>
            </a:pPr>
            <a:r>
              <a:rPr lang="ar-IQ" dirty="0"/>
              <a:t>ديوان رابعة العدوية وأخبارها، موفق فوزي الجبر.</a:t>
            </a:r>
          </a:p>
          <a:p>
            <a:pPr marL="82296" indent="0" algn="r">
              <a:buNone/>
            </a:pPr>
            <a:r>
              <a:rPr lang="ar-IQ" dirty="0"/>
              <a:t> </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668824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dirty="0">
                <a:solidFill>
                  <a:schemeClr val="accent5">
                    <a:lumMod val="60000"/>
                    <a:lumOff val="40000"/>
                  </a:schemeClr>
                </a:solidFill>
              </a:rPr>
              <a:t>3- الزهد والتصوف </a:t>
            </a:r>
          </a:p>
        </p:txBody>
      </p:sp>
      <p:sp>
        <p:nvSpPr>
          <p:cNvPr id="3" name="Content Placeholder 2"/>
          <p:cNvSpPr>
            <a:spLocks noGrp="1"/>
          </p:cNvSpPr>
          <p:nvPr>
            <p:ph idx="1"/>
          </p:nvPr>
        </p:nvSpPr>
        <p:spPr/>
        <p:txBody>
          <a:bodyPr>
            <a:normAutofit fontScale="92500"/>
          </a:bodyPr>
          <a:lstStyle/>
          <a:p>
            <a:pPr algn="r">
              <a:buFontTx/>
              <a:buChar char="-"/>
            </a:pPr>
            <a:r>
              <a:rPr lang="ar-IQ" dirty="0"/>
              <a:t>الزهد تشير في اللغة إلى عدم الرغبة ؛ حيث يقال إنه زهد الشيء أي انه لا يرغب فيه ، أي : بمعنى التخلي عن الدنيا للعبادة، وترك الشهوات وملذات الحياة، وهي ظاهرة كانت موجودة منذ عهد الصحابة، وحينما جاء عهد بني العباس أخذ الزهد مساراً مستقلا، وأصبح الشعر الذي ينظم فيه فنا قائما بذاته يواجه تيار الزندقة والفساد والمجون، ويسعى لاصلاح النفوس المريضة وملئها بنور الهدى واليقين.</a:t>
            </a:r>
          </a:p>
          <a:p>
            <a:pPr algn="r">
              <a:buFontTx/>
              <a:buChar char="-"/>
            </a:pPr>
            <a:r>
              <a:rPr lang="ar-IQ" dirty="0"/>
              <a:t>- من شعراء الزهد في العصر العباسي (عبدالله بن مبارك)، الذي نصح العباد بالتزام الخلق القويم، ونبذ الآثام، والتزود بالتقوى ، كقوله :</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4223025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ar-IQ" dirty="0"/>
              <a:t>عبدالله بن مبارك</a:t>
            </a:r>
            <a:endParaRPr lang="en-US" dirty="0"/>
          </a:p>
        </p:txBody>
      </p:sp>
      <p:sp>
        <p:nvSpPr>
          <p:cNvPr id="8" name="Content Placeholder 7"/>
          <p:cNvSpPr>
            <a:spLocks noGrp="1"/>
          </p:cNvSpPr>
          <p:nvPr>
            <p:ph idx="1"/>
          </p:nvPr>
        </p:nvSpPr>
        <p:spPr/>
        <p:txBody>
          <a:bodyPr/>
          <a:lstStyle/>
          <a:p>
            <a:pPr marL="82296" indent="0" algn="r">
              <a:buNone/>
            </a:pPr>
            <a:r>
              <a:rPr lang="ar-IQ" dirty="0"/>
              <a:t>يا طالبَ العلم بادر الورعا    وهاجر النوم واهجر الشبعا </a:t>
            </a:r>
          </a:p>
          <a:p>
            <a:pPr marL="82296" indent="0" algn="r">
              <a:buNone/>
            </a:pPr>
            <a:r>
              <a:rPr lang="ar-IQ" dirty="0"/>
              <a:t>يا أيها الناس أنتمُ عشب       يحصده الموتُ كلما طلعا </a:t>
            </a:r>
          </a:p>
          <a:p>
            <a:pPr marL="82296" indent="0" algn="r">
              <a:buNone/>
            </a:pPr>
            <a:r>
              <a:rPr lang="ar-IQ" dirty="0"/>
              <a:t>لا يحصد المرءُ عند فاقته    إلا الذي في حياته زرعا </a:t>
            </a:r>
            <a:endParaRPr lang="en-US" dirty="0"/>
          </a:p>
        </p:txBody>
      </p:sp>
    </p:spTree>
    <p:extLst>
      <p:ext uri="{BB962C8B-B14F-4D97-AF65-F5344CB8AC3E}">
        <p14:creationId xmlns:p14="http://schemas.microsoft.com/office/powerpoint/2010/main" val="1537783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solidFill>
                  <a:schemeClr val="accent5">
                    <a:lumMod val="60000"/>
                    <a:lumOff val="40000"/>
                  </a:schemeClr>
                </a:solidFill>
              </a:rPr>
              <a:t>3- الزهد والتصوف </a:t>
            </a:r>
            <a:endParaRPr lang="en-US" dirty="0"/>
          </a:p>
        </p:txBody>
      </p:sp>
      <p:sp>
        <p:nvSpPr>
          <p:cNvPr id="3" name="Content Placeholder 2"/>
          <p:cNvSpPr>
            <a:spLocks noGrp="1"/>
          </p:cNvSpPr>
          <p:nvPr>
            <p:ph idx="1"/>
          </p:nvPr>
        </p:nvSpPr>
        <p:spPr/>
        <p:txBody>
          <a:bodyPr>
            <a:normAutofit/>
          </a:bodyPr>
          <a:lstStyle/>
          <a:p>
            <a:pPr marL="82296" indent="0" algn="just">
              <a:buNone/>
            </a:pPr>
            <a:r>
              <a:rPr lang="ar-IQ" dirty="0"/>
              <a:t>الزهد هو الانصراف عن الدنيا ومفاتنها، والتمسك بالتقوى والعمل الصالح مع الكسب والعمل، كأن الإنسان يعيش أبدا. وقد كانت هذه النزعة رد فعل لانصراف الناس بالعراق في عصر الفتوح إلى المادة ومتاع الدنيا، فعمت هناك موجة واسعة من الزهد في الدنيا ونعيمها الفاني. تضمن شعر الزهد دعوة إلى مكارم الأخلاق، ويتميز عن الأغراض الشعرية الأخرى أنه شعر وعظي. </a:t>
            </a:r>
            <a:endParaRPr lang="ar-KW"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02968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82296" indent="0" algn="just">
              <a:buNone/>
            </a:pPr>
            <a:r>
              <a:rPr lang="ar-IQ" dirty="0"/>
              <a:t>كان العصر العباسي عصرًا مميزًا بارتقاء الأدب والشعر، ولقد ظهر الزهد واشتهر في ذلك العصر من خلال الشعراء الذين قاموا بتوضيح هذه الحالة في أشعارهم المختلفة ، وقد جاء هذا الاتجاه من أجل الرد على تيار اللهو والمجون الذي انتشر آنذاك ؛ حيث ظهرت مجالس الغناء وشرب الخمر بكثرة ، مما جعل الشعراء يحاولون التصدي لهذه الحالة المتدنية من الأخلاق وعدم التقوى ؛ حيث قام الشعراء بالدعوة إلى التوبة والعودة إلى الله تعالى من خلال قصائدهم ، وكان أبو العتاهية أحد أبرز هؤلاء الشعراء ، ومن أبياته الشعرية في الزهد :</a:t>
            </a: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661202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82296" indent="0" algn="r">
              <a:buNone/>
            </a:pPr>
            <a:r>
              <a:rPr lang="ar-IQ" dirty="0"/>
              <a:t>أبو العتاهية: </a:t>
            </a:r>
          </a:p>
          <a:p>
            <a:pPr marL="82296" indent="0" algn="r">
              <a:buNone/>
            </a:pPr>
            <a:r>
              <a:rPr lang="ar-IQ" dirty="0"/>
              <a:t>ألا إنّما التّقوَى هيَ العِزّ وَالكَرَمْ</a:t>
            </a:r>
          </a:p>
          <a:p>
            <a:pPr marL="82296" indent="0" algn="r">
              <a:buNone/>
            </a:pPr>
            <a:r>
              <a:rPr lang="ar-IQ" dirty="0"/>
              <a:t>               وحبكَ للدنيَا هو الذلُّ والعدمْ</a:t>
            </a:r>
          </a:p>
          <a:p>
            <a:pPr marL="82296" indent="0" algn="r">
              <a:buNone/>
            </a:pPr>
            <a:r>
              <a:rPr lang="ar-IQ" dirty="0"/>
              <a:t>وليسَ على عبدٍ تقيٍّ نقيصة</a:t>
            </a:r>
          </a:p>
          <a:p>
            <a:pPr marL="82296" indent="0" algn="r">
              <a:buNone/>
            </a:pPr>
            <a:r>
              <a:rPr lang="ar-IQ" dirty="0"/>
              <a:t>                إذا صَحّحَ التّقوَى وَإن حاكَ أوْ حجمْ.</a:t>
            </a:r>
          </a:p>
          <a:p>
            <a:pPr marL="82296" indent="0" algn="r">
              <a:buNone/>
            </a:pP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846753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FontTx/>
              <a:buChar char="-"/>
            </a:pPr>
            <a:r>
              <a:rPr lang="ar-IQ" dirty="0"/>
              <a:t>ومن المتواضعين الزهاد (</a:t>
            </a:r>
            <a:r>
              <a:rPr lang="ar-IQ" b="1" dirty="0"/>
              <a:t>محمود الوراق) </a:t>
            </a:r>
            <a:r>
              <a:rPr lang="ar-IQ" dirty="0"/>
              <a:t>الذي أكثر في نظم الزهد، ودعى إلى لزوم طاعة الله ، ولزوم أوامره ونواهيه، والتوكل عليه.</a:t>
            </a:r>
          </a:p>
          <a:p>
            <a:pPr algn="r">
              <a:buFontTx/>
              <a:buChar char="-"/>
            </a:pPr>
            <a:r>
              <a:rPr lang="ar-IQ" dirty="0"/>
              <a:t>كما اشتهر (</a:t>
            </a:r>
            <a:r>
              <a:rPr lang="ar-IQ" b="1" dirty="0"/>
              <a:t>الامام الشافعي) </a:t>
            </a:r>
            <a:r>
              <a:rPr lang="ar-IQ" dirty="0"/>
              <a:t>بشعر الزهد والوعظ، فدعى الكثير من أشعاره إلى التربية الإسلامية والتمسك بحبل الله، مثل قوله :</a:t>
            </a:r>
          </a:p>
          <a:p>
            <a:pPr algn="r">
              <a:buFontTx/>
              <a:buChar char="-"/>
            </a:pPr>
            <a:r>
              <a:rPr lang="ar-IQ" b="1" dirty="0"/>
              <a:t>وأعلم بأن كنوز الأرض من ذهبٍ    </a:t>
            </a:r>
          </a:p>
          <a:p>
            <a:pPr algn="r">
              <a:buFontTx/>
              <a:buChar char="-"/>
            </a:pPr>
            <a:r>
              <a:rPr lang="ar-IQ" b="1" dirty="0"/>
              <a:t>                   فاجعل كنوزك من برٍ وايمان</a:t>
            </a:r>
            <a:endParaRPr lang="en-US" b="1"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47836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 </a:t>
            </a:r>
            <a:endParaRPr lang="en-US" dirty="0"/>
          </a:p>
        </p:txBody>
      </p:sp>
      <p:sp>
        <p:nvSpPr>
          <p:cNvPr id="3" name="Content Placeholder 2"/>
          <p:cNvSpPr>
            <a:spLocks noGrp="1"/>
          </p:cNvSpPr>
          <p:nvPr>
            <p:ph idx="1"/>
          </p:nvPr>
        </p:nvSpPr>
        <p:spPr/>
        <p:txBody>
          <a:bodyPr>
            <a:normAutofit/>
          </a:bodyPr>
          <a:lstStyle/>
          <a:p>
            <a:pPr algn="r">
              <a:buFontTx/>
              <a:buChar char="-"/>
            </a:pPr>
            <a:r>
              <a:rPr lang="ar-IQ" dirty="0"/>
              <a:t>الزاهد (</a:t>
            </a:r>
            <a:r>
              <a:rPr lang="ar-IQ" b="1" dirty="0"/>
              <a:t>محمود الوراق) </a:t>
            </a:r>
            <a:r>
              <a:rPr lang="ar-IQ" dirty="0"/>
              <a:t>الذي أكثر من النظم في الزهد:</a:t>
            </a:r>
          </a:p>
          <a:p>
            <a:pPr algn="r">
              <a:buFontTx/>
              <a:buChar char="-"/>
            </a:pPr>
            <a:r>
              <a:rPr lang="ar-IQ" b="1" dirty="0"/>
              <a:t>من كان ذا مال كثير ولم </a:t>
            </a:r>
          </a:p>
          <a:p>
            <a:pPr algn="r">
              <a:buFontTx/>
              <a:buChar char="-"/>
            </a:pPr>
            <a:r>
              <a:rPr lang="ar-IQ" b="1" dirty="0"/>
              <a:t>                       يقنع فذاك الموسر المعسرْ </a:t>
            </a:r>
          </a:p>
          <a:p>
            <a:pPr algn="r">
              <a:buFontTx/>
              <a:buChar char="-"/>
            </a:pPr>
            <a:r>
              <a:rPr lang="ar-IQ" b="1" dirty="0"/>
              <a:t>وكل من كان قنوعا وإنْ </a:t>
            </a:r>
          </a:p>
          <a:p>
            <a:pPr algn="r">
              <a:buFontTx/>
              <a:buChar char="-"/>
            </a:pPr>
            <a:r>
              <a:rPr lang="ar-IQ" b="1" dirty="0"/>
              <a:t>                     كان مُقلاً فهو المكثرُ </a:t>
            </a:r>
          </a:p>
          <a:p>
            <a:pPr algn="r">
              <a:buFontTx/>
              <a:buChar char="-"/>
            </a:pPr>
            <a:r>
              <a:rPr lang="ar-IQ" b="1" dirty="0"/>
              <a:t>الفقرُ في غِنى النفسِ وفيها الغنى  </a:t>
            </a:r>
          </a:p>
          <a:p>
            <a:pPr algn="r">
              <a:buFontTx/>
              <a:buChar char="-"/>
            </a:pPr>
            <a:r>
              <a:rPr lang="ar-IQ" b="1" dirty="0"/>
              <a:t>                           وفي غِنى النفسِ الغِنى الأكبرُ</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115351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7262</TotalTime>
  <Words>1614</Words>
  <Application>Microsoft Office PowerPoint</Application>
  <PresentationFormat>On-screen Show (4:3)</PresentationFormat>
  <Paragraphs>160</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Gill Sans MT</vt:lpstr>
      <vt:lpstr>Verdana</vt:lpstr>
      <vt:lpstr>Wingdings 2</vt:lpstr>
      <vt:lpstr>Solstice</vt:lpstr>
      <vt:lpstr>د. سارا زيد محمود  المادة: الأدب العباسي  عنوان المحاضرة: الزهد والتصوف  الكلية : التربية – جامعة صلاح الدين / شقلاوة </vt:lpstr>
      <vt:lpstr>محتويات المحاضرة </vt:lpstr>
      <vt:lpstr>3- الزهد والتصوف </vt:lpstr>
      <vt:lpstr>عبدالله بن مبارك</vt:lpstr>
      <vt:lpstr>3- الزهد والتصوف </vt:lpstr>
      <vt:lpstr>PowerPoint Presentation</vt:lpstr>
      <vt:lpstr>PowerPoint Presentation</vt:lpstr>
      <vt:lpstr>PowerPoint Presentation</vt:lpstr>
      <vt:lpstr> </vt:lpstr>
      <vt:lpstr>PowerPoint Presentation</vt:lpstr>
      <vt:lpstr>‌‌أبو العتاهية </vt:lpstr>
      <vt:lpstr>التصوف </vt:lpstr>
      <vt:lpstr>التصوف</vt:lpstr>
      <vt:lpstr>PowerPoint Presentation</vt:lpstr>
      <vt:lpstr>PowerPoint Presentation</vt:lpstr>
      <vt:lpstr>رابعة العدوية/ أحبك حبين </vt:lpstr>
      <vt:lpstr>PowerPoint Presentation</vt:lpstr>
      <vt:lpstr>الشعر الصوفي</vt:lpstr>
      <vt:lpstr>الشعر الصوفي</vt:lpstr>
      <vt:lpstr>خصائص الشعر الصوفي </vt:lpstr>
      <vt:lpstr>خصائص الشعر الصوفي </vt:lpstr>
      <vt:lpstr>المصادر والمراجع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م.م سارا زيد محمود  المادة: الأدب العباسي  الكورس : الأول  المرحلة : الثالثة</dc:title>
  <dc:creator>hp</dc:creator>
  <cp:lastModifiedBy>sara</cp:lastModifiedBy>
  <cp:revision>352</cp:revision>
  <dcterms:created xsi:type="dcterms:W3CDTF">2006-08-16T00:00:00Z</dcterms:created>
  <dcterms:modified xsi:type="dcterms:W3CDTF">2024-05-29T06:57:34Z</dcterms:modified>
</cp:coreProperties>
</file>