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12/6/2022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r" rtl="1"/>
            <a:r>
              <a:rPr lang="ar-IQ" dirty="0"/>
              <a:t>المهارات الاكاديمية </a:t>
            </a:r>
            <a:endParaRPr lang="en-US" dirty="0"/>
          </a:p>
        </p:txBody>
      </p:sp>
      <p:sp>
        <p:nvSpPr>
          <p:cNvPr id="3" name="Subtitle 2"/>
          <p:cNvSpPr>
            <a:spLocks noGrp="1"/>
          </p:cNvSpPr>
          <p:nvPr>
            <p:ph type="subTitle" idx="1"/>
          </p:nvPr>
        </p:nvSpPr>
        <p:spPr/>
        <p:txBody>
          <a:bodyPr/>
          <a:lstStyle/>
          <a:p>
            <a:r>
              <a:rPr lang="ar-IQ" dirty="0"/>
              <a:t>م. سارة فلاح محمد                                                                                     </a:t>
            </a:r>
            <a:endParaRPr lang="en-US" dirty="0"/>
          </a:p>
        </p:txBody>
      </p:sp>
    </p:spTree>
    <p:extLst>
      <p:ext uri="{BB962C8B-B14F-4D97-AF65-F5344CB8AC3E}">
        <p14:creationId xmlns:p14="http://schemas.microsoft.com/office/powerpoint/2010/main" val="35189137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https://www.almrsal.com/wp-content/uploads/2019/11/%D8%AE%D8%B7%D9%88%D8%A7%D8%AA-%D8%A5%D8%B9%D8%AF%D8%A7%D8%AF-%D8%A7%D9%84%D8%B3%D9%8A%D9%85%D9%86%D8%A7%D8%B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30583" y="2133599"/>
            <a:ext cx="7083091" cy="43631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3909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a:t>الحِوار </a:t>
            </a:r>
            <a:endParaRPr lang="en-US" dirty="0"/>
          </a:p>
        </p:txBody>
      </p:sp>
      <p:sp>
        <p:nvSpPr>
          <p:cNvPr id="3" name="Content Placeholder 2"/>
          <p:cNvSpPr>
            <a:spLocks noGrp="1"/>
          </p:cNvSpPr>
          <p:nvPr>
            <p:ph idx="1"/>
          </p:nvPr>
        </p:nvSpPr>
        <p:spPr/>
        <p:txBody>
          <a:bodyPr/>
          <a:lstStyle/>
          <a:p>
            <a:pPr algn="r" rtl="1"/>
            <a:r>
              <a:rPr lang="ar-IQ" dirty="0"/>
              <a:t>الحِوار عبارة عن الحديثِ االذي يدور بين طرفين أو مجموعةٍ من الأطراف بجوٍ يسوده الهدوء والودّ بعيداً عن التعصّب والصراخ أو الإجبار والإكراه، ويختلف بذلك الحوار عن الجدال، وذلك بأنّ الجدال فيه نوعٌ من الخصومات ومحاولة إجبار الطرف الآخر على رأيٍ معين وعدم الإنصات للرأي الأخر.</a:t>
            </a:r>
          </a:p>
        </p:txBody>
      </p:sp>
    </p:spTree>
    <p:extLst>
      <p:ext uri="{BB962C8B-B14F-4D97-AF65-F5344CB8AC3E}">
        <p14:creationId xmlns:p14="http://schemas.microsoft.com/office/powerpoint/2010/main" val="910941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a:t>آداب الحِوار </a:t>
            </a:r>
            <a:endParaRPr lang="en-US" dirty="0"/>
          </a:p>
        </p:txBody>
      </p:sp>
      <p:sp>
        <p:nvSpPr>
          <p:cNvPr id="3" name="Content Placeholder 2"/>
          <p:cNvSpPr>
            <a:spLocks noGrp="1"/>
          </p:cNvSpPr>
          <p:nvPr>
            <p:ph idx="1"/>
          </p:nvPr>
        </p:nvSpPr>
        <p:spPr/>
        <p:txBody>
          <a:bodyPr/>
          <a:lstStyle/>
          <a:p>
            <a:pPr algn="r" rtl="1"/>
            <a:r>
              <a:rPr lang="en-US" dirty="0"/>
              <a:t>_1</a:t>
            </a:r>
            <a:r>
              <a:rPr lang="ar-IQ" dirty="0"/>
              <a:t>الالتزام بالهدف من الحِوار وهو الوُصول إلى الرأي الأصوَب أو الأقرَب إلى الصّواب؛ لذلك لا بُدّ من الابتعاد عن التعصّب تجاه رأيٍ محدد. </a:t>
            </a:r>
            <a:endParaRPr lang="en-US" dirty="0"/>
          </a:p>
          <a:p>
            <a:pPr algn="r" rtl="1"/>
            <a:r>
              <a:rPr lang="en-US" dirty="0"/>
              <a:t>_2</a:t>
            </a:r>
            <a:r>
              <a:rPr lang="ar-IQ" dirty="0"/>
              <a:t>استخدام أسلوب الحِوار الراقي الذي تُستخدم فيه الألفاظ الحَسنة والإيجابيّة بعيداً عن التجريح أو إطلاق الاتهامات. حسن الاستماع للرأي الآخر والإنصات الجيّد؛ فهذا من شأنه زيادة دقة الحوار وجديته، والابتعاد عن الاستهزاء أو التشويش على الأطراف الأخرى عند حديثهم.</a:t>
            </a:r>
            <a:endParaRPr lang="en-US" dirty="0"/>
          </a:p>
          <a:p>
            <a:pPr algn="r" rtl="1"/>
            <a:r>
              <a:rPr lang="en-US" dirty="0"/>
              <a:t>3_</a:t>
            </a:r>
            <a:r>
              <a:rPr lang="ar-IQ" dirty="0"/>
              <a:t> الثَّبات على وِجهَة نظرٍ واحدةٍ ورأيٍ واحدٍ وعدم التنقل بين الآراء والتناقض فيما بينها.</a:t>
            </a:r>
            <a:endParaRPr lang="en-US" dirty="0"/>
          </a:p>
        </p:txBody>
      </p:sp>
    </p:spTree>
    <p:extLst>
      <p:ext uri="{BB962C8B-B14F-4D97-AF65-F5344CB8AC3E}">
        <p14:creationId xmlns:p14="http://schemas.microsoft.com/office/powerpoint/2010/main" val="34643525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a:t>ورشة العمل </a:t>
            </a:r>
            <a:endParaRPr lang="en-US" dirty="0"/>
          </a:p>
        </p:txBody>
      </p:sp>
      <p:sp>
        <p:nvSpPr>
          <p:cNvPr id="3" name="Content Placeholder 2"/>
          <p:cNvSpPr>
            <a:spLocks noGrp="1"/>
          </p:cNvSpPr>
          <p:nvPr>
            <p:ph idx="1"/>
          </p:nvPr>
        </p:nvSpPr>
        <p:spPr/>
        <p:txBody>
          <a:bodyPr/>
          <a:lstStyle/>
          <a:p>
            <a:pPr algn="r" rtl="1"/>
            <a:r>
              <a:rPr lang="ar-IQ" dirty="0"/>
              <a:t>بأنّها اجتماعات مصممة خصيصًا لتحقيق عدد من الأهداف، كما يمكن تعريفها على أنّها برامج تعليميّة قصيرة تتراوح مدتها ما بين 45 دقيقة إلى يومين كاملين، وقد تكون جلسة واحدة في الأسبوع وتمتدّ لعدة أسابيع، ويقدمها أشخاص ذوي خبرة في هذا المجال، ويلتحق بها عدد يتراوح بين 6-15 مشاركًا، والذينَ غالباً ما يكونون جميعهم متخصصين في نفس المجال، وتهدف هذه الورش لتدريس أو تقديم مهارات، أو تقنيات، أو أفكار عملية للمشاركين في الورشة وفي نفس تخصصهم، حتى يتمكنوا من استخدامها في عملهم أو حياتهم العمليّة، وغالباً ما تكون ورش العمل تفاعليّة وتشاركيّة، وتنتهي بتقديم نشرات أو مقترحات للمشاركين المهتمين بالمزيد من الدراسة أو القراءة.</a:t>
            </a:r>
          </a:p>
          <a:p>
            <a:pPr marL="0" indent="0" algn="r" rtl="1">
              <a:buNone/>
            </a:pPr>
            <a:endParaRPr lang="en-US" dirty="0"/>
          </a:p>
        </p:txBody>
      </p:sp>
    </p:spTree>
    <p:extLst>
      <p:ext uri="{BB962C8B-B14F-4D97-AF65-F5344CB8AC3E}">
        <p14:creationId xmlns:p14="http://schemas.microsoft.com/office/powerpoint/2010/main" val="227486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a:t>أهمية ورش العمل </a:t>
            </a:r>
            <a:endParaRPr lang="en-US" dirty="0"/>
          </a:p>
        </p:txBody>
      </p:sp>
      <p:sp>
        <p:nvSpPr>
          <p:cNvPr id="3" name="Content Placeholder 2"/>
          <p:cNvSpPr>
            <a:spLocks noGrp="1"/>
          </p:cNvSpPr>
          <p:nvPr>
            <p:ph idx="1"/>
          </p:nvPr>
        </p:nvSpPr>
        <p:spPr/>
        <p:txBody>
          <a:bodyPr>
            <a:normAutofit fontScale="85000" lnSpcReduction="20000"/>
          </a:bodyPr>
          <a:lstStyle/>
          <a:p>
            <a:pPr algn="r" rtl="1"/>
            <a:r>
              <a:rPr lang="ar-IQ" dirty="0"/>
              <a:t>تحقق ورش العمل العديد من الفوائد للمشاركين فيها، وتكمن أهميتها بما يلي:</a:t>
            </a:r>
            <a:endParaRPr lang="en-US" dirty="0"/>
          </a:p>
          <a:p>
            <a:pPr algn="r" rtl="1"/>
            <a:r>
              <a:rPr lang="ar-IQ" dirty="0"/>
              <a:t>رفع مستوى العمل: يرفع النقد البنّاء مستوى العمل، كما تفيد التغذية الراجعة من وجهات نظر مختلفة بجعل العمل أكثر تميّزًا وكمالًا. </a:t>
            </a:r>
            <a:endParaRPr lang="en-US" dirty="0"/>
          </a:p>
          <a:p>
            <a:pPr algn="r" rtl="1"/>
            <a:r>
              <a:rPr lang="ar-IQ" dirty="0"/>
              <a:t>تعلّم طرق جديدة للتفكير: إنّ الاستماع للمشاركين والمدربين في ورشة العمل يوسّع مدارك الشخص، ويعلمه طرقًا جديدة للتفكير، فيقدم أفكارًا جديدة تدعم عمله وتطوّره. </a:t>
            </a:r>
            <a:endParaRPr lang="en-US" dirty="0"/>
          </a:p>
          <a:p>
            <a:pPr algn="r" rtl="1"/>
            <a:r>
              <a:rPr lang="ar-IQ" dirty="0"/>
              <a:t>تكوين صداقات: تعدّ ورش العمل وسيلة لمقابلة أشخاص يملكون نفس الاهتمامات والشغف وتكوين صداقات معهم. </a:t>
            </a:r>
            <a:endParaRPr lang="en-US" dirty="0"/>
          </a:p>
          <a:p>
            <a:pPr algn="r" rtl="1"/>
            <a:r>
              <a:rPr lang="ar-IQ" dirty="0"/>
              <a:t>اكتساب مهارات جديدة: إنّ الالتحاق بورش العمل حتى القصيرة منها يساعد على اكتساب مهارات جديدة، أو يلقي الضوء على مهارات يمكن تعلّمها لاحقًا، أو تعلّم طرق جديدة في تنفيذ العمل. </a:t>
            </a:r>
            <a:endParaRPr lang="en-US" dirty="0"/>
          </a:p>
          <a:p>
            <a:pPr algn="r" rtl="1"/>
            <a:r>
              <a:rPr lang="ar-IQ" dirty="0"/>
              <a:t>التحفيز للعمل: تساعد ورش العمل على خلق حافز للعمل، فالاجتماع مع أشخاص شغوفين سيجعل المشارك أكثر اندفاعًا لإنجاز عمله. الحصول على فرص جديدة: إنّ الالتقاء بأشخاص جدد في نفس المجال يزيد من فرص الحصول على عمل، فقد يكون أحد المشاركين أو المدربين على علم بوجود شاغر ما، وقد يعجب أحد المدربين بالعمل الذي يقدمه المشارك فيتيح له فرصًا جديدة. </a:t>
            </a:r>
            <a:endParaRPr lang="en-US" dirty="0"/>
          </a:p>
          <a:p>
            <a:pPr algn="r" rtl="1"/>
            <a:r>
              <a:rPr lang="ar-IQ" dirty="0"/>
              <a:t>الاستمتاع: يساعد الشعور بالسعادة على زيادة الإبداع والإنتاجيّة، فإذا لم يتمكن المشارك من تعلّم شيء جديد فقد يكون استمتعَ بورشة العمل والتقى أشخاصًا جددًا.</a:t>
            </a:r>
          </a:p>
          <a:p>
            <a:pPr algn="r" rtl="1"/>
            <a:endParaRPr lang="ar-IQ" dirty="0"/>
          </a:p>
          <a:p>
            <a:pPr marL="0" indent="0" algn="r" rtl="1">
              <a:buNone/>
            </a:pPr>
            <a:endParaRPr lang="en-US" dirty="0"/>
          </a:p>
        </p:txBody>
      </p:sp>
    </p:spTree>
    <p:extLst>
      <p:ext uri="{BB962C8B-B14F-4D97-AF65-F5344CB8AC3E}">
        <p14:creationId xmlns:p14="http://schemas.microsoft.com/office/powerpoint/2010/main" val="1747988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BB36D-95E4-4B44-8EE0-30A83982135E}"/>
              </a:ext>
            </a:extLst>
          </p:cNvPr>
          <p:cNvSpPr>
            <a:spLocks noGrp="1"/>
          </p:cNvSpPr>
          <p:nvPr>
            <p:ph type="title"/>
          </p:nvPr>
        </p:nvSpPr>
        <p:spPr/>
        <p:txBody>
          <a:bodyPr/>
          <a:lstStyle/>
          <a:p>
            <a:pPr algn="r" rtl="1"/>
            <a:r>
              <a:rPr lang="ar-IQ" dirty="0"/>
              <a:t>نصائح للتخطيط لورشة العمل </a:t>
            </a:r>
            <a:endParaRPr lang="en-US" dirty="0"/>
          </a:p>
        </p:txBody>
      </p:sp>
      <p:sp>
        <p:nvSpPr>
          <p:cNvPr id="3" name="Content Placeholder 2">
            <a:extLst>
              <a:ext uri="{FF2B5EF4-FFF2-40B4-BE49-F238E27FC236}">
                <a16:creationId xmlns:a16="http://schemas.microsoft.com/office/drawing/2014/main" id="{426C6E2A-E414-46D4-82A9-7DACE03A2124}"/>
              </a:ext>
            </a:extLst>
          </p:cNvPr>
          <p:cNvSpPr>
            <a:spLocks noGrp="1"/>
          </p:cNvSpPr>
          <p:nvPr>
            <p:ph idx="1"/>
          </p:nvPr>
        </p:nvSpPr>
        <p:spPr/>
        <p:txBody>
          <a:bodyPr>
            <a:normAutofit fontScale="85000" lnSpcReduction="20000"/>
          </a:bodyPr>
          <a:lstStyle/>
          <a:p>
            <a:pPr algn="r" rtl="1"/>
            <a:r>
              <a:rPr lang="ar-IQ" dirty="0"/>
              <a:t>يتطلب عقد ورشة عمل للتخطيط الجيّد لها حتى تحقق الأهداف المرجوّة منها، وفيما يلي بعض النصائح التي تحقق نجاح ورشة العمل: </a:t>
            </a:r>
            <a:endParaRPr lang="en-US" dirty="0"/>
          </a:p>
          <a:p>
            <a:pPr algn="r" rtl="1"/>
            <a:r>
              <a:rPr lang="ar-IQ" dirty="0"/>
              <a:t>اختيار الموضوع: العنصر الأوّل في التخطيط للورشة هو </a:t>
            </a:r>
            <a:endParaRPr lang="en-US" dirty="0"/>
          </a:p>
          <a:p>
            <a:pPr algn="r" rtl="1"/>
            <a:r>
              <a:rPr lang="ar-IQ" dirty="0"/>
              <a:t>اختيار الموضوع الرئيسيّ لها، وتحديد المواضيع الفرعيّة التي سيتحدث عنها المدرّب، مع ضرورة استيعابه لجميع المواضيع التي سيطرحها حتى يكون واثقاً من نفسه، وجاهزاً لأي استفسار قد يطرح عليه من قبل المشاركين. </a:t>
            </a:r>
            <a:endParaRPr lang="en-US" dirty="0"/>
          </a:p>
          <a:p>
            <a:pPr algn="r" rtl="1"/>
            <a:r>
              <a:rPr lang="ar-IQ" dirty="0"/>
              <a:t>وضع احتياجات المشاركين بعين الاعتبار: يجب معرفة احتياجات المشاركين، وسبب التحاقهم بالورشة، ومدى توافق المواضيع المطروحة مع اختصاصهم واهتماماتهم، حتى يتمكن المدرب من تحديد ما يجب القيام به وكيفيّة القيام به. </a:t>
            </a:r>
            <a:endParaRPr lang="en-US" dirty="0"/>
          </a:p>
          <a:p>
            <a:pPr algn="r" rtl="1"/>
            <a:r>
              <a:rPr lang="ar-IQ" dirty="0"/>
              <a:t>تحديد حجم الورشة: معرفة عدد المشاركين في الورشة لتحديد طريقة سير الأمور، فإذا كانَ عدد المشاركين 8-12 مشارك يمكن تقسيمهم إلى مجموعات صغيرة من شخصين إلى 4 أشخاص، أمّا إذا كانَ عدد المشاركين أكثر من 15 مشارك فيجب تقسيمهم بحيث تختص كل مجموعة بنشاط معين. </a:t>
            </a:r>
            <a:endParaRPr lang="en-US" dirty="0"/>
          </a:p>
          <a:p>
            <a:pPr algn="r" rtl="1"/>
            <a:r>
              <a:rPr lang="ar-IQ" dirty="0"/>
              <a:t>تحديد الوقت المتاح: يجب أن يكون الوقت المتاح متوافقًا مع أهداف الورشة المنشودة، حتى لا تكون الورشة أطول من اللازم، أو الانتهاء منها قبلَ ملء الوقت المحدد وتحقيق الأهداف المرجوة، ويمكن تحقيق ذلك بالتمرّن على الورشة قبلَ عقدها، ووضع مخطط تفصيليّ للورشة مع تقدير الوقت اللازم لإنجاز كلّ جزء منها.</a:t>
            </a:r>
            <a:endParaRPr lang="en-US" dirty="0"/>
          </a:p>
          <a:p>
            <a:pPr algn="r" rtl="1"/>
            <a:endParaRPr lang="ar-IQ" dirty="0"/>
          </a:p>
        </p:txBody>
      </p:sp>
    </p:spTree>
    <p:extLst>
      <p:ext uri="{BB962C8B-B14F-4D97-AF65-F5344CB8AC3E}">
        <p14:creationId xmlns:p14="http://schemas.microsoft.com/office/powerpoint/2010/main" val="26881265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5603C-3A5D-4174-8B1E-D3A80380080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73FB5DF-3921-4283-8F20-9E6C5064F180}"/>
              </a:ext>
            </a:extLst>
          </p:cNvPr>
          <p:cNvSpPr>
            <a:spLocks noGrp="1"/>
          </p:cNvSpPr>
          <p:nvPr>
            <p:ph idx="1"/>
          </p:nvPr>
        </p:nvSpPr>
        <p:spPr/>
        <p:txBody>
          <a:bodyPr>
            <a:normAutofit fontScale="85000" lnSpcReduction="10000"/>
          </a:bodyPr>
          <a:lstStyle/>
          <a:p>
            <a:pPr algn="r" rtl="1"/>
            <a:r>
              <a:rPr lang="ar-IQ" dirty="0"/>
              <a:t>التنويع في الأنشطة: إذا كانت ورشة العمل طويلة فيجب التنويع في الأنشطة المقدّمة للمشاركين حتى لا يصابون بالملل أو الإرهاق، كما ينبغي تقديم أنشطة تفاعليّة حتى يستمتع المشاركين أكثر في ورشة العمل.</a:t>
            </a:r>
          </a:p>
          <a:p>
            <a:pPr algn="r" rtl="1"/>
            <a:r>
              <a:rPr lang="ar-IQ" dirty="0"/>
              <a:t> وضع وقت للراحة: تساعد أوقات الراحة على استعادة المشاركين لتركيزهم ونشاطهم. </a:t>
            </a:r>
          </a:p>
          <a:p>
            <a:pPr algn="r" rtl="1"/>
            <a:r>
              <a:rPr lang="ar-IQ" dirty="0"/>
              <a:t>تحديد وقت للتعارف: إنّ توفير وقت لتعرّف المشاركين على بعضهم البعض والتواصل والتحدث معاً هو جزء رئيسيّ لا يجب إهماله في ورشة العمل. </a:t>
            </a:r>
          </a:p>
          <a:p>
            <a:pPr algn="r" rtl="1"/>
            <a:r>
              <a:rPr lang="ar-IQ" dirty="0"/>
              <a:t>التميّز في طريقة التقديم: تصبح ورشة العمل أكثر نجاحًا عندَ عرض المعلومات أو الأفكار للمشاركين بطرق مميّزة. </a:t>
            </a:r>
          </a:p>
          <a:p>
            <a:pPr algn="r" rtl="1"/>
            <a:r>
              <a:rPr lang="ar-IQ" dirty="0"/>
              <a:t>وضع القواعد الأساسيّة: حتى يتمكن المدرب من السيطرة على أجواء ورشة العمل، يجب أن يضع مجموعة من القواعد أو الإرشادات البسيطة، مثل عدم التحدث مع الآخرين أثناء الورشة، واحترام آراء الآخرين، وغيرها. </a:t>
            </a:r>
          </a:p>
          <a:p>
            <a:pPr algn="r" rtl="1"/>
            <a:r>
              <a:rPr lang="ar-IQ" dirty="0"/>
              <a:t>طريقة الختام: في نهاية ورشة العمل يمكن تحديد مجموعة من النقاط كملخص للورشة، أو كتابة تقرير عن ورشة العمل، وتقديم الإرشادات والنصائح لما بعد الورشة، وإعطاء فرصة للمشاركين بتقديم النصائح لتحسين الورشة في المرّات القادمة ومشاركة ما تعلموه من الورشة. المراجع هل كان المقال مفيداً؟ نعم</a:t>
            </a:r>
          </a:p>
          <a:p>
            <a:pPr algn="r" rtl="1"/>
            <a:endParaRPr lang="en-US" dirty="0"/>
          </a:p>
        </p:txBody>
      </p:sp>
    </p:spTree>
    <p:extLst>
      <p:ext uri="{BB962C8B-B14F-4D97-AF65-F5344CB8AC3E}">
        <p14:creationId xmlns:p14="http://schemas.microsoft.com/office/powerpoint/2010/main" val="7504404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0C083-4A1C-48E4-BC11-49C759159D4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486DA82-8E39-4BCA-BBD4-CD3E789877A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7964417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DDDDF-0DF4-4A14-B5C8-A26DF7E953A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39F277B-1FF9-4F27-981F-5C374A9449D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4541844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68EAD-3BB5-4E6F-B027-E10A3385BD5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17C4248-7154-4DF9-BB1C-84E49472298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00211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a:solidFill>
                  <a:prstClr val="black">
                    <a:lumMod val="85000"/>
                    <a:lumOff val="15000"/>
                  </a:prstClr>
                </a:solidFill>
              </a:rPr>
              <a:t>خطوات إعداد السيمنار</a:t>
            </a:r>
            <a:br>
              <a:rPr lang="ar-IQ" dirty="0">
                <a:solidFill>
                  <a:prstClr val="black">
                    <a:lumMod val="85000"/>
                    <a:lumOff val="15000"/>
                  </a:prstClr>
                </a:solidFill>
              </a:rPr>
            </a:br>
            <a:endParaRPr lang="en-US" dirty="0"/>
          </a:p>
        </p:txBody>
      </p:sp>
      <p:sp>
        <p:nvSpPr>
          <p:cNvPr id="3" name="Content Placeholder 2"/>
          <p:cNvSpPr>
            <a:spLocks noGrp="1"/>
          </p:cNvSpPr>
          <p:nvPr>
            <p:ph idx="1"/>
          </p:nvPr>
        </p:nvSpPr>
        <p:spPr/>
        <p:txBody>
          <a:bodyPr/>
          <a:lstStyle/>
          <a:p>
            <a:pPr algn="r"/>
            <a:r>
              <a:rPr lang="ar-IQ" dirty="0"/>
              <a:t>إعداد رسائل بحثية و تقديم موضوعات قوية أمر هام جدًا ، ولكن الأهم هو اتباع طريقة صحيحة من أجل عرض نتائج تلك الأبحاث وتوصيلها إلى الاخرين ، ومن هنا تأتي أهمية السيمنار العلمي الذي يُساعد على توصيل فكرة ومضمون الرسالة بطريقة مختصرة ومُعبرة إلى الأساتذة والعلماء بغرض مناقشتها وإعطاء الطالب الدرجة العلمية المستحقة .</a:t>
            </a:r>
          </a:p>
          <a:p>
            <a:pPr algn="r"/>
            <a:r>
              <a:rPr lang="ar-IQ" dirty="0"/>
              <a:t>هناك مجموعة من الخطوات التي يجب على الطالب اتباعها حتى يعي جيدًا مفهوم السيمنار وحتى يقوم بكتابته وعرضه أيضًا بطريقة احترافية صحيحة ، ومن أهم هذه الخطوات ما يلي :</a:t>
            </a:r>
          </a:p>
          <a:p>
            <a:pPr algn="r"/>
            <a:endParaRPr lang="en-US" dirty="0"/>
          </a:p>
        </p:txBody>
      </p:sp>
    </p:spTree>
    <p:extLst>
      <p:ext uri="{BB962C8B-B14F-4D97-AF65-F5344CB8AC3E}">
        <p14:creationId xmlns:p14="http://schemas.microsoft.com/office/powerpoint/2010/main" val="2904768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IQ" dirty="0"/>
              <a:t>حضور سيمنارات سابقة</a:t>
            </a:r>
          </a:p>
          <a:p>
            <a:pPr algn="r" rtl="1"/>
            <a:r>
              <a:rPr lang="ar-IQ" dirty="0"/>
              <a:t>حتى تكون مُستعدًا بشكل جيد لحضور السيمنار ، يجب أن تحرص على حضور أكبر عدد ممكن من السيمنارات حتى تتعرف على طريقة إدارة المناقشة والمحاور التي يجب عليك أن تتطرق إليها في رسالتك وعرضك لها ، والتعرف أيضًا على أهم الملاحظات التي يطرحها الأساتذة ، إلى جانب الاستفادة من أي أخطاء يقع بها الباحثين خلال عرض السيمنار ، وبالتالي سوف تتمكن من تجنب تلك الأخطاء عند إعداد وتقديم السيمنار الخاص بك .</a:t>
            </a:r>
            <a:endParaRPr lang="en-US" dirty="0"/>
          </a:p>
        </p:txBody>
      </p:sp>
    </p:spTree>
    <p:extLst>
      <p:ext uri="{BB962C8B-B14F-4D97-AF65-F5344CB8AC3E}">
        <p14:creationId xmlns:p14="http://schemas.microsoft.com/office/powerpoint/2010/main" val="4068322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a:t>استعرض البحث بشكل موجز</a:t>
            </a:r>
            <a:endParaRPr lang="en-US" dirty="0"/>
          </a:p>
        </p:txBody>
      </p:sp>
      <p:sp>
        <p:nvSpPr>
          <p:cNvPr id="3" name="Content Placeholder 2"/>
          <p:cNvSpPr>
            <a:spLocks noGrp="1"/>
          </p:cNvSpPr>
          <p:nvPr>
            <p:ph idx="1"/>
          </p:nvPr>
        </p:nvSpPr>
        <p:spPr/>
        <p:txBody>
          <a:bodyPr/>
          <a:lstStyle/>
          <a:p>
            <a:pPr algn="r" rtl="1"/>
            <a:r>
              <a:rPr lang="ar-IQ" dirty="0"/>
              <a:t>يظن البعض أن الإسهاب في الحديث والتحدث في أدق تفاصيل البحث في صالحه ؛ في حين أن ذلك يُعد من أهم الأخطاء الشائعة التي يقع بها الكثيرين ؛ حيث أن مدة السيمنار يجب أن لا تزيد عن 20 دقيقة وبحد أقصى نصف ساعة ، وعلى الطالب أن يتناول خطته البحثية بالكامل خلال هذه المدة ، وبالتالي يجب عدم ذكر سوى النقاط الأساسية فقط في الرسالة والنتائج التي تم التوصل إليها ، والتحدث حول السؤال الرئيسي والأساسي الذي تسعى تلك الدراسة إلى الإجابة عنه ، مع توضيح موجز أيضًا للمناهج والأساليب والطرق المستخدمة في البحث .</a:t>
            </a:r>
            <a:endParaRPr lang="en-US" dirty="0"/>
          </a:p>
        </p:txBody>
      </p:sp>
    </p:spTree>
    <p:extLst>
      <p:ext uri="{BB962C8B-B14F-4D97-AF65-F5344CB8AC3E}">
        <p14:creationId xmlns:p14="http://schemas.microsoft.com/office/powerpoint/2010/main" val="2883152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a:t>اليقين بأهمية فكرة البحث</a:t>
            </a:r>
            <a:br>
              <a:rPr lang="ar-IQ" dirty="0"/>
            </a:br>
            <a:endParaRPr lang="en-US" dirty="0"/>
          </a:p>
        </p:txBody>
      </p:sp>
      <p:sp>
        <p:nvSpPr>
          <p:cNvPr id="3" name="Content Placeholder 2"/>
          <p:cNvSpPr>
            <a:spLocks noGrp="1"/>
          </p:cNvSpPr>
          <p:nvPr>
            <p:ph idx="1"/>
          </p:nvPr>
        </p:nvSpPr>
        <p:spPr/>
        <p:txBody>
          <a:bodyPr/>
          <a:lstStyle/>
          <a:p>
            <a:pPr algn="r" rtl="1"/>
            <a:r>
              <a:rPr lang="ar-IQ" dirty="0"/>
              <a:t>في بعض الأحيان ؛ قد يُبدي بعض الأساتذة بعض الاعتراضات على موضوع أو فكرة الرسالة رغم اقتناع الأستاذ المشرف على الرسالة بها ؛ وهنا إياك أن ترضخ لما يقوله هذا الأستاذ بل يجب أن تدافع عن فكرتك بكل ما أوتيت من قوة حتى تُثبت له عكس ما يعتقد ، ولا تنسى أن يتم ذلك بطريقة لبقة وبحديث حسن دون أن تُظهر نبرة التحدي في أسلوب حديثك ، وعليك أن تُدعم حديثك بالأدلة والمراجع والحجج العلمية التي قادتك للتوصل إلى هذه الفكرة .</a:t>
            </a:r>
          </a:p>
          <a:p>
            <a:pPr algn="r" rtl="1"/>
            <a:endParaRPr lang="ar-IQ" dirty="0"/>
          </a:p>
          <a:p>
            <a:pPr algn="r" rtl="1"/>
            <a:r>
              <a:rPr lang="ar-IQ" dirty="0"/>
              <a:t>ولا تعتمد على المشرف في دفاعه عن الفكرة حتى وإن كان موافقًا عليها ؛ لأنه غالبًا لن يقوم بذلك وإنما سوف يجعلك أنت من تقوم بتلك المهمة .</a:t>
            </a:r>
            <a:endParaRPr lang="en-US" dirty="0"/>
          </a:p>
        </p:txBody>
      </p:sp>
    </p:spTree>
    <p:extLst>
      <p:ext uri="{BB962C8B-B14F-4D97-AF65-F5344CB8AC3E}">
        <p14:creationId xmlns:p14="http://schemas.microsoft.com/office/powerpoint/2010/main" val="1244274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a:t>كن جريئًا وتحدث بصوت واضح</a:t>
            </a:r>
            <a:br>
              <a:rPr lang="ar-IQ" dirty="0"/>
            </a:br>
            <a:endParaRPr lang="en-US" dirty="0"/>
          </a:p>
        </p:txBody>
      </p:sp>
      <p:sp>
        <p:nvSpPr>
          <p:cNvPr id="3" name="Content Placeholder 2"/>
          <p:cNvSpPr>
            <a:spLocks noGrp="1"/>
          </p:cNvSpPr>
          <p:nvPr>
            <p:ph idx="1"/>
          </p:nvPr>
        </p:nvSpPr>
        <p:spPr/>
        <p:txBody>
          <a:bodyPr/>
          <a:lstStyle/>
          <a:p>
            <a:pPr algn="r" rtl="1"/>
            <a:r>
              <a:rPr lang="ar-IQ" dirty="0"/>
              <a:t>يجب أن تكون أنت سيد الموقف وأن تُسيطر جيدًا على أي شعور سلبي ينتابك سواء خجل أو توتر أو قلق لأن ذلك قد يُفقدك حماسك في تقديم سيمنار مميز ، ويضيع تعب السنوات إذا ما قمت بعرض السيمنار بطريقة خاطئة وغير صحيحة أو إذا كانت نبرة صوتك مترددة وخائفة .</a:t>
            </a:r>
          </a:p>
          <a:p>
            <a:pPr algn="r" rtl="1"/>
            <a:endParaRPr lang="ar-IQ" dirty="0"/>
          </a:p>
          <a:p>
            <a:pPr algn="r" rtl="1"/>
            <a:r>
              <a:rPr lang="ar-IQ" dirty="0"/>
              <a:t>وليس من العيب أن تقوم بالتدرب على طريقة إلقاء السيمنار في منزلك وفي غرفتك بمفردك أمام المراة أو أمام أفراد أسرتك أو أصدقائك قبل أن تقوم بعرضه أمام الأساتذة والعلماء .</a:t>
            </a:r>
            <a:endParaRPr lang="en-US" dirty="0"/>
          </a:p>
        </p:txBody>
      </p:sp>
    </p:spTree>
    <p:extLst>
      <p:ext uri="{BB962C8B-B14F-4D97-AF65-F5344CB8AC3E}">
        <p14:creationId xmlns:p14="http://schemas.microsoft.com/office/powerpoint/2010/main" val="459688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a:t>طريقة كتابة السيمنار</a:t>
            </a:r>
            <a:br>
              <a:rPr lang="ar-IQ" dirty="0"/>
            </a:br>
            <a:endParaRPr lang="en-US" dirty="0"/>
          </a:p>
        </p:txBody>
      </p:sp>
      <p:sp>
        <p:nvSpPr>
          <p:cNvPr id="3" name="Content Placeholder 2"/>
          <p:cNvSpPr>
            <a:spLocks noGrp="1"/>
          </p:cNvSpPr>
          <p:nvPr>
            <p:ph idx="1"/>
          </p:nvPr>
        </p:nvSpPr>
        <p:spPr/>
        <p:txBody>
          <a:bodyPr/>
          <a:lstStyle/>
          <a:p>
            <a:pPr algn="r" rtl="1"/>
            <a:r>
              <a:rPr lang="ar-IQ" dirty="0"/>
              <a:t>هناك طريقة واضحة ومُحددة يجب الالتزام بها عند إعداد العرض التقديمي الخاص بالسيمنار ، حيث يجب أن يحتوي على الأجزاء الرئيسية التالية :</a:t>
            </a:r>
          </a:p>
          <a:p>
            <a:pPr algn="r" rtl="1"/>
            <a:endParaRPr lang="ar-IQ" dirty="0"/>
          </a:p>
          <a:p>
            <a:pPr algn="r" rtl="1"/>
            <a:r>
              <a:rPr lang="ar-IQ" dirty="0"/>
              <a:t>-المقدمة : وهي الجزء المبدئي والذي يتم من خلاله التعريف بالطالب وبالرسالة وبالدوافع الأساسية من اختيار هذا الموضوع .</a:t>
            </a:r>
            <a:endParaRPr lang="en-US" dirty="0"/>
          </a:p>
        </p:txBody>
      </p:sp>
    </p:spTree>
    <p:extLst>
      <p:ext uri="{BB962C8B-B14F-4D97-AF65-F5344CB8AC3E}">
        <p14:creationId xmlns:p14="http://schemas.microsoft.com/office/powerpoint/2010/main" val="3015547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IQ" dirty="0"/>
              <a:t>التجربة : وبها يتم توضيح أهم المناهج والأساليب العلمية والطرق التي اعتمد عليها الطالب في بحثه .</a:t>
            </a:r>
          </a:p>
          <a:p>
            <a:pPr algn="r" rtl="1"/>
            <a:endParaRPr lang="ar-IQ" dirty="0"/>
          </a:p>
          <a:p>
            <a:pPr algn="r" rtl="1"/>
            <a:r>
              <a:rPr lang="ar-IQ" dirty="0"/>
              <a:t>-كتابة تساؤلات الدراسة وفروضها وأهمية الدراسة.</a:t>
            </a:r>
          </a:p>
          <a:p>
            <a:pPr algn="r" rtl="1"/>
            <a:endParaRPr lang="ar-IQ" dirty="0"/>
          </a:p>
          <a:p>
            <a:pPr algn="r" rtl="1"/>
            <a:r>
              <a:rPr lang="ar-IQ" dirty="0"/>
              <a:t>-النتائج ومناقشتها : وهنا يتم ذكر أهم النتائج التي قد توصل إليها الطالب ومناقشتها وعرض أهم توصيات البحث أيضًا .</a:t>
            </a:r>
          </a:p>
          <a:p>
            <a:pPr algn="r" rtl="1"/>
            <a:endParaRPr lang="ar-IQ" dirty="0"/>
          </a:p>
          <a:p>
            <a:pPr algn="r" rtl="1"/>
            <a:r>
              <a:rPr lang="ar-IQ" dirty="0"/>
              <a:t>المراجع : وأخيرًا ؛ لا بد من ذكر المراجع التي استند إليها الباحث في جميع ما ذكره من معلومات .</a:t>
            </a:r>
            <a:endParaRPr lang="en-US" dirty="0"/>
          </a:p>
        </p:txBody>
      </p:sp>
    </p:spTree>
    <p:extLst>
      <p:ext uri="{BB962C8B-B14F-4D97-AF65-F5344CB8AC3E}">
        <p14:creationId xmlns:p14="http://schemas.microsoft.com/office/powerpoint/2010/main" val="1804044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IQ" dirty="0"/>
              <a:t>ومن أهم هذه الأسئلة في مناقشة السمينار تلك المتعلقة بما يلي:</a:t>
            </a:r>
            <a:br>
              <a:rPr lang="ar-IQ" dirty="0"/>
            </a:br>
            <a:endParaRPr lang="en-US" dirty="0"/>
          </a:p>
        </p:txBody>
      </p:sp>
      <p:sp>
        <p:nvSpPr>
          <p:cNvPr id="3" name="Content Placeholder 2"/>
          <p:cNvSpPr>
            <a:spLocks noGrp="1"/>
          </p:cNvSpPr>
          <p:nvPr>
            <p:ph idx="1"/>
          </p:nvPr>
        </p:nvSpPr>
        <p:spPr/>
        <p:txBody>
          <a:bodyPr>
            <a:normAutofit fontScale="77500" lnSpcReduction="20000"/>
          </a:bodyPr>
          <a:lstStyle/>
          <a:p>
            <a:pPr algn="r" rtl="1"/>
            <a:r>
              <a:rPr lang="ar-IQ" dirty="0"/>
              <a:t>العنوان ووضوحه ودقته والتعبير عن المشكلة المراد تناولها في التحقيق وامتلاكه لمواصفات العنوان الجيد.</a:t>
            </a:r>
          </a:p>
          <a:p>
            <a:pPr algn="r" rtl="1"/>
            <a:r>
              <a:rPr lang="ar-IQ" dirty="0"/>
              <a:t>هل مشكلة أو ظاهرة الرسالة العلمية جديدة؟ كيف اكتشف المحقق ذلك؟</a:t>
            </a:r>
          </a:p>
          <a:p>
            <a:pPr algn="r" rtl="1"/>
            <a:r>
              <a:rPr lang="ar-IQ" dirty="0"/>
              <a:t>ما هي أهداف البحث؟ ما هي أهميتها والفوائد المستمدة من دراستها ، سواء للتخصص العلمي الذي تنتمي إليه ، أو للمجتمع العلمي والإنساني بشكل عام؟</a:t>
            </a:r>
          </a:p>
          <a:p>
            <a:pPr algn="r" rtl="1"/>
            <a:r>
              <a:rPr lang="ar-IQ" dirty="0"/>
              <a:t>هل بنى طالب الماجستير بحثه على عدد كافٍ من الدراسات السابقة؟. هل له علاقة بموضوع البحث؟ ما هو نطاق إضافتها وإثرائها للرسالة العلمية؟</a:t>
            </a:r>
          </a:p>
          <a:p>
            <a:pPr algn="r" rtl="1"/>
            <a:r>
              <a:rPr lang="ar-IQ" dirty="0"/>
              <a:t>هل اتبع طالب الماجستير المناهج أو المناهج الأكاديمية المناسبة لمادة الدراسة؟. ما هي الإجراءات التي اتخذتها وما مدى صحتها؟</a:t>
            </a:r>
          </a:p>
          <a:p>
            <a:pPr algn="r" rtl="1"/>
            <a:r>
              <a:rPr lang="ar-IQ" dirty="0"/>
              <a:t>هل اخترت عينة الدراسة بشكل أفضل؟ هل تم اختيارها بموضوعية وحيادية وهل حجمها يتناسب مع الدراسة؟</a:t>
            </a:r>
          </a:p>
          <a:p>
            <a:pPr algn="r" rtl="1"/>
            <a:r>
              <a:rPr lang="ar-IQ" dirty="0"/>
              <a:t>ما مدى نجاح طالب الماجستير في اختيار أداة الدراسة أو الأدوات التي تتوافق مع ما يريدون الحصول عليه من البيانات؟ هل استخدمت برامج التحليل الإحصائي بشكل صحيح؟</a:t>
            </a:r>
          </a:p>
          <a:p>
            <a:pPr algn="r" rtl="1"/>
            <a:r>
              <a:rPr lang="ar-IQ" dirty="0"/>
              <a:t>هل المصادر والمراجع الأولية الموثوقة في الأطروحة كافية؟</a:t>
            </a:r>
          </a:p>
          <a:p>
            <a:pPr algn="r" rtl="1"/>
            <a:r>
              <a:rPr lang="ar-IQ" dirty="0"/>
              <a:t>هل تم توثيق الدراسات السابقة بالشكل الأكاديمي والعلمي الصحيح؟</a:t>
            </a:r>
          </a:p>
          <a:p>
            <a:pPr algn="r" rtl="1"/>
            <a:r>
              <a:rPr lang="ar-IQ" dirty="0"/>
              <a:t>إلى أي مدى يتم تنظيم التحقيق وتنسيقه وتصنيفه؟ هل تم شرح المصطلحات بشكل صحيح؟</a:t>
            </a:r>
            <a:endParaRPr lang="en-US" dirty="0"/>
          </a:p>
        </p:txBody>
      </p:sp>
    </p:spTree>
    <p:extLst>
      <p:ext uri="{BB962C8B-B14F-4D97-AF65-F5344CB8AC3E}">
        <p14:creationId xmlns:p14="http://schemas.microsoft.com/office/powerpoint/2010/main" val="274170374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204</TotalTime>
  <Words>1648</Words>
  <Application>Microsoft Office PowerPoint</Application>
  <PresentationFormat>Widescreen</PresentationFormat>
  <Paragraphs>68</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Century Gothic</vt:lpstr>
      <vt:lpstr>Wingdings 3</vt:lpstr>
      <vt:lpstr>Wisp</vt:lpstr>
      <vt:lpstr>المهارات الاكاديمية </vt:lpstr>
      <vt:lpstr>خطوات إعداد السيمنار </vt:lpstr>
      <vt:lpstr>PowerPoint Presentation</vt:lpstr>
      <vt:lpstr>استعرض البحث بشكل موجز</vt:lpstr>
      <vt:lpstr>اليقين بأهمية فكرة البحث </vt:lpstr>
      <vt:lpstr>كن جريئًا وتحدث بصوت واضح </vt:lpstr>
      <vt:lpstr>طريقة كتابة السيمنار </vt:lpstr>
      <vt:lpstr>PowerPoint Presentation</vt:lpstr>
      <vt:lpstr>ومن أهم هذه الأسئلة في مناقشة السمينار تلك المتعلقة بما يلي: </vt:lpstr>
      <vt:lpstr>PowerPoint Presentation</vt:lpstr>
      <vt:lpstr>الحِوار </vt:lpstr>
      <vt:lpstr>آداب الحِوار </vt:lpstr>
      <vt:lpstr>ورشة العمل </vt:lpstr>
      <vt:lpstr>أهمية ورش العمل </vt:lpstr>
      <vt:lpstr>نصائح للتخطيط لورشة العمل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المهارات الاكاديمية </dc:title>
  <dc:creator>hp</dc:creator>
  <cp:lastModifiedBy>hp</cp:lastModifiedBy>
  <cp:revision>12</cp:revision>
  <dcterms:created xsi:type="dcterms:W3CDTF">2022-11-14T04:32:39Z</dcterms:created>
  <dcterms:modified xsi:type="dcterms:W3CDTF">2022-12-06T20:54:24Z</dcterms:modified>
</cp:coreProperties>
</file>