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Lst>
  <p:sldSz cx="15087600" cy="21396325"/>
  <p:notesSz cx="6858000" cy="9144000"/>
  <p:defaultTextStyle>
    <a:defPPr>
      <a:defRPr lang="ar-IQ"/>
    </a:defPPr>
    <a:lvl1pPr marL="0" algn="r" defTabSz="1980792" rtl="1" eaLnBrk="1" latinLnBrk="0" hangingPunct="1">
      <a:defRPr sz="3900" kern="1200">
        <a:solidFill>
          <a:schemeClr val="tx1"/>
        </a:solidFill>
        <a:latin typeface="+mn-lt"/>
        <a:ea typeface="+mn-ea"/>
        <a:cs typeface="+mn-cs"/>
      </a:defRPr>
    </a:lvl1pPr>
    <a:lvl2pPr marL="990395" algn="r" defTabSz="1980792" rtl="1" eaLnBrk="1" latinLnBrk="0" hangingPunct="1">
      <a:defRPr sz="3900" kern="1200">
        <a:solidFill>
          <a:schemeClr val="tx1"/>
        </a:solidFill>
        <a:latin typeface="+mn-lt"/>
        <a:ea typeface="+mn-ea"/>
        <a:cs typeface="+mn-cs"/>
      </a:defRPr>
    </a:lvl2pPr>
    <a:lvl3pPr marL="1980792" algn="r" defTabSz="1980792" rtl="1" eaLnBrk="1" latinLnBrk="0" hangingPunct="1">
      <a:defRPr sz="3900" kern="1200">
        <a:solidFill>
          <a:schemeClr val="tx1"/>
        </a:solidFill>
        <a:latin typeface="+mn-lt"/>
        <a:ea typeface="+mn-ea"/>
        <a:cs typeface="+mn-cs"/>
      </a:defRPr>
    </a:lvl3pPr>
    <a:lvl4pPr marL="2971188" algn="r" defTabSz="1980792" rtl="1" eaLnBrk="1" latinLnBrk="0" hangingPunct="1">
      <a:defRPr sz="3900" kern="1200">
        <a:solidFill>
          <a:schemeClr val="tx1"/>
        </a:solidFill>
        <a:latin typeface="+mn-lt"/>
        <a:ea typeface="+mn-ea"/>
        <a:cs typeface="+mn-cs"/>
      </a:defRPr>
    </a:lvl4pPr>
    <a:lvl5pPr marL="3961584" algn="r" defTabSz="1980792" rtl="1" eaLnBrk="1" latinLnBrk="0" hangingPunct="1">
      <a:defRPr sz="3900" kern="1200">
        <a:solidFill>
          <a:schemeClr val="tx1"/>
        </a:solidFill>
        <a:latin typeface="+mn-lt"/>
        <a:ea typeface="+mn-ea"/>
        <a:cs typeface="+mn-cs"/>
      </a:defRPr>
    </a:lvl5pPr>
    <a:lvl6pPr marL="4951980" algn="r" defTabSz="1980792" rtl="1" eaLnBrk="1" latinLnBrk="0" hangingPunct="1">
      <a:defRPr sz="3900" kern="1200">
        <a:solidFill>
          <a:schemeClr val="tx1"/>
        </a:solidFill>
        <a:latin typeface="+mn-lt"/>
        <a:ea typeface="+mn-ea"/>
        <a:cs typeface="+mn-cs"/>
      </a:defRPr>
    </a:lvl6pPr>
    <a:lvl7pPr marL="5942375" algn="r" defTabSz="1980792" rtl="1" eaLnBrk="1" latinLnBrk="0" hangingPunct="1">
      <a:defRPr sz="3900" kern="1200">
        <a:solidFill>
          <a:schemeClr val="tx1"/>
        </a:solidFill>
        <a:latin typeface="+mn-lt"/>
        <a:ea typeface="+mn-ea"/>
        <a:cs typeface="+mn-cs"/>
      </a:defRPr>
    </a:lvl7pPr>
    <a:lvl8pPr marL="6932772" algn="r" defTabSz="1980792" rtl="1" eaLnBrk="1" latinLnBrk="0" hangingPunct="1">
      <a:defRPr sz="3900" kern="1200">
        <a:solidFill>
          <a:schemeClr val="tx1"/>
        </a:solidFill>
        <a:latin typeface="+mn-lt"/>
        <a:ea typeface="+mn-ea"/>
        <a:cs typeface="+mn-cs"/>
      </a:defRPr>
    </a:lvl8pPr>
    <a:lvl9pPr marL="7923169" algn="r" defTabSz="1980792" rtl="1" eaLnBrk="1" latinLnBrk="0" hangingPunct="1">
      <a:defRPr sz="3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9">
          <p15:clr>
            <a:srgbClr val="A4A3A4"/>
          </p15:clr>
        </p15:guide>
        <p15:guide id="2" pos="47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316" autoAdjust="0"/>
  </p:normalViewPr>
  <p:slideViewPr>
    <p:cSldViewPr>
      <p:cViewPr varScale="1">
        <p:scale>
          <a:sx n="26" d="100"/>
          <a:sy n="26" d="100"/>
        </p:scale>
        <p:origin x="2597" y="82"/>
      </p:cViewPr>
      <p:guideLst>
        <p:guide orient="horz" pos="6739"/>
        <p:guide pos="47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1570" y="6646740"/>
            <a:ext cx="12824460" cy="4586341"/>
          </a:xfrm>
        </p:spPr>
        <p:txBody>
          <a:bodyPr/>
          <a:lstStyle/>
          <a:p>
            <a:r>
              <a:rPr lang="en-US"/>
              <a:t>Click to edit Master title style</a:t>
            </a:r>
            <a:endParaRPr lang="ar-IQ"/>
          </a:p>
        </p:txBody>
      </p:sp>
      <p:sp>
        <p:nvSpPr>
          <p:cNvPr id="3" name="Subtitle 2"/>
          <p:cNvSpPr>
            <a:spLocks noGrp="1"/>
          </p:cNvSpPr>
          <p:nvPr>
            <p:ph type="subTitle" idx="1"/>
          </p:nvPr>
        </p:nvSpPr>
        <p:spPr>
          <a:xfrm>
            <a:off x="2263142" y="12124586"/>
            <a:ext cx="10561320" cy="5467950"/>
          </a:xfrm>
        </p:spPr>
        <p:txBody>
          <a:bodyPr/>
          <a:lstStyle>
            <a:lvl1pPr marL="0" indent="0" algn="ctr">
              <a:buNone/>
              <a:defRPr>
                <a:solidFill>
                  <a:schemeClr val="tx1">
                    <a:tint val="75000"/>
                  </a:schemeClr>
                </a:solidFill>
              </a:defRPr>
            </a:lvl1pPr>
            <a:lvl2pPr marL="990395" indent="0" algn="ctr">
              <a:buNone/>
              <a:defRPr>
                <a:solidFill>
                  <a:schemeClr val="tx1">
                    <a:tint val="75000"/>
                  </a:schemeClr>
                </a:solidFill>
              </a:defRPr>
            </a:lvl2pPr>
            <a:lvl3pPr marL="1980792" indent="0" algn="ctr">
              <a:buNone/>
              <a:defRPr>
                <a:solidFill>
                  <a:schemeClr val="tx1">
                    <a:tint val="75000"/>
                  </a:schemeClr>
                </a:solidFill>
              </a:defRPr>
            </a:lvl3pPr>
            <a:lvl4pPr marL="2971188" indent="0" algn="ctr">
              <a:buNone/>
              <a:defRPr>
                <a:solidFill>
                  <a:schemeClr val="tx1">
                    <a:tint val="75000"/>
                  </a:schemeClr>
                </a:solidFill>
              </a:defRPr>
            </a:lvl4pPr>
            <a:lvl5pPr marL="3961584" indent="0" algn="ctr">
              <a:buNone/>
              <a:defRPr>
                <a:solidFill>
                  <a:schemeClr val="tx1">
                    <a:tint val="75000"/>
                  </a:schemeClr>
                </a:solidFill>
              </a:defRPr>
            </a:lvl5pPr>
            <a:lvl6pPr marL="4951980" indent="0" algn="ctr">
              <a:buNone/>
              <a:defRPr>
                <a:solidFill>
                  <a:schemeClr val="tx1">
                    <a:tint val="75000"/>
                  </a:schemeClr>
                </a:solidFill>
              </a:defRPr>
            </a:lvl6pPr>
            <a:lvl7pPr marL="5942375" indent="0" algn="ctr">
              <a:buNone/>
              <a:defRPr>
                <a:solidFill>
                  <a:schemeClr val="tx1">
                    <a:tint val="75000"/>
                  </a:schemeClr>
                </a:solidFill>
              </a:defRPr>
            </a:lvl7pPr>
            <a:lvl8pPr marL="6932772" indent="0" algn="ctr">
              <a:buNone/>
              <a:defRPr>
                <a:solidFill>
                  <a:schemeClr val="tx1">
                    <a:tint val="75000"/>
                  </a:schemeClr>
                </a:solidFill>
              </a:defRPr>
            </a:lvl8pPr>
            <a:lvl9pPr marL="7923169"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9134E90A-6C3A-404E-9188-7A2F950005F8}" type="datetimeFigureOut">
              <a:rPr lang="ar-IQ" smtClean="0"/>
              <a:t>18‏/5‏/1445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68A7631-3AAE-4069-B084-9267F7B52E53}" type="slidenum">
              <a:rPr lang="ar-IQ" smtClean="0"/>
              <a:t>‹#›</a:t>
            </a:fld>
            <a:endParaRPr lang="ar-IQ"/>
          </a:p>
        </p:txBody>
      </p:sp>
    </p:spTree>
    <p:extLst>
      <p:ext uri="{BB962C8B-B14F-4D97-AF65-F5344CB8AC3E}">
        <p14:creationId xmlns:p14="http://schemas.microsoft.com/office/powerpoint/2010/main" val="2696717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9134E90A-6C3A-404E-9188-7A2F950005F8}" type="datetimeFigureOut">
              <a:rPr lang="ar-IQ" smtClean="0"/>
              <a:t>18‏/5‏/1445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68A7631-3AAE-4069-B084-9267F7B52E53}" type="slidenum">
              <a:rPr lang="ar-IQ" smtClean="0"/>
              <a:t>‹#›</a:t>
            </a:fld>
            <a:endParaRPr lang="ar-IQ"/>
          </a:p>
        </p:txBody>
      </p:sp>
    </p:spTree>
    <p:extLst>
      <p:ext uri="{BB962C8B-B14F-4D97-AF65-F5344CB8AC3E}">
        <p14:creationId xmlns:p14="http://schemas.microsoft.com/office/powerpoint/2010/main" val="322950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38510" y="856855"/>
            <a:ext cx="3394710" cy="18256217"/>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754382" y="856855"/>
            <a:ext cx="9932670" cy="182562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9134E90A-6C3A-404E-9188-7A2F950005F8}" type="datetimeFigureOut">
              <a:rPr lang="ar-IQ" smtClean="0"/>
              <a:t>18‏/5‏/1445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68A7631-3AAE-4069-B084-9267F7B52E53}" type="slidenum">
              <a:rPr lang="ar-IQ" smtClean="0"/>
              <a:t>‹#›</a:t>
            </a:fld>
            <a:endParaRPr lang="ar-IQ"/>
          </a:p>
        </p:txBody>
      </p:sp>
    </p:spTree>
    <p:extLst>
      <p:ext uri="{BB962C8B-B14F-4D97-AF65-F5344CB8AC3E}">
        <p14:creationId xmlns:p14="http://schemas.microsoft.com/office/powerpoint/2010/main" val="169186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9134E90A-6C3A-404E-9188-7A2F950005F8}" type="datetimeFigureOut">
              <a:rPr lang="ar-IQ" smtClean="0"/>
              <a:t>18‏/5‏/1445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68A7631-3AAE-4069-B084-9267F7B52E53}" type="slidenum">
              <a:rPr lang="ar-IQ" smtClean="0"/>
              <a:t>‹#›</a:t>
            </a:fld>
            <a:endParaRPr lang="ar-IQ"/>
          </a:p>
        </p:txBody>
      </p:sp>
    </p:spTree>
    <p:extLst>
      <p:ext uri="{BB962C8B-B14F-4D97-AF65-F5344CB8AC3E}">
        <p14:creationId xmlns:p14="http://schemas.microsoft.com/office/powerpoint/2010/main" val="136057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1817" y="13749133"/>
            <a:ext cx="12824460" cy="4249550"/>
          </a:xfrm>
        </p:spPr>
        <p:txBody>
          <a:bodyPr anchor="t"/>
          <a:lstStyle>
            <a:lvl1pPr algn="r">
              <a:defRPr sz="8600" b="1" cap="all"/>
            </a:lvl1pPr>
          </a:lstStyle>
          <a:p>
            <a:r>
              <a:rPr lang="en-US"/>
              <a:t>Click to edit Master title style</a:t>
            </a:r>
            <a:endParaRPr lang="ar-IQ"/>
          </a:p>
        </p:txBody>
      </p:sp>
      <p:sp>
        <p:nvSpPr>
          <p:cNvPr id="3" name="Text Placeholder 2"/>
          <p:cNvSpPr>
            <a:spLocks noGrp="1"/>
          </p:cNvSpPr>
          <p:nvPr>
            <p:ph type="body" idx="1"/>
          </p:nvPr>
        </p:nvSpPr>
        <p:spPr>
          <a:xfrm>
            <a:off x="1191817" y="9068679"/>
            <a:ext cx="12824460" cy="4680448"/>
          </a:xfrm>
        </p:spPr>
        <p:txBody>
          <a:bodyPr anchor="b"/>
          <a:lstStyle>
            <a:lvl1pPr marL="0" indent="0">
              <a:buNone/>
              <a:defRPr sz="4400">
                <a:solidFill>
                  <a:schemeClr val="tx1">
                    <a:tint val="75000"/>
                  </a:schemeClr>
                </a:solidFill>
              </a:defRPr>
            </a:lvl1pPr>
            <a:lvl2pPr marL="990395" indent="0">
              <a:buNone/>
              <a:defRPr sz="3900">
                <a:solidFill>
                  <a:schemeClr val="tx1">
                    <a:tint val="75000"/>
                  </a:schemeClr>
                </a:solidFill>
              </a:defRPr>
            </a:lvl2pPr>
            <a:lvl3pPr marL="1980792" indent="0">
              <a:buNone/>
              <a:defRPr sz="3400">
                <a:solidFill>
                  <a:schemeClr val="tx1">
                    <a:tint val="75000"/>
                  </a:schemeClr>
                </a:solidFill>
              </a:defRPr>
            </a:lvl3pPr>
            <a:lvl4pPr marL="2971188" indent="0">
              <a:buNone/>
              <a:defRPr sz="3100">
                <a:solidFill>
                  <a:schemeClr val="tx1">
                    <a:tint val="75000"/>
                  </a:schemeClr>
                </a:solidFill>
              </a:defRPr>
            </a:lvl4pPr>
            <a:lvl5pPr marL="3961584" indent="0">
              <a:buNone/>
              <a:defRPr sz="3100">
                <a:solidFill>
                  <a:schemeClr val="tx1">
                    <a:tint val="75000"/>
                  </a:schemeClr>
                </a:solidFill>
              </a:defRPr>
            </a:lvl5pPr>
            <a:lvl6pPr marL="4951980" indent="0">
              <a:buNone/>
              <a:defRPr sz="3100">
                <a:solidFill>
                  <a:schemeClr val="tx1">
                    <a:tint val="75000"/>
                  </a:schemeClr>
                </a:solidFill>
              </a:defRPr>
            </a:lvl6pPr>
            <a:lvl7pPr marL="5942375" indent="0">
              <a:buNone/>
              <a:defRPr sz="3100">
                <a:solidFill>
                  <a:schemeClr val="tx1">
                    <a:tint val="75000"/>
                  </a:schemeClr>
                </a:solidFill>
              </a:defRPr>
            </a:lvl7pPr>
            <a:lvl8pPr marL="6932772" indent="0">
              <a:buNone/>
              <a:defRPr sz="3100">
                <a:solidFill>
                  <a:schemeClr val="tx1">
                    <a:tint val="75000"/>
                  </a:schemeClr>
                </a:solidFill>
              </a:defRPr>
            </a:lvl8pPr>
            <a:lvl9pPr marL="7923169" indent="0">
              <a:buNone/>
              <a:defRPr sz="3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34E90A-6C3A-404E-9188-7A2F950005F8}" type="datetimeFigureOut">
              <a:rPr lang="ar-IQ" smtClean="0"/>
              <a:t>18‏/5‏/1445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68A7631-3AAE-4069-B084-9267F7B52E53}" type="slidenum">
              <a:rPr lang="ar-IQ" smtClean="0"/>
              <a:t>‹#›</a:t>
            </a:fld>
            <a:endParaRPr lang="ar-IQ"/>
          </a:p>
        </p:txBody>
      </p:sp>
    </p:spTree>
    <p:extLst>
      <p:ext uri="{BB962C8B-B14F-4D97-AF65-F5344CB8AC3E}">
        <p14:creationId xmlns:p14="http://schemas.microsoft.com/office/powerpoint/2010/main" val="353619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754380" y="4992479"/>
            <a:ext cx="6663690" cy="14120585"/>
          </a:xfrm>
        </p:spPr>
        <p:txBody>
          <a:bodyPr/>
          <a:lstStyle>
            <a:lvl1pPr>
              <a:defRPr sz="6200"/>
            </a:lvl1pPr>
            <a:lvl2pPr>
              <a:defRPr sz="5200"/>
            </a:lvl2pPr>
            <a:lvl3pPr>
              <a:defRPr sz="4400"/>
            </a:lvl3pPr>
            <a:lvl4pPr>
              <a:defRPr sz="3900"/>
            </a:lvl4pPr>
            <a:lvl5pPr>
              <a:defRPr sz="3900"/>
            </a:lvl5pPr>
            <a:lvl6pPr>
              <a:defRPr sz="3900"/>
            </a:lvl6pPr>
            <a:lvl7pPr>
              <a:defRPr sz="3900"/>
            </a:lvl7pPr>
            <a:lvl8pPr>
              <a:defRPr sz="3900"/>
            </a:lvl8pPr>
            <a:lvl9pPr>
              <a:defRPr sz="3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7669530" y="4992479"/>
            <a:ext cx="6663690" cy="14120585"/>
          </a:xfrm>
        </p:spPr>
        <p:txBody>
          <a:bodyPr/>
          <a:lstStyle>
            <a:lvl1pPr>
              <a:defRPr sz="6200"/>
            </a:lvl1pPr>
            <a:lvl2pPr>
              <a:defRPr sz="5200"/>
            </a:lvl2pPr>
            <a:lvl3pPr>
              <a:defRPr sz="4400"/>
            </a:lvl3pPr>
            <a:lvl4pPr>
              <a:defRPr sz="3900"/>
            </a:lvl4pPr>
            <a:lvl5pPr>
              <a:defRPr sz="3900"/>
            </a:lvl5pPr>
            <a:lvl6pPr>
              <a:defRPr sz="3900"/>
            </a:lvl6pPr>
            <a:lvl7pPr>
              <a:defRPr sz="3900"/>
            </a:lvl7pPr>
            <a:lvl8pPr>
              <a:defRPr sz="3900"/>
            </a:lvl8pPr>
            <a:lvl9pPr>
              <a:defRPr sz="3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9134E90A-6C3A-404E-9188-7A2F950005F8}" type="datetimeFigureOut">
              <a:rPr lang="ar-IQ" smtClean="0"/>
              <a:t>18‏/5‏/1445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68A7631-3AAE-4069-B084-9267F7B52E53}" type="slidenum">
              <a:rPr lang="ar-IQ" smtClean="0"/>
              <a:t>‹#›</a:t>
            </a:fld>
            <a:endParaRPr lang="ar-IQ"/>
          </a:p>
        </p:txBody>
      </p:sp>
    </p:spTree>
    <p:extLst>
      <p:ext uri="{BB962C8B-B14F-4D97-AF65-F5344CB8AC3E}">
        <p14:creationId xmlns:p14="http://schemas.microsoft.com/office/powerpoint/2010/main" val="379271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754381" y="4789420"/>
            <a:ext cx="6666310" cy="1995998"/>
          </a:xfrm>
        </p:spPr>
        <p:txBody>
          <a:bodyPr anchor="b"/>
          <a:lstStyle>
            <a:lvl1pPr marL="0" indent="0">
              <a:buNone/>
              <a:defRPr sz="5200" b="1"/>
            </a:lvl1pPr>
            <a:lvl2pPr marL="990395" indent="0">
              <a:buNone/>
              <a:defRPr sz="4400" b="1"/>
            </a:lvl2pPr>
            <a:lvl3pPr marL="1980792" indent="0">
              <a:buNone/>
              <a:defRPr sz="3900" b="1"/>
            </a:lvl3pPr>
            <a:lvl4pPr marL="2971188" indent="0">
              <a:buNone/>
              <a:defRPr sz="3400" b="1"/>
            </a:lvl4pPr>
            <a:lvl5pPr marL="3961584" indent="0">
              <a:buNone/>
              <a:defRPr sz="3400" b="1"/>
            </a:lvl5pPr>
            <a:lvl6pPr marL="4951980" indent="0">
              <a:buNone/>
              <a:defRPr sz="3400" b="1"/>
            </a:lvl6pPr>
            <a:lvl7pPr marL="5942375" indent="0">
              <a:buNone/>
              <a:defRPr sz="3400" b="1"/>
            </a:lvl7pPr>
            <a:lvl8pPr marL="6932772" indent="0">
              <a:buNone/>
              <a:defRPr sz="3400" b="1"/>
            </a:lvl8pPr>
            <a:lvl9pPr marL="7923169" indent="0">
              <a:buNone/>
              <a:defRPr sz="3400" b="1"/>
            </a:lvl9pPr>
          </a:lstStyle>
          <a:p>
            <a:pPr lvl="0"/>
            <a:r>
              <a:rPr lang="en-US"/>
              <a:t>Click to edit Master text styles</a:t>
            </a:r>
          </a:p>
        </p:txBody>
      </p:sp>
      <p:sp>
        <p:nvSpPr>
          <p:cNvPr id="4" name="Content Placeholder 3"/>
          <p:cNvSpPr>
            <a:spLocks noGrp="1"/>
          </p:cNvSpPr>
          <p:nvPr>
            <p:ph sz="half" idx="2"/>
          </p:nvPr>
        </p:nvSpPr>
        <p:spPr>
          <a:xfrm>
            <a:off x="754381" y="6785410"/>
            <a:ext cx="6666310" cy="12327652"/>
          </a:xfrm>
        </p:spPr>
        <p:txBody>
          <a:bodyPr/>
          <a:lstStyle>
            <a:lvl1pPr>
              <a:defRPr sz="5200"/>
            </a:lvl1pPr>
            <a:lvl2pPr>
              <a:defRPr sz="4400"/>
            </a:lvl2pPr>
            <a:lvl3pPr>
              <a:defRPr sz="3900"/>
            </a:lvl3pPr>
            <a:lvl4pPr>
              <a:defRPr sz="3400"/>
            </a:lvl4pPr>
            <a:lvl5pPr>
              <a:defRPr sz="3400"/>
            </a:lvl5pPr>
            <a:lvl6pPr>
              <a:defRPr sz="3400"/>
            </a:lvl6pPr>
            <a:lvl7pPr>
              <a:defRPr sz="3400"/>
            </a:lvl7pPr>
            <a:lvl8pPr>
              <a:defRPr sz="3400"/>
            </a:lvl8pPr>
            <a:lvl9pPr>
              <a:defRPr sz="3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7664299" y="4789420"/>
            <a:ext cx="6668929" cy="1995998"/>
          </a:xfrm>
        </p:spPr>
        <p:txBody>
          <a:bodyPr anchor="b"/>
          <a:lstStyle>
            <a:lvl1pPr marL="0" indent="0">
              <a:buNone/>
              <a:defRPr sz="5200" b="1"/>
            </a:lvl1pPr>
            <a:lvl2pPr marL="990395" indent="0">
              <a:buNone/>
              <a:defRPr sz="4400" b="1"/>
            </a:lvl2pPr>
            <a:lvl3pPr marL="1980792" indent="0">
              <a:buNone/>
              <a:defRPr sz="3900" b="1"/>
            </a:lvl3pPr>
            <a:lvl4pPr marL="2971188" indent="0">
              <a:buNone/>
              <a:defRPr sz="3400" b="1"/>
            </a:lvl4pPr>
            <a:lvl5pPr marL="3961584" indent="0">
              <a:buNone/>
              <a:defRPr sz="3400" b="1"/>
            </a:lvl5pPr>
            <a:lvl6pPr marL="4951980" indent="0">
              <a:buNone/>
              <a:defRPr sz="3400" b="1"/>
            </a:lvl6pPr>
            <a:lvl7pPr marL="5942375" indent="0">
              <a:buNone/>
              <a:defRPr sz="3400" b="1"/>
            </a:lvl7pPr>
            <a:lvl8pPr marL="6932772" indent="0">
              <a:buNone/>
              <a:defRPr sz="3400" b="1"/>
            </a:lvl8pPr>
            <a:lvl9pPr marL="7923169" indent="0">
              <a:buNone/>
              <a:defRPr sz="3400" b="1"/>
            </a:lvl9pPr>
          </a:lstStyle>
          <a:p>
            <a:pPr lvl="0"/>
            <a:r>
              <a:rPr lang="en-US"/>
              <a:t>Click to edit Master text styles</a:t>
            </a:r>
          </a:p>
        </p:txBody>
      </p:sp>
      <p:sp>
        <p:nvSpPr>
          <p:cNvPr id="6" name="Content Placeholder 5"/>
          <p:cNvSpPr>
            <a:spLocks noGrp="1"/>
          </p:cNvSpPr>
          <p:nvPr>
            <p:ph sz="quarter" idx="4"/>
          </p:nvPr>
        </p:nvSpPr>
        <p:spPr>
          <a:xfrm>
            <a:off x="7664299" y="6785410"/>
            <a:ext cx="6668929" cy="12327652"/>
          </a:xfrm>
        </p:spPr>
        <p:txBody>
          <a:bodyPr/>
          <a:lstStyle>
            <a:lvl1pPr>
              <a:defRPr sz="5200"/>
            </a:lvl1pPr>
            <a:lvl2pPr>
              <a:defRPr sz="4400"/>
            </a:lvl2pPr>
            <a:lvl3pPr>
              <a:defRPr sz="3900"/>
            </a:lvl3pPr>
            <a:lvl4pPr>
              <a:defRPr sz="3400"/>
            </a:lvl4pPr>
            <a:lvl5pPr>
              <a:defRPr sz="3400"/>
            </a:lvl5pPr>
            <a:lvl6pPr>
              <a:defRPr sz="3400"/>
            </a:lvl6pPr>
            <a:lvl7pPr>
              <a:defRPr sz="3400"/>
            </a:lvl7pPr>
            <a:lvl8pPr>
              <a:defRPr sz="3400"/>
            </a:lvl8pPr>
            <a:lvl9pPr>
              <a:defRPr sz="3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9134E90A-6C3A-404E-9188-7A2F950005F8}" type="datetimeFigureOut">
              <a:rPr lang="ar-IQ" smtClean="0"/>
              <a:t>18‏/5‏/1445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68A7631-3AAE-4069-B084-9267F7B52E53}" type="slidenum">
              <a:rPr lang="ar-IQ" smtClean="0"/>
              <a:t>‹#›</a:t>
            </a:fld>
            <a:endParaRPr lang="ar-IQ"/>
          </a:p>
        </p:txBody>
      </p:sp>
    </p:spTree>
    <p:extLst>
      <p:ext uri="{BB962C8B-B14F-4D97-AF65-F5344CB8AC3E}">
        <p14:creationId xmlns:p14="http://schemas.microsoft.com/office/powerpoint/2010/main" val="340918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9134E90A-6C3A-404E-9188-7A2F950005F8}" type="datetimeFigureOut">
              <a:rPr lang="ar-IQ" smtClean="0"/>
              <a:t>18‏/5‏/1445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68A7631-3AAE-4069-B084-9267F7B52E53}" type="slidenum">
              <a:rPr lang="ar-IQ" smtClean="0"/>
              <a:t>‹#›</a:t>
            </a:fld>
            <a:endParaRPr lang="ar-IQ"/>
          </a:p>
        </p:txBody>
      </p:sp>
    </p:spTree>
    <p:extLst>
      <p:ext uri="{BB962C8B-B14F-4D97-AF65-F5344CB8AC3E}">
        <p14:creationId xmlns:p14="http://schemas.microsoft.com/office/powerpoint/2010/main" val="227527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4E90A-6C3A-404E-9188-7A2F950005F8}" type="datetimeFigureOut">
              <a:rPr lang="ar-IQ" smtClean="0"/>
              <a:t>18‏/5‏/1445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68A7631-3AAE-4069-B084-9267F7B52E53}" type="slidenum">
              <a:rPr lang="ar-IQ" smtClean="0"/>
              <a:t>‹#›</a:t>
            </a:fld>
            <a:endParaRPr lang="ar-IQ"/>
          </a:p>
        </p:txBody>
      </p:sp>
    </p:spTree>
    <p:extLst>
      <p:ext uri="{BB962C8B-B14F-4D97-AF65-F5344CB8AC3E}">
        <p14:creationId xmlns:p14="http://schemas.microsoft.com/office/powerpoint/2010/main" val="181139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4388" y="851901"/>
            <a:ext cx="4963715" cy="3625490"/>
          </a:xfrm>
        </p:spPr>
        <p:txBody>
          <a:bodyPr anchor="b"/>
          <a:lstStyle>
            <a:lvl1pPr algn="r">
              <a:defRPr sz="4400" b="1"/>
            </a:lvl1pPr>
          </a:lstStyle>
          <a:p>
            <a:r>
              <a:rPr lang="en-US"/>
              <a:t>Click to edit Master title style</a:t>
            </a:r>
            <a:endParaRPr lang="ar-IQ"/>
          </a:p>
        </p:txBody>
      </p:sp>
      <p:sp>
        <p:nvSpPr>
          <p:cNvPr id="3" name="Content Placeholder 2"/>
          <p:cNvSpPr>
            <a:spLocks noGrp="1"/>
          </p:cNvSpPr>
          <p:nvPr>
            <p:ph idx="1"/>
          </p:nvPr>
        </p:nvSpPr>
        <p:spPr>
          <a:xfrm>
            <a:off x="5898833" y="851892"/>
            <a:ext cx="8434388" cy="18261169"/>
          </a:xfrm>
        </p:spPr>
        <p:txBody>
          <a:bodyPr/>
          <a:lstStyle>
            <a:lvl1pPr>
              <a:defRPr sz="7000"/>
            </a:lvl1pPr>
            <a:lvl2pPr>
              <a:defRPr sz="6200"/>
            </a:lvl2pPr>
            <a:lvl3pPr>
              <a:defRPr sz="52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754388" y="4477386"/>
            <a:ext cx="4963715" cy="14635682"/>
          </a:xfrm>
        </p:spPr>
        <p:txBody>
          <a:bodyPr/>
          <a:lstStyle>
            <a:lvl1pPr marL="0" indent="0">
              <a:buNone/>
              <a:defRPr sz="3100"/>
            </a:lvl1pPr>
            <a:lvl2pPr marL="990395" indent="0">
              <a:buNone/>
              <a:defRPr sz="2600"/>
            </a:lvl2pPr>
            <a:lvl3pPr marL="1980792" indent="0">
              <a:buNone/>
              <a:defRPr sz="2300"/>
            </a:lvl3pPr>
            <a:lvl4pPr marL="2971188" indent="0">
              <a:buNone/>
              <a:defRPr sz="2000"/>
            </a:lvl4pPr>
            <a:lvl5pPr marL="3961584" indent="0">
              <a:buNone/>
              <a:defRPr sz="2000"/>
            </a:lvl5pPr>
            <a:lvl6pPr marL="4951980" indent="0">
              <a:buNone/>
              <a:defRPr sz="2000"/>
            </a:lvl6pPr>
            <a:lvl7pPr marL="5942375" indent="0">
              <a:buNone/>
              <a:defRPr sz="2000"/>
            </a:lvl7pPr>
            <a:lvl8pPr marL="6932772" indent="0">
              <a:buNone/>
              <a:defRPr sz="2000"/>
            </a:lvl8pPr>
            <a:lvl9pPr marL="7923169"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9134E90A-6C3A-404E-9188-7A2F950005F8}" type="datetimeFigureOut">
              <a:rPr lang="ar-IQ" smtClean="0"/>
              <a:t>18‏/5‏/1445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68A7631-3AAE-4069-B084-9267F7B52E53}" type="slidenum">
              <a:rPr lang="ar-IQ" smtClean="0"/>
              <a:t>‹#›</a:t>
            </a:fld>
            <a:endParaRPr lang="ar-IQ"/>
          </a:p>
        </p:txBody>
      </p:sp>
    </p:spTree>
    <p:extLst>
      <p:ext uri="{BB962C8B-B14F-4D97-AF65-F5344CB8AC3E}">
        <p14:creationId xmlns:p14="http://schemas.microsoft.com/office/powerpoint/2010/main" val="273903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57276" y="14977432"/>
            <a:ext cx="9052560" cy="1768170"/>
          </a:xfrm>
        </p:spPr>
        <p:txBody>
          <a:bodyPr anchor="b"/>
          <a:lstStyle>
            <a:lvl1pPr algn="r">
              <a:defRPr sz="4400" b="1"/>
            </a:lvl1pPr>
          </a:lstStyle>
          <a:p>
            <a:r>
              <a:rPr lang="en-US"/>
              <a:t>Click to edit Master title style</a:t>
            </a:r>
            <a:endParaRPr lang="ar-IQ"/>
          </a:p>
        </p:txBody>
      </p:sp>
      <p:sp>
        <p:nvSpPr>
          <p:cNvPr id="3" name="Picture Placeholder 2"/>
          <p:cNvSpPr>
            <a:spLocks noGrp="1"/>
          </p:cNvSpPr>
          <p:nvPr>
            <p:ph type="pic" idx="1"/>
          </p:nvPr>
        </p:nvSpPr>
        <p:spPr>
          <a:xfrm>
            <a:off x="2957276" y="1911802"/>
            <a:ext cx="9052560" cy="12837795"/>
          </a:xfrm>
        </p:spPr>
        <p:txBody>
          <a:bodyPr/>
          <a:lstStyle>
            <a:lvl1pPr marL="0" indent="0">
              <a:buNone/>
              <a:defRPr sz="7000"/>
            </a:lvl1pPr>
            <a:lvl2pPr marL="990395" indent="0">
              <a:buNone/>
              <a:defRPr sz="6200"/>
            </a:lvl2pPr>
            <a:lvl3pPr marL="1980792" indent="0">
              <a:buNone/>
              <a:defRPr sz="5200"/>
            </a:lvl3pPr>
            <a:lvl4pPr marL="2971188" indent="0">
              <a:buNone/>
              <a:defRPr sz="4400"/>
            </a:lvl4pPr>
            <a:lvl5pPr marL="3961584" indent="0">
              <a:buNone/>
              <a:defRPr sz="4400"/>
            </a:lvl5pPr>
            <a:lvl6pPr marL="4951980" indent="0">
              <a:buNone/>
              <a:defRPr sz="4400"/>
            </a:lvl6pPr>
            <a:lvl7pPr marL="5942375" indent="0">
              <a:buNone/>
              <a:defRPr sz="4400"/>
            </a:lvl7pPr>
            <a:lvl8pPr marL="6932772" indent="0">
              <a:buNone/>
              <a:defRPr sz="4400"/>
            </a:lvl8pPr>
            <a:lvl9pPr marL="7923169" indent="0">
              <a:buNone/>
              <a:defRPr sz="4400"/>
            </a:lvl9pPr>
          </a:lstStyle>
          <a:p>
            <a:endParaRPr lang="ar-IQ"/>
          </a:p>
        </p:txBody>
      </p:sp>
      <p:sp>
        <p:nvSpPr>
          <p:cNvPr id="4" name="Text Placeholder 3"/>
          <p:cNvSpPr>
            <a:spLocks noGrp="1"/>
          </p:cNvSpPr>
          <p:nvPr>
            <p:ph type="body" sz="half" idx="2"/>
          </p:nvPr>
        </p:nvSpPr>
        <p:spPr>
          <a:xfrm>
            <a:off x="2957276" y="16745600"/>
            <a:ext cx="9052560" cy="2511095"/>
          </a:xfrm>
        </p:spPr>
        <p:txBody>
          <a:bodyPr/>
          <a:lstStyle>
            <a:lvl1pPr marL="0" indent="0">
              <a:buNone/>
              <a:defRPr sz="3100"/>
            </a:lvl1pPr>
            <a:lvl2pPr marL="990395" indent="0">
              <a:buNone/>
              <a:defRPr sz="2600"/>
            </a:lvl2pPr>
            <a:lvl3pPr marL="1980792" indent="0">
              <a:buNone/>
              <a:defRPr sz="2300"/>
            </a:lvl3pPr>
            <a:lvl4pPr marL="2971188" indent="0">
              <a:buNone/>
              <a:defRPr sz="2000"/>
            </a:lvl4pPr>
            <a:lvl5pPr marL="3961584" indent="0">
              <a:buNone/>
              <a:defRPr sz="2000"/>
            </a:lvl5pPr>
            <a:lvl6pPr marL="4951980" indent="0">
              <a:buNone/>
              <a:defRPr sz="2000"/>
            </a:lvl6pPr>
            <a:lvl7pPr marL="5942375" indent="0">
              <a:buNone/>
              <a:defRPr sz="2000"/>
            </a:lvl7pPr>
            <a:lvl8pPr marL="6932772" indent="0">
              <a:buNone/>
              <a:defRPr sz="2000"/>
            </a:lvl8pPr>
            <a:lvl9pPr marL="7923169"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9134E90A-6C3A-404E-9188-7A2F950005F8}" type="datetimeFigureOut">
              <a:rPr lang="ar-IQ" smtClean="0"/>
              <a:t>18‏/5‏/1445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68A7631-3AAE-4069-B084-9267F7B52E53}" type="slidenum">
              <a:rPr lang="ar-IQ" smtClean="0"/>
              <a:t>‹#›</a:t>
            </a:fld>
            <a:endParaRPr lang="ar-IQ"/>
          </a:p>
        </p:txBody>
      </p:sp>
    </p:spTree>
    <p:extLst>
      <p:ext uri="{BB962C8B-B14F-4D97-AF65-F5344CB8AC3E}">
        <p14:creationId xmlns:p14="http://schemas.microsoft.com/office/powerpoint/2010/main" val="311533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2" y="856848"/>
            <a:ext cx="13578840" cy="3566054"/>
          </a:xfrm>
          <a:prstGeom prst="rect">
            <a:avLst/>
          </a:prstGeom>
        </p:spPr>
        <p:txBody>
          <a:bodyPr vert="horz" lIns="198078" tIns="99040" rIns="198078" bIns="9904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754382" y="4992479"/>
            <a:ext cx="13578840" cy="14120585"/>
          </a:xfrm>
          <a:prstGeom prst="rect">
            <a:avLst/>
          </a:prstGeom>
        </p:spPr>
        <p:txBody>
          <a:bodyPr vert="horz" lIns="198078" tIns="99040" rIns="198078" bIns="9904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10812782" y="19831235"/>
            <a:ext cx="3520440" cy="1139157"/>
          </a:xfrm>
          <a:prstGeom prst="rect">
            <a:avLst/>
          </a:prstGeom>
        </p:spPr>
        <p:txBody>
          <a:bodyPr vert="horz" lIns="198078" tIns="99040" rIns="198078" bIns="99040" rtlCol="1" anchor="ctr"/>
          <a:lstStyle>
            <a:lvl1pPr algn="r">
              <a:defRPr sz="2600">
                <a:solidFill>
                  <a:schemeClr val="tx1">
                    <a:tint val="75000"/>
                  </a:schemeClr>
                </a:solidFill>
              </a:defRPr>
            </a:lvl1pPr>
          </a:lstStyle>
          <a:p>
            <a:fld id="{9134E90A-6C3A-404E-9188-7A2F950005F8}" type="datetimeFigureOut">
              <a:rPr lang="ar-IQ" smtClean="0"/>
              <a:t>18‏/5‏/1445</a:t>
            </a:fld>
            <a:endParaRPr lang="ar-IQ"/>
          </a:p>
        </p:txBody>
      </p:sp>
      <p:sp>
        <p:nvSpPr>
          <p:cNvPr id="5" name="Footer Placeholder 4"/>
          <p:cNvSpPr>
            <a:spLocks noGrp="1"/>
          </p:cNvSpPr>
          <p:nvPr>
            <p:ph type="ftr" sz="quarter" idx="3"/>
          </p:nvPr>
        </p:nvSpPr>
        <p:spPr>
          <a:xfrm>
            <a:off x="5154930" y="19831235"/>
            <a:ext cx="4777740" cy="1139157"/>
          </a:xfrm>
          <a:prstGeom prst="rect">
            <a:avLst/>
          </a:prstGeom>
        </p:spPr>
        <p:txBody>
          <a:bodyPr vert="horz" lIns="198078" tIns="99040" rIns="198078" bIns="99040" rtlCol="1" anchor="ctr"/>
          <a:lstStyle>
            <a:lvl1pPr algn="ctr">
              <a:defRPr sz="26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754382" y="19831235"/>
            <a:ext cx="3520440" cy="1139157"/>
          </a:xfrm>
          <a:prstGeom prst="rect">
            <a:avLst/>
          </a:prstGeom>
        </p:spPr>
        <p:txBody>
          <a:bodyPr vert="horz" lIns="198078" tIns="99040" rIns="198078" bIns="99040" rtlCol="1" anchor="ctr"/>
          <a:lstStyle>
            <a:lvl1pPr algn="l">
              <a:defRPr sz="2600">
                <a:solidFill>
                  <a:schemeClr val="tx1">
                    <a:tint val="75000"/>
                  </a:schemeClr>
                </a:solidFill>
              </a:defRPr>
            </a:lvl1pPr>
          </a:lstStyle>
          <a:p>
            <a:fld id="{968A7631-3AAE-4069-B084-9267F7B52E53}" type="slidenum">
              <a:rPr lang="ar-IQ" smtClean="0"/>
              <a:t>‹#›</a:t>
            </a:fld>
            <a:endParaRPr lang="ar-IQ"/>
          </a:p>
        </p:txBody>
      </p:sp>
    </p:spTree>
    <p:extLst>
      <p:ext uri="{BB962C8B-B14F-4D97-AF65-F5344CB8AC3E}">
        <p14:creationId xmlns:p14="http://schemas.microsoft.com/office/powerpoint/2010/main" val="2584799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980792" rtl="1" eaLnBrk="1" latinLnBrk="0" hangingPunct="1">
        <a:spcBef>
          <a:spcPct val="0"/>
        </a:spcBef>
        <a:buNone/>
        <a:defRPr sz="9400" kern="1200">
          <a:solidFill>
            <a:schemeClr val="tx1"/>
          </a:solidFill>
          <a:latin typeface="+mj-lt"/>
          <a:ea typeface="+mj-ea"/>
          <a:cs typeface="+mj-cs"/>
        </a:defRPr>
      </a:lvl1pPr>
    </p:titleStyle>
    <p:bodyStyle>
      <a:lvl1pPr marL="742796" indent="-742796" algn="r" defTabSz="1980792" rtl="1" eaLnBrk="1" latinLnBrk="0" hangingPunct="1">
        <a:spcBef>
          <a:spcPct val="20000"/>
        </a:spcBef>
        <a:buFont typeface="Arial" pitchFamily="34" charset="0"/>
        <a:buChar char="•"/>
        <a:defRPr sz="7000" kern="1200">
          <a:solidFill>
            <a:schemeClr val="tx1"/>
          </a:solidFill>
          <a:latin typeface="+mn-lt"/>
          <a:ea typeface="+mn-ea"/>
          <a:cs typeface="+mn-cs"/>
        </a:defRPr>
      </a:lvl1pPr>
      <a:lvl2pPr marL="1609394" indent="-618996" algn="r" defTabSz="1980792" rtl="1" eaLnBrk="1" latinLnBrk="0" hangingPunct="1">
        <a:spcBef>
          <a:spcPct val="20000"/>
        </a:spcBef>
        <a:buFont typeface="Arial" pitchFamily="34" charset="0"/>
        <a:buChar char="–"/>
        <a:defRPr sz="6200" kern="1200">
          <a:solidFill>
            <a:schemeClr val="tx1"/>
          </a:solidFill>
          <a:latin typeface="+mn-lt"/>
          <a:ea typeface="+mn-ea"/>
          <a:cs typeface="+mn-cs"/>
        </a:defRPr>
      </a:lvl2pPr>
      <a:lvl3pPr marL="2475989" indent="-495199" algn="r" defTabSz="1980792" rtl="1" eaLnBrk="1" latinLnBrk="0" hangingPunct="1">
        <a:spcBef>
          <a:spcPct val="20000"/>
        </a:spcBef>
        <a:buFont typeface="Arial" pitchFamily="34" charset="0"/>
        <a:buChar char="•"/>
        <a:defRPr sz="5200" kern="1200">
          <a:solidFill>
            <a:schemeClr val="tx1"/>
          </a:solidFill>
          <a:latin typeface="+mn-lt"/>
          <a:ea typeface="+mn-ea"/>
          <a:cs typeface="+mn-cs"/>
        </a:defRPr>
      </a:lvl3pPr>
      <a:lvl4pPr marL="3466386" indent="-495199" algn="r" defTabSz="1980792" rtl="1" eaLnBrk="1" latinLnBrk="0" hangingPunct="1">
        <a:spcBef>
          <a:spcPct val="20000"/>
        </a:spcBef>
        <a:buFont typeface="Arial" pitchFamily="34" charset="0"/>
        <a:buChar char="–"/>
        <a:defRPr sz="4400" kern="1200">
          <a:solidFill>
            <a:schemeClr val="tx1"/>
          </a:solidFill>
          <a:latin typeface="+mn-lt"/>
          <a:ea typeface="+mn-ea"/>
          <a:cs typeface="+mn-cs"/>
        </a:defRPr>
      </a:lvl4pPr>
      <a:lvl5pPr marL="4456781" indent="-495199" algn="r" defTabSz="1980792" rtl="1" eaLnBrk="1" latinLnBrk="0" hangingPunct="1">
        <a:spcBef>
          <a:spcPct val="20000"/>
        </a:spcBef>
        <a:buFont typeface="Arial" pitchFamily="34" charset="0"/>
        <a:buChar char="»"/>
        <a:defRPr sz="4400" kern="1200">
          <a:solidFill>
            <a:schemeClr val="tx1"/>
          </a:solidFill>
          <a:latin typeface="+mn-lt"/>
          <a:ea typeface="+mn-ea"/>
          <a:cs typeface="+mn-cs"/>
        </a:defRPr>
      </a:lvl5pPr>
      <a:lvl6pPr marL="5447178" indent="-495199" algn="r" defTabSz="1980792" rtl="1" eaLnBrk="1" latinLnBrk="0" hangingPunct="1">
        <a:spcBef>
          <a:spcPct val="20000"/>
        </a:spcBef>
        <a:buFont typeface="Arial" pitchFamily="34" charset="0"/>
        <a:buChar char="•"/>
        <a:defRPr sz="4400" kern="1200">
          <a:solidFill>
            <a:schemeClr val="tx1"/>
          </a:solidFill>
          <a:latin typeface="+mn-lt"/>
          <a:ea typeface="+mn-ea"/>
          <a:cs typeface="+mn-cs"/>
        </a:defRPr>
      </a:lvl6pPr>
      <a:lvl7pPr marL="6437574" indent="-495199" algn="r" defTabSz="1980792" rtl="1" eaLnBrk="1" latinLnBrk="0" hangingPunct="1">
        <a:spcBef>
          <a:spcPct val="20000"/>
        </a:spcBef>
        <a:buFont typeface="Arial" pitchFamily="34" charset="0"/>
        <a:buChar char="•"/>
        <a:defRPr sz="4400" kern="1200">
          <a:solidFill>
            <a:schemeClr val="tx1"/>
          </a:solidFill>
          <a:latin typeface="+mn-lt"/>
          <a:ea typeface="+mn-ea"/>
          <a:cs typeface="+mn-cs"/>
        </a:defRPr>
      </a:lvl7pPr>
      <a:lvl8pPr marL="7427970" indent="-495199" algn="r" defTabSz="1980792" rtl="1" eaLnBrk="1" latinLnBrk="0" hangingPunct="1">
        <a:spcBef>
          <a:spcPct val="20000"/>
        </a:spcBef>
        <a:buFont typeface="Arial" pitchFamily="34" charset="0"/>
        <a:buChar char="•"/>
        <a:defRPr sz="4400" kern="1200">
          <a:solidFill>
            <a:schemeClr val="tx1"/>
          </a:solidFill>
          <a:latin typeface="+mn-lt"/>
          <a:ea typeface="+mn-ea"/>
          <a:cs typeface="+mn-cs"/>
        </a:defRPr>
      </a:lvl8pPr>
      <a:lvl9pPr marL="8418366" indent="-495199" algn="r" defTabSz="1980792" rtl="1" eaLnBrk="1" latinLnBrk="0" hangingPunct="1">
        <a:spcBef>
          <a:spcPct val="20000"/>
        </a:spcBef>
        <a:buFont typeface="Arial" pitchFamily="34" charset="0"/>
        <a:buChar char="•"/>
        <a:defRPr sz="4400" kern="1200">
          <a:solidFill>
            <a:schemeClr val="tx1"/>
          </a:solidFill>
          <a:latin typeface="+mn-lt"/>
          <a:ea typeface="+mn-ea"/>
          <a:cs typeface="+mn-cs"/>
        </a:defRPr>
      </a:lvl9pPr>
    </p:bodyStyle>
    <p:otherStyle>
      <a:defPPr>
        <a:defRPr lang="ar-IQ"/>
      </a:defPPr>
      <a:lvl1pPr marL="0" algn="r" defTabSz="1980792" rtl="1" eaLnBrk="1" latinLnBrk="0" hangingPunct="1">
        <a:defRPr sz="3900" kern="1200">
          <a:solidFill>
            <a:schemeClr val="tx1"/>
          </a:solidFill>
          <a:latin typeface="+mn-lt"/>
          <a:ea typeface="+mn-ea"/>
          <a:cs typeface="+mn-cs"/>
        </a:defRPr>
      </a:lvl1pPr>
      <a:lvl2pPr marL="990395" algn="r" defTabSz="1980792" rtl="1" eaLnBrk="1" latinLnBrk="0" hangingPunct="1">
        <a:defRPr sz="3900" kern="1200">
          <a:solidFill>
            <a:schemeClr val="tx1"/>
          </a:solidFill>
          <a:latin typeface="+mn-lt"/>
          <a:ea typeface="+mn-ea"/>
          <a:cs typeface="+mn-cs"/>
        </a:defRPr>
      </a:lvl2pPr>
      <a:lvl3pPr marL="1980792" algn="r" defTabSz="1980792" rtl="1" eaLnBrk="1" latinLnBrk="0" hangingPunct="1">
        <a:defRPr sz="3900" kern="1200">
          <a:solidFill>
            <a:schemeClr val="tx1"/>
          </a:solidFill>
          <a:latin typeface="+mn-lt"/>
          <a:ea typeface="+mn-ea"/>
          <a:cs typeface="+mn-cs"/>
        </a:defRPr>
      </a:lvl3pPr>
      <a:lvl4pPr marL="2971188" algn="r" defTabSz="1980792" rtl="1" eaLnBrk="1" latinLnBrk="0" hangingPunct="1">
        <a:defRPr sz="3900" kern="1200">
          <a:solidFill>
            <a:schemeClr val="tx1"/>
          </a:solidFill>
          <a:latin typeface="+mn-lt"/>
          <a:ea typeface="+mn-ea"/>
          <a:cs typeface="+mn-cs"/>
        </a:defRPr>
      </a:lvl4pPr>
      <a:lvl5pPr marL="3961584" algn="r" defTabSz="1980792" rtl="1" eaLnBrk="1" latinLnBrk="0" hangingPunct="1">
        <a:defRPr sz="3900" kern="1200">
          <a:solidFill>
            <a:schemeClr val="tx1"/>
          </a:solidFill>
          <a:latin typeface="+mn-lt"/>
          <a:ea typeface="+mn-ea"/>
          <a:cs typeface="+mn-cs"/>
        </a:defRPr>
      </a:lvl5pPr>
      <a:lvl6pPr marL="4951980" algn="r" defTabSz="1980792" rtl="1" eaLnBrk="1" latinLnBrk="0" hangingPunct="1">
        <a:defRPr sz="3900" kern="1200">
          <a:solidFill>
            <a:schemeClr val="tx1"/>
          </a:solidFill>
          <a:latin typeface="+mn-lt"/>
          <a:ea typeface="+mn-ea"/>
          <a:cs typeface="+mn-cs"/>
        </a:defRPr>
      </a:lvl6pPr>
      <a:lvl7pPr marL="5942375" algn="r" defTabSz="1980792" rtl="1" eaLnBrk="1" latinLnBrk="0" hangingPunct="1">
        <a:defRPr sz="3900" kern="1200">
          <a:solidFill>
            <a:schemeClr val="tx1"/>
          </a:solidFill>
          <a:latin typeface="+mn-lt"/>
          <a:ea typeface="+mn-ea"/>
          <a:cs typeface="+mn-cs"/>
        </a:defRPr>
      </a:lvl7pPr>
      <a:lvl8pPr marL="6932772" algn="r" defTabSz="1980792" rtl="1" eaLnBrk="1" latinLnBrk="0" hangingPunct="1">
        <a:defRPr sz="3900" kern="1200">
          <a:solidFill>
            <a:schemeClr val="tx1"/>
          </a:solidFill>
          <a:latin typeface="+mn-lt"/>
          <a:ea typeface="+mn-ea"/>
          <a:cs typeface="+mn-cs"/>
        </a:defRPr>
      </a:lvl8pPr>
      <a:lvl9pPr marL="7923169" algn="r" defTabSz="1980792" rtl="1" eaLnBrk="1" latinLnBrk="0" hangingPunct="1">
        <a:defRPr sz="3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Rounded Rectangle 5"/>
          <p:cNvSpPr/>
          <p:nvPr/>
        </p:nvSpPr>
        <p:spPr>
          <a:xfrm>
            <a:off x="117672" y="190654"/>
            <a:ext cx="14608364" cy="4006814"/>
          </a:xfrm>
          <a:prstGeom prst="roundRect">
            <a:avLst/>
          </a:prstGeom>
        </p:spPr>
        <p:style>
          <a:lnRef idx="2">
            <a:schemeClr val="accent1"/>
          </a:lnRef>
          <a:fillRef idx="1">
            <a:schemeClr val="lt1"/>
          </a:fillRef>
          <a:effectRef idx="0">
            <a:schemeClr val="accent1"/>
          </a:effectRef>
          <a:fontRef idx="minor">
            <a:schemeClr val="dk1"/>
          </a:fontRef>
        </p:style>
        <p:txBody>
          <a:bodyPr lIns="198078" tIns="99040" rIns="198078" bIns="99040" spcCol="0" rtlCol="1" anchor="ctr"/>
          <a:lstStyle/>
          <a:p>
            <a:pPr algn="ctr"/>
            <a:r>
              <a:rPr lang="en-US" sz="3600" b="1" dirty="0">
                <a:effectLst/>
                <a:latin typeface="Times New Roman" panose="02020603050405020304" pitchFamily="18" charset="0"/>
                <a:ea typeface="Malgun Gothic" panose="02000300000000000000" pitchFamily="2" charset="-127"/>
                <a:cs typeface="Times New Roman" panose="02020603050405020304" pitchFamily="18" charset="0"/>
              </a:rPr>
              <a:t>The impact of corporation fund management</a:t>
            </a:r>
          </a:p>
          <a:p>
            <a:pPr algn="ctr"/>
            <a:endParaRPr lang="en-US" sz="3200" b="1" dirty="0">
              <a:effectLst/>
              <a:latin typeface="Times New Roman" panose="02020603050405020304" pitchFamily="18" charset="0"/>
              <a:ea typeface="Malgun Gothic" panose="02000300000000000000" pitchFamily="2" charset="-127"/>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Prepared by</a:t>
            </a:r>
            <a:r>
              <a:rPr lang="en-US" sz="3200" b="1" dirty="0">
                <a:latin typeface="Times New Roman" panose="02020603050405020304" pitchFamily="18" charset="0"/>
                <a:cs typeface="Times New Roman" panose="02020603050405020304" pitchFamily="18" charset="0"/>
              </a:rPr>
              <a:t>: </a:t>
            </a:r>
            <a:r>
              <a:rPr lang="en-US" sz="3200" b="1" kern="100" dirty="0" err="1">
                <a:effectLst/>
                <a:latin typeface="Times New Roman" panose="02020603050405020304" pitchFamily="18" charset="0"/>
                <a:ea typeface="Malgun Gothic" panose="02000300000000000000" pitchFamily="2" charset="-127"/>
                <a:cs typeface="Times New Roman" panose="02020603050405020304" pitchFamily="18" charset="0"/>
              </a:rPr>
              <a:t>Niyan</a:t>
            </a:r>
            <a:r>
              <a:rPr lang="en-US" sz="3200" b="1" kern="100" dirty="0">
                <a:effectLst/>
                <a:latin typeface="Times New Roman" panose="02020603050405020304" pitchFamily="18" charset="0"/>
                <a:ea typeface="Malgun Gothic" panose="02000300000000000000" pitchFamily="2" charset="-127"/>
                <a:cs typeface="Times New Roman" panose="02020603050405020304" pitchFamily="18" charset="0"/>
              </a:rPr>
              <a:t> </a:t>
            </a:r>
            <a:r>
              <a:rPr lang="en-US" sz="3200" b="1" kern="100" dirty="0" err="1">
                <a:effectLst/>
                <a:latin typeface="Times New Roman" panose="02020603050405020304" pitchFamily="18" charset="0"/>
                <a:ea typeface="Malgun Gothic" panose="02000300000000000000" pitchFamily="2" charset="-127"/>
                <a:cs typeface="Times New Roman" panose="02020603050405020304" pitchFamily="18" charset="0"/>
              </a:rPr>
              <a:t>Salah</a:t>
            </a:r>
            <a:r>
              <a:rPr lang="en-US" sz="3200" b="1" kern="100" dirty="0">
                <a:effectLst/>
                <a:latin typeface="Times New Roman" panose="02020603050405020304" pitchFamily="18" charset="0"/>
                <a:ea typeface="Malgun Gothic" panose="02000300000000000000" pitchFamily="2" charset="-127"/>
                <a:cs typeface="Times New Roman" panose="02020603050405020304" pitchFamily="18" charset="0"/>
              </a:rPr>
              <a:t> Muhammad</a:t>
            </a:r>
          </a:p>
          <a:p>
            <a:pPr algn="ctr"/>
            <a:r>
              <a:rPr lang="en-US" sz="3200" b="1" kern="100" dirty="0">
                <a:effectLst/>
                <a:latin typeface="Times New Roman" panose="02020603050405020304" pitchFamily="18" charset="0"/>
                <a:ea typeface="Malgun Gothic" panose="02000300000000000000" pitchFamily="2" charset="-127"/>
                <a:cs typeface="Times New Roman" panose="02020603050405020304" pitchFamily="18" charset="0"/>
              </a:rPr>
              <a:t> Shahid </a:t>
            </a:r>
            <a:r>
              <a:rPr lang="en-US" sz="3200" b="1" kern="100" dirty="0" err="1">
                <a:effectLst/>
                <a:latin typeface="Times New Roman" panose="02020603050405020304" pitchFamily="18" charset="0"/>
                <a:ea typeface="Malgun Gothic" panose="02000300000000000000" pitchFamily="2" charset="-127"/>
                <a:cs typeface="Times New Roman" panose="02020603050405020304" pitchFamily="18" charset="0"/>
              </a:rPr>
              <a:t>Hamaarf</a:t>
            </a:r>
            <a:r>
              <a:rPr lang="en-US" sz="3200" b="1" kern="100" dirty="0">
                <a:effectLst/>
                <a:latin typeface="Times New Roman" panose="02020603050405020304" pitchFamily="18" charset="0"/>
                <a:ea typeface="Malgun Gothic" panose="02000300000000000000" pitchFamily="2" charset="-127"/>
                <a:cs typeface="Times New Roman" panose="02020603050405020304" pitchFamily="18" charset="0"/>
              </a:rPr>
              <a:t> </a:t>
            </a:r>
            <a:r>
              <a:rPr lang="en-US" sz="3200" b="1" kern="100" dirty="0" err="1">
                <a:effectLst/>
                <a:latin typeface="Times New Roman" panose="02020603050405020304" pitchFamily="18" charset="0"/>
                <a:ea typeface="Malgun Gothic" panose="02000300000000000000" pitchFamily="2" charset="-127"/>
                <a:cs typeface="Times New Roman" panose="02020603050405020304" pitchFamily="18" charset="0"/>
              </a:rPr>
              <a:t>Hamaraza</a:t>
            </a:r>
            <a:endParaRPr lang="en-US" sz="3200" b="1" kern="100" dirty="0">
              <a:effectLst/>
              <a:latin typeface="Times New Roman" panose="02020603050405020304" pitchFamily="18" charset="0"/>
              <a:ea typeface="Malgun Gothic" panose="02000300000000000000" pitchFamily="2" charset="-127"/>
              <a:cs typeface="Times New Roman" panose="02020603050405020304" pitchFamily="18" charset="0"/>
            </a:endParaRPr>
          </a:p>
          <a:p>
            <a:pPr algn="ctr"/>
            <a:r>
              <a:rPr lang="en-US" sz="3200" b="1" kern="100" dirty="0">
                <a:effectLst/>
                <a:latin typeface="Times New Roman" panose="02020603050405020304" pitchFamily="18" charset="0"/>
                <a:ea typeface="Malgun Gothic" panose="02000300000000000000" pitchFamily="2" charset="-127"/>
                <a:cs typeface="Times New Roman" panose="02020603050405020304" pitchFamily="18" charset="0"/>
              </a:rPr>
              <a:t>Hawzhin </a:t>
            </a:r>
            <a:r>
              <a:rPr lang="en-US" sz="3200" b="1" kern="100" dirty="0" err="1">
                <a:effectLst/>
                <a:latin typeface="Times New Roman" panose="02020603050405020304" pitchFamily="18" charset="0"/>
                <a:ea typeface="Malgun Gothic" panose="02000300000000000000" pitchFamily="2" charset="-127"/>
                <a:cs typeface="Times New Roman" panose="02020603050405020304" pitchFamily="18" charset="0"/>
              </a:rPr>
              <a:t>Zahraddin</a:t>
            </a:r>
            <a:r>
              <a:rPr lang="en-US" sz="3200" b="1" kern="100" dirty="0">
                <a:effectLst/>
                <a:latin typeface="Times New Roman" panose="02020603050405020304" pitchFamily="18" charset="0"/>
                <a:ea typeface="Malgun Gothic" panose="02000300000000000000" pitchFamily="2" charset="-127"/>
                <a:cs typeface="Times New Roman" panose="02020603050405020304" pitchFamily="18" charset="0"/>
              </a:rPr>
              <a:t> Karim</a:t>
            </a:r>
          </a:p>
          <a:p>
            <a:pPr algn="ctr"/>
            <a:endParaRPr lang="en-US" sz="3200" b="1" kern="100" dirty="0">
              <a:effectLst/>
              <a:latin typeface="Times New Roman" panose="02020603050405020304" pitchFamily="18" charset="0"/>
              <a:ea typeface="Malgun Gothic" panose="02000300000000000000" pitchFamily="2" charset="-127"/>
              <a:cs typeface="Times New Roman" panose="02020603050405020304" pitchFamily="18" charset="0"/>
            </a:endParaRPr>
          </a:p>
          <a:p>
            <a:pPr algn="ctr" rtl="0"/>
            <a:r>
              <a:rPr lang="en-US" sz="3200" b="1" dirty="0">
                <a:latin typeface="Times New Roman" panose="02020603050405020304" pitchFamily="18" charset="0"/>
                <a:cs typeface="Times New Roman" panose="02020603050405020304" pitchFamily="18" charset="0"/>
              </a:rPr>
              <a:t>College of administration and economics, Bank and Finance department</a:t>
            </a:r>
          </a:p>
          <a:p>
            <a:pPr algn="ctr" rtl="0"/>
            <a:r>
              <a:rPr lang="en-US" sz="3200" b="1" dirty="0">
                <a:solidFill>
                  <a:srgbClr val="FF0000"/>
                </a:solidFill>
                <a:latin typeface="Times New Roman" panose="02020603050405020304" pitchFamily="18" charset="0"/>
                <a:cs typeface="Times New Roman" panose="02020603050405020304" pitchFamily="18" charset="0"/>
              </a:rPr>
              <a:t>Supervised by :</a:t>
            </a:r>
            <a:r>
              <a:rPr lang="en-US" sz="3200" b="1" dirty="0">
                <a:solidFill>
                  <a:schemeClr val="tx1"/>
                </a:solidFill>
                <a:latin typeface="Times New Roman" panose="02020603050405020304" pitchFamily="18" charset="0"/>
                <a:cs typeface="Times New Roman" panose="02020603050405020304" pitchFamily="18" charset="0"/>
              </a:rPr>
              <a:t>Sara </a:t>
            </a:r>
            <a:r>
              <a:rPr lang="en-US" sz="3200" b="1" dirty="0" err="1">
                <a:solidFill>
                  <a:schemeClr val="tx1"/>
                </a:solidFill>
                <a:latin typeface="Times New Roman" panose="02020603050405020304" pitchFamily="18" charset="0"/>
                <a:cs typeface="Times New Roman" panose="02020603050405020304" pitchFamily="18" charset="0"/>
              </a:rPr>
              <a:t>Safa</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77384" y="4341487"/>
            <a:ext cx="3805794" cy="10101091"/>
          </a:xfrm>
          <a:prstGeom prst="roundRect">
            <a:avLst>
              <a:gd name="adj" fmla="val 7153"/>
            </a:avLst>
          </a:prstGeom>
        </p:spPr>
        <p:style>
          <a:lnRef idx="2">
            <a:schemeClr val="accent1"/>
          </a:lnRef>
          <a:fillRef idx="1">
            <a:schemeClr val="lt1"/>
          </a:fillRef>
          <a:effectRef idx="0">
            <a:schemeClr val="accent1"/>
          </a:effectRef>
          <a:fontRef idx="minor">
            <a:schemeClr val="dk1"/>
          </a:fontRef>
        </p:style>
        <p:txBody>
          <a:bodyPr lIns="198078" tIns="99040" rIns="198078" bIns="99040" spcCol="0" rtlCol="1" anchor="ctr"/>
          <a:lstStyle/>
          <a:p>
            <a:pPr algn="l"/>
            <a:r>
              <a:rPr lang="en-US" sz="2300" kern="100" dirty="0">
                <a:effectLst/>
                <a:latin typeface="Times New Roman" panose="02020603050405020304" pitchFamily="18" charset="0"/>
                <a:ea typeface="Malgun Gothic" panose="02000300000000000000" pitchFamily="2" charset="-127"/>
                <a:cs typeface="Arial" panose="020B0604020202020204" pitchFamily="34" charset="0"/>
              </a:rPr>
              <a:t>The impact of corporate fund management refers to the influence and consequences of how companies manage their financial resources. Effective fund management can lead to improved financial stability, growth opportunities, and shareholder value, while poor management can result in financial instability, missed opportunities, and decreased shareholder confidence. This discipline plays a pivotal role in a company’s overall success and sustainability.</a:t>
            </a:r>
            <a:endParaRPr lang="en-US" sz="2300" kern="100" dirty="0">
              <a:effectLst/>
              <a:latin typeface="Calibri" panose="020F0502020204030204" pitchFamily="34" charset="0"/>
              <a:ea typeface="Malgun Gothic" panose="02000300000000000000" pitchFamily="2" charset="-127"/>
              <a:cs typeface="Arial" panose="020B0604020202020204" pitchFamily="34" charset="0"/>
            </a:endParaRPr>
          </a:p>
          <a:p>
            <a:pPr algn="l"/>
            <a:r>
              <a:rPr lang="en-US" sz="2300" kern="100" dirty="0">
                <a:effectLst/>
                <a:latin typeface="Times New Roman" panose="02020603050405020304" pitchFamily="18" charset="0"/>
                <a:ea typeface="Malgun Gothic" panose="02000300000000000000" pitchFamily="2" charset="-127"/>
                <a:cs typeface="Arial" panose="020B0604020202020204" pitchFamily="34" charset="0"/>
              </a:rPr>
              <a:t> </a:t>
            </a:r>
            <a:endParaRPr lang="en-US" sz="2300" kern="100" dirty="0">
              <a:effectLst/>
              <a:latin typeface="Calibri" panose="020F0502020204030204" pitchFamily="34" charset="0"/>
              <a:ea typeface="Malgun Gothic" panose="02000300000000000000" pitchFamily="2" charset="-127"/>
              <a:cs typeface="Arial" panose="020B0604020202020204" pitchFamily="34" charset="0"/>
            </a:endParaRPr>
          </a:p>
        </p:txBody>
      </p:sp>
      <p:sp>
        <p:nvSpPr>
          <p:cNvPr id="9" name="Round Same Side Corner Rectangle 8"/>
          <p:cNvSpPr/>
          <p:nvPr/>
        </p:nvSpPr>
        <p:spPr>
          <a:xfrm>
            <a:off x="245275" y="4427068"/>
            <a:ext cx="3680914" cy="96791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lIns="102190" tIns="51094" rIns="102190" bIns="51094" spcCol="0" rtlCol="1" anchor="ctr"/>
          <a:lstStyle/>
          <a:p>
            <a:pPr algn="ctr"/>
            <a:r>
              <a:rPr lang="en-US" dirty="0"/>
              <a:t>Introduction</a:t>
            </a:r>
            <a:endParaRPr lang="ar-IQ" dirty="0"/>
          </a:p>
        </p:txBody>
      </p:sp>
      <p:sp>
        <p:nvSpPr>
          <p:cNvPr id="10" name="Rounded Rectangle 9"/>
          <p:cNvSpPr/>
          <p:nvPr/>
        </p:nvSpPr>
        <p:spPr>
          <a:xfrm>
            <a:off x="4224576" y="4341486"/>
            <a:ext cx="6578102" cy="13257085"/>
          </a:xfrm>
          <a:prstGeom prst="roundRect">
            <a:avLst>
              <a:gd name="adj" fmla="val 4501"/>
            </a:avLst>
          </a:prstGeom>
        </p:spPr>
        <p:style>
          <a:lnRef idx="2">
            <a:schemeClr val="accent1"/>
          </a:lnRef>
          <a:fillRef idx="1">
            <a:schemeClr val="lt1"/>
          </a:fillRef>
          <a:effectRef idx="0">
            <a:schemeClr val="accent1"/>
          </a:effectRef>
          <a:fontRef idx="minor">
            <a:schemeClr val="dk1"/>
          </a:fontRef>
        </p:style>
        <p:txBody>
          <a:bodyPr lIns="198078" tIns="99040" rIns="198078" bIns="99040" spcCol="0" rtlCol="1" anchor="ctr"/>
          <a:lstStyle/>
          <a:p>
            <a:pPr algn="l"/>
            <a:r>
              <a:rPr lang="en-US" sz="2200" b="1" kern="100" dirty="0">
                <a:effectLst/>
                <a:latin typeface="Times New Roman" panose="02020603050405020304" pitchFamily="18" charset="0"/>
                <a:ea typeface="Malgun Gothic" panose="02000300000000000000" pitchFamily="2" charset="-127"/>
                <a:cs typeface="Arial" panose="020B0604020202020204" pitchFamily="34" charset="0"/>
              </a:rPr>
              <a:t>1.Objectives of the study</a:t>
            </a:r>
          </a:p>
          <a:p>
            <a:pPr algn="l"/>
            <a:r>
              <a:rPr lang="en-US" sz="2200" kern="100" dirty="0">
                <a:effectLst/>
                <a:latin typeface="Times New Roman" panose="02020603050405020304" pitchFamily="18" charset="0"/>
                <a:ea typeface="Malgun Gothic" panose="02000300000000000000" pitchFamily="2" charset="-127"/>
                <a:cs typeface="Arial" panose="020B0604020202020204" pitchFamily="34" charset="0"/>
              </a:rPr>
              <a:t>1-To identify the key success factors and challenges associated with different fund management approaches.</a:t>
            </a:r>
            <a:endParaRPr lang="en-US" sz="2200" kern="100" dirty="0">
              <a:effectLst/>
              <a:latin typeface="Calibri" panose="020F0502020204030204" pitchFamily="34" charset="0"/>
              <a:ea typeface="Malgun Gothic" panose="02000300000000000000" pitchFamily="2" charset="-127"/>
              <a:cs typeface="Arial" panose="020B0604020202020204" pitchFamily="34" charset="0"/>
            </a:endParaRPr>
          </a:p>
          <a:p>
            <a:pPr algn="l"/>
            <a:r>
              <a:rPr lang="en-US" sz="2200" kern="100" dirty="0">
                <a:effectLst/>
                <a:latin typeface="Times New Roman" panose="02020603050405020304" pitchFamily="18" charset="0"/>
                <a:ea typeface="Malgun Gothic" panose="02000300000000000000" pitchFamily="2" charset="-127"/>
                <a:cs typeface="Arial" panose="020B0604020202020204" pitchFamily="34" charset="0"/>
              </a:rPr>
              <a:t>2-To examine the influence of regulatory changes and economic conditions on the effectiveness of corporate fund management strategies in various regions and industries.</a:t>
            </a:r>
            <a:endParaRPr lang="en-US" sz="2200" kern="100" dirty="0">
              <a:effectLst/>
              <a:latin typeface="Calibri" panose="020F0502020204030204" pitchFamily="34" charset="0"/>
              <a:ea typeface="Malgun Gothic" panose="02000300000000000000" pitchFamily="2" charset="-127"/>
              <a:cs typeface="Arial" panose="020B0604020202020204" pitchFamily="34" charset="0"/>
            </a:endParaRPr>
          </a:p>
          <a:p>
            <a:pPr algn="l"/>
            <a:r>
              <a:rPr lang="en-US" sz="2200" kern="100" dirty="0">
                <a:effectLst/>
                <a:latin typeface="Times New Roman" panose="02020603050405020304" pitchFamily="18" charset="0"/>
                <a:ea typeface="Malgun Gothic" panose="02000300000000000000" pitchFamily="2" charset="-127"/>
                <a:cs typeface="Arial" panose="020B0604020202020204" pitchFamily="34" charset="0"/>
              </a:rPr>
              <a:t>3-To provide actionable recommendations for companies seeking to optimize their fund management strategies for long-term financial growth and stability.</a:t>
            </a:r>
          </a:p>
          <a:p>
            <a:pPr algn="l"/>
            <a:endParaRPr lang="en-US" sz="2200" kern="100" dirty="0">
              <a:latin typeface="Times New Roman" panose="02020603050405020304" pitchFamily="18" charset="0"/>
              <a:ea typeface="Malgun Gothic" panose="02000300000000000000" pitchFamily="2" charset="-127"/>
              <a:cs typeface="Arial" panose="020B0604020202020204" pitchFamily="34" charset="0"/>
            </a:endParaRPr>
          </a:p>
          <a:p>
            <a:pPr algn="l"/>
            <a:r>
              <a:rPr lang="en-US" sz="2200" b="1" kern="100" dirty="0">
                <a:latin typeface="Times New Roman" panose="02020603050405020304" pitchFamily="18" charset="0"/>
                <a:ea typeface="Malgun Gothic" panose="02000300000000000000" pitchFamily="2" charset="-127"/>
                <a:cs typeface="Arial" panose="020B0604020202020204" pitchFamily="34" charset="0"/>
              </a:rPr>
              <a:t>2.Problems of the study </a:t>
            </a:r>
          </a:p>
          <a:p>
            <a:pPr lvl="0" algn="l" rtl="0"/>
            <a:r>
              <a:rPr lang="en-US" sz="2200" kern="100" dirty="0">
                <a:effectLst/>
                <a:latin typeface="Times New Roman" panose="02020603050405020304" pitchFamily="18" charset="0"/>
                <a:ea typeface="Malgun Gothic" panose="02000300000000000000" pitchFamily="2" charset="-127"/>
                <a:cs typeface="Times New Roman" panose="02020603050405020304" pitchFamily="18" charset="0"/>
              </a:rPr>
              <a:t>Assessing the Relationship Between Corporate Fund Management Strategies and Long-Term Financial Performance: A Comparative Study of Diversified and Focused Investment Approaches.”</a:t>
            </a:r>
          </a:p>
          <a:p>
            <a:pPr lvl="0" algn="l"/>
            <a:r>
              <a:rPr lang="en-US" sz="2200" kern="100" dirty="0">
                <a:effectLst/>
                <a:latin typeface="Times New Roman" panose="02020603050405020304" pitchFamily="18" charset="0"/>
                <a:ea typeface="Malgun Gothic" panose="02000300000000000000" pitchFamily="2" charset="-127"/>
                <a:cs typeface="Times New Roman" panose="02020603050405020304" pitchFamily="18" charset="0"/>
              </a:rPr>
              <a:t>This research problem aims to investigate whether diversified investment strategies or focused, specialized approaches in corporate fund management have a more significant impact on a company’s long-term financial performance. </a:t>
            </a:r>
          </a:p>
          <a:p>
            <a:pPr lvl="0" algn="l" rtl="0"/>
            <a:r>
              <a:rPr lang="en-US" sz="2200" b="1" kern="100" dirty="0">
                <a:effectLst/>
                <a:latin typeface="Times New Roman" panose="02020603050405020304" pitchFamily="18" charset="0"/>
                <a:ea typeface="Malgun Gothic" panose="02000300000000000000" pitchFamily="2" charset="-127"/>
                <a:cs typeface="Times New Roman" panose="02020603050405020304" pitchFamily="18" charset="0"/>
              </a:rPr>
              <a:t>3.Research Question </a:t>
            </a:r>
            <a:endParaRPr lang="en-US" sz="2200" kern="100" dirty="0">
              <a:effectLst/>
              <a:latin typeface="Times New Roman" panose="02020603050405020304" pitchFamily="18" charset="0"/>
              <a:ea typeface="Malgun Gothic" panose="02000300000000000000" pitchFamily="2" charset="-127"/>
              <a:cs typeface="Times New Roman" panose="02020603050405020304" pitchFamily="18" charset="0"/>
            </a:endParaRPr>
          </a:p>
          <a:p>
            <a:pPr algn="l"/>
            <a:r>
              <a:rPr lang="en-US" sz="2200" kern="100" dirty="0">
                <a:effectLst/>
                <a:latin typeface="Times New Roman" panose="02020603050405020304" pitchFamily="18" charset="0"/>
                <a:ea typeface="Malgun Gothic" panose="02000300000000000000" pitchFamily="2" charset="-127"/>
                <a:cs typeface="Arial" panose="020B0604020202020204" pitchFamily="34" charset="0"/>
              </a:rPr>
              <a:t>1-What is the comparative impact of diversified and focused investment strategies in corporate fund management on a company's long-term financial performance?"</a:t>
            </a:r>
            <a:endParaRPr lang="en-US" sz="2200" kern="100" dirty="0">
              <a:effectLst/>
              <a:latin typeface="Calibri" panose="020F0502020204030204" pitchFamily="34" charset="0"/>
              <a:ea typeface="Malgun Gothic" panose="02000300000000000000" pitchFamily="2" charset="-127"/>
              <a:cs typeface="Arial" panose="020B0604020202020204" pitchFamily="34" charset="0"/>
            </a:endParaRPr>
          </a:p>
          <a:p>
            <a:pPr algn="l"/>
            <a:r>
              <a:rPr lang="en-US" sz="2200" kern="100" dirty="0">
                <a:effectLst/>
                <a:latin typeface="Times New Roman" panose="02020603050405020304" pitchFamily="18" charset="0"/>
                <a:ea typeface="Malgun Gothic" panose="02000300000000000000" pitchFamily="2" charset="-127"/>
                <a:cs typeface="Arial" panose="020B0604020202020204" pitchFamily="34" charset="0"/>
              </a:rPr>
              <a:t>2-What are the key factors that determine the success or failure of specific corporate fund management approaches in achieving long-term growth and profitability?     </a:t>
            </a:r>
            <a:endParaRPr lang="en-US" sz="2200" kern="100" dirty="0">
              <a:effectLst/>
              <a:latin typeface="Calibri" panose="020F0502020204030204" pitchFamily="34" charset="0"/>
              <a:ea typeface="Malgun Gothic" panose="02000300000000000000" pitchFamily="2" charset="-127"/>
              <a:cs typeface="Arial" panose="020B0604020202020204" pitchFamily="34" charset="0"/>
            </a:endParaRPr>
          </a:p>
          <a:p>
            <a:pPr algn="l"/>
            <a:endParaRPr lang="en-US" sz="2200" kern="100" dirty="0">
              <a:effectLst/>
              <a:latin typeface="Calibri" panose="020F0502020204030204" pitchFamily="34" charset="0"/>
              <a:ea typeface="Malgun Gothic" panose="02000300000000000000" pitchFamily="2" charset="-127"/>
              <a:cs typeface="Arial" panose="020B0604020202020204" pitchFamily="34" charset="0"/>
            </a:endParaRPr>
          </a:p>
        </p:txBody>
      </p:sp>
      <p:sp>
        <p:nvSpPr>
          <p:cNvPr id="11" name="Round Same Side Corner Rectangle 10"/>
          <p:cNvSpPr/>
          <p:nvPr/>
        </p:nvSpPr>
        <p:spPr>
          <a:xfrm>
            <a:off x="4319722" y="4427068"/>
            <a:ext cx="6362255" cy="96791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lIns="102190" tIns="51094" rIns="102190" bIns="51094" spcCol="0" rtlCol="1" anchor="ctr"/>
          <a:lstStyle/>
          <a:p>
            <a:pPr algn="ctr"/>
            <a:r>
              <a:rPr lang="en-US" sz="3600" dirty="0"/>
              <a:t>Discussion</a:t>
            </a:r>
          </a:p>
        </p:txBody>
      </p:sp>
      <p:sp>
        <p:nvSpPr>
          <p:cNvPr id="12" name="Rounded Rectangle 11"/>
          <p:cNvSpPr/>
          <p:nvPr/>
        </p:nvSpPr>
        <p:spPr>
          <a:xfrm>
            <a:off x="10979954" y="4341484"/>
            <a:ext cx="3805794" cy="9353120"/>
          </a:xfrm>
          <a:prstGeom prst="roundRect">
            <a:avLst>
              <a:gd name="adj" fmla="val 7153"/>
            </a:avLst>
          </a:prstGeom>
        </p:spPr>
        <p:style>
          <a:lnRef idx="2">
            <a:schemeClr val="accent1"/>
          </a:lnRef>
          <a:fillRef idx="1">
            <a:schemeClr val="lt1"/>
          </a:fillRef>
          <a:effectRef idx="0">
            <a:schemeClr val="accent1"/>
          </a:effectRef>
          <a:fontRef idx="minor">
            <a:schemeClr val="dk1"/>
          </a:fontRef>
        </p:style>
        <p:txBody>
          <a:bodyPr lIns="198078" tIns="99040" rIns="198078" bIns="99040" spcCol="0" rtlCol="1" anchor="ctr"/>
          <a:lstStyle/>
          <a:p>
            <a:pPr algn="l"/>
            <a:r>
              <a:rPr lang="en-US" sz="1800" kern="100">
                <a:effectLst/>
                <a:latin typeface="Times New Roman" panose="02020603050405020304" pitchFamily="18" charset="0"/>
                <a:ea typeface="Malgun Gothic" panose="02000300000000000000" pitchFamily="2" charset="-127"/>
                <a:cs typeface="Arial" panose="020B0604020202020204" pitchFamily="34" charset="0"/>
              </a:rPr>
              <a:t>This research employs a mixed-methods approach to comprehensively examine the impact of corporate fund management on the financial performance of companies. The methodology comprises several key components:</a:t>
            </a:r>
          </a:p>
          <a:p>
            <a:pPr algn="l"/>
            <a:r>
              <a:rPr lang="en-US" sz="1800" b="1" kern="100">
                <a:latin typeface="Times New Roman" panose="02020603050405020304" pitchFamily="18" charset="0"/>
                <a:ea typeface="Malgun Gothic" panose="02000300000000000000" pitchFamily="2" charset="-127"/>
                <a:cs typeface="Arial" panose="020B0604020202020204" pitchFamily="34" charset="0"/>
              </a:rPr>
              <a:t>1.Historical analysis </a:t>
            </a:r>
          </a:p>
          <a:p>
            <a:pPr algn="l"/>
            <a:r>
              <a:rPr lang="en-US" sz="1800" b="1" kern="100">
                <a:effectLst/>
                <a:latin typeface="Times New Roman" panose="02020603050405020304" pitchFamily="18" charset="0"/>
                <a:ea typeface="Malgun Gothic" panose="02000300000000000000" pitchFamily="2" charset="-127"/>
                <a:cs typeface="Arial" panose="020B0604020202020204" pitchFamily="34" charset="0"/>
              </a:rPr>
              <a:t>2</a:t>
            </a:r>
            <a:r>
              <a:rPr lang="en-US" sz="1800" b="1" kern="100">
                <a:latin typeface="Times New Roman" panose="02020603050405020304" pitchFamily="18" charset="0"/>
                <a:ea typeface="Malgun Gothic" panose="02000300000000000000" pitchFamily="2" charset="-127"/>
                <a:cs typeface="Arial" panose="020B0604020202020204" pitchFamily="34" charset="0"/>
              </a:rPr>
              <a:t>.Case study method</a:t>
            </a:r>
          </a:p>
          <a:p>
            <a:pPr algn="l"/>
            <a:r>
              <a:rPr lang="en-US" sz="1800" b="1" kern="100">
                <a:effectLst/>
                <a:latin typeface="Times New Roman" panose="02020603050405020304" pitchFamily="18" charset="0"/>
                <a:ea typeface="Malgun Gothic" panose="02000300000000000000" pitchFamily="2" charset="-127"/>
                <a:cs typeface="Arial" panose="020B0604020202020204" pitchFamily="34" charset="0"/>
              </a:rPr>
              <a:t>3.Regression analysis </a:t>
            </a:r>
            <a:endParaRPr lang="en-US" sz="1800" kern="100">
              <a:effectLst/>
              <a:latin typeface="Times New Roman" panose="02020603050405020304" pitchFamily="18" charset="0"/>
              <a:ea typeface="Malgun Gothic" panose="02000300000000000000" pitchFamily="2" charset="-127"/>
              <a:cs typeface="Arial" panose="020B0604020202020204" pitchFamily="34" charset="0"/>
            </a:endParaRPr>
          </a:p>
          <a:p>
            <a:pPr algn="l"/>
            <a:r>
              <a:rPr lang="en-US" sz="1800" kern="100">
                <a:effectLst/>
                <a:latin typeface="Times New Roman" panose="02020603050405020304" pitchFamily="18" charset="0"/>
                <a:ea typeface="Malgun Gothic" panose="02000300000000000000" pitchFamily="2" charset="-127"/>
                <a:cs typeface="Arial" panose="020B0604020202020204" pitchFamily="34" charset="0"/>
              </a:rPr>
              <a:t>By employing this multi-faceted methodology, the research</a:t>
            </a:r>
            <a:endParaRPr lang="en-US" sz="1800" kern="100">
              <a:effectLst/>
              <a:latin typeface="Calibri" panose="020F0502020204030204" pitchFamily="34" charset="0"/>
              <a:ea typeface="Malgun Gothic" panose="02000300000000000000" pitchFamily="2" charset="-127"/>
              <a:cs typeface="Arial" panose="020B0604020202020204" pitchFamily="34" charset="0"/>
            </a:endParaRPr>
          </a:p>
          <a:p>
            <a:pPr algn="l"/>
            <a:r>
              <a:rPr lang="en-US" sz="1800" kern="100">
                <a:effectLst/>
                <a:latin typeface="Times New Roman" panose="02020603050405020304" pitchFamily="18" charset="0"/>
                <a:ea typeface="Malgun Gothic" panose="02000300000000000000" pitchFamily="2" charset="-127"/>
                <a:cs typeface="Arial" panose="020B0604020202020204" pitchFamily="34" charset="0"/>
              </a:rPr>
              <a:t>aims to provide a comprehensive understanding of how corporate fund management strategies impact the long-term financial performance of companies. The combination of quantitative and qualitative data will facilitate a well-rounded analysis that addresses the research objectives effectively.</a:t>
            </a:r>
            <a:endParaRPr lang="en-US" sz="1800" kern="100" dirty="0">
              <a:effectLst/>
              <a:latin typeface="Calibri" panose="020F0502020204030204" pitchFamily="34" charset="0"/>
              <a:ea typeface="Malgun Gothic" panose="02000300000000000000" pitchFamily="2" charset="-127"/>
              <a:cs typeface="Arial" panose="020B0604020202020204" pitchFamily="34" charset="0"/>
            </a:endParaRPr>
          </a:p>
        </p:txBody>
      </p:sp>
      <p:sp>
        <p:nvSpPr>
          <p:cNvPr id="13" name="Round Same Side Corner Rectangle 12"/>
          <p:cNvSpPr/>
          <p:nvPr/>
        </p:nvSpPr>
        <p:spPr>
          <a:xfrm>
            <a:off x="11047847" y="4427068"/>
            <a:ext cx="3680914" cy="96791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lIns="102190" tIns="51094" rIns="102190" bIns="51094" spcCol="0" rtlCol="1" anchor="ctr"/>
          <a:lstStyle/>
          <a:p>
            <a:pPr algn="ctr"/>
            <a:r>
              <a:rPr lang="en-US"/>
              <a:t>Methodology</a:t>
            </a:r>
            <a:endParaRPr lang="en-US" dirty="0"/>
          </a:p>
        </p:txBody>
      </p:sp>
      <p:sp>
        <p:nvSpPr>
          <p:cNvPr id="15" name="Rounded Rectangle 14"/>
          <p:cNvSpPr/>
          <p:nvPr/>
        </p:nvSpPr>
        <p:spPr>
          <a:xfrm>
            <a:off x="10977228" y="13780188"/>
            <a:ext cx="3955041" cy="7425482"/>
          </a:xfrm>
          <a:prstGeom prst="roundRect">
            <a:avLst>
              <a:gd name="adj" fmla="val 7153"/>
            </a:avLst>
          </a:prstGeom>
        </p:spPr>
        <p:style>
          <a:lnRef idx="2">
            <a:schemeClr val="accent1"/>
          </a:lnRef>
          <a:fillRef idx="1">
            <a:schemeClr val="lt1"/>
          </a:fillRef>
          <a:effectRef idx="0">
            <a:schemeClr val="accent1"/>
          </a:effectRef>
          <a:fontRef idx="minor">
            <a:schemeClr val="dk1"/>
          </a:fontRef>
        </p:style>
        <p:txBody>
          <a:bodyPr lIns="198078" tIns="99040" rIns="198078" bIns="99040" spcCol="0" rtlCol="1" anchor="ctr"/>
          <a:lstStyle/>
          <a:p>
            <a:pPr algn="l"/>
            <a:r>
              <a:rPr lang="en-US" sz="1400" kern="0" dirty="0">
                <a:effectLst/>
                <a:latin typeface="Times New Roman" panose="02020603050405020304" pitchFamily="18" charset="0"/>
                <a:ea typeface="Malgun Gothic" panose="02000300000000000000" pitchFamily="2" charset="-127"/>
                <a:cs typeface="Arial" panose="020B0604020202020204" pitchFamily="34" charset="0"/>
              </a:rPr>
              <a:t>Maher M, Andersson T (2000)."Corporate Governance: Effects on Firm Performance and Economic Growth", OECD working paper,.</a:t>
            </a:r>
            <a:endParaRPr lang="en-US" sz="1400" kern="100" dirty="0">
              <a:effectLst/>
              <a:latin typeface="Calibri" panose="020F0502020204030204" pitchFamily="34" charset="0"/>
              <a:ea typeface="Malgun Gothic" panose="02000300000000000000" pitchFamily="2" charset="-127"/>
              <a:cs typeface="Arial" panose="020B0604020202020204" pitchFamily="34" charset="0"/>
            </a:endParaRPr>
          </a:p>
          <a:p>
            <a:pPr algn="l"/>
            <a:r>
              <a:rPr lang="en-US" sz="1400" kern="0" dirty="0" err="1">
                <a:effectLst/>
                <a:latin typeface="Times New Roman" panose="02020603050405020304" pitchFamily="18" charset="0"/>
                <a:ea typeface="Malgun Gothic" panose="02000300000000000000" pitchFamily="2" charset="-127"/>
                <a:cs typeface="Arial" panose="020B0604020202020204" pitchFamily="34" charset="0"/>
              </a:rPr>
              <a:t>Mashayekhi</a:t>
            </a:r>
            <a:r>
              <a:rPr lang="en-US" sz="1400" kern="0" dirty="0">
                <a:effectLst/>
                <a:latin typeface="Times New Roman" panose="02020603050405020304" pitchFamily="18" charset="0"/>
                <a:ea typeface="Malgun Gothic" panose="02000300000000000000" pitchFamily="2" charset="-127"/>
                <a:cs typeface="Arial" panose="020B0604020202020204" pitchFamily="34" charset="0"/>
              </a:rPr>
              <a:t> B, </a:t>
            </a:r>
            <a:r>
              <a:rPr lang="en-US" sz="1400" kern="0" dirty="0" err="1">
                <a:effectLst/>
                <a:latin typeface="Times New Roman" panose="02020603050405020304" pitchFamily="18" charset="0"/>
                <a:ea typeface="Malgun Gothic" panose="02000300000000000000" pitchFamily="2" charset="-127"/>
                <a:cs typeface="Arial" panose="020B0604020202020204" pitchFamily="34" charset="0"/>
              </a:rPr>
              <a:t>Noravesh</a:t>
            </a:r>
            <a:r>
              <a:rPr lang="en-US" sz="1400" kern="0" dirty="0">
                <a:effectLst/>
                <a:latin typeface="Times New Roman" panose="02020603050405020304" pitchFamily="18" charset="0"/>
                <a:ea typeface="Malgun Gothic" panose="02000300000000000000" pitchFamily="2" charset="-127"/>
                <a:cs typeface="Arial" panose="020B0604020202020204" pitchFamily="34" charset="0"/>
              </a:rPr>
              <a:t> I (2008)." Corporate governance and earnings management: evidence from Iran", Asian J. </a:t>
            </a:r>
            <a:r>
              <a:rPr lang="en-US" sz="1400" kern="0" dirty="0" err="1">
                <a:effectLst/>
                <a:latin typeface="Times New Roman" panose="02020603050405020304" pitchFamily="18" charset="0"/>
                <a:ea typeface="Malgun Gothic" panose="02000300000000000000" pitchFamily="2" charset="-127"/>
                <a:cs typeface="Arial" panose="020B0604020202020204" pitchFamily="34" charset="0"/>
              </a:rPr>
              <a:t>Financ</a:t>
            </a:r>
            <a:r>
              <a:rPr lang="en-US" sz="1400" kern="0" dirty="0">
                <a:effectLst/>
                <a:latin typeface="Times New Roman" panose="02020603050405020304" pitchFamily="18" charset="0"/>
                <a:ea typeface="Malgun Gothic" panose="02000300000000000000" pitchFamily="2" charset="-127"/>
                <a:cs typeface="Arial" panose="020B0604020202020204" pitchFamily="34" charset="0"/>
              </a:rPr>
              <a:t>.</a:t>
            </a:r>
            <a:endParaRPr lang="en-US" sz="1400" kern="100" dirty="0">
              <a:effectLst/>
              <a:latin typeface="Calibri" panose="020F0502020204030204" pitchFamily="34" charset="0"/>
              <a:ea typeface="Malgun Gothic" panose="02000300000000000000" pitchFamily="2" charset="-127"/>
              <a:cs typeface="Arial" panose="020B0604020202020204" pitchFamily="34" charset="0"/>
            </a:endParaRPr>
          </a:p>
          <a:p>
            <a:pPr algn="l"/>
            <a:r>
              <a:rPr lang="en-US" sz="1400" kern="0" dirty="0">
                <a:effectLst/>
                <a:latin typeface="Times New Roman" panose="02020603050405020304" pitchFamily="18" charset="0"/>
                <a:ea typeface="Malgun Gothic" panose="02000300000000000000" pitchFamily="2" charset="-127"/>
                <a:cs typeface="Arial" panose="020B0604020202020204" pitchFamily="34" charset="0"/>
              </a:rPr>
              <a:t>Account., 1(2): 180 - 198.</a:t>
            </a:r>
            <a:endParaRPr lang="en-US" sz="1400" kern="100" dirty="0">
              <a:effectLst/>
              <a:latin typeface="Calibri" panose="020F0502020204030204" pitchFamily="34" charset="0"/>
              <a:ea typeface="Malgun Gothic" panose="02000300000000000000" pitchFamily="2" charset="-127"/>
              <a:cs typeface="Arial" panose="020B0604020202020204" pitchFamily="34" charset="0"/>
            </a:endParaRPr>
          </a:p>
          <a:p>
            <a:pPr algn="l"/>
            <a:r>
              <a:rPr lang="en-US" sz="1400" kern="0" dirty="0">
                <a:effectLst/>
                <a:latin typeface="Times New Roman" panose="02020603050405020304" pitchFamily="18" charset="0"/>
                <a:ea typeface="Malgun Gothic" panose="02000300000000000000" pitchFamily="2" charset="-127"/>
                <a:cs typeface="Arial" panose="020B0604020202020204" pitchFamily="34" charset="0"/>
              </a:rPr>
              <a:t>Salleh Z, Stewart J, Manson S (2006). The impact of board composition and ethnicity on audit quality: Evidence from Malaysian companies, Malaysian Account. Rev., 5(2): 61-83.</a:t>
            </a:r>
            <a:endParaRPr lang="en-US" sz="1400" kern="100" dirty="0">
              <a:effectLst/>
              <a:latin typeface="Calibri" panose="020F0502020204030204" pitchFamily="34" charset="0"/>
              <a:ea typeface="Malgun Gothic" panose="02000300000000000000" pitchFamily="2" charset="-127"/>
              <a:cs typeface="Arial" panose="020B0604020202020204" pitchFamily="34" charset="0"/>
            </a:endParaRPr>
          </a:p>
          <a:p>
            <a:pPr algn="l"/>
            <a:r>
              <a:rPr lang="en-US" sz="1400" kern="0" dirty="0">
                <a:effectLst/>
                <a:latin typeface="Times New Roman" panose="02020603050405020304" pitchFamily="18" charset="0"/>
                <a:ea typeface="Malgun Gothic" panose="02000300000000000000" pitchFamily="2" charset="-127"/>
                <a:cs typeface="Arial" panose="020B0604020202020204" pitchFamily="34" charset="0"/>
              </a:rPr>
              <a:t>Jones J (1991). "Earnings Management during Import Relief Investigations", J. Account. Res., 29 (2) 193-223.</a:t>
            </a:r>
            <a:endParaRPr lang="en-US" sz="1400" kern="100" dirty="0">
              <a:effectLst/>
              <a:latin typeface="Calibri" panose="020F0502020204030204" pitchFamily="34" charset="0"/>
              <a:ea typeface="Malgun Gothic" panose="02000300000000000000" pitchFamily="2" charset="-127"/>
              <a:cs typeface="Arial" panose="020B0604020202020204" pitchFamily="34" charset="0"/>
            </a:endParaRPr>
          </a:p>
          <a:p>
            <a:pPr algn="l"/>
            <a:r>
              <a:rPr lang="en-US" sz="1400" kern="0" dirty="0">
                <a:effectLst/>
                <a:latin typeface="Times New Roman" panose="02020603050405020304" pitchFamily="18" charset="0"/>
                <a:ea typeface="Malgun Gothic" panose="02000300000000000000" pitchFamily="2" charset="-127"/>
                <a:cs typeface="Arial" panose="020B0604020202020204" pitchFamily="34" charset="0"/>
              </a:rPr>
              <a:t>Shin HH, </a:t>
            </a:r>
            <a:r>
              <a:rPr lang="en-US" sz="1400" kern="0" dirty="0" err="1">
                <a:effectLst/>
                <a:latin typeface="Times New Roman" panose="02020603050405020304" pitchFamily="18" charset="0"/>
                <a:ea typeface="Malgun Gothic" panose="02000300000000000000" pitchFamily="2" charset="-127"/>
                <a:cs typeface="Arial" panose="020B0604020202020204" pitchFamily="34" charset="0"/>
              </a:rPr>
              <a:t>Soenen</a:t>
            </a:r>
            <a:r>
              <a:rPr lang="en-US" sz="1400" kern="0" dirty="0">
                <a:effectLst/>
                <a:latin typeface="Times New Roman" panose="02020603050405020304" pitchFamily="18" charset="0"/>
                <a:ea typeface="Malgun Gothic" panose="02000300000000000000" pitchFamily="2" charset="-127"/>
                <a:cs typeface="Arial" panose="020B0604020202020204" pitchFamily="34" charset="0"/>
              </a:rPr>
              <a:t> L (1998). Efficiency of working capital management</a:t>
            </a:r>
            <a:endParaRPr lang="en-US" sz="1400" kern="100" dirty="0">
              <a:effectLst/>
              <a:latin typeface="Calibri" panose="020F0502020204030204" pitchFamily="34" charset="0"/>
              <a:ea typeface="Malgun Gothic" panose="02000300000000000000" pitchFamily="2" charset="-127"/>
              <a:cs typeface="Arial" panose="020B0604020202020204" pitchFamily="34" charset="0"/>
            </a:endParaRPr>
          </a:p>
          <a:p>
            <a:pPr algn="l"/>
            <a:r>
              <a:rPr lang="en-US" sz="1400" kern="0" dirty="0">
                <a:effectLst/>
                <a:latin typeface="Times New Roman" panose="02020603050405020304" pitchFamily="18" charset="0"/>
                <a:ea typeface="Malgun Gothic" panose="02000300000000000000" pitchFamily="2" charset="-127"/>
                <a:cs typeface="Arial" panose="020B0604020202020204" pitchFamily="34" charset="0"/>
              </a:rPr>
              <a:t>and corporate profitability. </a:t>
            </a:r>
            <a:r>
              <a:rPr lang="en-US" sz="1400" kern="0" dirty="0" err="1">
                <a:effectLst/>
                <a:latin typeface="Times New Roman" panose="02020603050405020304" pitchFamily="18" charset="0"/>
                <a:ea typeface="Malgun Gothic" panose="02000300000000000000" pitchFamily="2" charset="-127"/>
                <a:cs typeface="Arial" panose="020B0604020202020204" pitchFamily="34" charset="0"/>
              </a:rPr>
              <a:t>Financ</a:t>
            </a:r>
            <a:r>
              <a:rPr lang="en-US" sz="1400" kern="0" dirty="0">
                <a:effectLst/>
                <a:latin typeface="Times New Roman" panose="02020603050405020304" pitchFamily="18" charset="0"/>
                <a:ea typeface="Malgun Gothic" panose="02000300000000000000" pitchFamily="2" charset="-127"/>
                <a:cs typeface="Arial" panose="020B0604020202020204" pitchFamily="34" charset="0"/>
              </a:rPr>
              <a:t>. </a:t>
            </a:r>
            <a:r>
              <a:rPr lang="en-US" sz="1400" kern="0" dirty="0" err="1">
                <a:effectLst/>
                <a:latin typeface="Times New Roman" panose="02020603050405020304" pitchFamily="18" charset="0"/>
                <a:ea typeface="Malgun Gothic" panose="02000300000000000000" pitchFamily="2" charset="-127"/>
                <a:cs typeface="Arial" panose="020B0604020202020204" pitchFamily="34" charset="0"/>
              </a:rPr>
              <a:t>Pract</a:t>
            </a:r>
            <a:r>
              <a:rPr lang="en-US" sz="1400" kern="0" dirty="0">
                <a:effectLst/>
                <a:latin typeface="Times New Roman" panose="02020603050405020304" pitchFamily="18" charset="0"/>
                <a:ea typeface="Malgun Gothic" panose="02000300000000000000" pitchFamily="2" charset="-127"/>
                <a:cs typeface="Arial" panose="020B0604020202020204" pitchFamily="34" charset="0"/>
              </a:rPr>
              <a:t>. </a:t>
            </a:r>
            <a:r>
              <a:rPr lang="en-US" sz="1400" kern="0" dirty="0" err="1">
                <a:effectLst/>
                <a:latin typeface="Times New Roman" panose="02020603050405020304" pitchFamily="18" charset="0"/>
                <a:ea typeface="Malgun Gothic" panose="02000300000000000000" pitchFamily="2" charset="-127"/>
                <a:cs typeface="Arial" panose="020B0604020202020204" pitchFamily="34" charset="0"/>
              </a:rPr>
              <a:t>Educ</a:t>
            </a:r>
            <a:r>
              <a:rPr lang="en-US" sz="1400" kern="0" dirty="0">
                <a:effectLst/>
                <a:latin typeface="Times New Roman" panose="02020603050405020304" pitchFamily="18" charset="0"/>
                <a:ea typeface="Malgun Gothic" panose="02000300000000000000" pitchFamily="2" charset="-127"/>
                <a:cs typeface="Arial" panose="020B0604020202020204" pitchFamily="34" charset="0"/>
              </a:rPr>
              <a:t>., pp. 37-45.</a:t>
            </a:r>
            <a:endParaRPr lang="en-US" sz="1400" kern="100" dirty="0">
              <a:effectLst/>
              <a:latin typeface="Calibri" panose="020F0502020204030204" pitchFamily="34" charset="0"/>
              <a:ea typeface="Malgun Gothic" panose="02000300000000000000" pitchFamily="2" charset="-127"/>
              <a:cs typeface="Arial" panose="020B0604020202020204" pitchFamily="34" charset="0"/>
            </a:endParaRPr>
          </a:p>
          <a:p>
            <a:pPr algn="l"/>
            <a:r>
              <a:rPr lang="en-US" sz="1400" kern="100" dirty="0">
                <a:effectLst/>
                <a:latin typeface="Times New Roman" panose="02020603050405020304" pitchFamily="18" charset="0"/>
                <a:ea typeface="Malgun Gothic" panose="02000300000000000000" pitchFamily="2" charset="-127"/>
                <a:cs typeface="Arial" panose="020B0604020202020204" pitchFamily="34" charset="0"/>
              </a:rPr>
              <a:t> </a:t>
            </a:r>
            <a:endParaRPr lang="en-US" sz="1400" kern="100" dirty="0">
              <a:effectLst/>
              <a:latin typeface="Calibri" panose="020F0502020204030204" pitchFamily="34" charset="0"/>
              <a:ea typeface="Malgun Gothic" panose="02000300000000000000" pitchFamily="2" charset="-127"/>
              <a:cs typeface="Arial" panose="020B0604020202020204" pitchFamily="34" charset="0"/>
            </a:endParaRPr>
          </a:p>
        </p:txBody>
      </p:sp>
      <p:sp>
        <p:nvSpPr>
          <p:cNvPr id="16" name="Round Same Side Corner Rectangle 15"/>
          <p:cNvSpPr/>
          <p:nvPr/>
        </p:nvSpPr>
        <p:spPr>
          <a:xfrm>
            <a:off x="11104834" y="13893638"/>
            <a:ext cx="3680914" cy="108406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lIns="102190" tIns="51094" rIns="102190" bIns="51094" spcCol="0" rtlCol="1" anchor="ctr"/>
          <a:lstStyle/>
          <a:p>
            <a:pPr algn="ctr"/>
            <a:r>
              <a:rPr lang="en-US" dirty="0"/>
              <a:t>References</a:t>
            </a:r>
          </a:p>
        </p:txBody>
      </p:sp>
      <p:sp>
        <p:nvSpPr>
          <p:cNvPr id="20" name="Rounded Rectangle 19"/>
          <p:cNvSpPr/>
          <p:nvPr/>
        </p:nvSpPr>
        <p:spPr>
          <a:xfrm>
            <a:off x="117672" y="14586597"/>
            <a:ext cx="3999288" cy="6761431"/>
          </a:xfrm>
          <a:prstGeom prst="roundRect">
            <a:avLst>
              <a:gd name="adj" fmla="val 7153"/>
            </a:avLst>
          </a:prstGeom>
        </p:spPr>
        <p:style>
          <a:lnRef idx="2">
            <a:schemeClr val="accent1"/>
          </a:lnRef>
          <a:fillRef idx="1">
            <a:schemeClr val="lt1"/>
          </a:fillRef>
          <a:effectRef idx="0">
            <a:schemeClr val="accent1"/>
          </a:effectRef>
          <a:fontRef idx="minor">
            <a:schemeClr val="dk1"/>
          </a:fontRef>
        </p:style>
        <p:txBody>
          <a:bodyPr lIns="198078" tIns="99040" rIns="198078" bIns="99040" spcCol="0" rtlCol="1" anchor="ctr"/>
          <a:lstStyle/>
          <a:p>
            <a:pPr lvl="0" algn="l" rtl="0"/>
            <a:r>
              <a:rPr lang="en-US" sz="1800" b="1" kern="100" dirty="0">
                <a:effectLst/>
                <a:latin typeface="Times New Roman" panose="02020603050405020304" pitchFamily="18" charset="0"/>
                <a:ea typeface="Malgun Gothic" panose="02000300000000000000" pitchFamily="2" charset="-127"/>
                <a:cs typeface="Times New Roman" panose="02020603050405020304" pitchFamily="18" charset="0"/>
              </a:rPr>
              <a:t> </a:t>
            </a:r>
            <a:endParaRPr lang="en-US" sz="1800" kern="100" dirty="0">
              <a:effectLst/>
              <a:latin typeface="Times New Roman" panose="02020603050405020304" pitchFamily="18" charset="0"/>
              <a:ea typeface="Malgun Gothic" panose="02000300000000000000" pitchFamily="2" charset="-127"/>
              <a:cs typeface="Times New Roman" panose="02020603050405020304" pitchFamily="18" charset="0"/>
            </a:endParaRPr>
          </a:p>
          <a:p>
            <a:pPr algn="l"/>
            <a:r>
              <a:rPr lang="en-US" sz="1800" kern="100" dirty="0">
                <a:effectLst/>
                <a:latin typeface="Times New Roman" panose="02020603050405020304" pitchFamily="18" charset="0"/>
                <a:ea typeface="Malgun Gothic" panose="02000300000000000000" pitchFamily="2" charset="-127"/>
                <a:cs typeface="Arial" panose="020B0604020202020204" pitchFamily="34" charset="0"/>
              </a:rPr>
              <a:t>Null Hypothesis (H0):</a:t>
            </a:r>
            <a:endParaRPr lang="en-US" sz="1800" kern="100" dirty="0">
              <a:effectLst/>
              <a:latin typeface="Calibri" panose="020F0502020204030204" pitchFamily="34" charset="0"/>
              <a:ea typeface="Malgun Gothic" panose="02000300000000000000" pitchFamily="2" charset="-127"/>
              <a:cs typeface="Arial" panose="020B0604020202020204" pitchFamily="34" charset="0"/>
            </a:endParaRPr>
          </a:p>
          <a:p>
            <a:pPr algn="l"/>
            <a:r>
              <a:rPr lang="en-US" sz="1800" kern="100" dirty="0">
                <a:effectLst/>
                <a:latin typeface="Times New Roman" panose="02020603050405020304" pitchFamily="18" charset="0"/>
                <a:ea typeface="Malgun Gothic" panose="02000300000000000000" pitchFamily="2" charset="-127"/>
                <a:cs typeface="Arial" panose="020B0604020202020204" pitchFamily="34" charset="0"/>
              </a:rPr>
              <a:t>   - Fund management strategies have no statistically significant impact on a company's financial stability and risk tolerance.</a:t>
            </a:r>
            <a:endParaRPr lang="en-US" sz="1800" kern="100" dirty="0">
              <a:effectLst/>
              <a:latin typeface="Calibri" panose="020F0502020204030204" pitchFamily="34" charset="0"/>
              <a:ea typeface="Malgun Gothic" panose="02000300000000000000" pitchFamily="2" charset="-127"/>
              <a:cs typeface="Arial" panose="020B0604020202020204" pitchFamily="34" charset="0"/>
            </a:endParaRPr>
          </a:p>
          <a:p>
            <a:pPr algn="l"/>
            <a:r>
              <a:rPr lang="en-US" sz="1800" kern="100" dirty="0">
                <a:effectLst/>
                <a:latin typeface="Times New Roman" panose="02020603050405020304" pitchFamily="18" charset="0"/>
                <a:ea typeface="Malgun Gothic" panose="02000300000000000000" pitchFamily="2" charset="-127"/>
                <a:cs typeface="Arial" panose="020B0604020202020204" pitchFamily="34" charset="0"/>
              </a:rPr>
              <a:t> </a:t>
            </a:r>
            <a:endParaRPr lang="en-US" sz="1800" kern="100" dirty="0">
              <a:effectLst/>
              <a:latin typeface="Calibri" panose="020F0502020204030204" pitchFamily="34" charset="0"/>
              <a:ea typeface="Malgun Gothic" panose="02000300000000000000" pitchFamily="2" charset="-127"/>
              <a:cs typeface="Arial" panose="020B0604020202020204" pitchFamily="34" charset="0"/>
            </a:endParaRPr>
          </a:p>
          <a:p>
            <a:pPr algn="l"/>
            <a:r>
              <a:rPr lang="en-US" sz="1800" kern="100" dirty="0">
                <a:effectLst/>
                <a:latin typeface="Times New Roman" panose="02020603050405020304" pitchFamily="18" charset="0"/>
                <a:ea typeface="Malgun Gothic" panose="02000300000000000000" pitchFamily="2" charset="-127"/>
                <a:cs typeface="Arial" panose="020B0604020202020204" pitchFamily="34" charset="0"/>
              </a:rPr>
              <a:t>Alternative Hypothesis (H1):</a:t>
            </a:r>
            <a:endParaRPr lang="en-US" sz="1800" kern="100" dirty="0">
              <a:effectLst/>
              <a:latin typeface="Calibri" panose="020F0502020204030204" pitchFamily="34" charset="0"/>
              <a:ea typeface="Malgun Gothic" panose="02000300000000000000" pitchFamily="2" charset="-127"/>
              <a:cs typeface="Arial" panose="020B0604020202020204" pitchFamily="34" charset="0"/>
            </a:endParaRPr>
          </a:p>
          <a:p>
            <a:pPr algn="l"/>
            <a:r>
              <a:rPr lang="en-US" sz="1800" kern="100" dirty="0">
                <a:effectLst/>
                <a:latin typeface="Times New Roman" panose="02020603050405020304" pitchFamily="18" charset="0"/>
                <a:ea typeface="Malgun Gothic" panose="02000300000000000000" pitchFamily="2" charset="-127"/>
                <a:cs typeface="Arial" panose="020B0604020202020204" pitchFamily="34" charset="0"/>
              </a:rPr>
              <a:t>   -"Fund management strategies have a statistically significant impact on a company's financial stability and risk tolerance.</a:t>
            </a:r>
            <a:endParaRPr lang="en-US" sz="1800" kern="100" dirty="0">
              <a:effectLst/>
              <a:latin typeface="Calibri" panose="020F0502020204030204" pitchFamily="34" charset="0"/>
              <a:ea typeface="Malgun Gothic" panose="02000300000000000000" pitchFamily="2" charset="-127"/>
              <a:cs typeface="Arial" panose="020B0604020202020204" pitchFamily="34" charset="0"/>
            </a:endParaRPr>
          </a:p>
        </p:txBody>
      </p:sp>
      <p:sp>
        <p:nvSpPr>
          <p:cNvPr id="21" name="Round Same Side Corner Rectangle 20"/>
          <p:cNvSpPr/>
          <p:nvPr/>
        </p:nvSpPr>
        <p:spPr>
          <a:xfrm>
            <a:off x="294047" y="14700047"/>
            <a:ext cx="3680914" cy="108406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lIns="102190" tIns="51094" rIns="102190" bIns="51094" spcCol="0" rtlCol="1" anchor="ctr"/>
          <a:lstStyle/>
          <a:p>
            <a:pPr algn="ctr"/>
            <a:r>
              <a:rPr lang="en-US" dirty="0"/>
              <a:t>Hypothesis </a:t>
            </a:r>
          </a:p>
        </p:txBody>
      </p:sp>
      <p:pic>
        <p:nvPicPr>
          <p:cNvPr id="18" name="Picture 17"/>
          <p:cNvPicPr/>
          <p:nvPr/>
        </p:nvPicPr>
        <p:blipFill>
          <a:blip r:embed="rId3">
            <a:extLst>
              <a:ext uri="{28A0092B-C50C-407E-A947-70E740481C1C}">
                <a14:useLocalDpi xmlns:a14="http://schemas.microsoft.com/office/drawing/2010/main" val="0"/>
              </a:ext>
            </a:extLst>
          </a:blip>
          <a:stretch>
            <a:fillRect/>
          </a:stretch>
        </p:blipFill>
        <p:spPr>
          <a:xfrm>
            <a:off x="490411" y="224949"/>
            <a:ext cx="2946060" cy="2837992"/>
          </a:xfrm>
          <a:prstGeom prst="rect">
            <a:avLst/>
          </a:prstGeom>
        </p:spPr>
      </p:pic>
      <p:pic>
        <p:nvPicPr>
          <p:cNvPr id="8" name="Picture 7">
            <a:extLst>
              <a:ext uri="{FF2B5EF4-FFF2-40B4-BE49-F238E27FC236}">
                <a16:creationId xmlns:a16="http://schemas.microsoft.com/office/drawing/2014/main" id="{9D2F8D8E-E242-16A6-9388-A29D57698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4576" y="16921734"/>
            <a:ext cx="3319224" cy="4283936"/>
          </a:xfrm>
          <a:prstGeom prst="rect">
            <a:avLst/>
          </a:prstGeom>
        </p:spPr>
      </p:pic>
      <p:pic>
        <p:nvPicPr>
          <p:cNvPr id="14" name="Picture 13">
            <a:extLst>
              <a:ext uri="{FF2B5EF4-FFF2-40B4-BE49-F238E27FC236}">
                <a16:creationId xmlns:a16="http://schemas.microsoft.com/office/drawing/2014/main" id="{D0A891B0-DFC5-A35F-7C3F-D0B76294F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0389" y="16921734"/>
            <a:ext cx="3252290" cy="4283936"/>
          </a:xfrm>
          <a:prstGeom prst="rect">
            <a:avLst/>
          </a:prstGeom>
        </p:spPr>
      </p:pic>
    </p:spTree>
    <p:extLst>
      <p:ext uri="{BB962C8B-B14F-4D97-AF65-F5344CB8AC3E}">
        <p14:creationId xmlns:p14="http://schemas.microsoft.com/office/powerpoint/2010/main" val="3866497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33</Words>
  <Application>Microsoft Office PowerPoint</Application>
  <PresentationFormat>Custom</PresentationFormat>
  <Paragraphs>23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dc:creator>
  <cp:lastModifiedBy>boram bamba</cp:lastModifiedBy>
  <cp:revision>23</cp:revision>
  <dcterms:created xsi:type="dcterms:W3CDTF">2019-01-02T16:32:25Z</dcterms:created>
  <dcterms:modified xsi:type="dcterms:W3CDTF">2023-11-29T21:04:01Z</dcterms:modified>
</cp:coreProperties>
</file>