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2"/>
  </p:notesMasterIdLst>
  <p:sldIdLst>
    <p:sldId id="259" r:id="rId2"/>
    <p:sldId id="260" r:id="rId3"/>
    <p:sldId id="261" r:id="rId4"/>
    <p:sldId id="257" r:id="rId5"/>
    <p:sldId id="262" r:id="rId6"/>
    <p:sldId id="263" r:id="rId7"/>
    <p:sldId id="264" r:id="rId8"/>
    <p:sldId id="265" r:id="rId9"/>
    <p:sldId id="266" r:id="rId10"/>
    <p:sldId id="267" r:id="rId11"/>
    <p:sldId id="268" r:id="rId12"/>
    <p:sldId id="269" r:id="rId13"/>
    <p:sldId id="270" r:id="rId14"/>
    <p:sldId id="271" r:id="rId15"/>
    <p:sldId id="275" r:id="rId16"/>
    <p:sldId id="276" r:id="rId17"/>
    <p:sldId id="277" r:id="rId18"/>
    <p:sldId id="272" r:id="rId19"/>
    <p:sldId id="273" r:id="rId20"/>
    <p:sldId id="274"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82C5CE"/>
    <a:srgbClr val="631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2" d="100"/>
          <a:sy n="82" d="100"/>
        </p:scale>
        <p:origin x="1474" y="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014CE2-A185-415D-B717-8A4974DDB3A2}" type="datetimeFigureOut">
              <a:rPr lang="ar-IQ" smtClean="0"/>
              <a:pPr/>
              <a:t>26/08/1445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6C92C9-9D6A-4C02-8F1C-FACEA4B7F7F0}" type="slidenum">
              <a:rPr lang="ar-IQ" smtClean="0"/>
              <a:pPr/>
              <a:t>‹#›</a:t>
            </a:fld>
            <a:endParaRPr lang="ar-IQ"/>
          </a:p>
        </p:txBody>
      </p:sp>
    </p:spTree>
    <p:extLst>
      <p:ext uri="{BB962C8B-B14F-4D97-AF65-F5344CB8AC3E}">
        <p14:creationId xmlns:p14="http://schemas.microsoft.com/office/powerpoint/2010/main" val="37439481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0F34BD9C-7DF7-46EB-80AD-8B98D9166D8D}" type="slidenum">
              <a:rPr lang="ar-IQ" smtClean="0"/>
              <a:pPr/>
              <a:t>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3E1E911-99FD-4BF6-8E71-D414827D2B2D}" type="datetimeFigureOut">
              <a:rPr lang="ar-IQ" smtClean="0"/>
              <a:pPr/>
              <a:t>26/08/1445</a:t>
            </a:fld>
            <a:endParaRPr lang="ar-IQ"/>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F80672D-D80F-4B61-9F10-A9C981F99D8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1E911-99FD-4BF6-8E71-D414827D2B2D}" type="datetimeFigureOut">
              <a:rPr lang="ar-IQ" smtClean="0"/>
              <a:pPr/>
              <a:t>26/08/1445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80672D-D80F-4B61-9F10-A9C981F99D8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1E911-99FD-4BF6-8E71-D414827D2B2D}" type="datetimeFigureOut">
              <a:rPr lang="ar-IQ" smtClean="0"/>
              <a:pPr/>
              <a:t>26/08/1445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80672D-D80F-4B61-9F10-A9C981F99D8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3E1E911-99FD-4BF6-8E71-D414827D2B2D}" type="datetimeFigureOut">
              <a:rPr lang="ar-IQ" smtClean="0"/>
              <a:pPr/>
              <a:t>26/08/1445</a:t>
            </a:fld>
            <a:endParaRPr lang="ar-IQ"/>
          </a:p>
        </p:txBody>
      </p:sp>
      <p:sp>
        <p:nvSpPr>
          <p:cNvPr id="5" name="Footer Placeholder 4"/>
          <p:cNvSpPr>
            <a:spLocks noGrp="1"/>
          </p:cNvSpPr>
          <p:nvPr>
            <p:ph type="ftr" sz="quarter" idx="11"/>
          </p:nvPr>
        </p:nvSpPr>
        <p:spPr>
          <a:xfrm>
            <a:off x="457200" y="6480969"/>
            <a:ext cx="4260056" cy="300831"/>
          </a:xfrm>
        </p:spPr>
        <p:txBody>
          <a:bodyPr/>
          <a:lstStyle/>
          <a:p>
            <a:endParaRPr lang="ar-IQ"/>
          </a:p>
        </p:txBody>
      </p:sp>
      <p:sp>
        <p:nvSpPr>
          <p:cNvPr id="6" name="Slide Number Placeholder 5"/>
          <p:cNvSpPr>
            <a:spLocks noGrp="1"/>
          </p:cNvSpPr>
          <p:nvPr>
            <p:ph type="sldNum" sz="quarter" idx="12"/>
          </p:nvPr>
        </p:nvSpPr>
        <p:spPr/>
        <p:txBody>
          <a:bodyPr/>
          <a:lstStyle/>
          <a:p>
            <a:fld id="{5F80672D-D80F-4B61-9F10-A9C981F99D8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3E1E911-99FD-4BF6-8E71-D414827D2B2D}" type="datetimeFigureOut">
              <a:rPr lang="ar-IQ" smtClean="0"/>
              <a:pPr/>
              <a:t>26/08/1445</a:t>
            </a:fld>
            <a:endParaRPr lang="ar-IQ"/>
          </a:p>
        </p:txBody>
      </p:sp>
      <p:sp>
        <p:nvSpPr>
          <p:cNvPr id="5" name="Footer Placeholder 4"/>
          <p:cNvSpPr>
            <a:spLocks noGrp="1"/>
          </p:cNvSpPr>
          <p:nvPr>
            <p:ph type="ftr" sz="quarter" idx="11"/>
          </p:nvPr>
        </p:nvSpPr>
        <p:spPr>
          <a:xfrm>
            <a:off x="2619376" y="6480969"/>
            <a:ext cx="4260056" cy="300831"/>
          </a:xfrm>
        </p:spPr>
        <p:txBody>
          <a:bodyPr/>
          <a:lstStyle/>
          <a:p>
            <a:endParaRPr lang="ar-IQ"/>
          </a:p>
        </p:txBody>
      </p:sp>
      <p:sp>
        <p:nvSpPr>
          <p:cNvPr id="6" name="Slide Number Placeholder 5"/>
          <p:cNvSpPr>
            <a:spLocks noGrp="1"/>
          </p:cNvSpPr>
          <p:nvPr>
            <p:ph type="sldNum" sz="quarter" idx="12"/>
          </p:nvPr>
        </p:nvSpPr>
        <p:spPr>
          <a:xfrm>
            <a:off x="8451056" y="809624"/>
            <a:ext cx="502920" cy="300831"/>
          </a:xfrm>
        </p:spPr>
        <p:txBody>
          <a:bodyPr/>
          <a:lstStyle/>
          <a:p>
            <a:fld id="{5F80672D-D80F-4B61-9F10-A9C981F99D87}" type="slidenum">
              <a:rPr lang="ar-IQ" smtClean="0"/>
              <a:pPr/>
              <a:t>‹#›</a:t>
            </a:fld>
            <a:endParaRPr lang="ar-IQ"/>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3E1E911-99FD-4BF6-8E71-D414827D2B2D}" type="datetimeFigureOut">
              <a:rPr lang="ar-IQ" smtClean="0"/>
              <a:pPr/>
              <a:t>26/08/1445</a:t>
            </a:fld>
            <a:endParaRPr lang="ar-IQ"/>
          </a:p>
        </p:txBody>
      </p:sp>
      <p:sp>
        <p:nvSpPr>
          <p:cNvPr id="6" name="Footer Placeholder 5"/>
          <p:cNvSpPr>
            <a:spLocks noGrp="1"/>
          </p:cNvSpPr>
          <p:nvPr>
            <p:ph type="ftr" sz="quarter" idx="11"/>
          </p:nvPr>
        </p:nvSpPr>
        <p:spPr>
          <a:xfrm>
            <a:off x="457200" y="6480969"/>
            <a:ext cx="4260056" cy="301752"/>
          </a:xfrm>
        </p:spPr>
        <p:txBody>
          <a:bodyPr/>
          <a:lstStyle/>
          <a:p>
            <a:endParaRPr lang="ar-IQ"/>
          </a:p>
        </p:txBody>
      </p:sp>
      <p:sp>
        <p:nvSpPr>
          <p:cNvPr id="7" name="Slide Number Placeholder 6"/>
          <p:cNvSpPr>
            <a:spLocks noGrp="1"/>
          </p:cNvSpPr>
          <p:nvPr>
            <p:ph type="sldNum" sz="quarter" idx="12"/>
          </p:nvPr>
        </p:nvSpPr>
        <p:spPr>
          <a:xfrm>
            <a:off x="7589520" y="6480969"/>
            <a:ext cx="502920" cy="301752"/>
          </a:xfrm>
        </p:spPr>
        <p:txBody>
          <a:bodyPr/>
          <a:lstStyle/>
          <a:p>
            <a:fld id="{5F80672D-D80F-4B61-9F10-A9C981F99D8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3E1E911-99FD-4BF6-8E71-D414827D2B2D}" type="datetimeFigureOut">
              <a:rPr lang="ar-IQ" smtClean="0"/>
              <a:pPr/>
              <a:t>26/08/1445</a:t>
            </a:fld>
            <a:endParaRPr lang="ar-IQ"/>
          </a:p>
        </p:txBody>
      </p:sp>
      <p:sp>
        <p:nvSpPr>
          <p:cNvPr id="8" name="Footer Placeholder 7"/>
          <p:cNvSpPr>
            <a:spLocks noGrp="1"/>
          </p:cNvSpPr>
          <p:nvPr>
            <p:ph type="ftr" sz="quarter" idx="11"/>
          </p:nvPr>
        </p:nvSpPr>
        <p:spPr>
          <a:xfrm>
            <a:off x="457200" y="6480969"/>
            <a:ext cx="4261104" cy="301752"/>
          </a:xfrm>
        </p:spPr>
        <p:txBody>
          <a:bodyPr/>
          <a:lstStyle/>
          <a:p>
            <a:endParaRPr lang="ar-IQ"/>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F80672D-D80F-4B61-9F10-A9C981F99D87}"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E1E911-99FD-4BF6-8E71-D414827D2B2D}" type="datetimeFigureOut">
              <a:rPr lang="ar-IQ" smtClean="0"/>
              <a:pPr/>
              <a:t>26/08/1445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F80672D-D80F-4B61-9F10-A9C981F99D8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3E1E911-99FD-4BF6-8E71-D414827D2B2D}" type="datetimeFigureOut">
              <a:rPr lang="ar-IQ" smtClean="0"/>
              <a:pPr/>
              <a:t>26/08/1445</a:t>
            </a:fld>
            <a:endParaRPr lang="ar-IQ"/>
          </a:p>
        </p:txBody>
      </p:sp>
      <p:sp>
        <p:nvSpPr>
          <p:cNvPr id="3" name="Footer Placeholder 2"/>
          <p:cNvSpPr>
            <a:spLocks noGrp="1"/>
          </p:cNvSpPr>
          <p:nvPr>
            <p:ph type="ftr" sz="quarter" idx="11"/>
          </p:nvPr>
        </p:nvSpPr>
        <p:spPr>
          <a:xfrm>
            <a:off x="457200" y="6481890"/>
            <a:ext cx="4260056" cy="300831"/>
          </a:xfrm>
        </p:spPr>
        <p:txBody>
          <a:bodyPr/>
          <a:lstStyle/>
          <a:p>
            <a:endParaRPr lang="ar-IQ"/>
          </a:p>
        </p:txBody>
      </p:sp>
      <p:sp>
        <p:nvSpPr>
          <p:cNvPr id="4" name="Slide Number Placeholder 3"/>
          <p:cNvSpPr>
            <a:spLocks noGrp="1"/>
          </p:cNvSpPr>
          <p:nvPr>
            <p:ph type="sldNum" sz="quarter" idx="12"/>
          </p:nvPr>
        </p:nvSpPr>
        <p:spPr>
          <a:xfrm>
            <a:off x="7589520" y="6480969"/>
            <a:ext cx="502920" cy="301752"/>
          </a:xfrm>
        </p:spPr>
        <p:txBody>
          <a:bodyPr/>
          <a:lstStyle/>
          <a:p>
            <a:fld id="{5F80672D-D80F-4B61-9F10-A9C981F99D8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3E1E911-99FD-4BF6-8E71-D414827D2B2D}" type="datetimeFigureOut">
              <a:rPr lang="ar-IQ" smtClean="0"/>
              <a:pPr/>
              <a:t>26/08/1445</a:t>
            </a:fld>
            <a:endParaRPr lang="ar-IQ"/>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F80672D-D80F-4B61-9F10-A9C981F99D87}"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3E1E911-99FD-4BF6-8E71-D414827D2B2D}" type="datetimeFigureOut">
              <a:rPr lang="ar-IQ" smtClean="0"/>
              <a:pPr/>
              <a:t>26/08/1445</a:t>
            </a:fld>
            <a:endParaRPr lang="ar-IQ"/>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F80672D-D80F-4B61-9F10-A9C981F99D87}"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3E1E911-99FD-4BF6-8E71-D414827D2B2D}" type="datetimeFigureOut">
              <a:rPr lang="ar-IQ" smtClean="0"/>
              <a:pPr/>
              <a:t>26/08/1445</a:t>
            </a:fld>
            <a:endParaRPr lang="ar-IQ"/>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F80672D-D80F-4B61-9F10-A9C981F99D87}"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FFC000">
                <a:alpha val="54000"/>
              </a:srgbClr>
            </a:gs>
            <a:gs pos="60000">
              <a:schemeClr val="bg2">
                <a:shade val="92000"/>
                <a:satMod val="230000"/>
              </a:schemeClr>
            </a:gs>
            <a:gs pos="100000">
              <a:schemeClr val="bg2">
                <a:tint val="85000"/>
                <a:satMod val="4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67494"/>
            <a:ext cx="7787208" cy="1399032"/>
          </a:xfrm>
        </p:spPr>
        <p:txBody>
          <a:bodyPr>
            <a:noAutofit/>
          </a:bodyPr>
          <a:lstStyle/>
          <a:p>
            <a:pPr algn="ctr"/>
            <a:r>
              <a:rPr lang="ar-SA" sz="3200" b="1" dirty="0" smtClean="0">
                <a:solidFill>
                  <a:srgbClr val="C00000"/>
                </a:solidFill>
                <a:effectLst>
                  <a:outerShdw blurRad="38100" dist="38100" dir="2700000" algn="tl">
                    <a:srgbClr val="000000">
                      <a:alpha val="43137"/>
                    </a:srgbClr>
                  </a:outerShdw>
                </a:effectLst>
                <a:cs typeface="Ali_K_Sahifa" pitchFamily="2" charset="-78"/>
              </a:rPr>
              <a:t> </a:t>
            </a:r>
            <a:r>
              <a:rPr lang="en-US" sz="3200" b="1" dirty="0" smtClean="0">
                <a:solidFill>
                  <a:srgbClr val="C00000"/>
                </a:solidFill>
                <a:effectLst>
                  <a:outerShdw blurRad="38100" dist="38100" dir="2700000" algn="tl">
                    <a:srgbClr val="000000">
                      <a:alpha val="43137"/>
                    </a:srgbClr>
                  </a:outerShdw>
                </a:effectLst>
                <a:cs typeface="Ali_K_Sahifa" pitchFamily="2" charset="-78"/>
              </a:rPr>
              <a:t/>
            </a:r>
            <a:br>
              <a:rPr lang="en-US" sz="3200" b="1" dirty="0" smtClean="0">
                <a:solidFill>
                  <a:srgbClr val="C00000"/>
                </a:solidFill>
                <a:effectLst>
                  <a:outerShdw blurRad="38100" dist="38100" dir="2700000" algn="tl">
                    <a:srgbClr val="000000">
                      <a:alpha val="43137"/>
                    </a:srgbClr>
                  </a:outerShdw>
                </a:effectLst>
                <a:cs typeface="Ali_K_Sahifa" pitchFamily="2" charset="-78"/>
              </a:rPr>
            </a:br>
            <a:r>
              <a:rPr lang="ar-IQ" sz="4000" dirty="0">
                <a:solidFill>
                  <a:schemeClr val="bg1"/>
                </a:solidFill>
              </a:rPr>
              <a:t>هؤكاره‌كانی  گرنگیدان به‌ ئیتیكی راگه‌یاندن</a:t>
            </a:r>
            <a:r>
              <a:rPr lang="en-US" sz="4000" dirty="0">
                <a:solidFill>
                  <a:schemeClr val="bg1"/>
                </a:solidFill>
              </a:rPr>
              <a:t/>
            </a:r>
            <a:br>
              <a:rPr lang="en-US" sz="4000" dirty="0">
                <a:solidFill>
                  <a:schemeClr val="bg1"/>
                </a:solidFill>
              </a:rPr>
            </a:br>
            <a:endParaRPr lang="ar-IQ" sz="4000" b="1" dirty="0">
              <a:solidFill>
                <a:schemeClr val="bg1"/>
              </a:solidFill>
              <a:effectLst>
                <a:outerShdw blurRad="38100" dist="38100" dir="2700000" algn="tl">
                  <a:srgbClr val="000000">
                    <a:alpha val="43137"/>
                  </a:srgbClr>
                </a:outerShdw>
              </a:effectLst>
              <a:cs typeface="Ali_K_Sahifa" pitchFamily="2" charset="-78"/>
            </a:endParaRPr>
          </a:p>
        </p:txBody>
      </p:sp>
      <p:sp>
        <p:nvSpPr>
          <p:cNvPr id="3" name="Content Placeholder 2"/>
          <p:cNvSpPr>
            <a:spLocks noGrp="1"/>
          </p:cNvSpPr>
          <p:nvPr>
            <p:ph idx="1"/>
          </p:nvPr>
        </p:nvSpPr>
        <p:spPr>
          <a:xfrm>
            <a:off x="179512" y="1600200"/>
            <a:ext cx="8856984" cy="5257800"/>
          </a:xfrm>
        </p:spPr>
        <p:txBody>
          <a:bodyPr>
            <a:normAutofit fontScale="92500" lnSpcReduction="10000"/>
          </a:bodyPr>
          <a:lstStyle/>
          <a:p>
            <a:pPr marL="64008" indent="0">
              <a:buNone/>
            </a:pPr>
            <a:r>
              <a:rPr lang="en-US" sz="2800" dirty="0" smtClean="0"/>
              <a:t> </a:t>
            </a:r>
            <a:r>
              <a:rPr lang="en-US" sz="2800" dirty="0" smtClean="0">
                <a:solidFill>
                  <a:srgbClr val="FF0000"/>
                </a:solidFill>
                <a:effectLst>
                  <a:outerShdw blurRad="38100" dist="38100" dir="2700000" algn="tl">
                    <a:srgbClr val="000000">
                      <a:alpha val="43137"/>
                    </a:srgbClr>
                  </a:outerShdw>
                </a:effectLst>
              </a:rPr>
              <a:t>-1</a:t>
            </a:r>
            <a:r>
              <a:rPr lang="en-US" sz="2800" dirty="0" smtClean="0"/>
              <a:t> </a:t>
            </a:r>
            <a:r>
              <a:rPr lang="ar-JO" sz="2800" dirty="0" smtClean="0"/>
              <a:t>پراكتیزه‌كردنی </a:t>
            </a:r>
            <a:r>
              <a:rPr lang="ar-JO" sz="2800" dirty="0"/>
              <a:t>ده‌سه‌لاتی راسته‌قینه‌</a:t>
            </a:r>
            <a:r>
              <a:rPr lang="ar-IQ" sz="2800" dirty="0"/>
              <a:t>.</a:t>
            </a:r>
            <a:endParaRPr lang="en-US" sz="2800" dirty="0"/>
          </a:p>
          <a:p>
            <a:pPr marL="64008" indent="0">
              <a:buNone/>
            </a:pPr>
            <a:r>
              <a:rPr lang="ar-IQ" sz="2800" dirty="0">
                <a:solidFill>
                  <a:srgbClr val="FF0000"/>
                </a:solidFill>
                <a:effectLst>
                  <a:outerShdw blurRad="38100" dist="38100" dir="2700000" algn="tl">
                    <a:srgbClr val="000000">
                      <a:alpha val="43137"/>
                    </a:srgbClr>
                  </a:outerShdw>
                </a:effectLst>
              </a:rPr>
              <a:t>2-</a:t>
            </a:r>
            <a:r>
              <a:rPr lang="ar-IQ" sz="2800" dirty="0"/>
              <a:t> </a:t>
            </a:r>
            <a:r>
              <a:rPr lang="ar-JO" sz="2800" dirty="0"/>
              <a:t>پیاده‌كردنی ئیتیك ره‌گه‌زێكی سه‌ره‌كی وگرنگه‌ له‌سه‌ركه‌وتنی   هۆكاره‌كانی راگه‌یاندن </a:t>
            </a:r>
            <a:endParaRPr lang="en-US" sz="2800" dirty="0"/>
          </a:p>
          <a:p>
            <a:pPr marL="64008" indent="0">
              <a:buNone/>
            </a:pPr>
            <a:r>
              <a:rPr lang="ar-IQ" sz="2800" dirty="0"/>
              <a:t> </a:t>
            </a:r>
            <a:r>
              <a:rPr lang="ar-IQ" sz="2800" dirty="0">
                <a:solidFill>
                  <a:srgbClr val="FF0000"/>
                </a:solidFill>
                <a:effectLst>
                  <a:outerShdw blurRad="38100" dist="38100" dir="2700000" algn="tl">
                    <a:srgbClr val="000000">
                      <a:alpha val="43137"/>
                    </a:srgbClr>
                  </a:outerShdw>
                </a:effectLst>
              </a:rPr>
              <a:t>3-</a:t>
            </a:r>
            <a:r>
              <a:rPr lang="ar-IQ" sz="2800" dirty="0"/>
              <a:t> </a:t>
            </a:r>
            <a:r>
              <a:rPr lang="ar-JO" sz="2800" dirty="0"/>
              <a:t>غیابی ئیتیكی پیشه‌یی ده‌بێته‌ هۆی گه‌نده‌ڵی و وكه‌مبونه‌وه‌ی متمانه‌ی خه‌ڵك به‌ ئامرازه‌كانی راگه‌یاندن.</a:t>
            </a:r>
            <a:endParaRPr lang="en-US" sz="2800" dirty="0"/>
          </a:p>
          <a:p>
            <a:pPr marL="64008" indent="0">
              <a:buNone/>
            </a:pPr>
            <a:r>
              <a:rPr lang="ar-IQ" sz="2800" dirty="0">
                <a:solidFill>
                  <a:srgbClr val="FF0000"/>
                </a:solidFill>
              </a:rPr>
              <a:t>4</a:t>
            </a:r>
            <a:r>
              <a:rPr lang="ar-IQ" sz="2800" dirty="0"/>
              <a:t>- </a:t>
            </a:r>
            <a:r>
              <a:rPr lang="ar-JO" sz="2800" dirty="0"/>
              <a:t>ئازادی به‌س نیه‌كه‌ ببێته‌هۆی فه‌وزا ئه‌گه‌ر له‌چوارچێوه‌بی ئیتیك نه‌بێت</a:t>
            </a:r>
            <a:endParaRPr lang="en-US" sz="2800" dirty="0"/>
          </a:p>
          <a:p>
            <a:pPr marL="64008" indent="0">
              <a:buNone/>
            </a:pPr>
            <a:r>
              <a:rPr lang="ar-IQ" sz="2800" dirty="0">
                <a:solidFill>
                  <a:srgbClr val="FF0000"/>
                </a:solidFill>
                <a:effectLst>
                  <a:outerShdw blurRad="38100" dist="38100" dir="2700000" algn="tl">
                    <a:srgbClr val="000000">
                      <a:alpha val="43137"/>
                    </a:srgbClr>
                  </a:outerShdw>
                </a:effectLst>
              </a:rPr>
              <a:t>5</a:t>
            </a:r>
            <a:r>
              <a:rPr lang="ar-IQ" sz="2800" dirty="0"/>
              <a:t>- </a:t>
            </a:r>
            <a:r>
              <a:rPr lang="ar-JO" sz="2800" dirty="0"/>
              <a:t>داهاتووی میدیا سه‌ركه‌وتوو نابێت ئه‌گه‌ر پارێزگاری له‌په‌یامی خۆی نه‌كاتو سه‌ربه‌خۆیی خۆی نه‌پارێزێت له‌ رێگای پابه‌ند بوونبه‌ ئیتیكه‌وه‌</a:t>
            </a:r>
            <a:endParaRPr lang="en-US" sz="2800" dirty="0"/>
          </a:p>
          <a:p>
            <a:pPr marL="64008" indent="0">
              <a:buNone/>
            </a:pPr>
            <a:r>
              <a:rPr lang="ar-IQ" sz="2800" dirty="0">
                <a:solidFill>
                  <a:srgbClr val="FF0000"/>
                </a:solidFill>
                <a:effectLst>
                  <a:outerShdw blurRad="38100" dist="38100" dir="2700000" algn="tl">
                    <a:srgbClr val="000000">
                      <a:alpha val="43137"/>
                    </a:srgbClr>
                  </a:outerShdw>
                </a:effectLst>
              </a:rPr>
              <a:t>6</a:t>
            </a:r>
            <a:r>
              <a:rPr lang="ar-IQ" sz="2800" dirty="0"/>
              <a:t>- </a:t>
            </a:r>
            <a:r>
              <a:rPr lang="ar-JO" sz="2800" dirty="0"/>
              <a:t>زۆر قسه‌و گفتوگۆ ده‌كرێت له‌سه‌ر ئیتیك  به‌ڵام زۆر كه‌م كاری پێده‌كرێت.</a:t>
            </a:r>
            <a:endParaRPr lang="en-US" sz="2800" dirty="0"/>
          </a:p>
          <a:p>
            <a:pPr marL="64008" indent="0">
              <a:buNone/>
            </a:pPr>
            <a:r>
              <a:rPr lang="en-US" sz="2800" b="1" dirty="0" smtClean="0">
                <a:solidFill>
                  <a:srgbClr val="FF0000"/>
                </a:solidFill>
                <a:effectLst>
                  <a:outerShdw blurRad="38100" dist="38100" dir="2700000" algn="tl">
                    <a:srgbClr val="000000">
                      <a:alpha val="43137"/>
                    </a:srgbClr>
                  </a:outerShdw>
                </a:effectLst>
              </a:rPr>
              <a:t>8</a:t>
            </a:r>
            <a:r>
              <a:rPr lang="ar-IQ" sz="2800" dirty="0" smtClean="0"/>
              <a:t>- </a:t>
            </a:r>
            <a:r>
              <a:rPr lang="ar-JO" sz="2800" dirty="0"/>
              <a:t>شۆرشی ئینته‌رنێت وته‌كنۆلۆجیا</a:t>
            </a:r>
            <a:endParaRPr lang="en-US" sz="2800" dirty="0"/>
          </a:p>
          <a:p>
            <a:pPr lvl="0"/>
            <a:endParaRPr lang="ar-IQ" sz="2800" dirty="0">
              <a:cs typeface="Ali_K_Sahifa" pitchFamily="2" charset="-78"/>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8)">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8)">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8)">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8)">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8)">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8)">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8)">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3024336"/>
          </a:xfrm>
        </p:spPr>
        <p:txBody>
          <a:bodyPr>
            <a:normAutofit/>
          </a:bodyPr>
          <a:lstStyle/>
          <a:p>
            <a:pPr algn="ctr"/>
            <a:r>
              <a:rPr lang="ar-IQ" sz="2500" b="1" dirty="0">
                <a:solidFill>
                  <a:schemeClr val="tx1">
                    <a:lumMod val="95000"/>
                  </a:schemeClr>
                </a:solidFill>
                <a:cs typeface="Ali_K_Sahifa Bold" pitchFamily="2" charset="-78"/>
              </a:rPr>
              <a:t>دارِيَذةراني هةوالَ و كةساني خاوةن برِيار رؤذانة لة ناوةندةكاني راطةياندندا دةستنيشاني وردةكاريي لايةنة جياجياكاني زانياري و هةوالَةكان دةكةن بةشيَوةيةك دةتوانن هةنديَك لايةني وردةكاري بابةتة هةوالَيةكان بخةنة ثةراويَزةوة هةنديَك لايةني ديكةى هةوالَةكةش زةق بكةنةوة ئةمةش وادةكات بةشيَوازيَكي نيَطةتيظ دةسةلآتي رؤذنامةطةري و رؤلَي ثيشةكةيان بةكارديَنن بؤ ويست و مةبةستي تايبةتي خؤيان ياخود دةزطاكةيان.ئةوةش لةطةلَ ثيَوةر و ئيتيكي راطةياندن ناكؤك و ناتةباية.</a:t>
            </a:r>
            <a:endParaRPr lang="en-US" sz="2500" b="1" dirty="0">
              <a:solidFill>
                <a:schemeClr val="tx1">
                  <a:lumMod val="95000"/>
                </a:schemeClr>
              </a:solidFill>
              <a:cs typeface="Ali_K_Sahifa Bold" pitchFamily="2" charset="-78"/>
            </a:endParaRPr>
          </a:p>
          <a:p>
            <a:endParaRPr lang="en-US" sz="2500" dirty="0"/>
          </a:p>
        </p:txBody>
      </p:sp>
      <p:pic>
        <p:nvPicPr>
          <p:cNvPr id="2050" name="Picture 2" descr="أخلاقيات الإعلام الرقم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492292"/>
            <a:ext cx="5487566" cy="3365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7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ar-IQ" b="1" dirty="0">
                <a:solidFill>
                  <a:srgbClr val="FFC000"/>
                </a:solidFill>
                <a:cs typeface="Ali_K_Samik" pitchFamily="2" charset="-78"/>
              </a:rPr>
              <a:t>سةربةخؤيي:-</a:t>
            </a:r>
            <a:endParaRPr lang="en-US" dirty="0">
              <a:solidFill>
                <a:srgbClr val="FFC000"/>
              </a:solidFill>
              <a:cs typeface="Ali_K_Samik" pitchFamily="2" charset="-78"/>
            </a:endParaRPr>
          </a:p>
          <a:p>
            <a:pPr marL="64008" indent="0">
              <a:buNone/>
            </a:pPr>
            <a:r>
              <a:rPr lang="ar-SA" sz="2800" dirty="0">
                <a:cs typeface="Ali_K_Sahifa Bold" pitchFamily="2" charset="-78"/>
              </a:rPr>
              <a:t>مةبةست لة بووني سةربةخؤيي نةبووني هةستي هاوسؤزي و خؤشةويستي نية بؤ ئايدؤلؤجيايةك يان كةس و لايةنيَكي سياسي بةلَكو سةربةخؤ بوونيَتي لةهةرجؤرة كاريطةرييةكي ماددي و مةعنةوي لةسةر ناوةرؤكي بةرهةمة رؤذنامةوانييةكاني ضونكة زؤربةى رؤذنامةوان تووشي فريوداني جؤراوجؤر دةبنةوة لة ثيَش هةمووشيانةوة ئةو دياريانةن كة ثيَشكةشيان دةكريَن ئةوةش وادةكات رؤذنامةوان سةربةخؤيي كارةكةى لةدةست بدات و لةبةرذةوةندي ئةو كةس و لايةنانةدابيَت،ثيَويستة لةسةر رؤذنامةنووس نةك دياري بةلَكو ثؤست و ئيمتيازاتيش رةت بكاتةوة كةلةسةر حسابي سةربةخؤيي كارةكةى بيَت.</a:t>
            </a:r>
            <a:endParaRPr lang="en-US" sz="2800" dirty="0">
              <a:cs typeface="Ali_K_Sahifa Bold" pitchFamily="2" charset="-78"/>
            </a:endParaRPr>
          </a:p>
          <a:p>
            <a:endParaRPr lang="en-US" sz="2800" dirty="0">
              <a:cs typeface="Ali_K_Sahifa Bold" pitchFamily="2" charset="-78"/>
            </a:endParaRPr>
          </a:p>
        </p:txBody>
      </p:sp>
    </p:spTree>
    <p:extLst>
      <p:ext uri="{BB962C8B-B14F-4D97-AF65-F5344CB8AC3E}">
        <p14:creationId xmlns:p14="http://schemas.microsoft.com/office/powerpoint/2010/main" val="2285725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solidFill>
                  <a:srgbClr val="82C5CE"/>
                </a:solidFill>
                <a:cs typeface="Ali_K_Samik" pitchFamily="2" charset="-78"/>
              </a:rPr>
              <a:t>ئازادی و ئازایی</a:t>
            </a:r>
            <a:endParaRPr lang="en-US" dirty="0">
              <a:solidFill>
                <a:srgbClr val="82C5CE"/>
              </a:solidFill>
              <a:cs typeface="Ali_K_Samik" pitchFamily="2" charset="-78"/>
            </a:endParaRPr>
          </a:p>
        </p:txBody>
      </p:sp>
      <p:sp>
        <p:nvSpPr>
          <p:cNvPr id="3" name="Content Placeholder 2"/>
          <p:cNvSpPr>
            <a:spLocks noGrp="1"/>
          </p:cNvSpPr>
          <p:nvPr>
            <p:ph idx="1"/>
          </p:nvPr>
        </p:nvSpPr>
        <p:spPr>
          <a:blipFill>
            <a:blip r:embed="rId2"/>
            <a:tile tx="0" ty="0" sx="100000" sy="100000" flip="none" algn="tl"/>
          </a:blipFill>
        </p:spPr>
        <p:txBody>
          <a:bodyPr>
            <a:normAutofit/>
          </a:bodyPr>
          <a:lstStyle/>
          <a:p>
            <a:r>
              <a:rPr lang="ar-SA" sz="2400" dirty="0">
                <a:solidFill>
                  <a:schemeClr val="accent5">
                    <a:lumMod val="75000"/>
                  </a:schemeClr>
                </a:solidFill>
                <a:cs typeface="Ali_K_Sahifa Bold" pitchFamily="2" charset="-78"/>
              </a:rPr>
              <a:t>ئازادي رؤذنامةطةري ثيَويستي بة ئازايي وبويَري هةية بؤ طةرِان بة دواي زانياري بؤ دةستكةوتني ئةو بةلَطةنامةو ويَنانةى باسوخواستي طرنط و جيَي بايةخي راي طشتين.</a:t>
            </a:r>
            <a:endParaRPr lang="en-US" sz="2400" dirty="0">
              <a:solidFill>
                <a:schemeClr val="accent5">
                  <a:lumMod val="75000"/>
                </a:schemeClr>
              </a:solidFill>
              <a:cs typeface="Ali_K_Sahifa Bold" pitchFamily="2" charset="-78"/>
            </a:endParaRPr>
          </a:p>
          <a:p>
            <a:endParaRPr lang="ar-JO" sz="2400" dirty="0" smtClean="0">
              <a:solidFill>
                <a:schemeClr val="accent5">
                  <a:lumMod val="75000"/>
                </a:schemeClr>
              </a:solidFill>
              <a:cs typeface="Ali_K_Sahifa Bold" pitchFamily="2" charset="-78"/>
            </a:endParaRPr>
          </a:p>
          <a:p>
            <a:r>
              <a:rPr lang="ar-SA" sz="2400" dirty="0">
                <a:solidFill>
                  <a:schemeClr val="accent5">
                    <a:lumMod val="75000"/>
                  </a:schemeClr>
                </a:solidFill>
                <a:cs typeface="Ali_K_Sahifa Bold" pitchFamily="2" charset="-78"/>
              </a:rPr>
              <a:t>ثيَويستة رؤذنامةنووس مافي دةربرِيني ئةو ئيمتيازو ديدو بؤضوونانةش بثاريَزن كة جةماوةري نين و لةطةلَ زؤرينةدا نايةتةوة زيانيان لة قازانجيان كةمترة بؤ خةلَكي ضونكة ئازادي رؤذنامةطةري لة ثيَناو ثاراستني بةرذةوةندييةكاني طةلداية ثيَويستة لة بةرانبةر هةرجؤرة ثيَشيَلكاريةكدا رؤذنامةطةري بةرطريان ليَبكات.</a:t>
            </a:r>
            <a:endParaRPr lang="en-US" sz="2400" dirty="0">
              <a:solidFill>
                <a:schemeClr val="accent5">
                  <a:lumMod val="75000"/>
                </a:schemeClr>
              </a:solidFill>
              <a:cs typeface="Ali_K_Sahifa Bold" pitchFamily="2" charset="-78"/>
            </a:endParaRPr>
          </a:p>
          <a:p>
            <a:endParaRPr lang="en-US" sz="2400" dirty="0">
              <a:solidFill>
                <a:schemeClr val="accent5">
                  <a:lumMod val="75000"/>
                </a:schemeClr>
              </a:solidFill>
              <a:cs typeface="Ali_K_Sahifa Bold" pitchFamily="2" charset="-78"/>
            </a:endParaRPr>
          </a:p>
        </p:txBody>
      </p:sp>
    </p:spTree>
    <p:extLst>
      <p:ext uri="{BB962C8B-B14F-4D97-AF65-F5344CB8AC3E}">
        <p14:creationId xmlns:p14="http://schemas.microsoft.com/office/powerpoint/2010/main" val="110175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cs typeface="Ali_K_Samik" pitchFamily="2" charset="-78"/>
              </a:rPr>
              <a:t>جياكاري وبيَلايةني</a:t>
            </a:r>
            <a:r>
              <a:rPr lang="ar-SA" b="1" dirty="0"/>
              <a:t>:-</a:t>
            </a:r>
            <a:r>
              <a:rPr lang="en-US" dirty="0"/>
              <a:t/>
            </a:r>
            <a:br>
              <a:rPr lang="en-US" dirty="0"/>
            </a:br>
            <a:endParaRPr lang="en-US" dirty="0"/>
          </a:p>
        </p:txBody>
      </p:sp>
      <p:sp>
        <p:nvSpPr>
          <p:cNvPr id="3" name="Content Placeholder 2"/>
          <p:cNvSpPr>
            <a:spLocks noGrp="1"/>
          </p:cNvSpPr>
          <p:nvPr>
            <p:ph idx="1"/>
          </p:nvPr>
        </p:nvSpPr>
        <p:spPr>
          <a:solidFill>
            <a:schemeClr val="accent1">
              <a:lumMod val="60000"/>
              <a:lumOff val="40000"/>
              <a:alpha val="95000"/>
            </a:schemeClr>
          </a:solidFill>
          <a:scene3d>
            <a:camera prst="orthographicFront"/>
            <a:lightRig rig="threePt" dir="t"/>
          </a:scene3d>
          <a:sp3d contourW="12700" prstMaterial="matte">
            <a:contourClr>
              <a:schemeClr val="bg1">
                <a:lumMod val="85000"/>
                <a:lumOff val="15000"/>
              </a:schemeClr>
            </a:contourClr>
          </a:sp3d>
        </p:spPr>
        <p:txBody>
          <a:bodyPr>
            <a:normAutofit lnSpcReduction="10000"/>
          </a:bodyPr>
          <a:lstStyle/>
          <a:p>
            <a:r>
              <a:rPr lang="ar-SA" dirty="0" smtClean="0">
                <a:cs typeface="Ali_K_Sahifa Bold" pitchFamily="2" charset="-78"/>
              </a:rPr>
              <a:t>طةوهةري </a:t>
            </a:r>
            <a:r>
              <a:rPr lang="ar-SA" dirty="0">
                <a:cs typeface="Ali_K_Sahifa Bold" pitchFamily="2" charset="-78"/>
              </a:rPr>
              <a:t>رؤذنامةطةري هةوالَة، تةواوي ذانرةكاني ديكة بة دةوري هةوالَدا دةسوريَنةوة بؤية طرنطة ئةم ذانرة سةرةكيية لةوانيديكة جيابكريَتةوة و لة بيرورا بةدوربيَت هةموو لايةني هةقيقةتةكان بؤ وةرطر بخريَتة روو تاخؤي هةلَيان بسةنطيَنيَ و راظةيان بكات لةطةلَ ئةوةدا ذانرة رؤذنامةوانييةكان تةنيا لةبةر راستطؤيي خستنة رووي هةوالَةكاندا كورت نابيَتةوة،بةلَكو ثيَويستة لة ستون و لاثةرِةو بابةتي بؤضوون ئاميَزدا بؤ بةرضاو رووني وةرطران شيكردنةوة و راظةى جياجيا بخريَنة روو ئةوةش لة ذيَر ناويَكي دياريكراودا بيَت لةطةلَ بابةتة هةوالَييةكان تيَكةلَ نةكريَن.</a:t>
            </a:r>
            <a:endParaRPr lang="en-US" dirty="0">
              <a:cs typeface="Ali_K_Sahifa Bold" pitchFamily="2" charset="-78"/>
            </a:endParaRPr>
          </a:p>
        </p:txBody>
      </p:sp>
    </p:spTree>
    <p:extLst>
      <p:ext uri="{BB962C8B-B14F-4D97-AF65-F5344CB8AC3E}">
        <p14:creationId xmlns:p14="http://schemas.microsoft.com/office/powerpoint/2010/main" val="119052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b="1" dirty="0">
                <a:cs typeface="Ali_K_Samik" pitchFamily="2" charset="-78"/>
              </a:rPr>
              <a:t>ناساندن و ئةتةكيَتي نووسين:-</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ar-SA" sz="2400" dirty="0" smtClean="0">
                <a:cs typeface="Ali_K_Sahifa Bold" pitchFamily="2" charset="-78"/>
              </a:rPr>
              <a:t>هةموو </a:t>
            </a:r>
            <a:r>
              <a:rPr lang="ar-SA" sz="2400" dirty="0">
                <a:cs typeface="Ali_K_Sahifa Bold" pitchFamily="2" charset="-78"/>
              </a:rPr>
              <a:t>رؤذنامةوانيَك كة لة بوارةكةى خؤيدا كاردةكات دةبيَ هةلَطري ثيَناسي ثيشةيي خؤي بيَت و لةكاتي بةجيَ طةياندني كاروضالاكييةكانيدا بةردةوام لاي خؤي بيَت و خؤي ثيَبناسيَنيَت،نابيَ ناسنامة رؤذنامةطةريةكةى بؤ مةبةستي تايبةتي وبةدةستهيَناني ئيمتيازات و ثيَشيَلي ياسا بةكاربهيَنيَ ضونكة ئةو ناسنامةيةي بة مةبةستي ئاسانكاري ثيشةكةى بؤ كراوة نةك بؤ بةرذةوةندية تايبةتيةكاني.</a:t>
            </a:r>
            <a:endParaRPr lang="en-US" sz="2400" dirty="0">
              <a:cs typeface="Ali_K_Sahifa Bold" pitchFamily="2" charset="-78"/>
            </a:endParaRPr>
          </a:p>
          <a:p>
            <a:r>
              <a:rPr lang="ar-SA" sz="2400" dirty="0">
                <a:cs typeface="Ali_K_Sahifa Bold" pitchFamily="2" charset="-78"/>
              </a:rPr>
              <a:t>زماني نووسين و بةكارهيَناني رؤذنامةوان سادة وساكار بيَت، مةبةست لةوة  زماني بازارِي نيية كة هةرضي بةخةيالَي داهات بوتريَت بةبيَ فلتةري خودي، هةموو جؤرة ووشةيةكي سواو  و نةشياو بلآوبكاتةوة .دوربكةونةوة  لة بابةتة كةسيَتيةكان ئةطةرضي لاي هةنديَكيش سةرنجراكيَشن بةلآم لةبةر ئةوةى بةرذةوةندي طشتي تيَدانية ثيَويستة نةضن بةلايدا</a:t>
            </a:r>
            <a:endParaRPr lang="en-US" sz="2400" dirty="0">
              <a:cs typeface="Ali_K_Sahifa Bold" pitchFamily="2" charset="-78"/>
            </a:endParaRPr>
          </a:p>
        </p:txBody>
      </p:sp>
    </p:spTree>
    <p:extLst>
      <p:ext uri="{BB962C8B-B14F-4D97-AF65-F5344CB8AC3E}">
        <p14:creationId xmlns:p14="http://schemas.microsoft.com/office/powerpoint/2010/main" val="45732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632" y="260648"/>
            <a:ext cx="6872314" cy="6495249"/>
          </a:xfrm>
          <a:prstGeom prst="rect">
            <a:avLst/>
          </a:prstGeom>
        </p:spPr>
      </p:pic>
    </p:spTree>
    <p:extLst>
      <p:ext uri="{BB962C8B-B14F-4D97-AF65-F5344CB8AC3E}">
        <p14:creationId xmlns:p14="http://schemas.microsoft.com/office/powerpoint/2010/main" val="4016280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4802" y="-228917"/>
            <a:ext cx="5014395" cy="7315834"/>
          </a:xfrm>
          <a:prstGeom prst="rect">
            <a:avLst/>
          </a:prstGeom>
        </p:spPr>
      </p:pic>
    </p:spTree>
    <p:extLst>
      <p:ext uri="{BB962C8B-B14F-4D97-AF65-F5344CB8AC3E}">
        <p14:creationId xmlns:p14="http://schemas.microsoft.com/office/powerpoint/2010/main" val="3741320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191" y="332656"/>
            <a:ext cx="8284281" cy="6355848"/>
          </a:xfrm>
          <a:prstGeom prst="rect">
            <a:avLst/>
          </a:prstGeom>
        </p:spPr>
      </p:pic>
    </p:spTree>
    <p:extLst>
      <p:ext uri="{BB962C8B-B14F-4D97-AF65-F5344CB8AC3E}">
        <p14:creationId xmlns:p14="http://schemas.microsoft.com/office/powerpoint/2010/main" val="1544331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sz="3200" b="1" dirty="0"/>
              <a:t>ئیتیكی كاری دارێژه‌رانی هه‌وال(محرر):-</a:t>
            </a:r>
            <a:r>
              <a:rPr lang="en-US" sz="3200" dirty="0"/>
              <a:t/>
            </a:r>
            <a:br>
              <a:rPr lang="en-US" sz="3200" dirty="0"/>
            </a:br>
            <a:endParaRPr lang="en-US" sz="3200" dirty="0"/>
          </a:p>
        </p:txBody>
      </p:sp>
      <p:sp>
        <p:nvSpPr>
          <p:cNvPr id="3" name="Content Placeholder 2"/>
          <p:cNvSpPr>
            <a:spLocks noGrp="1"/>
          </p:cNvSpPr>
          <p:nvPr>
            <p:ph idx="1"/>
          </p:nvPr>
        </p:nvSpPr>
        <p:spPr>
          <a:xfrm>
            <a:off x="107504" y="1882808"/>
            <a:ext cx="8928992" cy="4572000"/>
          </a:xfrm>
        </p:spPr>
        <p:txBody>
          <a:bodyPr>
            <a:normAutofit fontScale="77500" lnSpcReduction="20000"/>
          </a:bodyPr>
          <a:lstStyle/>
          <a:p>
            <a:pPr marL="64008" indent="0">
              <a:buNone/>
            </a:pPr>
            <a:r>
              <a:rPr lang="ar-JO" dirty="0" smtClean="0"/>
              <a:t>1- </a:t>
            </a:r>
            <a:r>
              <a:rPr lang="ar-JO" sz="2800" dirty="0">
                <a:solidFill>
                  <a:schemeClr val="accent5">
                    <a:lumMod val="75000"/>
                  </a:schemeClr>
                </a:solidFill>
              </a:rPr>
              <a:t>بنه‌مای ده‌یتپاكیوده‌ستپاكی ومۆراله‌گشتیه‌كانی پیشه‌ی رۆژنامه‌نووسین كه‌سه‌رجه‌م كارمه‌ندانی ئه‌و بواره‌ده‌گرێته‌وه‌  له‌پامنێره‌وه‌ تاكو ته‌واوی كارمه‌ندانی ده‌زگا جیاوازه‌كانی راگه‌یاندن</a:t>
            </a:r>
            <a:r>
              <a:rPr lang="ar-JO" sz="2800" dirty="0" smtClean="0">
                <a:solidFill>
                  <a:schemeClr val="accent5">
                    <a:lumMod val="75000"/>
                  </a:schemeClr>
                </a:solidFill>
              </a:rPr>
              <a:t>.</a:t>
            </a:r>
          </a:p>
          <a:p>
            <a:pPr marL="64008" indent="0">
              <a:buNone/>
            </a:pPr>
            <a:endParaRPr lang="en-US" sz="2800" dirty="0">
              <a:solidFill>
                <a:schemeClr val="accent5">
                  <a:lumMod val="75000"/>
                </a:schemeClr>
              </a:solidFill>
            </a:endParaRPr>
          </a:p>
          <a:p>
            <a:pPr marL="64008" indent="0">
              <a:buNone/>
            </a:pPr>
            <a:r>
              <a:rPr lang="ar-JO" sz="2800" dirty="0"/>
              <a:t>2</a:t>
            </a:r>
            <a:r>
              <a:rPr lang="ar-JO" sz="2800" dirty="0">
                <a:solidFill>
                  <a:schemeClr val="accent5">
                    <a:lumMod val="75000"/>
                  </a:schemeClr>
                </a:solidFill>
              </a:rPr>
              <a:t>- وردبینیكردنله‌ داڕشتنی زانیارییه‌كان به‌تایبه‌ت ئه‌وانه‌ی داتاوژماره‌ن،وخۆ به‌دوركردنله‌شێواندنی زانیارییه‌كان</a:t>
            </a:r>
            <a:r>
              <a:rPr lang="ar-JO" sz="2800" dirty="0" smtClean="0">
                <a:solidFill>
                  <a:schemeClr val="accent5">
                    <a:lumMod val="75000"/>
                  </a:schemeClr>
                </a:solidFill>
              </a:rPr>
              <a:t>.</a:t>
            </a:r>
          </a:p>
          <a:p>
            <a:pPr marL="64008" indent="0">
              <a:buNone/>
            </a:pPr>
            <a:endParaRPr lang="en-US" sz="2800" dirty="0">
              <a:solidFill>
                <a:schemeClr val="accent5">
                  <a:lumMod val="75000"/>
                </a:schemeClr>
              </a:solidFill>
            </a:endParaRPr>
          </a:p>
          <a:p>
            <a:pPr marL="64008" indent="0">
              <a:buNone/>
            </a:pPr>
            <a:r>
              <a:rPr lang="ar-JO" sz="2800" dirty="0"/>
              <a:t>3-</a:t>
            </a:r>
            <a:r>
              <a:rPr lang="ar-JO" sz="2800" dirty="0">
                <a:solidFill>
                  <a:schemeClr val="accent5">
                    <a:lumMod val="75000"/>
                  </a:schemeClr>
                </a:solidFill>
              </a:rPr>
              <a:t>نهێنی پارێزی وپارێزگاریكردن له‌هه‌ندێك سه‌رچاوه‌ی زانیاریوسه‌رچاوه‌ی هه‌واڵ به‌تایبه‌ت ئه‌وانه‌ی به‌پاساوی  پارێزگاریكردنله‌به‌رژه‌وه‌ندی گشتی بڵاوناكرێنه‌وه‌</a:t>
            </a:r>
            <a:r>
              <a:rPr lang="ar-JO" sz="2800" dirty="0" smtClean="0">
                <a:solidFill>
                  <a:schemeClr val="accent5">
                    <a:lumMod val="75000"/>
                  </a:schemeClr>
                </a:solidFill>
              </a:rPr>
              <a:t>.</a:t>
            </a:r>
          </a:p>
          <a:p>
            <a:pPr marL="64008" indent="0">
              <a:buNone/>
            </a:pPr>
            <a:endParaRPr lang="en-US" sz="2800" dirty="0">
              <a:solidFill>
                <a:schemeClr val="accent5">
                  <a:lumMod val="75000"/>
                </a:schemeClr>
              </a:solidFill>
            </a:endParaRPr>
          </a:p>
          <a:p>
            <a:pPr marL="64008" indent="0">
              <a:buNone/>
            </a:pPr>
            <a:r>
              <a:rPr lang="ar-JO" sz="2800" dirty="0"/>
              <a:t>4-</a:t>
            </a:r>
            <a:r>
              <a:rPr lang="ar-JO" sz="2800" dirty="0">
                <a:solidFill>
                  <a:schemeClr val="accent5">
                    <a:lumMod val="75000"/>
                  </a:schemeClr>
                </a:solidFill>
              </a:rPr>
              <a:t>گه‌وره‌نه‌كردنی زانیاری </a:t>
            </a:r>
            <a:r>
              <a:rPr lang="ar-JO" sz="2800" dirty="0" smtClean="0">
                <a:solidFill>
                  <a:schemeClr val="accent5">
                    <a:lumMod val="75000"/>
                  </a:schemeClr>
                </a:solidFill>
              </a:rPr>
              <a:t>وهه‌واڵه‌كان زیاتر </a:t>
            </a:r>
            <a:r>
              <a:rPr lang="ar-JO" sz="2800" dirty="0">
                <a:solidFill>
                  <a:schemeClr val="accent5">
                    <a:lumMod val="75000"/>
                  </a:schemeClr>
                </a:solidFill>
              </a:rPr>
              <a:t>له‌قه‌باره‌ی خۆیان ودانه‌رشتنیان </a:t>
            </a:r>
            <a:r>
              <a:rPr lang="ar-JO" sz="2800" dirty="0" smtClean="0">
                <a:solidFill>
                  <a:schemeClr val="accent5">
                    <a:lumMod val="75000"/>
                  </a:schemeClr>
                </a:solidFill>
              </a:rPr>
              <a:t>به‌زمانیك كه‌دواجار </a:t>
            </a:r>
            <a:r>
              <a:rPr lang="ar-JO" sz="2800" dirty="0">
                <a:solidFill>
                  <a:schemeClr val="accent5">
                    <a:lumMod val="75000"/>
                  </a:schemeClr>
                </a:solidFill>
              </a:rPr>
              <a:t>ترس ودڵه‌راوكێ بڵاوبكاته‌وه‌، ودارشتنی مانشێته‌كان كه‌ كوزارشت اله‌ ناوه‌رۆكی  بابه‌ته‌كانبكات.</a:t>
            </a:r>
            <a:endParaRPr lang="en-US" sz="2800" dirty="0">
              <a:solidFill>
                <a:schemeClr val="accent5">
                  <a:lumMod val="75000"/>
                </a:schemeClr>
              </a:solidFill>
            </a:endParaRPr>
          </a:p>
          <a:p>
            <a:pPr marL="64008" indent="0">
              <a:buNone/>
            </a:pPr>
            <a:endParaRPr lang="en-US" sz="2900" dirty="0">
              <a:solidFill>
                <a:schemeClr val="accent5">
                  <a:lumMod val="75000"/>
                </a:schemeClr>
              </a:solidFill>
            </a:endParaRPr>
          </a:p>
        </p:txBody>
      </p:sp>
    </p:spTree>
    <p:extLst>
      <p:ext uri="{BB962C8B-B14F-4D97-AF65-F5344CB8AC3E}">
        <p14:creationId xmlns:p14="http://schemas.microsoft.com/office/powerpoint/2010/main" val="3225330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0"/>
          </a:xfrm>
        </p:spPr>
        <p:txBody>
          <a:bodyPr>
            <a:noAutofit/>
          </a:bodyPr>
          <a:lstStyle/>
          <a:p>
            <a:pPr algn="r"/>
            <a:r>
              <a:rPr lang="ar-JO" sz="2400" b="1" dirty="0"/>
              <a:t>ئیتیكی كاری به‌ڕێوه‌به‌ری وكه‌ناڵ و رادیۆكان</a:t>
            </a:r>
            <a:r>
              <a:rPr lang="ar-JO" sz="2400" b="1" dirty="0" smtClean="0"/>
              <a:t>:-</a:t>
            </a:r>
            <a:br>
              <a:rPr lang="ar-JO" sz="2400" b="1" dirty="0" smtClean="0"/>
            </a:br>
            <a:r>
              <a:rPr lang="en-US" sz="2400" dirty="0"/>
              <a:t/>
            </a:r>
            <a:br>
              <a:rPr lang="en-US" sz="2400" dirty="0"/>
            </a:br>
            <a:r>
              <a:rPr lang="ar-JO" sz="2400" dirty="0" smtClean="0">
                <a:solidFill>
                  <a:schemeClr val="accent1"/>
                </a:solidFill>
              </a:rPr>
              <a:t>1</a:t>
            </a:r>
            <a:r>
              <a:rPr lang="ar-JO" sz="2400" dirty="0" smtClean="0">
                <a:solidFill>
                  <a:schemeClr val="bg1"/>
                </a:solidFill>
              </a:rPr>
              <a:t>- پێویسته‌له‌ </a:t>
            </a:r>
            <a:r>
              <a:rPr lang="ar-JO" sz="2400" dirty="0">
                <a:solidFill>
                  <a:schemeClr val="bg1"/>
                </a:solidFill>
              </a:rPr>
              <a:t>پێناوراستی هه‌وڵبده‌ن ،دور بكه‌ونه‌وه‌له‌چه‌واشه‌كاری.</a:t>
            </a:r>
            <a:r>
              <a:rPr lang="en-US" sz="2400" dirty="0">
                <a:solidFill>
                  <a:schemeClr val="bg1"/>
                </a:solidFill>
              </a:rPr>
              <a:t/>
            </a:r>
            <a:br>
              <a:rPr lang="en-US" sz="2400" dirty="0">
                <a:solidFill>
                  <a:schemeClr val="bg1"/>
                </a:solidFill>
              </a:rPr>
            </a:br>
            <a:r>
              <a:rPr lang="ar-JO" sz="2400" dirty="0">
                <a:solidFill>
                  <a:schemeClr val="bg1"/>
                </a:solidFill>
              </a:rPr>
              <a:t>له‌ریكلامكردندا ره‌چاوی جۆر وكولیتی بكرێت،</a:t>
            </a:r>
            <a:r>
              <a:rPr lang="en-US" sz="2400" dirty="0">
                <a:solidFill>
                  <a:schemeClr val="bg1"/>
                </a:solidFill>
              </a:rPr>
              <a:t/>
            </a:r>
            <a:br>
              <a:rPr lang="en-US" sz="2400" dirty="0">
                <a:solidFill>
                  <a:schemeClr val="bg1"/>
                </a:solidFill>
              </a:rPr>
            </a:br>
            <a:r>
              <a:rPr lang="ar-JO" sz="2400" dirty="0" smtClean="0">
                <a:solidFill>
                  <a:schemeClr val="accent1"/>
                </a:solidFill>
              </a:rPr>
              <a:t>2</a:t>
            </a:r>
            <a:r>
              <a:rPr lang="ar-JO" sz="2400" dirty="0" smtClean="0">
                <a:solidFill>
                  <a:schemeClr val="bg1"/>
                </a:solidFill>
              </a:rPr>
              <a:t>- پارێزگاری </a:t>
            </a:r>
            <a:r>
              <a:rPr lang="ar-JO" sz="2400" dirty="0">
                <a:solidFill>
                  <a:schemeClr val="bg1"/>
                </a:solidFill>
              </a:rPr>
              <a:t>له‌مافی مرۆڤ بكه‌ن.</a:t>
            </a:r>
            <a:r>
              <a:rPr lang="en-US" sz="2400" dirty="0">
                <a:solidFill>
                  <a:schemeClr val="bg1"/>
                </a:solidFill>
              </a:rPr>
              <a:t/>
            </a:r>
            <a:br>
              <a:rPr lang="en-US" sz="2400" dirty="0">
                <a:solidFill>
                  <a:schemeClr val="bg1"/>
                </a:solidFill>
              </a:rPr>
            </a:br>
            <a:r>
              <a:rPr lang="ar-JO" sz="2400" dirty="0" smtClean="0">
                <a:solidFill>
                  <a:schemeClr val="accent1"/>
                </a:solidFill>
              </a:rPr>
              <a:t>3-</a:t>
            </a:r>
            <a:r>
              <a:rPr lang="ar-JO" sz="2400" dirty="0" smtClean="0">
                <a:solidFill>
                  <a:schemeClr val="bg1"/>
                </a:solidFill>
              </a:rPr>
              <a:t> به‌رپرسی </a:t>
            </a:r>
            <a:r>
              <a:rPr lang="ar-JO" sz="2400" dirty="0">
                <a:solidFill>
                  <a:schemeClr val="bg1"/>
                </a:solidFill>
              </a:rPr>
              <a:t>سه‌ره‌كینله‌بڵاوكردنه‌وه‌ی بابه‌ت وزانیاری و په‌خشی به‌رنامه‌جۆراوجۆره‌كان.</a:t>
            </a:r>
            <a:r>
              <a:rPr lang="en-US" sz="2400" dirty="0">
                <a:solidFill>
                  <a:schemeClr val="bg1"/>
                </a:solidFill>
              </a:rPr>
              <a:t/>
            </a:r>
            <a:br>
              <a:rPr lang="en-US" sz="2400" dirty="0">
                <a:solidFill>
                  <a:schemeClr val="bg1"/>
                </a:solidFill>
              </a:rPr>
            </a:br>
            <a:r>
              <a:rPr lang="ar-JO" sz="2400" dirty="0" smtClean="0">
                <a:solidFill>
                  <a:schemeClr val="accent1"/>
                </a:solidFill>
              </a:rPr>
              <a:t>4-</a:t>
            </a:r>
            <a:r>
              <a:rPr lang="ar-JO" sz="2400" dirty="0" smtClean="0">
                <a:solidFill>
                  <a:schemeClr val="bg1"/>
                </a:solidFill>
              </a:rPr>
              <a:t> ره‌چاوی </a:t>
            </a:r>
            <a:r>
              <a:rPr lang="ar-JO" sz="2400" dirty="0">
                <a:solidFill>
                  <a:schemeClr val="bg1"/>
                </a:solidFill>
              </a:rPr>
              <a:t>ئاسایشی نه‌ته‌وی بكه‌ن .</a:t>
            </a:r>
            <a:r>
              <a:rPr lang="en-US" sz="2400" dirty="0">
                <a:solidFill>
                  <a:schemeClr val="bg1"/>
                </a:solidFill>
              </a:rPr>
              <a:t/>
            </a:r>
            <a:br>
              <a:rPr lang="en-US" sz="2400" dirty="0">
                <a:solidFill>
                  <a:schemeClr val="bg1"/>
                </a:solidFill>
              </a:rPr>
            </a:br>
            <a:r>
              <a:rPr lang="ar-JO" sz="2400" dirty="0" smtClean="0">
                <a:solidFill>
                  <a:schemeClr val="accent1"/>
                </a:solidFill>
              </a:rPr>
              <a:t>5</a:t>
            </a:r>
            <a:r>
              <a:rPr lang="ar-JO" sz="2400" dirty="0" smtClean="0">
                <a:solidFill>
                  <a:schemeClr val="bg1"/>
                </a:solidFill>
              </a:rPr>
              <a:t>- </a:t>
            </a:r>
            <a:r>
              <a:rPr lang="ar-JO" sz="2400" dirty="0" smtClean="0">
                <a:solidFill>
                  <a:schemeClr val="bg1"/>
                </a:solidFill>
              </a:rPr>
              <a:t>نابێ </a:t>
            </a:r>
            <a:r>
              <a:rPr lang="ar-JO" sz="2400" dirty="0">
                <a:solidFill>
                  <a:schemeClr val="bg1"/>
                </a:solidFill>
              </a:rPr>
              <a:t>رادیۆ وتیڤی له‌خزمه‌تیزۆرینه‌دابن وكه‌مینه‌كانیانچینه‌جیاوازه‌كانی دیكه‌ی كۆمه‌ڵ پشتگوێ بخه‌ن.  و ببنه‌هۆكاری توانه‌وه‌ی ناسنامه‌وكلتوری نه‌ته‌وه‌یی.</a:t>
            </a:r>
            <a:r>
              <a:rPr lang="en-US" sz="2400" dirty="0">
                <a:solidFill>
                  <a:schemeClr val="bg1"/>
                </a:solidFill>
              </a:rPr>
              <a:t/>
            </a:r>
            <a:br>
              <a:rPr lang="en-US" sz="2400" dirty="0">
                <a:solidFill>
                  <a:schemeClr val="bg1"/>
                </a:solidFill>
              </a:rPr>
            </a:br>
            <a:r>
              <a:rPr lang="ar-JO" sz="2400" dirty="0" smtClean="0">
                <a:solidFill>
                  <a:schemeClr val="accent1"/>
                </a:solidFill>
              </a:rPr>
              <a:t>7</a:t>
            </a:r>
            <a:r>
              <a:rPr lang="ar-JO" sz="2400" dirty="0" smtClean="0">
                <a:solidFill>
                  <a:schemeClr val="bg1"/>
                </a:solidFill>
              </a:rPr>
              <a:t>- نابێ </a:t>
            </a:r>
            <a:r>
              <a:rPr lang="ar-JO" sz="2400" dirty="0">
                <a:solidFill>
                  <a:schemeClr val="bg1"/>
                </a:solidFill>
              </a:rPr>
              <a:t>پاره‌وبه‌رتیل له‌به‌رامبه‌ر بڵاوكردنه‌وه‌هه‌واڵ وزانیاری ورومالی روداوی مه‌به‌ستدار وه‌ربگرن.</a:t>
            </a: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410785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852936"/>
            <a:ext cx="8568952" cy="3600400"/>
          </a:xfrm>
        </p:spPr>
        <p:txBody>
          <a:bodyPr>
            <a:normAutofit/>
          </a:bodyPr>
          <a:lstStyle/>
          <a:p>
            <a:pPr lvl="0" algn="r"/>
            <a:r>
              <a:rPr lang="ar-IQ" sz="3200" dirty="0" smtClean="0">
                <a:solidFill>
                  <a:schemeClr val="tx1"/>
                </a:solidFill>
                <a:effectLst/>
                <a:cs typeface="Ali_K_Sahifa Bold" pitchFamily="2" charset="-78"/>
              </a:rPr>
              <a:t>3-</a:t>
            </a:r>
            <a:r>
              <a:rPr lang="ar-IQ" sz="3200" dirty="0">
                <a:effectLst/>
                <a:cs typeface="Ali_K_Sahifa Bold" pitchFamily="2" charset="-78"/>
              </a:rPr>
              <a:t>ريَكخستني ئةو ثيَوةرة ئيتيكيانة لة زؤرباردا ياسايي نين بةلآم لةوانيش جيانين و دةبنة كؤلَةكةيةكي بنضينةيي بؤ بنةما ياساييةكان بة تايبةت لةو ولآتة ديموكراسيانةى ئازادي رادةربرِين و رؤذنامةطةريي و هةقي زانين بونةتة كلتوري باو،بنةما ئيتيكي و ياساييةكان دةبنة تةواوكةري يةكتري بواري بةش بةشكردن و ليَكجياكردنةوةيان ئةستةمة</a:t>
            </a:r>
            <a:endParaRPr lang="ar-IQ" sz="3200" dirty="0">
              <a:solidFill>
                <a:srgbClr val="002060"/>
              </a:solidFill>
              <a:effectLst/>
              <a:cs typeface="Ali_K_Sahifa Bold" pitchFamily="2" charset="-78"/>
            </a:endParaRPr>
          </a:p>
        </p:txBody>
      </p:sp>
      <p:pic>
        <p:nvPicPr>
          <p:cNvPr id="3" name="Picture 2" descr="http://ethics.tamu.edu/portals/3/Images/ethics.jpg"/>
          <p:cNvPicPr>
            <a:picLocks noChangeAspect="1" noChangeArrowheads="1"/>
          </p:cNvPicPr>
          <p:nvPr/>
        </p:nvPicPr>
        <p:blipFill>
          <a:blip r:embed="rId4" cstate="print"/>
          <a:srcRect/>
          <a:stretch>
            <a:fillRect/>
          </a:stretch>
        </p:blipFill>
        <p:spPr bwMode="auto">
          <a:xfrm>
            <a:off x="2051720" y="0"/>
            <a:ext cx="4762500" cy="3171826"/>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b="1" dirty="0">
                <a:solidFill>
                  <a:schemeClr val="tx1">
                    <a:lumMod val="75000"/>
                  </a:schemeClr>
                </a:solidFill>
              </a:rPr>
              <a:t>ئیتیكی كاری وێنه‌گران:-</a:t>
            </a:r>
            <a:r>
              <a:rPr lang="en-US" dirty="0">
                <a:solidFill>
                  <a:schemeClr val="tx1">
                    <a:lumMod val="75000"/>
                  </a:schemeClr>
                </a:solidFill>
              </a:rPr>
              <a:t/>
            </a:r>
            <a:br>
              <a:rPr lang="en-US" dirty="0">
                <a:solidFill>
                  <a:schemeClr val="tx1">
                    <a:lumMod val="75000"/>
                  </a:schemeClr>
                </a:solidFill>
              </a:rPr>
            </a:br>
            <a:endParaRPr lang="en-US" dirty="0">
              <a:solidFill>
                <a:schemeClr val="tx1">
                  <a:lumMod val="75000"/>
                </a:schemeClr>
              </a:solidFill>
            </a:endParaRPr>
          </a:p>
        </p:txBody>
      </p:sp>
      <p:sp>
        <p:nvSpPr>
          <p:cNvPr id="3" name="Content Placeholder 2"/>
          <p:cNvSpPr>
            <a:spLocks noGrp="1"/>
          </p:cNvSpPr>
          <p:nvPr>
            <p:ph idx="1"/>
          </p:nvPr>
        </p:nvSpPr>
        <p:spPr>
          <a:xfrm>
            <a:off x="323528" y="1340768"/>
            <a:ext cx="8568952" cy="5114040"/>
          </a:xfrm>
          <a:solidFill>
            <a:schemeClr val="tx1">
              <a:lumMod val="65000"/>
              <a:alpha val="94000"/>
            </a:schemeClr>
          </a:solidFill>
          <a:ln>
            <a:gradFill>
              <a:gsLst>
                <a:gs pos="0">
                  <a:schemeClr val="accent1">
                    <a:tint val="66000"/>
                    <a:satMod val="160000"/>
                  </a:schemeClr>
                </a:gs>
                <a:gs pos="60000">
                  <a:schemeClr val="accent1">
                    <a:tint val="44500"/>
                    <a:satMod val="160000"/>
                  </a:schemeClr>
                </a:gs>
                <a:gs pos="100000">
                  <a:schemeClr val="accent1">
                    <a:tint val="23500"/>
                    <a:satMod val="160000"/>
                  </a:schemeClr>
                </a:gs>
              </a:gsLst>
              <a:lin ang="5400000" scaled="0"/>
            </a:gradFill>
          </a:ln>
        </p:spPr>
        <p:txBody>
          <a:bodyPr>
            <a:noAutofit/>
          </a:bodyPr>
          <a:lstStyle/>
          <a:p>
            <a:pPr marL="64008" indent="0">
              <a:buNone/>
            </a:pPr>
            <a:r>
              <a:rPr lang="ar-JO" sz="2200" dirty="0" smtClean="0">
                <a:solidFill>
                  <a:schemeClr val="bg1">
                    <a:lumMod val="65000"/>
                    <a:lumOff val="35000"/>
                  </a:schemeClr>
                </a:solidFill>
              </a:rPr>
              <a:t>وێنه‌گران </a:t>
            </a:r>
            <a:r>
              <a:rPr lang="ar-JO" sz="2200" dirty="0">
                <a:solidFill>
                  <a:schemeClr val="bg1">
                    <a:lumMod val="65000"/>
                    <a:lumOff val="35000"/>
                  </a:schemeClr>
                </a:solidFill>
              </a:rPr>
              <a:t>جا فۆتۆگرافه‌ر بنیان ته‌له‌فزیۆنی به‌شێكن له‌پرۆسه‌ی كۆكردنه‌وه‌ی زانیاری وبڵاوكردنه‌وه‌ی   ئه‌وان هاوبه‌شن له‌كاری په‌یامنیری و دارێژه‌رانی هه‌واڵ به‌واتایه‌كی دی وێنه گر له‌رێگه‌یگرته‌وێنه‌یه‌كانیه‌وه‌له‌یه‌ككاتدا په‌یامنێر ودارێژه‌ری هه‌واله‌واته‌ته‌نهاوێنه‌گرێكی ئاسایی نیه‌به‌ڵكوبه‌رپلرپرسیارێتی پیشه‌ی له‌ ئه‌ستۆدایه‌ كه‌وابه‌سته‌ی كۆمه‌ڵیك مۆراڵه‌،كه‌ده‌كرێت له‌مانه‌یخواره‌وه‌داكۆیانبكه‌ینه‌وه‌:-</a:t>
            </a:r>
            <a:endParaRPr lang="en-US" sz="2200" dirty="0">
              <a:solidFill>
                <a:schemeClr val="bg1">
                  <a:lumMod val="65000"/>
                  <a:lumOff val="35000"/>
                </a:schemeClr>
              </a:solidFill>
            </a:endParaRPr>
          </a:p>
          <a:p>
            <a:pPr marL="64008" indent="0">
              <a:buNone/>
            </a:pPr>
            <a:r>
              <a:rPr lang="ar-JO" sz="2200" dirty="0">
                <a:solidFill>
                  <a:srgbClr val="FFFF00"/>
                </a:solidFill>
              </a:rPr>
              <a:t>1</a:t>
            </a:r>
            <a:r>
              <a:rPr lang="ar-JO" sz="2200" dirty="0">
                <a:solidFill>
                  <a:schemeClr val="bg1">
                    <a:lumMod val="65000"/>
                    <a:lumOff val="35000"/>
                  </a:schemeClr>
                </a:solidFill>
              </a:rPr>
              <a:t>-وێنه‌ نه‌گرتنی هیچ كه‌سیێك به‌بێ وه‌رگرتنی ره‌زامه‌ندی خاوه‌نه‌كه‌ی.</a:t>
            </a:r>
            <a:endParaRPr lang="en-US" sz="2200" dirty="0">
              <a:solidFill>
                <a:schemeClr val="bg1">
                  <a:lumMod val="65000"/>
                  <a:lumOff val="35000"/>
                </a:schemeClr>
              </a:solidFill>
            </a:endParaRPr>
          </a:p>
          <a:p>
            <a:pPr marL="64008" indent="0">
              <a:buNone/>
            </a:pPr>
            <a:r>
              <a:rPr lang="ar-JO" sz="2200" dirty="0">
                <a:solidFill>
                  <a:srgbClr val="FFFF00"/>
                </a:solidFill>
              </a:rPr>
              <a:t>2-</a:t>
            </a:r>
            <a:r>
              <a:rPr lang="ar-JO" sz="2200" dirty="0">
                <a:solidFill>
                  <a:schemeClr val="bg1">
                    <a:lumMod val="65000"/>
                    <a:lumOff val="35000"/>
                  </a:schemeClr>
                </a:solidFill>
              </a:rPr>
              <a:t> پێویسته‌له‌حاڵتی جوڵه‌وقسه‌كردندا وێنه‌ی ئه‌وكه‌سانه‌بگرێ كه‌ به‌شێكنله‌هه‌واڵ وزانیاریه‌كان </a:t>
            </a:r>
            <a:endParaRPr lang="en-US" sz="2200" dirty="0">
              <a:solidFill>
                <a:schemeClr val="bg1">
                  <a:lumMod val="65000"/>
                  <a:lumOff val="35000"/>
                </a:schemeClr>
              </a:solidFill>
            </a:endParaRPr>
          </a:p>
          <a:p>
            <a:pPr marL="64008" indent="0">
              <a:buNone/>
            </a:pPr>
            <a:r>
              <a:rPr lang="ar-JO" sz="2200" dirty="0">
                <a:solidFill>
                  <a:srgbClr val="FFFF00"/>
                </a:solidFill>
              </a:rPr>
              <a:t>3-</a:t>
            </a:r>
            <a:r>
              <a:rPr lang="ar-JO" sz="2200" dirty="0">
                <a:solidFill>
                  <a:schemeClr val="bg1">
                    <a:lumMod val="65000"/>
                    <a:lumOff val="35000"/>
                  </a:schemeClr>
                </a:solidFill>
              </a:rPr>
              <a:t> پیویسته‌وێنه‌ كه‌سیه‌كانبه‌جۆرێك  بڵاوبكرێته‌وه‌ كه‌زه‌ره‌ر وزیانی مه‌عنه‌وه‌ی وكۆمه‌ڵایه‌تی به‌داوه‌نه‌بض واته‌كه‌ساتی بریندار نه‌كرێت.</a:t>
            </a:r>
            <a:endParaRPr lang="en-US" sz="2200" dirty="0">
              <a:solidFill>
                <a:schemeClr val="bg1">
                  <a:lumMod val="65000"/>
                  <a:lumOff val="35000"/>
                </a:schemeClr>
              </a:solidFill>
            </a:endParaRPr>
          </a:p>
          <a:p>
            <a:pPr marL="64008" indent="0">
              <a:buNone/>
            </a:pPr>
            <a:r>
              <a:rPr lang="ar-JO" sz="2200" dirty="0">
                <a:solidFill>
                  <a:srgbClr val="FFFF00"/>
                </a:solidFill>
              </a:rPr>
              <a:t>4</a:t>
            </a:r>
            <a:r>
              <a:rPr lang="ar-JO" sz="2200" dirty="0">
                <a:solidFill>
                  <a:schemeClr val="bg1">
                    <a:lumMod val="65000"/>
                    <a:lumOff val="35000"/>
                  </a:schemeClr>
                </a:solidFill>
              </a:rPr>
              <a:t>-نابێ وێنه‌گری رۆژنامه‌وانی ببێته‌هۆی  ته‌شهیر وناوزراندی خه‌لكی یالنوێنه‌كانیان  بۆ مه‌به‌ستی ده‌زگایه‌كی سیخوری مه‌یسه‌ر بكات.</a:t>
            </a:r>
            <a:endParaRPr lang="en-US" sz="2200" dirty="0">
              <a:solidFill>
                <a:schemeClr val="bg1">
                  <a:lumMod val="65000"/>
                  <a:lumOff val="35000"/>
                </a:schemeClr>
              </a:solidFill>
            </a:endParaRPr>
          </a:p>
          <a:p>
            <a:pPr marL="64008" indent="0">
              <a:buNone/>
            </a:pPr>
            <a:endParaRPr lang="en-US" sz="2200" dirty="0">
              <a:solidFill>
                <a:schemeClr val="bg1">
                  <a:lumMod val="65000"/>
                  <a:lumOff val="35000"/>
                </a:schemeClr>
              </a:solidFill>
            </a:endParaRPr>
          </a:p>
        </p:txBody>
      </p:sp>
    </p:spTree>
    <p:extLst>
      <p:ext uri="{BB962C8B-B14F-4D97-AF65-F5344CB8AC3E}">
        <p14:creationId xmlns:p14="http://schemas.microsoft.com/office/powerpoint/2010/main" val="396866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tx1">
                <a:alpha val="48000"/>
              </a:schemeClr>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3573016"/>
            <a:ext cx="7643192" cy="3096344"/>
          </a:xfrm>
        </p:spPr>
        <p:txBody>
          <a:bodyPr>
            <a:normAutofit fontScale="92500" lnSpcReduction="20000"/>
          </a:bodyPr>
          <a:lstStyle/>
          <a:p>
            <a:pPr>
              <a:buNone/>
            </a:pPr>
            <a:r>
              <a:rPr lang="en-US" dirty="0" smtClean="0">
                <a:solidFill>
                  <a:srgbClr val="00B050"/>
                </a:solidFill>
                <a:cs typeface="Ali_K_Samik" pitchFamily="2" charset="-78"/>
              </a:rPr>
              <a:t>        </a:t>
            </a:r>
            <a:r>
              <a:rPr lang="ar-SA" dirty="0" smtClean="0">
                <a:solidFill>
                  <a:srgbClr val="00B050"/>
                </a:solidFill>
                <a:cs typeface="Ali_K_Samik" pitchFamily="2" charset="-78"/>
              </a:rPr>
              <a:t>سزاي ئةوةى سةرثيَضي دةكات،خؤي لةسةر زةنشتكردني ويذدان و قيني كؤمةلَطةدا دةبينيَتةوة، بةم شيَوةية سزاكة لة رِووي سروشتييةوة سزايةكي ئةدةبييةو لة رِووي مادييةوة جيَيةجيَ ناكريَت</a:t>
            </a:r>
            <a:r>
              <a:rPr lang="en-US" dirty="0" smtClean="0">
                <a:solidFill>
                  <a:srgbClr val="00B050"/>
                </a:solidFill>
                <a:cs typeface="Ali_K_Samik" pitchFamily="2" charset="-78"/>
              </a:rPr>
              <a:t>  </a:t>
            </a:r>
            <a:r>
              <a:rPr lang="ar-JO" dirty="0" smtClean="0">
                <a:solidFill>
                  <a:srgbClr val="00B050"/>
                </a:solidFill>
                <a:cs typeface="Ali_K_Samik" pitchFamily="2" charset="-78"/>
              </a:rPr>
              <a:t> م</a:t>
            </a:r>
            <a:r>
              <a:rPr lang="ar-IQ" dirty="0" smtClean="0">
                <a:solidFill>
                  <a:srgbClr val="00B050"/>
                </a:solidFill>
                <a:cs typeface="Ali_K_Samik" pitchFamily="2" charset="-78"/>
              </a:rPr>
              <a:t>ةطةر خودي دةزطاكةى  ياخودئةطةر دةزطايةكي ضاوديري ميديايي هةبى  بةثييي لادان لةريسا ئيتيكيةكان سزاي بدات</a:t>
            </a:r>
            <a:r>
              <a:rPr lang="ar-SA" dirty="0" smtClean="0">
                <a:solidFill>
                  <a:srgbClr val="00B050"/>
                </a:solidFill>
                <a:cs typeface="Ali_K_Samik" pitchFamily="2" charset="-78"/>
              </a:rPr>
              <a:t>،لةكاتيَكدا سروشتي سزادان لة كاتي لادان لة رِيَسا ياساييةكاندا سروشتيَكي بةرجةستةية،جا مةدةني بيَت يان سزايي، يان ئيداريي دةسةلآتي طشتي و دامودةزطاكاني جيَبةجيَي دةكةن،</a:t>
            </a:r>
            <a:endParaRPr lang="ar-IQ" dirty="0">
              <a:solidFill>
                <a:srgbClr val="00B050"/>
              </a:solidFill>
              <a:cs typeface="Ali_K_Samik" pitchFamily="2" charset="-78"/>
            </a:endParaRPr>
          </a:p>
        </p:txBody>
      </p:sp>
      <p:pic>
        <p:nvPicPr>
          <p:cNvPr id="4" name="Picture 2" descr="http://carmelpost.co/wp-content/uploads/2011/12/israel20press20freedom2.jpg"/>
          <p:cNvPicPr>
            <a:picLocks noChangeAspect="1" noChangeArrowheads="1"/>
          </p:cNvPicPr>
          <p:nvPr/>
        </p:nvPicPr>
        <p:blipFill>
          <a:blip r:embed="rId2" cstate="print"/>
          <a:srcRect/>
          <a:stretch>
            <a:fillRect/>
          </a:stretch>
        </p:blipFill>
        <p:spPr bwMode="auto">
          <a:xfrm>
            <a:off x="0" y="0"/>
            <a:ext cx="4980278" cy="3088765"/>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14" y="116632"/>
            <a:ext cx="9111885" cy="6741368"/>
          </a:xfrm>
        </p:spPr>
        <p:txBody>
          <a:bodyPr>
            <a:normAutofit/>
          </a:bodyPr>
          <a:lstStyle/>
          <a:p>
            <a:r>
              <a:rPr lang="ar-SA" b="1" dirty="0">
                <a:cs typeface="Ali_K_Sahifa Bold" pitchFamily="2" charset="-78"/>
              </a:rPr>
              <a:t>مةترسيةكانى نةبوني  </a:t>
            </a:r>
            <a:r>
              <a:rPr lang="ar-SA" b="1" dirty="0" smtClean="0">
                <a:cs typeface="Ali_K_Sahifa Bold" pitchFamily="2" charset="-78"/>
              </a:rPr>
              <a:t>ئيتيك</a:t>
            </a:r>
            <a:endParaRPr lang="ar-IQ" b="1" dirty="0" smtClean="0">
              <a:cs typeface="Ali_K_Sahifa Bold" pitchFamily="2" charset="-78"/>
            </a:endParaRPr>
          </a:p>
          <a:p>
            <a:endParaRPr lang="en-US" dirty="0">
              <a:cs typeface="Ali_K_Sahifa Bold" pitchFamily="2" charset="-78"/>
            </a:endParaRPr>
          </a:p>
          <a:p>
            <a:r>
              <a:rPr lang="ar-SA" sz="2200" b="1" dirty="0">
                <a:cs typeface="Ali_K_Sahifa Bold" pitchFamily="2" charset="-78"/>
              </a:rPr>
              <a:t>كةوتنة هةلَةى ئتيكي دةزطاكاني رِاطةياندن: ئةو ميديايانةى كار لةسةر  وروذاندن  دةكةن توانيويانة بينةر و  وةرطريَكي  زؤر لة خؤيان كؤبكةنةوة و  دةسكةوتيَكي  ماددي باش  بؤخؤيان بةدةست بهيَنن لةسةر حسابي بةهاي ثيشةيي  و ذياني تاكةكةس. ماددةى (12)  لة رِاطةياندني  جيهاني  مافةكاني  مرؤظ  دةلَىِ ثيَويستة رِيَز لة ذياني شةخصي تاكةكاني  كؤمةلطة  بطيريَت،  بةلآم  ئةوةى ئيستا  دةبينريَ  بةشيَكى بونةتة بلَندطؤي  ياري كردن  بةهةستي  خةلَك و رؤذنامةوان  بيريَزي دةكةن لة ثيَناو  ناوبانط و دةسةكةوتي ماددي </a:t>
            </a:r>
            <a:r>
              <a:rPr lang="ar-SA" sz="2200" b="1" dirty="0" smtClean="0">
                <a:cs typeface="Ali_K_Sahifa Bold" pitchFamily="2" charset="-78"/>
              </a:rPr>
              <a:t>زياتر</a:t>
            </a:r>
            <a:r>
              <a:rPr lang="ar-IQ" sz="2200" b="1" dirty="0" smtClean="0">
                <a:cs typeface="Ali_K_Sahifa Bold" pitchFamily="2" charset="-78"/>
              </a:rPr>
              <a:t>.</a:t>
            </a:r>
          </a:p>
          <a:p>
            <a:endParaRPr lang="ar-IQ" sz="2200" b="1" dirty="0" smtClean="0">
              <a:cs typeface="Ali_K_Sahifa Bold" pitchFamily="2" charset="-78"/>
            </a:endParaRPr>
          </a:p>
          <a:p>
            <a:r>
              <a:rPr lang="ar-SA" sz="2200" b="1" dirty="0">
                <a:cs typeface="Ali_K_Sahifa Bold" pitchFamily="2" charset="-78"/>
              </a:rPr>
              <a:t>طةندةلَي ميديايي: رةنطة  طةندةلَي  يةكيَك لة نؤخشيةكان لة بةدةني رؤذنامةنووس كة كاريطةري نةريَني هةية لةسةر ئةو ثةيامةى بلآوي دةكاتةوة. دةنطة نارِةزاييةكان لة دنيادا سةبارةت بة ثيَشَلكاري رؤذنامةنووس لة زيادبوونة بة تايبةت لة ولآتاني جيهاني  سيَ ،  لة كاتيَكدا رؤذنامةنووس و هةموو دةزطايةكي راطةياندن  دةبيَ دوربن لة رِةشوة و كاريطةري ماددي</a:t>
            </a:r>
            <a:r>
              <a:rPr lang="ar-SA" sz="2200" b="1" dirty="0" smtClean="0">
                <a:cs typeface="Ali_K_Sahifa Bold" pitchFamily="2" charset="-78"/>
              </a:rPr>
              <a:t>.</a:t>
            </a:r>
            <a:endParaRPr lang="ar-IQ" sz="2200" b="1" dirty="0" smtClean="0">
              <a:cs typeface="Ali_K_Sahifa Bold" pitchFamily="2" charset="-78"/>
            </a:endParaRPr>
          </a:p>
          <a:p>
            <a:endParaRPr lang="ar-IQ" sz="2200" b="1" dirty="0">
              <a:cs typeface="Ali_K_Sahifa Bold" pitchFamily="2" charset="-78"/>
            </a:endParaRPr>
          </a:p>
          <a:p>
            <a:r>
              <a:rPr lang="ar-SA" sz="2200" b="1" dirty="0" smtClean="0">
                <a:cs typeface="Ali_K_Sahifa Bold" pitchFamily="2" charset="-78"/>
              </a:rPr>
              <a:t>نةبووني  </a:t>
            </a:r>
            <a:r>
              <a:rPr lang="ar-SA" sz="2200" b="1" dirty="0">
                <a:cs typeface="Ali_K_Sahifa Bold" pitchFamily="2" charset="-78"/>
              </a:rPr>
              <a:t>دةزاهةى ثيشةيي: رؤذنامةنووس نابى بؤ بةدةستهيَناني زانياري ريَطاي ناياسايي بةكاربهيَنيَ ياخود ويَنةى نةشياو بطريَ</a:t>
            </a:r>
            <a:endParaRPr lang="en-US" sz="2200" b="1" dirty="0">
              <a:cs typeface="Ali_K_Sahifa Bold" pitchFamily="2" charset="-78"/>
            </a:endParaRPr>
          </a:p>
          <a:p>
            <a:endParaRPr lang="en-US" sz="2200" b="1" dirty="0">
              <a:cs typeface="Ali_K_Sahifa Bold" pitchFamily="2" charset="-78"/>
            </a:endParaRPr>
          </a:p>
          <a:p>
            <a:endParaRPr lang="ar-IQ" sz="2200" b="1" dirty="0">
              <a:cs typeface="Ali_K_Sahifa Bold" pitchFamily="2" charset="-78"/>
            </a:endParaRPr>
          </a:p>
          <a:p>
            <a:endParaRPr lang="ar-IQ" sz="2200" b="1" dirty="0">
              <a:cs typeface="Ali_K_Sahifa Bold" pitchFamily="2" charset="-78"/>
            </a:endParaRPr>
          </a:p>
        </p:txBody>
      </p:sp>
    </p:spTree>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SA" dirty="0"/>
              <a:t>- </a:t>
            </a:r>
            <a:r>
              <a:rPr lang="ar-SA" sz="2600" dirty="0">
                <a:cs typeface="Ali_K_Sahifa Bold" pitchFamily="2" charset="-78"/>
              </a:rPr>
              <a:t>ريَزنةطرتني بةهاي مرؤظايةتي: زؤر كةس دةنالَيَنن بةهؤي راطةياندنةكانةوة كة تؤمةتيان داونةتة ثالَيان ياخود هةوالَي نارِاستيان لةسةر بلآو كردونةتةوة كة هةمووم ئةوانةش بة تاوانةكاني رؤذنامةواني ئةذمار دةكريَن. مادةى (11) جارنامةى جيهاني مافةكاني مرؤظ دةلَىَ: هةموو كةس بيَ تاوانة كة ياسا بيَ تاواني نيشان دالةسةر ئةوةى تاوانباري  كردووة دةبىَ سزا بدريَت، يان ويَنةى نةشياو بلآودةكةنةوة ياخود ويَنة لة كاتي  رؤمالَي جةنطدا كة مةترسيية بؤسةر بةهاي مرؤظايةتى و دواجار شؤك و ترس لاي خةلَك بلآو دةكاتةوة.</a:t>
            </a:r>
            <a:endParaRPr lang="en-US" sz="2600" dirty="0">
              <a:cs typeface="Ali_K_Sahifa Bold" pitchFamily="2" charset="-78"/>
            </a:endParaRPr>
          </a:p>
          <a:p>
            <a:endParaRPr lang="en-US" dirty="0"/>
          </a:p>
        </p:txBody>
      </p:sp>
    </p:spTree>
    <p:extLst>
      <p:ext uri="{BB962C8B-B14F-4D97-AF65-F5344CB8AC3E}">
        <p14:creationId xmlns:p14="http://schemas.microsoft.com/office/powerpoint/2010/main" val="352262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0"/>
            <a:ext cx="5652120" cy="681337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a:bodyPr>
          <a:lstStyle/>
          <a:p>
            <a:pPr marL="64008" indent="0" algn="ctr">
              <a:buNone/>
            </a:pPr>
            <a:r>
              <a:rPr lang="ar-SA" sz="2800" b="1" dirty="0">
                <a:effectLst>
                  <a:outerShdw blurRad="38100" dist="38100" dir="2700000" algn="tl">
                    <a:srgbClr val="000000">
                      <a:alpha val="43137"/>
                    </a:srgbClr>
                  </a:outerShdw>
                </a:effectLst>
                <a:cs typeface="Ali_K_Sahifa Bold" pitchFamily="2" charset="-78"/>
              </a:rPr>
              <a:t>ثيَويستة  بنةما ئيتيكييةكان تةبةني  بكريَت  و بضةسيَت لة نيَو كايةكاني راطةياندن  </a:t>
            </a:r>
            <a:r>
              <a:rPr lang="ar-SA" sz="2800" b="1" dirty="0" smtClean="0">
                <a:effectLst>
                  <a:outerShdw blurRad="38100" dist="38100" dir="2700000" algn="tl">
                    <a:srgbClr val="000000">
                      <a:alpha val="43137"/>
                    </a:srgbClr>
                  </a:outerShdw>
                </a:effectLst>
                <a:cs typeface="Ali_K_Sahifa Bold" pitchFamily="2" charset="-78"/>
              </a:rPr>
              <a:t>لةبةر</a:t>
            </a:r>
            <a:r>
              <a:rPr lang="ar-IQ" sz="2800" b="1" dirty="0" smtClean="0">
                <a:effectLst>
                  <a:outerShdw blurRad="38100" dist="38100" dir="2700000" algn="tl">
                    <a:srgbClr val="000000">
                      <a:alpha val="43137"/>
                    </a:srgbClr>
                  </a:outerShdw>
                </a:effectLst>
                <a:cs typeface="Ali_K_Sahifa Bold" pitchFamily="2" charset="-78"/>
              </a:rPr>
              <a:t>:</a:t>
            </a:r>
            <a:endParaRPr lang="ar-IQ" sz="2800" b="1" dirty="0">
              <a:effectLst>
                <a:outerShdw blurRad="38100" dist="38100" dir="2700000" algn="tl">
                  <a:srgbClr val="000000">
                    <a:alpha val="43137"/>
                  </a:srgbClr>
                </a:outerShdw>
              </a:effectLst>
              <a:cs typeface="Ali_K_Sahifa Bold" pitchFamily="2" charset="-78"/>
            </a:endParaRPr>
          </a:p>
          <a:p>
            <a:pPr marL="64008" indent="0">
              <a:buNone/>
            </a:pPr>
            <a:endParaRPr lang="ar-IQ" sz="2400" dirty="0">
              <a:cs typeface="Ali_K_Sahifa Bold" pitchFamily="2" charset="-78"/>
            </a:endParaRPr>
          </a:p>
          <a:p>
            <a:pPr marL="64008" indent="0">
              <a:buNone/>
            </a:pPr>
            <a:endParaRPr lang="en-US" sz="2400" dirty="0">
              <a:cs typeface="Ali_K_Sahifa Bold" pitchFamily="2" charset="-78"/>
            </a:endParaRPr>
          </a:p>
          <a:p>
            <a:pPr marL="64008" indent="0">
              <a:buNone/>
            </a:pPr>
            <a:r>
              <a:rPr lang="ar-SA" sz="2400" dirty="0">
                <a:cs typeface="Ali_K_Sahifa Bold" pitchFamily="2" charset="-78"/>
              </a:rPr>
              <a:t>1- بةدةست هيَناني مصداقيةت و  متمانةى جةماوةر.</a:t>
            </a:r>
            <a:endParaRPr lang="en-US" sz="2400" dirty="0">
              <a:cs typeface="Ali_K_Sahifa Bold" pitchFamily="2" charset="-78"/>
            </a:endParaRPr>
          </a:p>
          <a:p>
            <a:pPr marL="64008" indent="0">
              <a:buNone/>
            </a:pPr>
            <a:r>
              <a:rPr lang="ar-SA" sz="2400" dirty="0">
                <a:cs typeface="Ali_K_Sahifa Bold" pitchFamily="2" charset="-78"/>
              </a:rPr>
              <a:t>2- ثاريَزطاريكردن لة ثيشةى ميديا  تاكو ثةيامةكةى ثاريَزراو بيَت</a:t>
            </a:r>
            <a:endParaRPr lang="en-US" sz="2400" dirty="0">
              <a:cs typeface="Ali_K_Sahifa Bold" pitchFamily="2" charset="-78"/>
            </a:endParaRPr>
          </a:p>
          <a:p>
            <a:pPr marL="64008" indent="0">
              <a:buNone/>
            </a:pPr>
            <a:r>
              <a:rPr lang="ar-SA" sz="2400" dirty="0">
                <a:cs typeface="Ali_K_Sahifa Bold" pitchFamily="2" charset="-78"/>
              </a:rPr>
              <a:t>3- ثاريَزطاريكردن لة رؤذنامةنووس و دورخستنةوةى لة ئةنجامداني هةلَة ئةكةر  شةخصي بى ياخود ثيشةيي</a:t>
            </a:r>
            <a:endParaRPr lang="en-US" sz="2400" dirty="0">
              <a:cs typeface="Ali_K_Sahifa Bold" pitchFamily="2" charset="-78"/>
            </a:endParaRPr>
          </a:p>
          <a:p>
            <a:pPr marL="64008" indent="0">
              <a:buNone/>
            </a:pPr>
            <a:r>
              <a:rPr lang="ar-SA" sz="2400" dirty="0">
                <a:cs typeface="Ali_K_Sahifa Bold" pitchFamily="2" charset="-78"/>
              </a:rPr>
              <a:t>4- كاريطةري ثيَشكةوتني   تةكنؤلؤجيا  لةسةر  راطةياندن  كة ليَرة و لةويَ ضةندين ليَكةوتةى  نةريَني  دةبيننريَ بةتايبةت لة ميدياي نويَ</a:t>
            </a:r>
            <a:endParaRPr lang="en-US" sz="2400" dirty="0">
              <a:cs typeface="Ali_K_Sahifa Bold" pitchFamily="2" charset="-78"/>
            </a:endParaRPr>
          </a:p>
          <a:p>
            <a:pPr marL="64008" indent="0">
              <a:buNone/>
            </a:pPr>
            <a:r>
              <a:rPr lang="ar-SA" sz="2400" dirty="0">
                <a:cs typeface="Ali_K_Sahifa Bold" pitchFamily="2" charset="-78"/>
              </a:rPr>
              <a:t>5-  كالَبوونةوةى  ثةيوةندي  طوماناوي  نيَوان ميديا و سياسةت</a:t>
            </a:r>
            <a:endParaRPr lang="en-US" sz="2400" dirty="0">
              <a:cs typeface="Ali_K_Sahifa Bold" pitchFamily="2" charset="-78"/>
            </a:endParaRPr>
          </a:p>
          <a:p>
            <a:pPr marL="64008" indent="0">
              <a:buNone/>
            </a:pPr>
            <a:r>
              <a:rPr lang="ar-SA" sz="2400" dirty="0">
                <a:cs typeface="Ali_K_Sahifa Bold" pitchFamily="2" charset="-78"/>
              </a:rPr>
              <a:t>7-  كةمكردنةوةى  مةترسي  بؤ سةر ئازادي رؤذنامةواني.</a:t>
            </a:r>
            <a:endParaRPr lang="en-US" sz="2400" dirty="0">
              <a:cs typeface="Ali_K_Sahifa Bold" pitchFamily="2" charset="-78"/>
            </a:endParaRPr>
          </a:p>
          <a:p>
            <a:pPr marL="64008" indent="0">
              <a:buNone/>
            </a:pPr>
            <a:endParaRPr lang="en-US" sz="2400" dirty="0">
              <a:cs typeface="Ali_K_Sahifa Bold" pitchFamily="2" charset="-78"/>
            </a:endParaRPr>
          </a:p>
        </p:txBody>
      </p:sp>
      <p:pic>
        <p:nvPicPr>
          <p:cNvPr id="1026" name="Picture 2" descr="القيم الأخلاقية في العمل الإعلام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2974479"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46778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4160"/>
          </a:xfrm>
          <a:blipFill>
            <a:blip r:embed="rId2"/>
            <a:tile tx="0" ty="0" sx="100000" sy="100000" flip="none" algn="tl"/>
          </a:blipFill>
          <a:ln>
            <a:solidFill>
              <a:schemeClr val="accent1">
                <a:lumMod val="60000"/>
                <a:lumOff val="40000"/>
                <a:alpha val="8000"/>
              </a:schemeClr>
            </a:solidFill>
          </a:ln>
        </p:spPr>
        <p:txBody>
          <a:bodyPr>
            <a:noAutofit/>
          </a:bodyPr>
          <a:lstStyle/>
          <a:p>
            <a:pPr marL="64008" indent="0" algn="ctr">
              <a:buNone/>
            </a:pPr>
            <a:r>
              <a:rPr lang="ar-SA" sz="3600" dirty="0">
                <a:solidFill>
                  <a:srgbClr val="0070C0"/>
                </a:solidFill>
                <a:effectLst>
                  <a:outerShdw blurRad="38100" dist="38100" dir="2700000" algn="tl">
                    <a:srgbClr val="000000">
                      <a:alpha val="43137"/>
                    </a:srgbClr>
                  </a:outerShdw>
                </a:effectLst>
                <a:cs typeface="Ali_K_Sahifa Bold" pitchFamily="2" charset="-78"/>
              </a:rPr>
              <a:t>هؤكارةكاني رةضاونةكردني بنةما ئيتيكييةكان لة ميدياي كورديدا</a:t>
            </a:r>
            <a:r>
              <a:rPr lang="ar-SA" sz="3600" dirty="0" smtClean="0">
                <a:solidFill>
                  <a:srgbClr val="0070C0"/>
                </a:solidFill>
                <a:effectLst>
                  <a:outerShdw blurRad="38100" dist="38100" dir="2700000" algn="tl">
                    <a:srgbClr val="000000">
                      <a:alpha val="43137"/>
                    </a:srgbClr>
                  </a:outerShdw>
                </a:effectLst>
                <a:cs typeface="Ali_K_Sahifa Bold" pitchFamily="2" charset="-78"/>
              </a:rPr>
              <a:t>:-</a:t>
            </a:r>
            <a:endParaRPr lang="ar-IQ" sz="3600" dirty="0" smtClean="0">
              <a:solidFill>
                <a:srgbClr val="0070C0"/>
              </a:solidFill>
              <a:effectLst>
                <a:outerShdw blurRad="38100" dist="38100" dir="2700000" algn="tl">
                  <a:srgbClr val="000000">
                    <a:alpha val="43137"/>
                  </a:srgbClr>
                </a:outerShdw>
              </a:effectLst>
              <a:cs typeface="Ali_K_Sahifa Bold" pitchFamily="2" charset="-78"/>
            </a:endParaRPr>
          </a:p>
          <a:p>
            <a:pPr marL="64008" indent="0">
              <a:buNone/>
            </a:pPr>
            <a:endParaRPr lang="ar-IQ" sz="2400" dirty="0">
              <a:solidFill>
                <a:srgbClr val="0070C0"/>
              </a:solidFill>
              <a:effectLst>
                <a:outerShdw blurRad="38100" dist="38100" dir="2700000" algn="tl">
                  <a:srgbClr val="000000">
                    <a:alpha val="43137"/>
                  </a:srgbClr>
                </a:outerShdw>
              </a:effectLst>
              <a:cs typeface="Ali_K_Sahifa Bold" pitchFamily="2" charset="-78"/>
            </a:endParaRPr>
          </a:p>
          <a:p>
            <a:pPr marL="64008" indent="0">
              <a:buNone/>
            </a:pPr>
            <a:endParaRPr lang="en-US" sz="2400" dirty="0">
              <a:solidFill>
                <a:srgbClr val="0070C0"/>
              </a:solidFill>
              <a:effectLst>
                <a:outerShdw blurRad="38100" dist="38100" dir="2700000" algn="tl">
                  <a:srgbClr val="000000">
                    <a:alpha val="43137"/>
                  </a:srgbClr>
                </a:outerShdw>
              </a:effectLst>
              <a:cs typeface="Ali_K_Sahifa Bold" pitchFamily="2" charset="-78"/>
            </a:endParaRPr>
          </a:p>
          <a:p>
            <a:pPr marL="64008" indent="0">
              <a:buNone/>
            </a:pPr>
            <a:r>
              <a:rPr lang="ar-SA" sz="2400" dirty="0" smtClean="0">
                <a:solidFill>
                  <a:srgbClr val="631AE6"/>
                </a:solidFill>
                <a:cs typeface="Ali_K_Sahifa Bold" pitchFamily="2" charset="-78"/>
              </a:rPr>
              <a:t>يةكةم</a:t>
            </a:r>
            <a:r>
              <a:rPr lang="ar-SA" sz="2400" dirty="0">
                <a:solidFill>
                  <a:srgbClr val="631AE6"/>
                </a:solidFill>
                <a:cs typeface="Ali_K_Sahifa Bold" pitchFamily="2" charset="-78"/>
              </a:rPr>
              <a:t>:-</a:t>
            </a:r>
            <a:r>
              <a:rPr lang="ar-SA" sz="2400" dirty="0">
                <a:solidFill>
                  <a:schemeClr val="bg1"/>
                </a:solidFill>
                <a:cs typeface="Ali_K_Sahifa Bold" pitchFamily="2" charset="-78"/>
              </a:rPr>
              <a:t>بةدةسةلآتنةبووني ميديا لة كوردستان و نةبينيني رؤلَي ضاوديَر بةسةر سيَ دةسةلآتةكةى ترةوة ئةميش بة كاريطةري هؤكارطةلي سياسي و ئابوري و....</a:t>
            </a:r>
            <a:endParaRPr lang="en-US" sz="2400" dirty="0">
              <a:solidFill>
                <a:schemeClr val="bg1"/>
              </a:solidFill>
              <a:cs typeface="Ali_K_Sahifa Bold" pitchFamily="2" charset="-78"/>
            </a:endParaRPr>
          </a:p>
          <a:p>
            <a:pPr marL="64008" indent="0">
              <a:buNone/>
            </a:pPr>
            <a:r>
              <a:rPr lang="ar-SA" sz="2400" dirty="0">
                <a:solidFill>
                  <a:srgbClr val="631AE6"/>
                </a:solidFill>
                <a:cs typeface="Ali_K_Sahifa Bold" pitchFamily="2" charset="-78"/>
              </a:rPr>
              <a:t>دووةم: </a:t>
            </a:r>
            <a:r>
              <a:rPr lang="ar-SA" sz="2400" dirty="0">
                <a:solidFill>
                  <a:schemeClr val="bg1"/>
                </a:solidFill>
                <a:cs typeface="Ali_K_Sahifa Bold" pitchFamily="2" charset="-78"/>
              </a:rPr>
              <a:t>ثرؤفيشنالَ نةبوون و كاري ثيشةيي و كةم شارةزايي ضونكة </a:t>
            </a:r>
            <a:r>
              <a:rPr lang="ar-SA" sz="2400" dirty="0" smtClean="0">
                <a:solidFill>
                  <a:schemeClr val="bg1"/>
                </a:solidFill>
                <a:cs typeface="Ali_K_Sahifa Bold" pitchFamily="2" charset="-78"/>
              </a:rPr>
              <a:t>تا</a:t>
            </a:r>
            <a:r>
              <a:rPr lang="ar-IQ" sz="2400" dirty="0" smtClean="0">
                <a:solidFill>
                  <a:schemeClr val="bg1"/>
                </a:solidFill>
                <a:cs typeface="Ali_K_Sahifa Bold" pitchFamily="2" charset="-78"/>
              </a:rPr>
              <a:t>كو</a:t>
            </a:r>
            <a:r>
              <a:rPr lang="ar-SA" sz="2400" dirty="0" smtClean="0">
                <a:solidFill>
                  <a:schemeClr val="bg1"/>
                </a:solidFill>
                <a:cs typeface="Ali_K_Sahifa Bold" pitchFamily="2" charset="-78"/>
              </a:rPr>
              <a:t> ئيَستا</a:t>
            </a:r>
            <a:r>
              <a:rPr lang="ar-IQ" sz="2400" dirty="0" smtClean="0">
                <a:solidFill>
                  <a:schemeClr val="bg1"/>
                </a:solidFill>
                <a:cs typeface="Ali_K_Sahifa Bold" pitchFamily="2" charset="-78"/>
              </a:rPr>
              <a:t>ش</a:t>
            </a:r>
            <a:r>
              <a:rPr lang="ar-SA" sz="2400" dirty="0" smtClean="0">
                <a:solidFill>
                  <a:schemeClr val="bg1"/>
                </a:solidFill>
                <a:cs typeface="Ali_K_Sahifa Bold" pitchFamily="2" charset="-78"/>
              </a:rPr>
              <a:t> </a:t>
            </a:r>
            <a:r>
              <a:rPr lang="ar-SA" sz="2400" dirty="0">
                <a:solidFill>
                  <a:schemeClr val="bg1"/>
                </a:solidFill>
                <a:cs typeface="Ali_K_Sahifa Bold" pitchFamily="2" charset="-78"/>
              </a:rPr>
              <a:t>لاي </a:t>
            </a:r>
            <a:r>
              <a:rPr lang="ar-IQ" sz="2400" dirty="0" smtClean="0">
                <a:solidFill>
                  <a:schemeClr val="bg1"/>
                </a:solidFill>
                <a:cs typeface="Ali_K_Sahifa Bold" pitchFamily="2" charset="-78"/>
              </a:rPr>
              <a:t>هةنديك</a:t>
            </a:r>
            <a:r>
              <a:rPr lang="ar-SA" sz="2400" dirty="0" smtClean="0">
                <a:solidFill>
                  <a:schemeClr val="bg1"/>
                </a:solidFill>
                <a:cs typeface="Ali_K_Sahifa Bold" pitchFamily="2" charset="-78"/>
              </a:rPr>
              <a:t> </a:t>
            </a:r>
            <a:r>
              <a:rPr lang="ar-SA" sz="2400" dirty="0">
                <a:solidFill>
                  <a:schemeClr val="bg1"/>
                </a:solidFill>
                <a:cs typeface="Ali_K_Sahifa Bold" pitchFamily="2" charset="-78"/>
              </a:rPr>
              <a:t>رؤذنامةنووسي تا رادةيةك حةز و ئارةزووة نةك ثيشةو خويَندن</a:t>
            </a:r>
            <a:endParaRPr lang="en-US" sz="2400" dirty="0">
              <a:solidFill>
                <a:schemeClr val="bg1"/>
              </a:solidFill>
              <a:cs typeface="Ali_K_Sahifa Bold" pitchFamily="2" charset="-78"/>
            </a:endParaRPr>
          </a:p>
          <a:p>
            <a:pPr marL="64008" indent="0">
              <a:buNone/>
            </a:pPr>
            <a:r>
              <a:rPr lang="ar-SA" sz="2400" dirty="0">
                <a:solidFill>
                  <a:srgbClr val="631AE6"/>
                </a:solidFill>
                <a:cs typeface="Ali_K_Sahifa Bold" pitchFamily="2" charset="-78"/>
              </a:rPr>
              <a:t>سيَيةم: </a:t>
            </a:r>
            <a:r>
              <a:rPr lang="ar-SA" sz="2400" dirty="0">
                <a:solidFill>
                  <a:schemeClr val="bg1"/>
                </a:solidFill>
                <a:cs typeface="Ali_K_Sahifa Bold" pitchFamily="2" charset="-78"/>
              </a:rPr>
              <a:t>- نةبووني ثةيماننامةى شةرةفي ثيشة كة ريَذةيةكي زؤري  رؤذنامةنووساني كوردستان لةسةري كؤك بن و ثابةندبن ثيَوةى</a:t>
            </a:r>
            <a:endParaRPr lang="en-US" sz="2400" dirty="0">
              <a:solidFill>
                <a:schemeClr val="bg1"/>
              </a:solidFill>
              <a:cs typeface="Ali_K_Sahifa Bold" pitchFamily="2" charset="-78"/>
            </a:endParaRPr>
          </a:p>
          <a:p>
            <a:pPr marL="64008" indent="0">
              <a:buNone/>
            </a:pPr>
            <a:r>
              <a:rPr lang="ar-SA" sz="2400" dirty="0">
                <a:solidFill>
                  <a:srgbClr val="631AE6"/>
                </a:solidFill>
                <a:cs typeface="Ali_K_Sahifa Bold" pitchFamily="2" charset="-78"/>
              </a:rPr>
              <a:t>ضوارةم:- </a:t>
            </a:r>
            <a:r>
              <a:rPr lang="ar-SA" sz="2400" dirty="0">
                <a:solidFill>
                  <a:schemeClr val="bg1"/>
                </a:solidFill>
                <a:cs typeface="Ali_K_Sahifa Bold" pitchFamily="2" charset="-78"/>
              </a:rPr>
              <a:t>نةبووني ئةنجومةني بالآي رؤذنامةنووسي يان راطةياندن لة هةريَمي كوردستان بؤئةوةى سةرثةرشتي كاري ميديا بكات و ثةيماننامةى شةرةف طةلآلَة بكات و بة مةبةستي زامنكردني ئازادي رادةربرِين   لة رؤذنامةنووسيدا ديسانةوة بؤشايةكي ديكةى ناوةندي ميديايية لة هةريَمةكةدا .</a:t>
            </a:r>
            <a:endParaRPr lang="en-US" sz="2400" dirty="0">
              <a:solidFill>
                <a:schemeClr val="bg1"/>
              </a:solidFill>
              <a:cs typeface="Ali_K_Sahifa Bold" pitchFamily="2" charset="-78"/>
            </a:endParaRPr>
          </a:p>
          <a:p>
            <a:pPr marL="64008" indent="0">
              <a:buNone/>
            </a:pPr>
            <a:r>
              <a:rPr lang="ar-SA" sz="2400" dirty="0">
                <a:solidFill>
                  <a:schemeClr val="bg1"/>
                </a:solidFill>
                <a:cs typeface="Ali_K_Sahifa Bold" pitchFamily="2" charset="-78"/>
              </a:rPr>
              <a:t> </a:t>
            </a:r>
            <a:endParaRPr lang="en-US" sz="2400" dirty="0">
              <a:solidFill>
                <a:schemeClr val="bg1"/>
              </a:solidFill>
              <a:cs typeface="Ali_K_Sahifa Bold" pitchFamily="2" charset="-78"/>
            </a:endParaRPr>
          </a:p>
          <a:p>
            <a:pPr marL="64008" indent="0">
              <a:buNone/>
            </a:pPr>
            <a:endParaRPr lang="en-US" sz="2400" dirty="0">
              <a:solidFill>
                <a:schemeClr val="bg1"/>
              </a:solidFill>
              <a:cs typeface="Ali_K_Sahifa Bold" pitchFamily="2" charset="-78"/>
            </a:endParaRPr>
          </a:p>
        </p:txBody>
      </p:sp>
    </p:spTree>
    <p:extLst>
      <p:ext uri="{BB962C8B-B14F-4D97-AF65-F5344CB8AC3E}">
        <p14:creationId xmlns:p14="http://schemas.microsoft.com/office/powerpoint/2010/main" val="3230516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399032"/>
          </a:xfrm>
        </p:spPr>
        <p:txBody>
          <a:bodyPr/>
          <a:lstStyle/>
          <a:p>
            <a:pPr algn="ctr"/>
            <a:r>
              <a:rPr lang="ar-JO" b="1" dirty="0" smtClean="0">
                <a:solidFill>
                  <a:schemeClr val="accent1">
                    <a:lumMod val="40000"/>
                    <a:lumOff val="60000"/>
                  </a:schemeClr>
                </a:solidFill>
              </a:rPr>
              <a:t>بنه‌ماكانی ئیتیك</a:t>
            </a:r>
            <a:endParaRPr lang="en-US" b="1" dirty="0">
              <a:solidFill>
                <a:schemeClr val="accent1">
                  <a:lumMod val="40000"/>
                  <a:lumOff val="60000"/>
                </a:schemeClr>
              </a:solidFill>
            </a:endParaRPr>
          </a:p>
        </p:txBody>
      </p:sp>
      <p:sp>
        <p:nvSpPr>
          <p:cNvPr id="3" name="Content Placeholder 2"/>
          <p:cNvSpPr>
            <a:spLocks noGrp="1"/>
          </p:cNvSpPr>
          <p:nvPr>
            <p:ph idx="1"/>
          </p:nvPr>
        </p:nvSpPr>
        <p:spPr>
          <a:xfrm>
            <a:off x="0" y="1196752"/>
            <a:ext cx="9144000" cy="5661248"/>
          </a:xfrm>
          <a:gradFill>
            <a:gsLst>
              <a:gs pos="0">
                <a:srgbClr val="FFC000"/>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ar-IQ" b="1" dirty="0" smtClean="0">
                <a:cs typeface="Ali_K_Sahifa Bold" pitchFamily="2" charset="-78"/>
              </a:rPr>
              <a:t>بةرثرسياريَتي</a:t>
            </a:r>
            <a:endParaRPr lang="ar-JO" b="1" dirty="0" smtClean="0">
              <a:cs typeface="Ali_K_Sahifa Bold" pitchFamily="2" charset="-78"/>
            </a:endParaRPr>
          </a:p>
          <a:p>
            <a:pPr marL="64008" indent="0" algn="ctr">
              <a:buNone/>
            </a:pPr>
            <a:endParaRPr lang="ar-IQ" sz="2400" b="1" dirty="0" smtClean="0">
              <a:cs typeface="Ali_K_Sahifa Bold" pitchFamily="2" charset="-78"/>
            </a:endParaRPr>
          </a:p>
          <a:p>
            <a:pPr marL="64008" indent="0" algn="ctr">
              <a:buNone/>
            </a:pPr>
            <a:endParaRPr lang="ar-IQ" sz="2400" b="1" dirty="0">
              <a:cs typeface="Ali_K_Sahifa Bold" pitchFamily="2" charset="-78"/>
            </a:endParaRPr>
          </a:p>
          <a:p>
            <a:pPr marL="64008" indent="0" algn="ctr">
              <a:buNone/>
            </a:pPr>
            <a:endParaRPr lang="ar-IQ" sz="2400" b="1" dirty="0" smtClean="0">
              <a:cs typeface="Ali_K_Sahifa Bold" pitchFamily="2" charset="-78"/>
            </a:endParaRPr>
          </a:p>
          <a:p>
            <a:pPr marL="64008" indent="0" algn="ctr">
              <a:buNone/>
            </a:pPr>
            <a:r>
              <a:rPr lang="ar-IQ" sz="2400" b="1" dirty="0" smtClean="0">
                <a:cs typeface="Ali_K_Sahifa Bold" pitchFamily="2" charset="-78"/>
              </a:rPr>
              <a:t>بةرثرسياريَتي </a:t>
            </a:r>
            <a:r>
              <a:rPr lang="ar-IQ" sz="2400" b="1" dirty="0">
                <a:cs typeface="Ali_K_Sahifa Bold" pitchFamily="2" charset="-78"/>
              </a:rPr>
              <a:t>هةستكردني ويذداني رؤذنامةوانة </a:t>
            </a:r>
            <a:r>
              <a:rPr lang="ar-JO" sz="2400" b="1" dirty="0" smtClean="0">
                <a:cs typeface="Ali_K_Sahifa Bold" pitchFamily="2" charset="-78"/>
              </a:rPr>
              <a:t>،</a:t>
            </a:r>
            <a:r>
              <a:rPr lang="ar-IQ" sz="2400" b="1" dirty="0" smtClean="0">
                <a:cs typeface="Ali_K_Sahifa Bold" pitchFamily="2" charset="-78"/>
              </a:rPr>
              <a:t>كؤمةلآيةتي </a:t>
            </a:r>
            <a:r>
              <a:rPr lang="ar-IQ" sz="2400" b="1" dirty="0">
                <a:cs typeface="Ali_K_Sahifa Bold" pitchFamily="2" charset="-78"/>
              </a:rPr>
              <a:t>بووني رؤلَي رؤذنامةوان لة ويَوةسةرضاوة دةطريَ </a:t>
            </a:r>
            <a:r>
              <a:rPr lang="ar-JO" sz="2400" b="1" dirty="0" smtClean="0">
                <a:cs typeface="Ali_K_Sahifa Bold" pitchFamily="2" charset="-78"/>
              </a:rPr>
              <a:t>،</a:t>
            </a:r>
            <a:r>
              <a:rPr lang="ar-IQ" sz="2400" b="1" dirty="0" smtClean="0">
                <a:cs typeface="Ali_K_Sahifa Bold" pitchFamily="2" charset="-78"/>
              </a:rPr>
              <a:t>كة </a:t>
            </a:r>
            <a:r>
              <a:rPr lang="ar-IQ" sz="2400" b="1" dirty="0">
                <a:cs typeface="Ali_K_Sahifa Bold" pitchFamily="2" charset="-78"/>
              </a:rPr>
              <a:t>ببيَتة وةرطر و طةيةنةريَكي </a:t>
            </a:r>
            <a:r>
              <a:rPr lang="ar-IQ" sz="2400" b="1" dirty="0" smtClean="0">
                <a:cs typeface="Ali_K_Sahifa Bold" pitchFamily="2" charset="-78"/>
              </a:rPr>
              <a:t>راستطؤ</a:t>
            </a:r>
            <a:r>
              <a:rPr lang="ar-JO" sz="2400" b="1" dirty="0" smtClean="0">
                <a:cs typeface="Ali_K_Sahifa Bold" pitchFamily="2" charset="-78"/>
              </a:rPr>
              <a:t>.</a:t>
            </a:r>
          </a:p>
          <a:p>
            <a:pPr marL="64008" indent="0" algn="ctr">
              <a:buNone/>
            </a:pPr>
            <a:r>
              <a:rPr lang="ar-IQ" sz="2400" b="1" dirty="0" smtClean="0">
                <a:cs typeface="Ali_K_Sahifa Bold" pitchFamily="2" charset="-78"/>
              </a:rPr>
              <a:t>هةر يةكيك لة ئيمة هةلبذاردنيكي طةورةمان  لةبةر دةستة بؤ ضؤنيةتي  ذيانكردنمان  هةلبذاردن لةنيوان ئةوةى  كةوةك مرؤظيك خؤم بدةمةدةست سيستةم وقةرةبالغي وكؤنترؤلأم بكةن  يان خؤم بةثرس بم  لةكؤنترؤلأ كردني  خؤم ,   خؤ خؤكنترؤلأ كردن   لةهةمانتكاتدا     ئازادي  و بةرثرسياريتيةكي طةورةت   ثيدةدات  وهانت  دةدات كةسيكي   داهينةر  وضالاك بيت.</a:t>
            </a:r>
          </a:p>
          <a:p>
            <a:pPr marL="64008" indent="0">
              <a:buNone/>
            </a:pPr>
            <a:endParaRPr lang="ar-IQ" sz="2400" b="1" dirty="0">
              <a:cs typeface="Ali_K_Sahifa Bold" pitchFamily="2" charset="-78"/>
            </a:endParaRPr>
          </a:p>
          <a:p>
            <a:pPr marL="64008" indent="0">
              <a:buNone/>
            </a:pPr>
            <a:r>
              <a:rPr lang="ar-IQ" sz="2400" b="1" dirty="0" smtClean="0">
                <a:cs typeface="Ali_K_Sahifa Bold" pitchFamily="2" charset="-78"/>
              </a:rPr>
              <a:t>  </a:t>
            </a:r>
            <a:endParaRPr lang="en-US" sz="2400" b="1" dirty="0">
              <a:cs typeface="Ali_K_Sahifa Bold" pitchFamily="2" charset="-78"/>
            </a:endParaRPr>
          </a:p>
          <a:p>
            <a:endParaRPr lang="en-US" b="1" dirty="0">
              <a:cs typeface="Ali_K_Sahifa Bold" pitchFamily="2" charset="-78"/>
            </a:endParaRPr>
          </a:p>
        </p:txBody>
      </p:sp>
    </p:spTree>
    <p:extLst>
      <p:ext uri="{BB962C8B-B14F-4D97-AF65-F5344CB8AC3E}">
        <p14:creationId xmlns:p14="http://schemas.microsoft.com/office/powerpoint/2010/main" val="390312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6128"/>
          </a:xfrm>
          <a:gradFill>
            <a:gsLst>
              <a:gs pos="0">
                <a:srgbClr val="631AE6"/>
              </a:gs>
              <a:gs pos="50000">
                <a:schemeClr val="accent1">
                  <a:tint val="44500"/>
                  <a:satMod val="160000"/>
                </a:schemeClr>
              </a:gs>
              <a:gs pos="100000">
                <a:schemeClr val="accent1">
                  <a:tint val="23500"/>
                  <a:satMod val="160000"/>
                </a:schemeClr>
              </a:gs>
            </a:gsLst>
            <a:lin ang="5400000" scaled="0"/>
          </a:gradFill>
        </p:spPr>
        <p:txBody>
          <a:bodyPr>
            <a:normAutofit/>
          </a:bodyPr>
          <a:lstStyle/>
          <a:p>
            <a:pPr marL="64008" indent="0">
              <a:buNone/>
            </a:pPr>
            <a:r>
              <a:rPr lang="ar-IQ" sz="3200" dirty="0">
                <a:solidFill>
                  <a:schemeClr val="accent1">
                    <a:lumMod val="40000"/>
                    <a:lumOff val="60000"/>
                  </a:schemeClr>
                </a:solidFill>
                <a:effectLst>
                  <a:outerShdw blurRad="38100" dist="38100" dir="2700000" algn="tl">
                    <a:srgbClr val="000000">
                      <a:alpha val="43137"/>
                    </a:srgbClr>
                  </a:outerShdw>
                </a:effectLst>
                <a:cs typeface="Ali_K_Sahifa Bold" pitchFamily="2" charset="-78"/>
              </a:rPr>
              <a:t>وردبيني و راستطؤيي</a:t>
            </a:r>
            <a:endParaRPr lang="en-US" sz="3200" dirty="0">
              <a:solidFill>
                <a:schemeClr val="accent1">
                  <a:lumMod val="40000"/>
                  <a:lumOff val="60000"/>
                </a:schemeClr>
              </a:solidFill>
              <a:effectLst>
                <a:outerShdw blurRad="38100" dist="38100" dir="2700000" algn="tl">
                  <a:srgbClr val="000000">
                    <a:alpha val="43137"/>
                  </a:srgbClr>
                </a:outerShdw>
              </a:effectLst>
              <a:cs typeface="Ali_K_Sahifa Bold" pitchFamily="2" charset="-78"/>
            </a:endParaRPr>
          </a:p>
          <a:p>
            <a:pPr marL="64008" indent="0">
              <a:buNone/>
            </a:pPr>
            <a:r>
              <a:rPr lang="ar-IQ" sz="2500" dirty="0" smtClean="0">
                <a:cs typeface="Ali_K_Sahifa Bold" pitchFamily="2" charset="-78"/>
              </a:rPr>
              <a:t>     وردبيني </a:t>
            </a:r>
            <a:r>
              <a:rPr lang="ar-IQ" sz="2500" dirty="0">
                <a:cs typeface="Ali_K_Sahifa Bold" pitchFamily="2" charset="-78"/>
              </a:rPr>
              <a:t>و راستطؤيي كرؤكي راطةياندنة،ض لةكاتي كؤكردنةوةى زانياري و ليَدواني كةساني ثةيوةنديداردا ض لةكاتي رومالَكردن ياخود بلآوكردنةوة،وردبيني و راستطؤيي لة هةريةك لةو ثرؤسانةدا طرنط و ثيَويستة.</a:t>
            </a:r>
            <a:endParaRPr lang="en-US" sz="2500" dirty="0">
              <a:cs typeface="Ali_K_Sahifa Bold" pitchFamily="2" charset="-78"/>
            </a:endParaRPr>
          </a:p>
          <a:p>
            <a:pPr marL="64008" indent="0">
              <a:buNone/>
            </a:pPr>
            <a:r>
              <a:rPr lang="ar-IQ" sz="2500" dirty="0">
                <a:cs typeface="Ali_K_Sahifa Bold" pitchFamily="2" charset="-78"/>
              </a:rPr>
              <a:t>هةربؤية رؤذنامةوان و نيَوةندة ميدياييةكان ثيَويستة لةسةريان  ناوةرؤكي ثةيامةكانيان دةربرِي راست و دروستي وهةقيقةتي رووداوةكان بيَت و دوربن لة شيَواندني زانيارييةكان(طرنطة زانيارييةكان لةسةر بنةماي ئةوةى كة هةية و لةبةردةستاية، نةك ئةوةى نيةو لةخةيالَداية)روومالَي زانياريةكان بكةن هةروةها ثيَويستة رةضاوي وردبيني بكريَت ضونكة طةر سةرنج بدةين هةلَةى ضاث زؤرة هةلَبةت كؤمةلَة هةلَةيةكيش دةبنة هؤي كيَشة ئةطةرضي زؤرجار ئةم هةلآنةش بيَ مةبةستن هةنديَك جاريش ئامانجي لةثشتة كة رؤذنامةوان ياخود خودي دةزطاكة بة ئةنقةست بةكاري دةهيَنيَ،</a:t>
            </a:r>
            <a:endParaRPr lang="en-US" sz="2500" dirty="0">
              <a:cs typeface="Ali_K_Sahifa Bold" pitchFamily="2" charset="-78"/>
            </a:endParaRPr>
          </a:p>
        </p:txBody>
      </p:sp>
    </p:spTree>
    <p:extLst>
      <p:ext uri="{BB962C8B-B14F-4D97-AF65-F5344CB8AC3E}">
        <p14:creationId xmlns:p14="http://schemas.microsoft.com/office/powerpoint/2010/main" val="4129288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19759</TotalTime>
  <Words>1329</Words>
  <Application>Microsoft Office PowerPoint</Application>
  <PresentationFormat>On-screen Show (4:3)</PresentationFormat>
  <Paragraphs>76</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Ali_K_Sahifa</vt:lpstr>
      <vt:lpstr>Ali_K_Sahifa Bold</vt:lpstr>
      <vt:lpstr>Ali_K_Samik</vt:lpstr>
      <vt:lpstr>Arial</vt:lpstr>
      <vt:lpstr>Calibri</vt:lpstr>
      <vt:lpstr>Century Gothic</vt:lpstr>
      <vt:lpstr>Tahoma</vt:lpstr>
      <vt:lpstr>Verdana</vt:lpstr>
      <vt:lpstr>Wingdings 2</vt:lpstr>
      <vt:lpstr>Verve</vt:lpstr>
      <vt:lpstr>  هؤكاره‌كانی  گرنگیدان به‌ ئیتیكی راگه‌یاندن </vt:lpstr>
      <vt:lpstr>3-ريَكخستني ئةو ثيَوةرة ئيتيكيانة لة زؤرباردا ياسايي نين بةلآم لةوانيش جيانين و دةبنة كؤلَةكةيةكي بنضينةيي بؤ بنةما ياساييةكان بة تايبةت لةو ولآتة ديموكراسيانةى ئازادي رادةربرِين و رؤذنامةطةريي و هةقي زانين بونةتة كلتوري باو،بنةما ئيتيكي و ياساييةكان دةبنة تةواوكةري يةكتري بواري بةش بةشكردن و ليَكجياكردنةوةيان ئةستةمة</vt:lpstr>
      <vt:lpstr>PowerPoint Presentation</vt:lpstr>
      <vt:lpstr>PowerPoint Presentation</vt:lpstr>
      <vt:lpstr>PowerPoint Presentation</vt:lpstr>
      <vt:lpstr>PowerPoint Presentation</vt:lpstr>
      <vt:lpstr>PowerPoint Presentation</vt:lpstr>
      <vt:lpstr>بنه‌ماكانی ئیتیك</vt:lpstr>
      <vt:lpstr>PowerPoint Presentation</vt:lpstr>
      <vt:lpstr>PowerPoint Presentation</vt:lpstr>
      <vt:lpstr>PowerPoint Presentation</vt:lpstr>
      <vt:lpstr>ئازادی و ئازایی</vt:lpstr>
      <vt:lpstr>جياكاري وبيَلايةني:- </vt:lpstr>
      <vt:lpstr>ناساندن و ئةتةكيَتي نووسين:- </vt:lpstr>
      <vt:lpstr>PowerPoint Presentation</vt:lpstr>
      <vt:lpstr>PowerPoint Presentation</vt:lpstr>
      <vt:lpstr>PowerPoint Presentation</vt:lpstr>
      <vt:lpstr>ئیتیكی كاری دارێژه‌رانی هه‌وال(محرر):- </vt:lpstr>
      <vt:lpstr>ئیتیكی كاری به‌ڕێوه‌به‌ری وكه‌ناڵ و رادیۆكان:-  1- پێویسته‌له‌ پێناوراستی هه‌وڵبده‌ن ،دور بكه‌ونه‌وه‌له‌چه‌واشه‌كاری. له‌ریكلامكردندا ره‌چاوی جۆر وكولیتی بكرێت، 2- پارێزگاری له‌مافی مرۆڤ بكه‌ن. 3- به‌رپرسی سه‌ره‌كینله‌بڵاوكردنه‌وه‌ی بابه‌ت وزانیاری و په‌خشی به‌رنامه‌جۆراوجۆره‌كان. 4- ره‌چاوی ئاسایشی نه‌ته‌وی بكه‌ن . 5- نابێ رادیۆ وتیڤی له‌خزمه‌تیزۆرینه‌دابن وكه‌مینه‌كانیانچینه‌جیاوازه‌كانی دیكه‌ی كۆمه‌ڵ پشتگوێ بخه‌ن.  و ببنه‌هۆكاری توانه‌وه‌ی ناسنامه‌وكلتوری نه‌ته‌وه‌یی. 7- نابێ پاره‌وبه‌رتیل له‌به‌رامبه‌ر بڵاوكردنه‌وه‌هه‌واڵ وزانیاری ورومالی روداوی مه‌به‌ستدار وه‌ربگرن. </vt:lpstr>
      <vt:lpstr>ئیتیكی كاری وێنه‌گران:-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جياوازي نيَوان ريَساي ئيتيكي و ريَسايي ياسايي</dc:title>
  <dc:creator>TAJ</dc:creator>
  <cp:lastModifiedBy>Knowledge</cp:lastModifiedBy>
  <cp:revision>35</cp:revision>
  <dcterms:created xsi:type="dcterms:W3CDTF">2012-12-17T09:18:00Z</dcterms:created>
  <dcterms:modified xsi:type="dcterms:W3CDTF">2024-03-09T07:25:06Z</dcterms:modified>
</cp:coreProperties>
</file>