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74" r:id="rId2"/>
    <p:sldId id="271" r:id="rId3"/>
    <p:sldId id="258" r:id="rId4"/>
    <p:sldId id="257" r:id="rId5"/>
    <p:sldId id="267" r:id="rId6"/>
    <p:sldId id="268" r:id="rId7"/>
    <p:sldId id="276" r:id="rId8"/>
    <p:sldId id="278" r:id="rId9"/>
    <p:sldId id="262" r:id="rId10"/>
    <p:sldId id="279" r:id="rId11"/>
    <p:sldId id="264" r:id="rId12"/>
    <p:sldId id="269" r:id="rId13"/>
    <p:sldId id="265" r:id="rId14"/>
    <p:sldId id="266" r:id="rId15"/>
    <p:sldId id="282" r:id="rId16"/>
    <p:sldId id="280" r:id="rId17"/>
    <p:sldId id="283" r:id="rId18"/>
    <p:sldId id="284" r:id="rId19"/>
    <p:sldId id="290" r:id="rId20"/>
    <p:sldId id="291" r:id="rId21"/>
    <p:sldId id="285" r:id="rId22"/>
    <p:sldId id="286" r:id="rId23"/>
    <p:sldId id="294" r:id="rId24"/>
    <p:sldId id="295" r:id="rId25"/>
    <p:sldId id="296" r:id="rId26"/>
    <p:sldId id="297" r:id="rId27"/>
    <p:sldId id="298" r:id="rId28"/>
    <p:sldId id="287" r:id="rId29"/>
    <p:sldId id="292" r:id="rId30"/>
    <p:sldId id="288" r:id="rId31"/>
    <p:sldId id="289" r:id="rId32"/>
    <p:sldId id="293" r:id="rId33"/>
    <p:sldId id="299" r:id="rId34"/>
    <p:sldId id="300" r:id="rId3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4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1C01B13-2573-48B3-8195-5279AFE5F873}" type="datetimeFigureOut">
              <a:rPr lang="ar-IQ" smtClean="0"/>
              <a:pPr/>
              <a:t>25/08/1445</a:t>
            </a:fld>
            <a:endParaRPr lang="ar-IQ"/>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01B13-2573-48B3-8195-5279AFE5F873}" type="datetimeFigureOut">
              <a:rPr lang="ar-IQ" smtClean="0"/>
              <a:pPr/>
              <a:t>25/08/1445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C01B13-2573-48B3-8195-5279AFE5F873}" type="datetimeFigureOut">
              <a:rPr lang="ar-IQ" smtClean="0"/>
              <a:pPr/>
              <a:t>25/08/1445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1C01B13-2573-48B3-8195-5279AFE5F873}" type="datetimeFigureOut">
              <a:rPr lang="ar-IQ" smtClean="0"/>
              <a:pPr/>
              <a:t>25/08/1445</a:t>
            </a:fld>
            <a:endParaRPr lang="ar-IQ"/>
          </a:p>
        </p:txBody>
      </p:sp>
      <p:sp>
        <p:nvSpPr>
          <p:cNvPr id="5" name="Footer Placeholder 4"/>
          <p:cNvSpPr>
            <a:spLocks noGrp="1"/>
          </p:cNvSpPr>
          <p:nvPr>
            <p:ph type="ftr" sz="quarter" idx="11"/>
          </p:nvPr>
        </p:nvSpPr>
        <p:spPr>
          <a:xfrm>
            <a:off x="457200" y="6480969"/>
            <a:ext cx="4260056" cy="300831"/>
          </a:xfrm>
        </p:spPr>
        <p:txBody>
          <a:bodyPr/>
          <a:lstStyle/>
          <a:p>
            <a:endParaRPr lang="ar-IQ"/>
          </a:p>
        </p:txBody>
      </p:sp>
      <p:sp>
        <p:nvSpPr>
          <p:cNvPr id="6" name="Slide Number Placeholder 5"/>
          <p:cNvSpPr>
            <a:spLocks noGrp="1"/>
          </p:cNvSpPr>
          <p:nvPr>
            <p:ph type="sldNum" sz="quarter" idx="12"/>
          </p:nvPr>
        </p:nvSpPr>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1C01B13-2573-48B3-8195-5279AFE5F873}" type="datetimeFigureOut">
              <a:rPr lang="ar-IQ" smtClean="0"/>
              <a:pPr/>
              <a:t>25/08/1445</a:t>
            </a:fld>
            <a:endParaRPr lang="ar-IQ"/>
          </a:p>
        </p:txBody>
      </p:sp>
      <p:sp>
        <p:nvSpPr>
          <p:cNvPr id="5" name="Footer Placeholder 4"/>
          <p:cNvSpPr>
            <a:spLocks noGrp="1"/>
          </p:cNvSpPr>
          <p:nvPr>
            <p:ph type="ftr" sz="quarter" idx="11"/>
          </p:nvPr>
        </p:nvSpPr>
        <p:spPr>
          <a:xfrm>
            <a:off x="2619376" y="6480969"/>
            <a:ext cx="4260056" cy="300831"/>
          </a:xfrm>
        </p:spPr>
        <p:txBody>
          <a:bodyPr/>
          <a:lstStyle/>
          <a:p>
            <a:endParaRPr lang="ar-IQ"/>
          </a:p>
        </p:txBody>
      </p:sp>
      <p:sp>
        <p:nvSpPr>
          <p:cNvPr id="6" name="Slide Number Placeholder 5"/>
          <p:cNvSpPr>
            <a:spLocks noGrp="1"/>
          </p:cNvSpPr>
          <p:nvPr>
            <p:ph type="sldNum" sz="quarter" idx="12"/>
          </p:nvPr>
        </p:nvSpPr>
        <p:spPr>
          <a:xfrm>
            <a:off x="8451056" y="809624"/>
            <a:ext cx="502920" cy="300831"/>
          </a:xfrm>
        </p:spPr>
        <p:txBody>
          <a:bodyPr/>
          <a:lstStyle/>
          <a:p>
            <a:fld id="{76F4554F-D90F-4DEA-8D8E-B889F5574728}" type="slidenum">
              <a:rPr lang="ar-IQ" smtClean="0"/>
              <a:pPr/>
              <a:t>‹#›</a:t>
            </a:fld>
            <a:endParaRPr lang="ar-IQ"/>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1C01B13-2573-48B3-8195-5279AFE5F873}" type="datetimeFigureOut">
              <a:rPr lang="ar-IQ" smtClean="0"/>
              <a:pPr/>
              <a:t>25/08/1445</a:t>
            </a:fld>
            <a:endParaRPr lang="ar-IQ"/>
          </a:p>
        </p:txBody>
      </p:sp>
      <p:sp>
        <p:nvSpPr>
          <p:cNvPr id="6" name="Footer Placeholder 5"/>
          <p:cNvSpPr>
            <a:spLocks noGrp="1"/>
          </p:cNvSpPr>
          <p:nvPr>
            <p:ph type="ftr" sz="quarter" idx="11"/>
          </p:nvPr>
        </p:nvSpPr>
        <p:spPr>
          <a:xfrm>
            <a:off x="457200" y="6480969"/>
            <a:ext cx="4260056" cy="301752"/>
          </a:xfrm>
        </p:spPr>
        <p:txBody>
          <a:bodyPr/>
          <a:lstStyle/>
          <a:p>
            <a:endParaRPr lang="ar-IQ"/>
          </a:p>
        </p:txBody>
      </p:sp>
      <p:sp>
        <p:nvSpPr>
          <p:cNvPr id="7" name="Slide Number Placeholder 6"/>
          <p:cNvSpPr>
            <a:spLocks noGrp="1"/>
          </p:cNvSpPr>
          <p:nvPr>
            <p:ph type="sldNum" sz="quarter" idx="12"/>
          </p:nvPr>
        </p:nvSpPr>
        <p:spPr>
          <a:xfrm>
            <a:off x="7589520" y="6480969"/>
            <a:ext cx="502920" cy="301752"/>
          </a:xfrm>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1C01B13-2573-48B3-8195-5279AFE5F873}" type="datetimeFigureOut">
              <a:rPr lang="ar-IQ" smtClean="0"/>
              <a:pPr/>
              <a:t>25/08/1445</a:t>
            </a:fld>
            <a:endParaRPr lang="ar-IQ"/>
          </a:p>
        </p:txBody>
      </p:sp>
      <p:sp>
        <p:nvSpPr>
          <p:cNvPr id="8" name="Footer Placeholder 7"/>
          <p:cNvSpPr>
            <a:spLocks noGrp="1"/>
          </p:cNvSpPr>
          <p:nvPr>
            <p:ph type="ftr" sz="quarter" idx="11"/>
          </p:nvPr>
        </p:nvSpPr>
        <p:spPr>
          <a:xfrm>
            <a:off x="457200" y="6480969"/>
            <a:ext cx="4261104" cy="301752"/>
          </a:xfrm>
        </p:spPr>
        <p:txBody>
          <a:bodyPr/>
          <a:lstStyle/>
          <a:p>
            <a:endParaRPr lang="ar-IQ"/>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6F4554F-D90F-4DEA-8D8E-B889F557472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C01B13-2573-48B3-8195-5279AFE5F873}" type="datetimeFigureOut">
              <a:rPr lang="ar-IQ" smtClean="0"/>
              <a:pPr/>
              <a:t>25/08/1445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1C01B13-2573-48B3-8195-5279AFE5F873}" type="datetimeFigureOut">
              <a:rPr lang="ar-IQ" smtClean="0"/>
              <a:pPr/>
              <a:t>25/08/1445</a:t>
            </a:fld>
            <a:endParaRPr lang="ar-IQ"/>
          </a:p>
        </p:txBody>
      </p:sp>
      <p:sp>
        <p:nvSpPr>
          <p:cNvPr id="3" name="Footer Placeholder 2"/>
          <p:cNvSpPr>
            <a:spLocks noGrp="1"/>
          </p:cNvSpPr>
          <p:nvPr>
            <p:ph type="ftr" sz="quarter" idx="11"/>
          </p:nvPr>
        </p:nvSpPr>
        <p:spPr>
          <a:xfrm>
            <a:off x="457200" y="6481890"/>
            <a:ext cx="4260056" cy="300831"/>
          </a:xfrm>
        </p:spPr>
        <p:txBody>
          <a:bodyPr/>
          <a:lstStyle/>
          <a:p>
            <a:endParaRPr lang="ar-IQ"/>
          </a:p>
        </p:txBody>
      </p:sp>
      <p:sp>
        <p:nvSpPr>
          <p:cNvPr id="4" name="Slide Number Placeholder 3"/>
          <p:cNvSpPr>
            <a:spLocks noGrp="1"/>
          </p:cNvSpPr>
          <p:nvPr>
            <p:ph type="sldNum" sz="quarter" idx="12"/>
          </p:nvPr>
        </p:nvSpPr>
        <p:spPr>
          <a:xfrm>
            <a:off x="7589520" y="6480969"/>
            <a:ext cx="502920" cy="301752"/>
          </a:xfrm>
        </p:spPr>
        <p:txBody>
          <a:bodyPr/>
          <a:lstStyle/>
          <a:p>
            <a:fld id="{76F4554F-D90F-4DEA-8D8E-B889F5574728}" type="slidenum">
              <a:rPr lang="ar-IQ" smtClean="0"/>
              <a:pPr/>
              <a:t>‹#›</a:t>
            </a:fld>
            <a:endParaRPr lang="ar-IQ"/>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1C01B13-2573-48B3-8195-5279AFE5F873}" type="datetimeFigureOut">
              <a:rPr lang="ar-IQ" smtClean="0"/>
              <a:pPr/>
              <a:t>25/08/1445</a:t>
            </a:fld>
            <a:endParaRPr lang="ar-IQ"/>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6F4554F-D90F-4DEA-8D8E-B889F557472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1C01B13-2573-48B3-8195-5279AFE5F873}" type="datetimeFigureOut">
              <a:rPr lang="ar-IQ" smtClean="0"/>
              <a:pPr/>
              <a:t>25/08/1445</a:t>
            </a:fld>
            <a:endParaRPr lang="ar-IQ"/>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6F4554F-D90F-4DEA-8D8E-B889F557472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C01B13-2573-48B3-8195-5279AFE5F873}" type="datetimeFigureOut">
              <a:rPr lang="ar-IQ" smtClean="0"/>
              <a:pPr/>
              <a:t>25/08/1445</a:t>
            </a:fld>
            <a:endParaRPr lang="ar-IQ"/>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6F4554F-D90F-4DEA-8D8E-B889F5574728}"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5303392"/>
            <a:ext cx="3095352" cy="573880"/>
          </a:xfrm>
        </p:spPr>
        <p:txBody>
          <a:bodyPr>
            <a:normAutofit fontScale="92500"/>
          </a:bodyPr>
          <a:lstStyle/>
          <a:p>
            <a:r>
              <a:rPr lang="ar-IQ" dirty="0" smtClean="0">
                <a:cs typeface="_R i b a Z_11" panose="02000400000000000000" pitchFamily="2" charset="-78"/>
              </a:rPr>
              <a:t>ث.ى.د  سارا محسن قادر</a:t>
            </a:r>
            <a:endParaRPr lang="en-US" dirty="0">
              <a:cs typeface="_R i b a Z_11" panose="02000400000000000000" pitchFamily="2" charset="-78"/>
            </a:endParaRPr>
          </a:p>
        </p:txBody>
      </p:sp>
      <p:sp>
        <p:nvSpPr>
          <p:cNvPr id="4" name="Rectangle 3"/>
          <p:cNvSpPr/>
          <p:nvPr/>
        </p:nvSpPr>
        <p:spPr>
          <a:xfrm>
            <a:off x="2627784" y="980728"/>
            <a:ext cx="6408712" cy="923330"/>
          </a:xfrm>
          <a:prstGeom prst="rect">
            <a:avLst/>
          </a:prstGeom>
          <a:noFill/>
        </p:spPr>
        <p:txBody>
          <a:bodyPr wrap="square" lIns="91440" tIns="45720" rIns="91440" bIns="45720">
            <a:spAutoFit/>
          </a:bodyPr>
          <a:lstStyle/>
          <a:p>
            <a:pPr algn="ctr"/>
            <a:r>
              <a:rPr lang="ar-IQ"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cs typeface="_R i b a Z_09" panose="02000400000000000000" pitchFamily="2" charset="-78"/>
              </a:rPr>
              <a:t>ريكلامي تةلةفزيؤني</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cs typeface="_R i b a Z_09" panose="02000400000000000000" pitchFamily="2" charset="-78"/>
            </a:endParaRPr>
          </a:p>
        </p:txBody>
      </p:sp>
    </p:spTree>
    <p:extLst>
      <p:ext uri="{BB962C8B-B14F-4D97-AF65-F5344CB8AC3E}">
        <p14:creationId xmlns:p14="http://schemas.microsoft.com/office/powerpoint/2010/main" val="23145526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7494"/>
            <a:ext cx="7931224" cy="1399032"/>
          </a:xfrm>
        </p:spPr>
        <p:txBody>
          <a:bodyPr>
            <a:normAutofit/>
          </a:bodyPr>
          <a:lstStyle/>
          <a:p>
            <a:r>
              <a:rPr lang="ar-IQ" sz="3600" dirty="0" smtClean="0">
                <a:solidFill>
                  <a:schemeClr val="tx1"/>
                </a:solidFill>
                <a:cs typeface="Ali_K_Jiddah" pitchFamily="2" charset="-78"/>
              </a:rPr>
              <a:t>تايبةتمةندييةكاني  </a:t>
            </a:r>
            <a:r>
              <a:rPr lang="en-US" sz="3600" dirty="0" smtClean="0">
                <a:solidFill>
                  <a:schemeClr val="tx1"/>
                </a:solidFill>
                <a:cs typeface="Ali_K_Jiddah" pitchFamily="2" charset="-78"/>
              </a:rPr>
              <a:t>TV</a:t>
            </a:r>
            <a:r>
              <a:rPr lang="ar-IQ" sz="3600" dirty="0" smtClean="0">
                <a:solidFill>
                  <a:schemeClr val="tx1"/>
                </a:solidFill>
                <a:cs typeface="Ali_K_Jiddah" pitchFamily="2" charset="-78"/>
              </a:rPr>
              <a:t> سةبارةت بة ريكلام</a:t>
            </a:r>
            <a:endParaRPr lang="en-US" sz="3600" dirty="0">
              <a:solidFill>
                <a:schemeClr val="tx1"/>
              </a:solidFill>
            </a:endParaRPr>
          </a:p>
        </p:txBody>
      </p:sp>
      <p:sp>
        <p:nvSpPr>
          <p:cNvPr id="3" name="Content Placeholder 2"/>
          <p:cNvSpPr>
            <a:spLocks noGrp="1"/>
          </p:cNvSpPr>
          <p:nvPr>
            <p:ph idx="1"/>
          </p:nvPr>
        </p:nvSpPr>
        <p:spPr>
          <a:xfrm>
            <a:off x="457200" y="1484784"/>
            <a:ext cx="8229600" cy="4970024"/>
          </a:xfrm>
        </p:spPr>
        <p:txBody>
          <a:bodyPr>
            <a:normAutofit fontScale="77500" lnSpcReduction="20000"/>
          </a:bodyPr>
          <a:lstStyle/>
          <a:p>
            <a:pPr>
              <a:buNone/>
            </a:pPr>
            <a:r>
              <a:rPr lang="ar-IQ" sz="3200" dirty="0" smtClean="0">
                <a:cs typeface="Ali_K_Sahifa" pitchFamily="2" charset="-78"/>
              </a:rPr>
              <a:t>1- تواناي </a:t>
            </a:r>
            <a:r>
              <a:rPr lang="ar-IQ" sz="3200" dirty="0">
                <a:cs typeface="Ali_K_Sahifa" pitchFamily="2" charset="-78"/>
              </a:rPr>
              <a:t>طةورةكردني شتي </a:t>
            </a:r>
            <a:r>
              <a:rPr lang="ar-IQ" sz="3200" dirty="0" smtClean="0">
                <a:cs typeface="Ali_K_Sahifa" pitchFamily="2" charset="-78"/>
              </a:rPr>
              <a:t>بضوكى هةية </a:t>
            </a:r>
            <a:r>
              <a:rPr lang="ar-IQ" sz="3200" dirty="0">
                <a:cs typeface="Ali_K_Sahifa" pitchFamily="2" charset="-78"/>
              </a:rPr>
              <a:t>و </a:t>
            </a:r>
            <a:r>
              <a:rPr lang="ar-IQ" sz="3200" dirty="0" smtClean="0">
                <a:cs typeface="Ali_K_Sahifa" pitchFamily="2" charset="-78"/>
              </a:rPr>
              <a:t> دةتوانى جيَطيرةكان بجولَنيَتةوة، </a:t>
            </a:r>
            <a:r>
              <a:rPr lang="ar-IQ" sz="3200" dirty="0">
                <a:cs typeface="Ali_K_Sahifa" pitchFamily="2" charset="-78"/>
              </a:rPr>
              <a:t>هةموو وشةيةك لة دةقي ريكلام ئةخريَتة روو بةشيَوةي جياواز(بةرزي و نزمي </a:t>
            </a:r>
            <a:r>
              <a:rPr lang="ar-IQ" sz="3200" dirty="0" smtClean="0">
                <a:cs typeface="Ali_K_Sahifa" pitchFamily="2" charset="-78"/>
              </a:rPr>
              <a:t>دةنط</a:t>
            </a:r>
            <a:r>
              <a:rPr lang="en-US" sz="3200" dirty="0" smtClean="0">
                <a:cs typeface="Ali_K_Sahifa" pitchFamily="2" charset="-78"/>
              </a:rPr>
              <a:t>MKMJKI</a:t>
            </a:r>
            <a:r>
              <a:rPr lang="ar-IQ" sz="3200" dirty="0" smtClean="0">
                <a:cs typeface="Ali_K_Sahifa" pitchFamily="2" charset="-78"/>
              </a:rPr>
              <a:t> </a:t>
            </a:r>
            <a:r>
              <a:rPr lang="ar-IQ" sz="3200" dirty="0">
                <a:cs typeface="Ali_K_Sahifa" pitchFamily="2" charset="-78"/>
              </a:rPr>
              <a:t>و فةنازيا</a:t>
            </a:r>
          </a:p>
          <a:p>
            <a:pPr>
              <a:buNone/>
            </a:pPr>
            <a:r>
              <a:rPr lang="ar-IQ" sz="3200" dirty="0">
                <a:cs typeface="Ali_K_Sahifa" pitchFamily="2" charset="-78"/>
              </a:rPr>
              <a:t>2- تواني هةلَبذاردني باشترين بةرنامةى </a:t>
            </a:r>
            <a:r>
              <a:rPr lang="en-US" sz="3200" dirty="0" err="1">
                <a:cs typeface="Ali_K_Sahifa" pitchFamily="2" charset="-78"/>
              </a:rPr>
              <a:t>tv</a:t>
            </a:r>
            <a:r>
              <a:rPr lang="en-US" sz="3200" dirty="0">
                <a:cs typeface="Ali_K_Sahifa" pitchFamily="2" charset="-78"/>
              </a:rPr>
              <a:t> </a:t>
            </a:r>
            <a:r>
              <a:rPr lang="ar-IQ" sz="3200" dirty="0">
                <a:cs typeface="Ali_K_Sahifa" pitchFamily="2" charset="-78"/>
              </a:rPr>
              <a:t>لة نيَو بةرنامةكاني تةلةفزيؤن كة لة رِيَطةيةوة ثةيامي ريكلامي هةلَدةبذيَريَت كة لة ريَطةيةوة بطاتة بينةر</a:t>
            </a:r>
          </a:p>
          <a:p>
            <a:pPr>
              <a:buNone/>
            </a:pPr>
            <a:r>
              <a:rPr lang="ar-IQ" sz="3200" dirty="0">
                <a:cs typeface="Ali_K_Sahifa" pitchFamily="2" charset="-78"/>
              </a:rPr>
              <a:t>3- بةرهةمهيَنةري ريكلام دةتوانيَ كاتي طونجاو دياريبكات  </a:t>
            </a:r>
          </a:p>
          <a:p>
            <a:pPr>
              <a:buNone/>
            </a:pPr>
            <a:r>
              <a:rPr lang="ar-IQ" sz="3200" dirty="0">
                <a:cs typeface="Ali_K_Sahifa" pitchFamily="2" charset="-78"/>
              </a:rPr>
              <a:t>4- </a:t>
            </a:r>
            <a:r>
              <a:rPr lang="en-US" sz="3200" dirty="0">
                <a:cs typeface="Ali_K_Sahifa" pitchFamily="2" charset="-78"/>
              </a:rPr>
              <a:t>TV </a:t>
            </a:r>
            <a:r>
              <a:rPr lang="ar-IQ" sz="3200" dirty="0">
                <a:cs typeface="Ali_K_Sahifa" pitchFamily="2" charset="-78"/>
              </a:rPr>
              <a:t> لباشترين هؤكاري ريكلامة لةكاتي ريكلامكردن بؤ كةلوثةليَك كة ثيَويستي بة بينين هةبيَت</a:t>
            </a:r>
          </a:p>
          <a:p>
            <a:pPr>
              <a:buNone/>
            </a:pPr>
            <a:r>
              <a:rPr lang="ar-IQ" sz="3200" dirty="0">
                <a:cs typeface="Ali_K_Sahifa" pitchFamily="2" charset="-78"/>
              </a:rPr>
              <a:t>5- </a:t>
            </a:r>
            <a:r>
              <a:rPr lang="en-US" sz="3200" dirty="0">
                <a:cs typeface="Ali_K_Sahifa" pitchFamily="2" charset="-78"/>
              </a:rPr>
              <a:t>TV </a:t>
            </a:r>
            <a:r>
              <a:rPr lang="ar-IQ" sz="3200" dirty="0">
                <a:cs typeface="Ali_K_Sahifa" pitchFamily="2" charset="-78"/>
              </a:rPr>
              <a:t> قسة دةكات ،مامةلَة لةطةلَ هةستي طويَ و ضاو دةكات </a:t>
            </a:r>
            <a:endParaRPr lang="ar-IQ" sz="3200" dirty="0" smtClean="0">
              <a:cs typeface="Ali_K_Sahifa" pitchFamily="2" charset="-78"/>
            </a:endParaRPr>
          </a:p>
          <a:p>
            <a:pPr>
              <a:buNone/>
            </a:pPr>
            <a:r>
              <a:rPr lang="ar-IQ" sz="3200" dirty="0" smtClean="0">
                <a:cs typeface="Ali_K_Sahifa" pitchFamily="2" charset="-78"/>
              </a:rPr>
              <a:t>6- </a:t>
            </a:r>
            <a:r>
              <a:rPr lang="ar-IQ" sz="3200" dirty="0">
                <a:cs typeface="Ali_K_Sahifa" pitchFamily="2" charset="-78"/>
              </a:rPr>
              <a:t>سةرباري زؤري تيَضووني ريكلامي تةلةفزيؤني ،بةلآم كؤمثانياكان دةتوانن بؤ طةيشتن بة بازارِ كردن بةكاري بهيَنن.ئةمة جطةلةوةى زؤرجار ئةو ثارةية زؤركةمترة لةو قازانجةى لة ريَطةي ريكلامةكةوة وةريدةطرن</a:t>
            </a:r>
          </a:p>
          <a:p>
            <a:pPr>
              <a:buNone/>
            </a:pPr>
            <a:r>
              <a:rPr lang="ar-IQ" sz="3200" dirty="0">
                <a:cs typeface="Ali_K_Sahifa" pitchFamily="2" charset="-78"/>
              </a:rPr>
              <a:t>7-زؤرجار  برِياري </a:t>
            </a:r>
            <a:r>
              <a:rPr lang="ar-IQ" sz="3200" dirty="0" smtClean="0">
                <a:cs typeface="Ali_K_Sahifa" pitchFamily="2" charset="-78"/>
              </a:rPr>
              <a:t>كريني </a:t>
            </a:r>
            <a:r>
              <a:rPr lang="ar-IQ" sz="3200" dirty="0">
                <a:cs typeface="Ali_K_Sahifa" pitchFamily="2" charset="-78"/>
              </a:rPr>
              <a:t>كالآ لة ريَطةى ريكلامي تةلةفزيؤنةوةية</a:t>
            </a:r>
          </a:p>
          <a:p>
            <a:pPr>
              <a:buNone/>
            </a:pPr>
            <a:r>
              <a:rPr lang="ar-IQ" sz="3200" dirty="0">
                <a:cs typeface="Ali_K_Sahifa" pitchFamily="2" charset="-78"/>
              </a:rPr>
              <a:t>8-دووبارةبوونةوة لة رؤذيَكا   تاوةكو زؤرترين بينةر بيبينيَ</a:t>
            </a:r>
          </a:p>
          <a:p>
            <a:endParaRPr lang="en-US" dirty="0"/>
          </a:p>
        </p:txBody>
      </p:sp>
    </p:spTree>
    <p:extLst>
      <p:ext uri="{BB962C8B-B14F-4D97-AF65-F5344CB8AC3E}">
        <p14:creationId xmlns:p14="http://schemas.microsoft.com/office/powerpoint/2010/main" val="20211628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579296" cy="6194160"/>
          </a:xfrm>
        </p:spPr>
        <p:txBody>
          <a:bodyPr>
            <a:noAutofit/>
          </a:bodyPr>
          <a:lstStyle/>
          <a:p>
            <a:pPr marL="64008" indent="0">
              <a:buNone/>
            </a:pPr>
            <a:r>
              <a:rPr lang="ar-IQ" sz="2400" b="1" dirty="0">
                <a:ln w="22225">
                  <a:solidFill>
                    <a:schemeClr val="accent2"/>
                  </a:solidFill>
                  <a:prstDash val="solid"/>
                </a:ln>
                <a:solidFill>
                  <a:schemeClr val="accent2">
                    <a:lumMod val="40000"/>
                    <a:lumOff val="60000"/>
                  </a:schemeClr>
                </a:solidFill>
                <a:cs typeface="Ali_K_Sharif bold" pitchFamily="2" charset="-78"/>
              </a:rPr>
              <a:t>دةكريَت ضةند رِةطةزيَكى سةرةكى دةستنيشان بكةين كة ثيَويستة لة رِيكلامى تةلةفزيؤنى دا هةبن</a:t>
            </a:r>
            <a:r>
              <a:rPr lang="en-US" sz="2400" b="1" dirty="0">
                <a:ln w="22225">
                  <a:solidFill>
                    <a:schemeClr val="accent2"/>
                  </a:solidFill>
                  <a:prstDash val="solid"/>
                </a:ln>
                <a:solidFill>
                  <a:schemeClr val="accent2">
                    <a:lumMod val="40000"/>
                    <a:lumOff val="60000"/>
                  </a:schemeClr>
                </a:solidFill>
                <a:cs typeface="Ali_K_Sharif bold" pitchFamily="2" charset="-78"/>
              </a:rPr>
              <a:t>: </a:t>
            </a:r>
          </a:p>
          <a:p>
            <a:pPr lvl="0"/>
            <a:r>
              <a:rPr lang="ar-IQ" sz="2400" dirty="0">
                <a:cs typeface="Ali_K_Sharif bold" pitchFamily="2" charset="-78"/>
              </a:rPr>
              <a:t>رِيكلامى تةلةفزيؤنى هةردوو رِةطةزى دةنط و رِةنط بة هةموو شيَوازو جؤرةكان و ثيَكهاتةكانةوة تيَكةلَى يةكتر دةكات، ئةمةش وايكردووة ببيَتة هؤكارِيَكى كاريطةر و رِازي كار و جيَطاى سةرنج و تيَرِمان و بيستن و بينين بيَت، بة بةراورد لةطةلَ ئةو هؤكارانةى كة مامةلَة لةطةلَ يةك هةست </a:t>
            </a:r>
            <a:r>
              <a:rPr lang="ar-IQ" sz="2400" dirty="0" smtClean="0">
                <a:cs typeface="Ali_K_Sharif bold" pitchFamily="2" charset="-78"/>
              </a:rPr>
              <a:t>دةكةن</a:t>
            </a:r>
          </a:p>
          <a:p>
            <a:pPr lvl="0"/>
            <a:endParaRPr lang="en-US" sz="2400" dirty="0">
              <a:cs typeface="Ali_K_Sharif bold" pitchFamily="2" charset="-78"/>
            </a:endParaRPr>
          </a:p>
          <a:p>
            <a:pPr lvl="0"/>
            <a:r>
              <a:rPr lang="ar-IQ" sz="2400" dirty="0">
                <a:cs typeface="Ali_K_Sharif bold" pitchFamily="2" charset="-78"/>
              </a:rPr>
              <a:t>رِيكلامى تةلةفزيؤنى كاريطةرى لةسةر ذماريةكى زؤرى بينةر هةية لة يةك كاتدا بةبآ جياوازى لة ئاستى تةمةن و رِةطةز و ئاستى رؤشنبيرى. </a:t>
            </a:r>
            <a:endParaRPr lang="ar-IQ" sz="2400" dirty="0" smtClean="0">
              <a:cs typeface="Ali_K_Sharif bold" pitchFamily="2" charset="-78"/>
            </a:endParaRPr>
          </a:p>
          <a:p>
            <a:pPr lvl="0"/>
            <a:endParaRPr lang="en-US" sz="2400" dirty="0">
              <a:cs typeface="Ali_K_Sharif bold" pitchFamily="2" charset="-78"/>
            </a:endParaRPr>
          </a:p>
          <a:p>
            <a:pPr lvl="0"/>
            <a:r>
              <a:rPr lang="ar-IQ" sz="2400" dirty="0">
                <a:cs typeface="Ali_K_Sharif bold" pitchFamily="2" charset="-78"/>
              </a:rPr>
              <a:t>رِيكلامى تةلةفزيؤنى رِيكلاميَكى دوو ئارِاستةية بةو مانايةى لايةنى رِيكلام كار تةنها مةبةستى طةياندنى زانيارى نية بؤ بةكاربةر، بةلَكو لةثالأ ئةمةشدا دةيةويَت دلَنيا بيَت لةوةى بةشيَوازى ضؤنايةتييةكى طونجاو زانياريةكة بطاتة بةكاربةر، ئةمةش لة رِيَطةى زانينى كاردانةوةى بةكاربةركة بة فيدباك ناودةبريَت</a:t>
            </a:r>
            <a:r>
              <a:rPr lang="ar-IQ" sz="2400" dirty="0" smtClean="0">
                <a:cs typeface="Ali_K_Sharif bold" pitchFamily="2" charset="-78"/>
              </a:rPr>
              <a:t>.</a:t>
            </a:r>
            <a:endParaRPr lang="en-US" sz="2400" dirty="0">
              <a:cs typeface="Ali_K_Sharif bold" pitchFamily="2" charset="-78"/>
            </a:endParaRPr>
          </a:p>
        </p:txBody>
      </p:sp>
    </p:spTree>
    <p:extLst>
      <p:ext uri="{BB962C8B-B14F-4D97-AF65-F5344CB8AC3E}">
        <p14:creationId xmlns:p14="http://schemas.microsoft.com/office/powerpoint/2010/main" val="80268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4120"/>
          </a:xfrm>
        </p:spPr>
        <p:txBody>
          <a:bodyPr>
            <a:normAutofit fontScale="92500" lnSpcReduction="20000"/>
          </a:bodyPr>
          <a:lstStyle/>
          <a:p>
            <a:pPr lvl="0"/>
            <a:r>
              <a:rPr lang="ar-IQ" sz="3200" dirty="0">
                <a:cs typeface="Ali_K_Sharif bold" pitchFamily="2" charset="-78"/>
              </a:rPr>
              <a:t>رِيكلامى تةلةفزيؤنى ضالاكيةكى طشتيية يان بة طوزارشتيَكى تر لة رِيكلامى تةلةفزيؤنى هيض جؤرة ثةيوةنديةكى رِاستةوخؤ لة نيَوان رِيكلام كار و بةكاربةر نية بؤ كرِينى كالآ، بةلَكو ثةيام و زانياريةكان بةشيَوةيةكى نارِاستةوخؤ لة رِيَطةى ئامرازيَكى دياريكراو دةطةينيَت، بة مةبةستى هاندانى رِةفتارى بةكاربةر بؤ كرِينى كالآ</a:t>
            </a:r>
            <a:r>
              <a:rPr lang="ar-IQ" sz="3200" dirty="0" smtClean="0">
                <a:cs typeface="Ali_K_Sharif bold" pitchFamily="2" charset="-78"/>
              </a:rPr>
              <a:t>.</a:t>
            </a:r>
          </a:p>
          <a:p>
            <a:pPr lvl="0"/>
            <a:endParaRPr lang="en-US" sz="3200" dirty="0">
              <a:cs typeface="Ali_K_Sharif bold" pitchFamily="2" charset="-78"/>
            </a:endParaRPr>
          </a:p>
          <a:p>
            <a:pPr lvl="0"/>
            <a:r>
              <a:rPr lang="ar-IQ" sz="3200" dirty="0">
                <a:cs typeface="Ali_K_Sharif bold" pitchFamily="2" charset="-78"/>
              </a:rPr>
              <a:t>رِيكلامى تةلةفزيؤنى هةولَيَكة لة بةرامبةردا لايةنى رِيكلام كار كريَ و تيَضوونى رِيكلامة كة دةداتة ئةو لايةن و ئامرازةى كة زانيارى و ثةيامة رِيكلامي يةكةى دةطةينيَتة بةكاربةر. </a:t>
            </a:r>
            <a:endParaRPr lang="ar-IQ" sz="3200" dirty="0" smtClean="0">
              <a:cs typeface="Ali_K_Sharif bold" pitchFamily="2" charset="-78"/>
            </a:endParaRPr>
          </a:p>
          <a:p>
            <a:pPr lvl="0"/>
            <a:endParaRPr lang="en-US" sz="3200" dirty="0">
              <a:cs typeface="Ali_K_Sharif bold" pitchFamily="2" charset="-78"/>
            </a:endParaRPr>
          </a:p>
          <a:p>
            <a:r>
              <a:rPr lang="ar-IQ" sz="3200" dirty="0">
                <a:cs typeface="Ali_K_Sharif bold" pitchFamily="2" charset="-78"/>
              </a:rPr>
              <a:t>رِيكلامى تةلةفزيؤنى زياتر كار لةسةر بينةر دةكات بة مةبةستى سةرنجرِاكيَشان و هاندانى بةكاربةر بؤ كرِين و بةكارهيَنانى كالآ تةنانةت ئةطةر ثيَويستيش ثيَ نةبيَت ئةويش لة رِيَطةى شيَوازةكانى نمايشكردنى رِيكلامةكة.</a:t>
            </a:r>
            <a:endParaRPr lang="en-US" sz="3200" dirty="0">
              <a:cs typeface="Ali_K_Sharif bold" pitchFamily="2" charset="-78"/>
            </a:endParaRPr>
          </a:p>
          <a:p>
            <a:endParaRPr lang="en-US" sz="3200" dirty="0">
              <a:cs typeface="Ali_K_Sharif bold" pitchFamily="2" charset="-78"/>
            </a:endParaRPr>
          </a:p>
          <a:p>
            <a:endParaRPr lang="en-US" dirty="0"/>
          </a:p>
        </p:txBody>
      </p:sp>
    </p:spTree>
    <p:extLst>
      <p:ext uri="{BB962C8B-B14F-4D97-AF65-F5344CB8AC3E}">
        <p14:creationId xmlns:p14="http://schemas.microsoft.com/office/powerpoint/2010/main" val="1554976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52"/>
            <a:ext cx="8229600" cy="1399032"/>
          </a:xfrm>
        </p:spPr>
        <p:txBody>
          <a:bodyPr>
            <a:normAutofit/>
          </a:bodyPr>
          <a:lstStyle/>
          <a:p>
            <a:pPr algn="ctr"/>
            <a:r>
              <a:rPr lang="ar-IQ" sz="3200" dirty="0" smtClean="0">
                <a:solidFill>
                  <a:schemeClr val="accent1">
                    <a:lumMod val="75000"/>
                  </a:schemeClr>
                </a:solidFill>
                <a:cs typeface="Ali_K_Alwand" pitchFamily="2" charset="-78"/>
              </a:rPr>
              <a:t>خةسلَةتةكاني  ريكلامي سةركةوتوو</a:t>
            </a:r>
            <a:r>
              <a:rPr lang="ar-IQ" sz="3200" dirty="0" smtClean="0">
                <a:solidFill>
                  <a:srgbClr val="FF0000"/>
                </a:solidFill>
                <a:cs typeface="Ali_K_Alwand" pitchFamily="2" charset="-78"/>
              </a:rPr>
              <a:t/>
            </a:r>
            <a:br>
              <a:rPr lang="ar-IQ" sz="3200" dirty="0" smtClean="0">
                <a:solidFill>
                  <a:srgbClr val="FF0000"/>
                </a:solidFill>
                <a:cs typeface="Ali_K_Alwand" pitchFamily="2" charset="-78"/>
              </a:rPr>
            </a:br>
            <a:endParaRPr lang="en-US" sz="3200" dirty="0">
              <a:solidFill>
                <a:srgbClr val="FF0000"/>
              </a:solidFill>
              <a:cs typeface="Ali_K_Alwand" pitchFamily="2" charset="-78"/>
            </a:endParaRPr>
          </a:p>
        </p:txBody>
      </p:sp>
      <p:sp>
        <p:nvSpPr>
          <p:cNvPr id="3" name="Content Placeholder 2"/>
          <p:cNvSpPr>
            <a:spLocks noGrp="1"/>
          </p:cNvSpPr>
          <p:nvPr>
            <p:ph sz="quarter" idx="1"/>
          </p:nvPr>
        </p:nvSpPr>
        <p:spPr>
          <a:xfrm>
            <a:off x="0" y="1371600"/>
            <a:ext cx="9144000" cy="5102352"/>
          </a:xfrm>
        </p:spPr>
        <p:txBody>
          <a:bodyPr>
            <a:noAutofit/>
          </a:bodyPr>
          <a:lstStyle/>
          <a:p>
            <a:pPr algn="r">
              <a:buNone/>
            </a:pPr>
            <a:r>
              <a:rPr lang="ar-IQ" dirty="0" smtClean="0">
                <a:solidFill>
                  <a:schemeClr val="accent3">
                    <a:lumMod val="75000"/>
                  </a:schemeClr>
                </a:solidFill>
                <a:cs typeface="Ali_K_Alwand" pitchFamily="2" charset="-78"/>
              </a:rPr>
              <a:t>1- </a:t>
            </a:r>
            <a:r>
              <a:rPr lang="ar-IQ" sz="2400" dirty="0" smtClean="0">
                <a:cs typeface="Ali_K_Alwand" pitchFamily="2" charset="-78"/>
              </a:rPr>
              <a:t>ئاساني  لة دةربرِيندا بة شيَوةيةك  طونجاو بيَت بؤ هةموو تةمةن جياوازةكان.</a:t>
            </a:r>
          </a:p>
          <a:p>
            <a:pPr algn="r">
              <a:buNone/>
            </a:pPr>
            <a:r>
              <a:rPr lang="ar-IQ" sz="2400" dirty="0" smtClean="0">
                <a:cs typeface="Ali_K_Alwand" pitchFamily="2" charset="-78"/>
              </a:rPr>
              <a:t>2- بةكارهيَناني دةستةواذةى طونجاو و سادة كة كاربكاتة سةر هزر و و سةرنجي ئيَمة.</a:t>
            </a:r>
          </a:p>
          <a:p>
            <a:pPr algn="r">
              <a:buNone/>
            </a:pPr>
            <a:r>
              <a:rPr lang="ar-IQ" sz="2400" dirty="0" smtClean="0">
                <a:cs typeface="Ali_K_Alwand" pitchFamily="2" charset="-78"/>
              </a:rPr>
              <a:t>3- بةكارهيَناني ويَنةى طوزارشتي و تةقةنياتي نويَ.</a:t>
            </a:r>
          </a:p>
          <a:p>
            <a:pPr algn="r">
              <a:buNone/>
            </a:pPr>
            <a:r>
              <a:rPr lang="ar-IQ" sz="2400" dirty="0" smtClean="0">
                <a:cs typeface="Ali_K_Alwand" pitchFamily="2" charset="-78"/>
              </a:rPr>
              <a:t>4- بةرهةمهيَنةري ريكلامةكة كةسيَتي خؤي نيشان بدات لةرووي بةكارهيَناني سةليقةوة..</a:t>
            </a:r>
          </a:p>
          <a:p>
            <a:pPr algn="r">
              <a:buNone/>
            </a:pPr>
            <a:endParaRPr lang="ar-IQ" sz="2400" dirty="0">
              <a:cs typeface="Ali_K_Alwand" pitchFamily="2" charset="-78"/>
            </a:endParaRPr>
          </a:p>
          <a:p>
            <a:pPr algn="r">
              <a:buNone/>
            </a:pPr>
            <a:endParaRPr lang="ar-IQ" sz="2400" dirty="0" smtClean="0">
              <a:cs typeface="Ali_K_Alwand" pitchFamily="2" charset="-78"/>
            </a:endParaRPr>
          </a:p>
          <a:p>
            <a:pPr>
              <a:buNone/>
            </a:pPr>
            <a:r>
              <a:rPr lang="ar-IQ" altLang="en-US" sz="2800" dirty="0" smtClean="0">
                <a:cs typeface="Ali_K_Alwand" pitchFamily="2" charset="-78"/>
              </a:rPr>
              <a:t>       زانايانى </a:t>
            </a:r>
            <a:r>
              <a:rPr lang="ar-IQ" altLang="en-US" sz="2800" dirty="0">
                <a:cs typeface="Ali_K_Alwand" pitchFamily="2" charset="-78"/>
              </a:rPr>
              <a:t>دةروونى ثيَيانوابوو ريَكلام لةمرِؤدا شةرِيَكى طشتطيرة، نةك تةنها بؤ مؤنؤثؤلَكردنى بازارِ بةلَكو بؤ كؤنترؤلَكردنى هزرو رةفتارو كلتوورى باوى نيَو كؤمةلطا، لة ريَطاى ريَكلامى بازرطانى، رؤشنبيرى، هونةرى و كؤمةلآيةتى، مةيل و ئاراستةو بؤضوونى تاك دةطؤرِدريَت كار دةكاتة سةر بةهيَزو لاوازبوونى ئينتماى نيشتمانى و نةتةوايةتى</a:t>
            </a:r>
            <a:endParaRPr lang="ar-IQ" sz="2800" dirty="0">
              <a:cs typeface="Ali_K_Alwand" pitchFamily="2" charset="-78"/>
            </a:endParaRPr>
          </a:p>
          <a:p>
            <a:pPr algn="r">
              <a:buNone/>
            </a:pPr>
            <a:endParaRPr lang="en-US" sz="2800" dirty="0">
              <a:cs typeface="Ali_K_Alwand" pitchFamily="2" charset="-78"/>
            </a:endParaRPr>
          </a:p>
        </p:txBody>
      </p:sp>
    </p:spTree>
    <p:extLst>
      <p:ext uri="{BB962C8B-B14F-4D97-AF65-F5344CB8AC3E}">
        <p14:creationId xmlns:p14="http://schemas.microsoft.com/office/powerpoint/2010/main" val="2875991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16632"/>
            <a:ext cx="8867328" cy="6122152"/>
          </a:xfrm>
        </p:spPr>
        <p:txBody>
          <a:bodyPr>
            <a:noAutofit/>
          </a:bodyPr>
          <a:lstStyle/>
          <a:p>
            <a:r>
              <a:rPr lang="ar-IQ" sz="2400" b="1" dirty="0">
                <a:solidFill>
                  <a:schemeClr val="accent1">
                    <a:lumMod val="60000"/>
                    <a:lumOff val="40000"/>
                  </a:schemeClr>
                </a:solidFill>
                <a:effectLst>
                  <a:outerShdw blurRad="38100" dist="38100" dir="2700000" algn="tl">
                    <a:srgbClr val="000000">
                      <a:alpha val="43137"/>
                    </a:srgbClr>
                  </a:outerShdw>
                </a:effectLst>
                <a:cs typeface="Ali_K_Alwand" pitchFamily="2" charset="-78"/>
              </a:rPr>
              <a:t>لة ولآتاني ثيَشكةوتوو ضؤن ريَكلام دةكةن؟</a:t>
            </a:r>
            <a:endParaRPr lang="en-US" sz="2400" b="1" dirty="0">
              <a:solidFill>
                <a:schemeClr val="accent1">
                  <a:lumMod val="60000"/>
                  <a:lumOff val="40000"/>
                </a:schemeClr>
              </a:solidFill>
              <a:effectLst>
                <a:outerShdw blurRad="38100" dist="38100" dir="2700000" algn="tl">
                  <a:srgbClr val="000000">
                    <a:alpha val="43137"/>
                  </a:srgbClr>
                </a:outerShdw>
              </a:effectLst>
              <a:cs typeface="Ali_K_Alwand" pitchFamily="2" charset="-78"/>
            </a:endParaRPr>
          </a:p>
          <a:p>
            <a:r>
              <a:rPr lang="en-US" sz="2400" dirty="0">
                <a:cs typeface="Ali_K_Alwand" pitchFamily="2" charset="-78"/>
              </a:rPr>
              <a:t>      </a:t>
            </a:r>
            <a:r>
              <a:rPr lang="ar-IQ" sz="2400" dirty="0">
                <a:cs typeface="Ali_K_Alwand" pitchFamily="2" charset="-78"/>
              </a:rPr>
              <a:t>لة ولآتاني ثيَشكةوتوودا دامةزراوةو دةزطاي ثةيوةنديدار بة كاري ريَكلام و دةزطاي ضاوديَري ريَكلامكردن هةية بؤ ئةو ماددةيةي ريَكلامي بؤ دةكريَت، واتة ئةركي ئةم دةزطاية ضاوديَريكردني ضةنديَتي و ضؤنيَتي و باشي و خراثي ئةو شمةك و كالاو ئاميَرانةية كة خاوةن كؤمثانياي بةرهةمهيَن دةيةويَت ريَكلامي بؤ بكات لة كةنالَةكاني راطةياندنةوة، ئةم دةزطاي ضاوديَريكردني ريَكلامة لةرِيَطةي شارةزاياني خؤيةوة ليَكؤلَينةوة لةو ماددةيةي دةكات كة ريَكلامةكةي بؤ ئامادةكراوة تا بزانن ئايا ئةو ريَكلامة </a:t>
            </a:r>
            <a:r>
              <a:rPr lang="ar-IQ" sz="2400" dirty="0" smtClean="0">
                <a:cs typeface="Ali_K_Alwand" pitchFamily="2" charset="-78"/>
              </a:rPr>
              <a:t>زيادةرِةوي زورى </a:t>
            </a:r>
            <a:r>
              <a:rPr lang="ar-IQ" sz="2400" dirty="0">
                <a:cs typeface="Ali_K_Alwand" pitchFamily="2" charset="-78"/>
              </a:rPr>
              <a:t>تيَدا نييةو هاوتاي ضاكيَتي و ضةنديَتي ضاكي ماددةكةية.</a:t>
            </a:r>
            <a:endParaRPr lang="en-US" sz="2400" dirty="0">
              <a:cs typeface="Ali_K_Alwand" pitchFamily="2" charset="-78"/>
            </a:endParaRPr>
          </a:p>
          <a:p>
            <a:endParaRPr lang="en-US" sz="2400" dirty="0" smtClean="0">
              <a:cs typeface="Ali_K_Alwand" pitchFamily="2" charset="-78"/>
            </a:endParaRPr>
          </a:p>
          <a:p>
            <a:r>
              <a:rPr lang="ar-IQ" sz="2400" dirty="0" smtClean="0">
                <a:cs typeface="Ali_K_Alwand" pitchFamily="2" charset="-78"/>
              </a:rPr>
              <a:t>واتة </a:t>
            </a:r>
            <a:r>
              <a:rPr lang="ar-IQ" sz="2400" dirty="0">
                <a:cs typeface="Ali_K_Alwand" pitchFamily="2" charset="-78"/>
              </a:rPr>
              <a:t>ليَكؤلَينةوة دةكةن لةو شمةك و خواردةمةنيية بؤنموونة ئةطةر ريَكلام بؤ جؤريَك لةبرنج بكريَت، ئةوا ليَكؤلَينةوة دةكةن لةجؤري ئةو برنجةو لةو خةسلَةتة باشانةي كة لةريَكلامةكةدا ئاماذةي بؤكراوة تابزانن هاوشانة لةطةلَ ريَكلامةكةداو هةمان ئةو مواسةفاتانةي تيَداية كة لة ريَكلامةكةدا ئاماذةي بؤ كراوةو لةرِاستيدا واية؟ ئةطةر وابوو ئةوا ريَطة بة بلآوكردنةوةي ريَكلامةكة دةدةن لةسةرجةم كةنالَة بينراو بيستراوةكان بة طؤظارو </a:t>
            </a:r>
            <a:r>
              <a:rPr lang="ar-IQ" sz="2400" dirty="0" smtClean="0">
                <a:cs typeface="Ali_K_Alwand" pitchFamily="2" charset="-78"/>
              </a:rPr>
              <a:t>رؤذنامةكانةوة و ميدياى ئةليكترونيةوة، </a:t>
            </a:r>
            <a:r>
              <a:rPr lang="ar-IQ" sz="2400" dirty="0">
                <a:cs typeface="Ali_K_Alwand" pitchFamily="2" charset="-78"/>
              </a:rPr>
              <a:t>دةتوانيَت ئةو ريَكلامة بلاوبكاتةوة كةبؤ ئةو ماددةيةي ئامادةكردووة، بةثيَضةوانةوة ناتوانيَت لةهيض كةنالَيَكي راطةياندن ريَكلام بؤ ماددةكةي بكات و هيض كةنالَيَكيش بةبيَ رةزامةندي دامةزراوةي تايبةت بةريَكلام و ريَطةثيَداني ريَكلامي بؤ ناكةن، ضونكة سزاي ياسايي بؤ دانراوة. </a:t>
            </a:r>
            <a:endParaRPr lang="en-US" sz="2400" dirty="0">
              <a:cs typeface="Ali_K_Alwand" pitchFamily="2" charset="-78"/>
            </a:endParaRPr>
          </a:p>
          <a:p>
            <a:endParaRPr lang="en-US" sz="2400" dirty="0">
              <a:cs typeface="Ali_K_Alwand" pitchFamily="2" charset="-78"/>
            </a:endParaRPr>
          </a:p>
        </p:txBody>
      </p:sp>
    </p:spTree>
    <p:extLst>
      <p:ext uri="{BB962C8B-B14F-4D97-AF65-F5344CB8AC3E}">
        <p14:creationId xmlns:p14="http://schemas.microsoft.com/office/powerpoint/2010/main" val="29730051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90600"/>
            <a:ext cx="7772400" cy="5327904"/>
          </a:xfrm>
        </p:spPr>
        <p:style>
          <a:lnRef idx="1">
            <a:schemeClr val="dk1"/>
          </a:lnRef>
          <a:fillRef idx="2">
            <a:schemeClr val="dk1"/>
          </a:fillRef>
          <a:effectRef idx="1">
            <a:schemeClr val="dk1"/>
          </a:effectRef>
          <a:fontRef idx="minor">
            <a:schemeClr val="dk1"/>
          </a:fontRef>
        </p:style>
        <p:txBody>
          <a:bodyPr/>
          <a:lstStyle/>
          <a:p>
            <a:pPr algn="r"/>
            <a:r>
              <a:rPr lang="ar-IQ" sz="2400" dirty="0" smtClean="0">
                <a:solidFill>
                  <a:schemeClr val="bg1"/>
                </a:solidFill>
                <a:effectLst/>
                <a:cs typeface="Ali_K_Sharif bold" pitchFamily="2" charset="-78"/>
              </a:rPr>
              <a:t>ريكلام هاني خةلَك ئةدات بؤ كرِني هةنديَك كالآ كة ثيَويستي ثيَي نيية</a:t>
            </a:r>
            <a:br>
              <a:rPr lang="ar-IQ" sz="2400" dirty="0" smtClean="0">
                <a:solidFill>
                  <a:schemeClr val="bg1"/>
                </a:solidFill>
                <a:effectLst/>
                <a:cs typeface="Ali_K_Sharif bold" pitchFamily="2" charset="-78"/>
              </a:rPr>
            </a:br>
            <a:r>
              <a:rPr lang="ar-IQ" sz="2400" dirty="0" smtClean="0">
                <a:solidFill>
                  <a:schemeClr val="bg1"/>
                </a:solidFill>
                <a:effectLst/>
                <a:cs typeface="Ali_K_Sharif bold" pitchFamily="2" charset="-78"/>
              </a:rPr>
              <a:t> هةروةها وادةكات كة  ئةو كةسانةى كةم دةرامةتن  بيَ هيوا بن لة طريني ئةو بابةت و ثيَداويستيانةى نرخيَكي طرانيان هةية</a:t>
            </a:r>
            <a:br>
              <a:rPr lang="ar-IQ" sz="2400" dirty="0" smtClean="0">
                <a:solidFill>
                  <a:schemeClr val="bg1"/>
                </a:solidFill>
                <a:effectLst/>
                <a:cs typeface="Ali_K_Sharif bold" pitchFamily="2" charset="-78"/>
              </a:rPr>
            </a:br>
            <a:r>
              <a:rPr lang="ar-IQ" sz="2400" dirty="0" smtClean="0">
                <a:solidFill>
                  <a:schemeClr val="bg1"/>
                </a:solidFill>
                <a:effectLst/>
                <a:cs typeface="Ali_K_Sharif bold" pitchFamily="2" charset="-78"/>
              </a:rPr>
              <a:t>لة رِووي ئابوريةوة يةكيَكي ديكة لةو لايةنانةى كة كاريطةري خراب دروست دةكات زؤر كات ريكلام هؤكاريَكة بؤ بةرزبوونةوةى نرخي خزمةتطوزاري و  شمةك وكالآكان، بةضةشنيَك نرخيَك زياتر لة نرخي  بنةرِةتي خؤي. </a:t>
            </a:r>
            <a:br>
              <a:rPr lang="ar-IQ" sz="2400" dirty="0" smtClean="0">
                <a:solidFill>
                  <a:schemeClr val="bg1"/>
                </a:solidFill>
                <a:effectLst/>
                <a:cs typeface="Ali_K_Sharif bold" pitchFamily="2" charset="-78"/>
              </a:rPr>
            </a:br>
            <a:r>
              <a:rPr lang="ar-IQ" sz="2400" dirty="0" smtClean="0">
                <a:solidFill>
                  <a:schemeClr val="bg1"/>
                </a:solidFill>
                <a:effectLst/>
                <a:cs typeface="Ali_K_Sharif bold" pitchFamily="2" charset="-78"/>
              </a:rPr>
              <a:t>هةنديَك جاريش هؤكاريَكة بؤ شيَواني راستيةكان بةتايبةت لة هةلَمةتةكاني هةلَبذاردن كة ناوةرؤكي ناراست بلآودةكةنةوة.</a:t>
            </a:r>
            <a:br>
              <a:rPr lang="ar-IQ" sz="2400" dirty="0" smtClean="0">
                <a:solidFill>
                  <a:schemeClr val="bg1"/>
                </a:solidFill>
                <a:effectLst/>
                <a:cs typeface="Ali_K_Sharif bold" pitchFamily="2" charset="-78"/>
              </a:rPr>
            </a:br>
            <a:r>
              <a:rPr lang="ar-IQ" sz="2400" dirty="0" smtClean="0">
                <a:solidFill>
                  <a:schemeClr val="bg1"/>
                </a:solidFill>
                <a:effectLst/>
                <a:cs typeface="Ali_K_Sharif bold" pitchFamily="2" charset="-78"/>
              </a:rPr>
              <a:t/>
            </a:r>
            <a:br>
              <a:rPr lang="ar-IQ" sz="2400" dirty="0" smtClean="0">
                <a:solidFill>
                  <a:schemeClr val="bg1"/>
                </a:solidFill>
                <a:effectLst/>
                <a:cs typeface="Ali_K_Sharif bold" pitchFamily="2" charset="-78"/>
              </a:rPr>
            </a:br>
            <a:r>
              <a:rPr lang="ar-IQ" sz="2400" dirty="0" smtClean="0">
                <a:solidFill>
                  <a:schemeClr val="bg1"/>
                </a:solidFill>
                <a:effectLst/>
                <a:cs typeface="Ali_K_Sharif bold" pitchFamily="2" charset="-78"/>
              </a:rPr>
              <a:t>ئةو كةسانةشي رةخنة ئاراستةى ريكلام دةكةن لة رووي كؤمةلآيةتيةوة ثيَيان واية كة ريكلام كؤنترؤلي هؤكارةكاني راطةياندن دةكةن  زؤرجار مةوداي زياتر داطير دةكةن  و بيزاري بؤ خةلَ: دروست دةكةن و هةنيَجاريش  هؤكارةكاني راطةياندن  ناضار دةكةن زيادةرةوي لةطةلَ هاوولآتيان بكةن </a:t>
            </a:r>
            <a:br>
              <a:rPr lang="ar-IQ" sz="2400" dirty="0" smtClean="0">
                <a:solidFill>
                  <a:schemeClr val="bg1"/>
                </a:solidFill>
                <a:effectLst/>
                <a:cs typeface="Ali_K_Sharif bold" pitchFamily="2" charset="-78"/>
              </a:rPr>
            </a:br>
            <a:r>
              <a:rPr lang="ar-IQ" sz="2400" smtClean="0">
                <a:solidFill>
                  <a:schemeClr val="bg1"/>
                </a:solidFill>
                <a:effectLst/>
                <a:cs typeface="Ali_K_Sharif bold" pitchFamily="2" charset="-78"/>
              </a:rPr>
              <a:t>كاريطةري نةرينى لةسةر </a:t>
            </a:r>
            <a:r>
              <a:rPr lang="ar-IQ" sz="2400" dirty="0" smtClean="0">
                <a:solidFill>
                  <a:schemeClr val="bg1"/>
                </a:solidFill>
                <a:effectLst/>
                <a:cs typeface="Ali_K_Sharif bold" pitchFamily="2" charset="-78"/>
              </a:rPr>
              <a:t>منالَ هةية.</a:t>
            </a:r>
            <a:endParaRPr lang="en-US" sz="2400" dirty="0">
              <a:solidFill>
                <a:schemeClr val="bg1"/>
              </a:solidFill>
              <a:effectLst/>
              <a:cs typeface="Ali_K_Sharif bold" pitchFamily="2" charset="-78"/>
            </a:endParaRPr>
          </a:p>
        </p:txBody>
      </p:sp>
      <p:sp>
        <p:nvSpPr>
          <p:cNvPr id="3" name="Subtitle 2"/>
          <p:cNvSpPr>
            <a:spLocks noGrp="1"/>
          </p:cNvSpPr>
          <p:nvPr>
            <p:ph type="subTitle" idx="1"/>
          </p:nvPr>
        </p:nvSpPr>
        <p:spPr>
          <a:xfrm>
            <a:off x="914400" y="192048"/>
            <a:ext cx="7772400" cy="1508760"/>
          </a:xfrm>
        </p:spPr>
        <p:txBody>
          <a:bodyPr>
            <a:normAutofit/>
          </a:bodyPr>
          <a:lstStyle/>
          <a:p>
            <a:pPr algn="ctr"/>
            <a:r>
              <a:rPr lang="ar-IQ" sz="3600" dirty="0" smtClean="0">
                <a:solidFill>
                  <a:schemeClr val="tx1"/>
                </a:solidFill>
                <a:cs typeface="Ali_K_Alwand" pitchFamily="2" charset="-78"/>
              </a:rPr>
              <a:t>لايةنة خراثةكاني رِيكلامى تةلةفزيوني....</a:t>
            </a:r>
            <a:endParaRPr lang="en-US" sz="3600" dirty="0" smtClean="0">
              <a:solidFill>
                <a:schemeClr val="tx1"/>
              </a:solidFill>
              <a:cs typeface="Ali_K_Alwand" pitchFamily="2" charset="-78"/>
            </a:endParaRPr>
          </a:p>
          <a:p>
            <a:pPr algn="ctr"/>
            <a:endParaRPr lang="en-US" sz="3600" dirty="0">
              <a:solidFill>
                <a:schemeClr val="accent3">
                  <a:lumMod val="60000"/>
                  <a:lumOff val="40000"/>
                </a:schemeClr>
              </a:solidFill>
              <a:cs typeface="Ali_K_Alwand" pitchFamily="2" charset="-78"/>
            </a:endParaRPr>
          </a:p>
        </p:txBody>
      </p:sp>
    </p:spTree>
    <p:extLst>
      <p:ext uri="{BB962C8B-B14F-4D97-AF65-F5344CB8AC3E}">
        <p14:creationId xmlns:p14="http://schemas.microsoft.com/office/powerpoint/2010/main" val="4270635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48680"/>
            <a:ext cx="8229600" cy="5906128"/>
          </a:xfrm>
        </p:spPr>
        <p:txBody>
          <a:bodyPr>
            <a:normAutofit fontScale="77500" lnSpcReduction="20000"/>
          </a:bodyPr>
          <a:lstStyle/>
          <a:p>
            <a:r>
              <a:rPr lang="ar-IQ" sz="3200" b="1" dirty="0">
                <a:effectLst>
                  <a:outerShdw blurRad="38100" dist="38100" dir="2700000" algn="tl">
                    <a:srgbClr val="000000">
                      <a:alpha val="43137"/>
                    </a:srgbClr>
                  </a:outerShdw>
                </a:effectLst>
                <a:cs typeface="Ali_K_Alwand" pitchFamily="2" charset="-78"/>
              </a:rPr>
              <a:t>ريَكلام و رةفتارى </a:t>
            </a:r>
            <a:r>
              <a:rPr lang="ar-IQ" sz="3200" b="1" dirty="0" smtClean="0">
                <a:effectLst>
                  <a:outerShdw blurRad="38100" dist="38100" dir="2700000" algn="tl">
                    <a:srgbClr val="000000">
                      <a:alpha val="43137"/>
                    </a:srgbClr>
                  </a:outerShdw>
                </a:effectLst>
                <a:cs typeface="Ali_K_Alwand" pitchFamily="2" charset="-78"/>
              </a:rPr>
              <a:t>بةكاربةر</a:t>
            </a:r>
            <a:endParaRPr lang="ku-Arab-IQ" sz="3200" b="1" dirty="0" smtClean="0">
              <a:effectLst>
                <a:outerShdw blurRad="38100" dist="38100" dir="2700000" algn="tl">
                  <a:srgbClr val="000000">
                    <a:alpha val="43137"/>
                  </a:srgbClr>
                </a:outerShdw>
              </a:effectLst>
              <a:cs typeface="Ali_K_Alwand" pitchFamily="2" charset="-78"/>
            </a:endParaRPr>
          </a:p>
          <a:p>
            <a:endParaRPr lang="en-US" sz="3200" b="1" dirty="0">
              <a:effectLst>
                <a:outerShdw blurRad="38100" dist="38100" dir="2700000" algn="tl">
                  <a:srgbClr val="000000">
                    <a:alpha val="43137"/>
                  </a:srgbClr>
                </a:outerShdw>
              </a:effectLst>
              <a:cs typeface="Ali_K_Alwand" pitchFamily="2" charset="-78"/>
            </a:endParaRPr>
          </a:p>
          <a:p>
            <a:pPr marL="64008" indent="0">
              <a:buNone/>
            </a:pPr>
            <a:r>
              <a:rPr lang="ar-IQ" sz="3200" b="1" dirty="0" smtClean="0">
                <a:effectLst>
                  <a:outerShdw blurRad="38100" dist="38100" dir="2700000" algn="tl">
                    <a:srgbClr val="000000">
                      <a:alpha val="43137"/>
                    </a:srgbClr>
                  </a:outerShdw>
                </a:effectLst>
                <a:cs typeface="Ali_K_Alwand" pitchFamily="2" charset="-78"/>
              </a:rPr>
              <a:t>ثسثؤران و  بةرهةمهيَنةري ريكلام هةولَدةدةن </a:t>
            </a:r>
            <a:r>
              <a:rPr lang="ar-IQ" sz="3200" b="1" dirty="0">
                <a:effectLst>
                  <a:outerShdw blurRad="38100" dist="38100" dir="2700000" algn="tl">
                    <a:srgbClr val="000000">
                      <a:alpha val="43137"/>
                    </a:srgbClr>
                  </a:outerShdw>
                </a:effectLst>
                <a:cs typeface="Ali_K_Alwand" pitchFamily="2" charset="-78"/>
              </a:rPr>
              <a:t>بؤ رِاكيَشانى بةكاربةر بةتايبةتى ئةوانةى ئارةزووى </a:t>
            </a:r>
            <a:r>
              <a:rPr lang="ar-IQ" sz="3200" b="1" dirty="0" smtClean="0">
                <a:effectLst>
                  <a:outerShdw blurRad="38100" dist="38100" dir="2700000" algn="tl">
                    <a:srgbClr val="000000">
                      <a:alpha val="43137"/>
                    </a:srgbClr>
                  </a:outerShdw>
                </a:effectLst>
                <a:cs typeface="Ali_K_Alwand" pitchFamily="2" charset="-78"/>
              </a:rPr>
              <a:t>دابين كردني </a:t>
            </a:r>
            <a:r>
              <a:rPr lang="ar-IQ" sz="3200" b="1" dirty="0">
                <a:effectLst>
                  <a:outerShdw blurRad="38100" dist="38100" dir="2700000" algn="tl">
                    <a:srgbClr val="000000">
                      <a:alpha val="43137"/>
                    </a:srgbClr>
                  </a:outerShdw>
                </a:effectLst>
                <a:cs typeface="Ali_K_Alwand" pitchFamily="2" charset="-78"/>
              </a:rPr>
              <a:t>ثيَداويستيةكانيان هةية، لة ريَطاى كرينى كةلوثةلةكان يان سوود وةرطرتن لة خزمةتطوزارييةك، بةمةرجيَك تواناى دانى ئةو برِة ثارةيةيان هةبيَت كة ثةيوةستة بةو كالآية، بةلآم ثرسيارى طرنط ليَرةداية كة ضؤن وا بكةى ثيَداويستيةكانى بةكاربةر </a:t>
            </a:r>
            <a:r>
              <a:rPr lang="ar-IQ" sz="3200" b="1" dirty="0" smtClean="0">
                <a:effectLst>
                  <a:outerShdw blurRad="38100" dist="38100" dir="2700000" algn="tl">
                    <a:srgbClr val="000000">
                      <a:alpha val="43137"/>
                    </a:srgbClr>
                  </a:outerShdw>
                </a:effectLst>
                <a:cs typeface="Ali_K_Alwand" pitchFamily="2" charset="-78"/>
              </a:rPr>
              <a:t>دابين بكةيت؟</a:t>
            </a:r>
          </a:p>
          <a:p>
            <a:pPr marL="64008" indent="0">
              <a:buNone/>
            </a:pPr>
            <a:r>
              <a:rPr lang="ar-IQ" sz="3200" b="1" dirty="0" smtClean="0">
                <a:effectLst>
                  <a:outerShdw blurRad="38100" dist="38100" dir="2700000" algn="tl">
                    <a:srgbClr val="000000">
                      <a:alpha val="43137"/>
                    </a:srgbClr>
                  </a:outerShdw>
                </a:effectLst>
                <a:cs typeface="Ali_K_Alwand" pitchFamily="2" charset="-78"/>
              </a:rPr>
              <a:t>، </a:t>
            </a:r>
            <a:r>
              <a:rPr lang="ar-IQ" sz="3200" b="1" dirty="0">
                <a:effectLst>
                  <a:outerShdw blurRad="38100" dist="38100" dir="2700000" algn="tl">
                    <a:srgbClr val="000000">
                      <a:alpha val="43137"/>
                    </a:srgbClr>
                  </a:outerShdw>
                </a:effectLst>
                <a:cs typeface="Ali_K_Alwand" pitchFamily="2" charset="-78"/>
              </a:rPr>
              <a:t>بؤ نموونة ثياوانى بةبازارخستن ضؤن دةزانن كة كام كةلوثةل يان خزمةتطوزارى ثيَداويستيةكانيان </a:t>
            </a:r>
            <a:r>
              <a:rPr lang="ar-IQ" sz="3200" b="1" dirty="0" smtClean="0">
                <a:effectLst>
                  <a:outerShdw blurRad="38100" dist="38100" dir="2700000" algn="tl">
                    <a:srgbClr val="000000">
                      <a:alpha val="43137"/>
                    </a:srgbClr>
                  </a:outerShdw>
                </a:effectLst>
                <a:cs typeface="Ali_K_Alwand" pitchFamily="2" charset="-78"/>
              </a:rPr>
              <a:t>ثر دةكاتةوة؟</a:t>
            </a:r>
          </a:p>
          <a:p>
            <a:pPr marL="64008" indent="0">
              <a:buNone/>
            </a:pPr>
            <a:r>
              <a:rPr lang="ar-IQ" sz="3200" b="1" dirty="0" smtClean="0">
                <a:effectLst>
                  <a:outerShdw blurRad="38100" dist="38100" dir="2700000" algn="tl">
                    <a:srgbClr val="000000">
                      <a:alpha val="43137"/>
                    </a:srgbClr>
                  </a:outerShdw>
                </a:effectLst>
                <a:cs typeface="Ali_K_Alwand" pitchFamily="2" charset="-78"/>
              </a:rPr>
              <a:t>، </a:t>
            </a:r>
            <a:r>
              <a:rPr lang="ar-IQ" sz="3200" b="1" dirty="0">
                <a:effectLst>
                  <a:outerShdw blurRad="38100" dist="38100" dir="2700000" algn="tl">
                    <a:srgbClr val="000000">
                      <a:alpha val="43137"/>
                    </a:srgbClr>
                  </a:outerShdw>
                </a:effectLst>
                <a:cs typeface="Ali_K_Alwand" pitchFamily="2" charset="-78"/>
              </a:rPr>
              <a:t>بة جؤريَكى تر ئةو كردارة طرنطانةى كة ياريدةدةرة بؤ سةركةوتنى ثرؤسةى كار لة بازار بؤ هةر كالآو خزمةتطوزارييةك لة ريَطةى </a:t>
            </a:r>
            <a:r>
              <a:rPr lang="ar-IQ" sz="3200" b="1" dirty="0">
                <a:solidFill>
                  <a:schemeClr val="accent2">
                    <a:lumMod val="60000"/>
                    <a:lumOff val="40000"/>
                  </a:schemeClr>
                </a:solidFill>
                <a:effectLst>
                  <a:outerShdw blurRad="38100" dist="38100" dir="2700000" algn="tl">
                    <a:srgbClr val="000000">
                      <a:alpha val="43137"/>
                    </a:srgbClr>
                  </a:outerShdw>
                </a:effectLst>
                <a:cs typeface="Ali_K_Alwand" pitchFamily="2" charset="-78"/>
              </a:rPr>
              <a:t>زانينى ثالَنةرةكان </a:t>
            </a:r>
            <a:r>
              <a:rPr lang="ar-IQ" sz="3200" b="1" dirty="0">
                <a:effectLst>
                  <a:outerShdw blurRad="38100" dist="38100" dir="2700000" algn="tl">
                    <a:srgbClr val="000000">
                      <a:alpha val="43137"/>
                    </a:srgbClr>
                  </a:outerShdw>
                </a:effectLst>
                <a:cs typeface="Ali_K_Alwand" pitchFamily="2" charset="-78"/>
              </a:rPr>
              <a:t>و هؤكارةكان كة وادةكات بةكاربةر ئةو كالآية بكريَت، يان مامةلَة لةطةلأ ئةو كؤمثانياية بكات نةوةك يةكيَكى تر. واتة لةكاتى ئيَستا ئةوةى طرنطة زانينى هؤكارةكانى ثالَنانى تاكة كة وايليَدةكات رةفتاريَكى دياريكراوى لادروست بيَت و برِياريَكى طونجاو بدات لة كاتيَكى دياريكراو. ليَرة دةردةكةويَت كة رةفتارى بةكاربةر و كردةوةكانى بوونةتة ئاماذة و خالَى سةرةتايى بؤ هةر ثلانيَكى بةبازارخستن، بؤتة ثيَداويستيةكى بةرجةستة و طرنط بؤ نةخشةكيَشانى ثلانى ستراتيجى بؤ هةر ضالآكى </a:t>
            </a:r>
            <a:r>
              <a:rPr lang="ar-IQ" sz="3200" b="1" dirty="0" smtClean="0">
                <a:effectLst>
                  <a:outerShdw blurRad="38100" dist="38100" dir="2700000" algn="tl">
                    <a:srgbClr val="000000">
                      <a:alpha val="43137"/>
                    </a:srgbClr>
                  </a:outerShdw>
                </a:effectLst>
                <a:cs typeface="Ali_K_Alwand" pitchFamily="2" charset="-78"/>
              </a:rPr>
              <a:t>و</a:t>
            </a:r>
            <a:endParaRPr lang="en-US" dirty="0" smtClean="0">
              <a:cs typeface="_R i b a Z_71" panose="02000400000000000000" pitchFamily="2" charset="-78"/>
            </a:endParaRPr>
          </a:p>
          <a:p>
            <a:endParaRPr lang="en-US" dirty="0">
              <a:cs typeface="_R i b a Z_71" panose="02000400000000000000" pitchFamily="2" charset="-78"/>
            </a:endParaRPr>
          </a:p>
        </p:txBody>
      </p:sp>
    </p:spTree>
    <p:extLst>
      <p:ext uri="{BB962C8B-B14F-4D97-AF65-F5344CB8AC3E}">
        <p14:creationId xmlns:p14="http://schemas.microsoft.com/office/powerpoint/2010/main" val="10074979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50144"/>
          </a:xfrm>
        </p:spPr>
        <p:txBody>
          <a:bodyPr>
            <a:normAutofit/>
          </a:bodyPr>
          <a:lstStyle/>
          <a:p>
            <a:r>
              <a:rPr lang="ar-IQ" sz="3600" dirty="0">
                <a:cs typeface="_R i b a Z_13" panose="02000400000000000000" pitchFamily="2" charset="-78"/>
              </a:rPr>
              <a:t>ريَكلام بريتيية لة ئامرازيَك لة ئامرازةكانى ثةيوةندى نيَوان بةرهةمهيَنةر و بةكاربةر يان كرِيار و فرؤشيار، بؤية ريَكلام ثيَويستى بةوةية كة بزانيَت ضؤن دةطات </a:t>
            </a:r>
            <a:r>
              <a:rPr lang="ar-IQ" sz="3600" dirty="0">
                <a:solidFill>
                  <a:schemeClr val="accent2">
                    <a:lumMod val="60000"/>
                    <a:lumOff val="40000"/>
                  </a:schemeClr>
                </a:solidFill>
                <a:cs typeface="_R i b a Z_13" panose="02000400000000000000" pitchFamily="2" charset="-78"/>
              </a:rPr>
              <a:t>بة هةست و ميَشك و دةروونى </a:t>
            </a:r>
            <a:r>
              <a:rPr lang="ar-IQ" sz="3600" dirty="0">
                <a:cs typeface="_R i b a Z_13" panose="02000400000000000000" pitchFamily="2" charset="-78"/>
              </a:rPr>
              <a:t>بةكاربةر بؤ كاريطةر بوون لةسةر رةفتارى كرين، بؤية ثيَويستة لةسةر لايةنى ريَكلامكار سوود وةربطريَت لة زانستى دةروونناسى تا ريَكلامةكة كاريطةر بيَت لةسةر رةفتارى تاكةكان. ريَكلام بةستراوةتةوة بة زانستى رةفتار، رةفتار </a:t>
            </a:r>
            <a:endParaRPr lang="en-US" sz="3600" dirty="0">
              <a:cs typeface="_R i b a Z_13" panose="02000400000000000000" pitchFamily="2" charset="-78"/>
            </a:endParaRPr>
          </a:p>
        </p:txBody>
      </p:sp>
    </p:spTree>
    <p:extLst>
      <p:ext uri="{BB962C8B-B14F-4D97-AF65-F5344CB8AC3E}">
        <p14:creationId xmlns:p14="http://schemas.microsoft.com/office/powerpoint/2010/main" val="842809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93215"/>
            <a:ext cx="8568952" cy="5852884"/>
          </a:xfrm>
          <a:prstGeom prst="rect">
            <a:avLst/>
          </a:prstGeom>
        </p:spPr>
        <p:txBody>
          <a:bodyPr wrap="square">
            <a:spAutoFit/>
          </a:bodyPr>
          <a:lstStyle/>
          <a:p>
            <a:pPr algn="just"/>
            <a:r>
              <a:rPr lang="ar-IQ" dirty="0">
                <a:latin typeface="Times New Roman" panose="02020603050405020304" pitchFamily="18" charset="0"/>
                <a:ea typeface="Times New Roman" panose="02020603050405020304" pitchFamily="18" charset="0"/>
                <a:cs typeface="Ali_K_Alwand" pitchFamily="2" charset="-78"/>
              </a:rPr>
              <a:t> </a:t>
            </a:r>
            <a:endParaRPr lang="en-US" sz="1600" dirty="0">
              <a:latin typeface="Times New Roman" panose="02020603050405020304" pitchFamily="18" charset="0"/>
              <a:ea typeface="Times New Roman" panose="02020603050405020304" pitchFamily="18" charset="0"/>
            </a:endParaRPr>
          </a:p>
          <a:p>
            <a:pPr marL="31115" algn="just"/>
            <a:r>
              <a:rPr lang="ar-IQ" sz="2400" dirty="0">
                <a:latin typeface="Times New Roman" panose="02020603050405020304" pitchFamily="18" charset="0"/>
                <a:ea typeface="Times New Roman" panose="02020603050405020304" pitchFamily="18" charset="0"/>
                <a:cs typeface="Ali_K_Alwand" pitchFamily="2" charset="-78"/>
              </a:rPr>
              <a:t>دةكريَت رةفتارى بةكاربةر و ثرؤسةى كرين كورت بكةينةوة، بريتيين لة:</a:t>
            </a:r>
            <a:endParaRPr lang="en-US" sz="2400" dirty="0">
              <a:latin typeface="Times New Roman" panose="02020603050405020304" pitchFamily="18" charset="0"/>
              <a:ea typeface="Times New Roman" panose="02020603050405020304" pitchFamily="18" charset="0"/>
            </a:endParaRPr>
          </a:p>
          <a:p>
            <a:pPr marL="342900" lvl="0" indent="-342900" algn="just">
              <a:lnSpc>
                <a:spcPct val="115000"/>
              </a:lnSpc>
              <a:buFont typeface="+mj-lt"/>
              <a:buAutoNum type="arabicPeriod"/>
            </a:pPr>
            <a:r>
              <a:rPr lang="ar-IQ" sz="2400" dirty="0">
                <a:latin typeface="Calibri" panose="020F0502020204030204" pitchFamily="34" charset="0"/>
                <a:ea typeface="Calibri" panose="020F0502020204030204" pitchFamily="34" charset="0"/>
                <a:cs typeface="Ali_K_Alwand" pitchFamily="2" charset="-78"/>
              </a:rPr>
              <a:t>كردارى كرين بريتيية لة دةرئةنجامى كؤتايى </a:t>
            </a:r>
            <a:r>
              <a:rPr lang="ar-IQ" sz="2400" dirty="0" smtClean="0">
                <a:latin typeface="Calibri" panose="020F0502020204030204" pitchFamily="34" charset="0"/>
                <a:ea typeface="Calibri" panose="020F0502020204030204" pitchFamily="34" charset="0"/>
                <a:cs typeface="Ali_K_Alwand" pitchFamily="2" charset="-78"/>
              </a:rPr>
              <a:t>برياردان.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ar-IQ" sz="2400" dirty="0">
                <a:latin typeface="Calibri" panose="020F0502020204030204" pitchFamily="34" charset="0"/>
                <a:ea typeface="Calibri" panose="020F0502020204030204" pitchFamily="34" charset="0"/>
                <a:cs typeface="Ali_K_Alwand" pitchFamily="2" charset="-78"/>
              </a:rPr>
              <a:t>تاك ثيَويستى بة زانيارى هةية بؤ برِياردان لةسةر كرين.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ar-IQ" sz="2400" dirty="0" smtClean="0">
                <a:latin typeface="Calibri" panose="020F0502020204030204" pitchFamily="34" charset="0"/>
                <a:ea typeface="Calibri" panose="020F0502020204030204" pitchFamily="34" charset="0"/>
                <a:cs typeface="Ali_K_Alwand" pitchFamily="2" charset="-78"/>
              </a:rPr>
              <a:t>كريار </a:t>
            </a:r>
            <a:r>
              <a:rPr lang="ar-IQ" sz="2400" dirty="0">
                <a:latin typeface="Calibri" panose="020F0502020204030204" pitchFamily="34" charset="0"/>
                <a:ea typeface="Calibri" panose="020F0502020204030204" pitchFamily="34" charset="0"/>
                <a:cs typeface="Ali_K_Alwand" pitchFamily="2" charset="-78"/>
              </a:rPr>
              <a:t>هةلَدةستيَت بة كؤكردنةوةى زانيارى لةبارةى ئةو كالآ و خزمةتطوزارى و بيروبؤضوونانةى كة برِيارى كرينيانى داوة، </a:t>
            </a:r>
            <a:r>
              <a:rPr lang="ar-IQ" sz="2400" dirty="0" smtClean="0">
                <a:latin typeface="Calibri" panose="020F0502020204030204" pitchFamily="34" charset="0"/>
                <a:ea typeface="Calibri" panose="020F0502020204030204" pitchFamily="34" charset="0"/>
                <a:cs typeface="Ali_K_Alwand" pitchFamily="2" charset="-78"/>
              </a:rPr>
              <a:t>هةروةها هةلَبذاردنى </a:t>
            </a:r>
            <a:r>
              <a:rPr lang="ar-IQ" sz="2400" dirty="0">
                <a:latin typeface="Calibri" panose="020F0502020204030204" pitchFamily="34" charset="0"/>
                <a:ea typeface="Calibri" panose="020F0502020204030204" pitchFamily="34" charset="0"/>
                <a:cs typeface="Ali_K_Alwand" pitchFamily="2" charset="-78"/>
              </a:rPr>
              <a:t>طونجاوترينيان ثاشان برِيارى كرين لةو ضوارضيَوةية دةدات.</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pPr>
            <a:r>
              <a:rPr lang="ar-IQ" sz="2400" dirty="0">
                <a:latin typeface="Calibri" panose="020F0502020204030204" pitchFamily="34" charset="0"/>
                <a:ea typeface="Calibri" panose="020F0502020204030204" pitchFamily="34" charset="0"/>
                <a:cs typeface="Ali_K_Alwand" pitchFamily="2" charset="-78"/>
              </a:rPr>
              <a:t>كريار هةلَدةستيَت بة دةستنيشانكردنى ئةو كالآو خزمةتطوزاريانةى هةست دةكات </a:t>
            </a:r>
            <a:r>
              <a:rPr lang="ar-IQ" sz="2400" dirty="0" smtClean="0">
                <a:latin typeface="Calibri" panose="020F0502020204030204" pitchFamily="34" charset="0"/>
                <a:ea typeface="Calibri" panose="020F0502020204030204" pitchFamily="34" charset="0"/>
                <a:cs typeface="Ali_K_Alwand" pitchFamily="2" charset="-78"/>
              </a:rPr>
              <a:t>لة ئاست خواستةكانيتي لة نيَوان </a:t>
            </a:r>
            <a:r>
              <a:rPr lang="ar-IQ" sz="2400" dirty="0">
                <a:latin typeface="Calibri" panose="020F0502020204030204" pitchFamily="34" charset="0"/>
                <a:ea typeface="Calibri" panose="020F0502020204030204" pitchFamily="34" charset="0"/>
                <a:cs typeface="Ali_K_Alwand" pitchFamily="2" charset="-78"/>
              </a:rPr>
              <a:t>جؤرة جياوازةكان.</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spcAft>
                <a:spcPts val="1000"/>
              </a:spcAft>
              <a:buFont typeface="+mj-lt"/>
              <a:buAutoNum type="arabicPeriod"/>
            </a:pPr>
            <a:r>
              <a:rPr lang="ar-IQ" sz="2400" dirty="0">
                <a:latin typeface="Calibri" panose="020F0502020204030204" pitchFamily="34" charset="0"/>
                <a:ea typeface="Calibri" panose="020F0502020204030204" pitchFamily="34" charset="0"/>
                <a:cs typeface="Ali_K_Alwand" pitchFamily="2" charset="-78"/>
              </a:rPr>
              <a:t>ثاش برِيارى كرين كريار هةلَدةستيَت بة كرينى كالآ جا ئةو كالآية بووة جيَطةى متمانةى </a:t>
            </a:r>
            <a:r>
              <a:rPr lang="ar-IQ" sz="2400" dirty="0" smtClean="0">
                <a:latin typeface="Calibri" panose="020F0502020204030204" pitchFamily="34" charset="0"/>
                <a:ea typeface="Calibri" panose="020F0502020204030204" pitchFamily="34" charset="0"/>
                <a:cs typeface="Ali_K_Alwand" pitchFamily="2" charset="-78"/>
              </a:rPr>
              <a:t>جاريَكى </a:t>
            </a:r>
            <a:r>
              <a:rPr lang="ar-IQ" sz="2400" dirty="0">
                <a:latin typeface="Calibri" panose="020F0502020204030204" pitchFamily="34" charset="0"/>
                <a:ea typeface="Calibri" panose="020F0502020204030204" pitchFamily="34" charset="0"/>
                <a:cs typeface="Ali_K_Alwand" pitchFamily="2" charset="-78"/>
              </a:rPr>
              <a:t>تر هةولَى كرينى دةداتةوة، بةلآم ئةطةر ثيَضةوانة بوو بةدواى جؤريَكى تر دةطةريَت بة وةرطرتنى زانيارى لةبارةى ئةو جؤرة جياوازة.</a:t>
            </a:r>
            <a:r>
              <a:rPr lang="ar-IQ" sz="2400" baseline="30000" dirty="0">
                <a:latin typeface="Calibri" panose="020F0502020204030204" pitchFamily="34" charset="0"/>
                <a:ea typeface="Calibri" panose="020F0502020204030204" pitchFamily="34" charset="0"/>
                <a:cs typeface="Ali_K_Alwand"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r>
              <a:rPr lang="ar-IQ" sz="2400" dirty="0">
                <a:latin typeface="Times New Roman" panose="02020603050405020304" pitchFamily="18" charset="0"/>
                <a:ea typeface="Times New Roman" panose="02020603050405020304" pitchFamily="18" charset="0"/>
                <a:cs typeface="Ali_K_Alwand" pitchFamily="2" charset="-78"/>
              </a:rPr>
              <a:t> </a:t>
            </a:r>
            <a:endParaRPr lang="en-US" sz="2400" dirty="0">
              <a:latin typeface="Times New Roman" panose="02020603050405020304" pitchFamily="18" charset="0"/>
              <a:ea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3796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64008" indent="0">
              <a:buNone/>
            </a:pPr>
            <a:r>
              <a:rPr lang="ar-SA" b="1" dirty="0"/>
              <a:t>چۆنیەتی دەرهێنانی فیلمی ڕیکلامی تەلەفزیۆن</a:t>
            </a:r>
            <a:endParaRPr lang="en-US" dirty="0"/>
          </a:p>
          <a:p>
            <a:pPr marL="64008" indent="0">
              <a:buNone/>
            </a:pPr>
            <a:r>
              <a:rPr lang="en-US" dirty="0"/>
              <a:t> </a:t>
            </a:r>
          </a:p>
          <a:p>
            <a:pPr marL="64008" indent="0">
              <a:buNone/>
            </a:pPr>
            <a:r>
              <a:rPr lang="ar-SA" dirty="0"/>
              <a:t> دەزگا میدیاییەکان پشت بە کۆمەڵێ هەنگاوی سەرەکی دەبەستن سەبارەت بە فیلمی ڕیکلام بە پشتبەستن بە داڕشتن و ئامادەک کردنی سیناریۆ لەسەر بنەمای وێنەی تەلەفزیۆنی واتە گونجاو بێ لەسەر ئاراستەی كاركردنى تەلەفزیۆنی</a:t>
            </a:r>
            <a:endParaRPr lang="en-US" dirty="0"/>
          </a:p>
          <a:p>
            <a:pPr marL="64008" indent="0">
              <a:buNone/>
            </a:pPr>
            <a:r>
              <a:rPr lang="ar-SA" dirty="0"/>
              <a:t>بەدەر لە دەق زیاتر گرنگە هەڵوەستە بکەین لەسەر </a:t>
            </a:r>
            <a:r>
              <a:rPr lang="ar-SA" dirty="0" smtClean="0">
                <a:cs typeface="_R i b a Z_12" panose="02000400000000000000" pitchFamily="2" charset="-78"/>
              </a:rPr>
              <a:t>دةن</a:t>
            </a:r>
            <a:r>
              <a:rPr lang="ar-IQ" dirty="0">
                <a:cs typeface="_R i b a Z_12" panose="02000400000000000000" pitchFamily="2" charset="-78"/>
              </a:rPr>
              <a:t>ط</a:t>
            </a:r>
            <a:r>
              <a:rPr lang="ar-SA" dirty="0" smtClean="0">
                <a:cs typeface="_R i b a Z_12" panose="02000400000000000000" pitchFamily="2" charset="-78"/>
              </a:rPr>
              <a:t> </a:t>
            </a:r>
            <a:r>
              <a:rPr lang="ar-SA" dirty="0"/>
              <a:t>و جووڵە هەر بۆیە سیناریۆ هاوکارە لە ڕێکخستنی بەشەکانی فیلمە ڕیکلاميکە کەواتە سیناریۆش پێویست بەسی بە ئامادەکاری و ڕێخستن هەیە و دەبێت کارێکی باش دەبێتە هاوکارێکی باش بۆ دیزاینەری ڕیکلامەکە هەروەها کارتێکەرە دەرەکییەکان دەبێ بە هەند وەربگیرێ و هەروەها گرنگی بە گۆشە کانی دانانی کامێرا بدرێت</a:t>
            </a:r>
            <a:endParaRPr lang="en-US" dirty="0"/>
          </a:p>
        </p:txBody>
      </p:sp>
    </p:spTree>
    <p:extLst>
      <p:ext uri="{BB962C8B-B14F-4D97-AF65-F5344CB8AC3E}">
        <p14:creationId xmlns:p14="http://schemas.microsoft.com/office/powerpoint/2010/main" val="623288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116632"/>
            <a:ext cx="8062912" cy="3800197"/>
          </a:xfrm>
        </p:spPr>
        <p:txBody>
          <a:bodyPr>
            <a:noAutofit/>
          </a:bodyPr>
          <a:lstStyle/>
          <a:p>
            <a:r>
              <a:rPr lang="en-US" sz="2400" dirty="0"/>
              <a:t> </a:t>
            </a:r>
          </a:p>
          <a:p>
            <a:r>
              <a:rPr lang="ar-SA" sz="2600" b="1" dirty="0">
                <a:solidFill>
                  <a:schemeClr val="accent1">
                    <a:lumMod val="60000"/>
                    <a:lumOff val="40000"/>
                  </a:schemeClr>
                </a:solidFill>
              </a:rPr>
              <a:t>لە دوای جەنگی دووەمی جیهانی تەلەڤیزیۆن وەک ئامرازی کی نوێی ڕیکلام دەرکە</a:t>
            </a:r>
            <a:r>
              <a:rPr lang="ar-IQ" sz="2600" b="1" dirty="0">
                <a:solidFill>
                  <a:schemeClr val="accent1">
                    <a:lumMod val="60000"/>
                    <a:lumOff val="40000"/>
                  </a:schemeClr>
                </a:solidFill>
              </a:rPr>
              <a:t>ت, </a:t>
            </a:r>
            <a:r>
              <a:rPr lang="ar-SA" sz="2600" b="1" dirty="0">
                <a:solidFill>
                  <a:schemeClr val="accent1">
                    <a:lumMod val="60000"/>
                    <a:lumOff val="40000"/>
                  </a:schemeClr>
                </a:solidFill>
              </a:rPr>
              <a:t>لە ساڵی 1950داهاتی ڕیکلام لە ڕێگەی تەلەفزیۆنەوە بۆ ڕێژەیەکی بەرچاو بەرز </a:t>
            </a:r>
            <a:r>
              <a:rPr lang="ar-SA" sz="2600" b="1" dirty="0" smtClean="0">
                <a:solidFill>
                  <a:schemeClr val="accent1">
                    <a:lumMod val="60000"/>
                    <a:lumOff val="40000"/>
                  </a:schemeClr>
                </a:solidFill>
              </a:rPr>
              <a:t>بؤيةوة</a:t>
            </a:r>
            <a:endParaRPr lang="ar-IQ" sz="2600" b="1" dirty="0" smtClean="0">
              <a:solidFill>
                <a:schemeClr val="accent1">
                  <a:lumMod val="60000"/>
                  <a:lumOff val="40000"/>
                </a:schemeClr>
              </a:solidFill>
            </a:endParaRPr>
          </a:p>
          <a:p>
            <a:endParaRPr lang="ar-IQ" sz="2600" b="1" dirty="0" smtClean="0">
              <a:solidFill>
                <a:schemeClr val="accent1">
                  <a:lumMod val="60000"/>
                  <a:lumOff val="40000"/>
                </a:schemeClr>
              </a:solidFill>
            </a:endParaRPr>
          </a:p>
          <a:p>
            <a:r>
              <a:rPr lang="ar-SA" sz="2600" b="1" dirty="0" smtClean="0">
                <a:solidFill>
                  <a:schemeClr val="accent1">
                    <a:lumMod val="60000"/>
                    <a:lumOff val="40000"/>
                  </a:schemeClr>
                </a:solidFill>
              </a:rPr>
              <a:t> </a:t>
            </a:r>
            <a:r>
              <a:rPr lang="ar-SA" sz="2600" b="1" dirty="0">
                <a:solidFill>
                  <a:schemeClr val="accent1">
                    <a:lumMod val="60000"/>
                    <a:lumOff val="40000"/>
                  </a:schemeClr>
                </a:solidFill>
              </a:rPr>
              <a:t>هەروەها لە شەستەکاندا وەکو ئامرازێکی جوان و بەهێزی ڕیکلام دەرکەوت کە وەک ئاماژەی بۆ دەکرێ لەو کاتەدا لە ئەمەریکا </a:t>
            </a:r>
            <a:r>
              <a:rPr lang="ar-IQ" sz="2600" b="1" dirty="0" smtClean="0">
                <a:solidFill>
                  <a:schemeClr val="accent1">
                    <a:lumMod val="60000"/>
                    <a:lumOff val="40000"/>
                  </a:schemeClr>
                </a:solidFill>
              </a:rPr>
              <a:t>46 </a:t>
            </a:r>
            <a:r>
              <a:rPr lang="ar-SA" sz="2600" b="1" dirty="0" smtClean="0">
                <a:solidFill>
                  <a:schemeClr val="accent1">
                    <a:lumMod val="60000"/>
                    <a:lumOff val="40000"/>
                  </a:schemeClr>
                </a:solidFill>
              </a:rPr>
              <a:t>ملیۆن </a:t>
            </a:r>
            <a:r>
              <a:rPr lang="ar-SA" sz="2600" b="1" dirty="0">
                <a:solidFill>
                  <a:schemeClr val="accent1">
                    <a:lumMod val="60000"/>
                    <a:lumOff val="40000"/>
                  </a:schemeClr>
                </a:solidFill>
              </a:rPr>
              <a:t>خێزان بینەری تەلەفزیۆن بوون </a:t>
            </a:r>
            <a:endParaRPr lang="ar-IQ" sz="2600" b="1" dirty="0" smtClean="0">
              <a:solidFill>
                <a:schemeClr val="accent1">
                  <a:lumMod val="60000"/>
                  <a:lumOff val="40000"/>
                </a:schemeClr>
              </a:solidFill>
            </a:endParaRPr>
          </a:p>
          <a:p>
            <a:endParaRPr lang="ar-IQ" sz="2600" b="1" dirty="0" smtClean="0">
              <a:solidFill>
                <a:schemeClr val="accent1">
                  <a:lumMod val="60000"/>
                  <a:lumOff val="40000"/>
                </a:schemeClr>
              </a:solidFill>
            </a:endParaRPr>
          </a:p>
          <a:p>
            <a:r>
              <a:rPr lang="ar-SA" sz="2600" b="1" dirty="0" smtClean="0">
                <a:solidFill>
                  <a:schemeClr val="accent1">
                    <a:lumMod val="60000"/>
                    <a:lumOff val="40000"/>
                  </a:schemeClr>
                </a:solidFill>
              </a:rPr>
              <a:t>دواتریش </a:t>
            </a:r>
            <a:r>
              <a:rPr lang="ar-SA" sz="2600" b="1" dirty="0">
                <a:solidFill>
                  <a:schemeClr val="accent1">
                    <a:lumMod val="60000"/>
                    <a:lumOff val="40000"/>
                  </a:schemeClr>
                </a:solidFill>
              </a:rPr>
              <a:t>دامەزراوە ئابوورییەکان کردیانە هەڵبژاردنی یەکەمیان بۆ بڵاوکردنەوەی </a:t>
            </a:r>
            <a:r>
              <a:rPr lang="ar-IQ" sz="2600" b="1" dirty="0" smtClean="0">
                <a:solidFill>
                  <a:schemeClr val="accent1">
                    <a:lumMod val="60000"/>
                    <a:lumOff val="40000"/>
                  </a:schemeClr>
                </a:solidFill>
              </a:rPr>
              <a:t>          </a:t>
            </a:r>
            <a:r>
              <a:rPr lang="ar-SA" sz="2600" b="1" dirty="0" smtClean="0">
                <a:solidFill>
                  <a:schemeClr val="accent1">
                    <a:lumMod val="60000"/>
                    <a:lumOff val="40000"/>
                  </a:schemeClr>
                </a:solidFill>
              </a:rPr>
              <a:t>ڕیکلامەکانیان</a:t>
            </a:r>
            <a:r>
              <a:rPr lang="ar-SA" sz="2600" b="1" dirty="0">
                <a:solidFill>
                  <a:schemeClr val="accent1">
                    <a:lumMod val="60000"/>
                    <a:lumOff val="40000"/>
                  </a:schemeClr>
                </a:solidFill>
              </a:rPr>
              <a:t>.</a:t>
            </a:r>
            <a:endParaRPr lang="en-US" sz="2600" b="1" dirty="0">
              <a:solidFill>
                <a:schemeClr val="accent1">
                  <a:lumMod val="60000"/>
                  <a:lumOff val="40000"/>
                </a:schemeClr>
              </a:solidFill>
            </a:endParaRPr>
          </a:p>
          <a:p>
            <a:r>
              <a:rPr lang="ar-SA" sz="2600" b="1" dirty="0">
                <a:solidFill>
                  <a:schemeClr val="accent1">
                    <a:lumMod val="60000"/>
                    <a:lumOff val="40000"/>
                  </a:schemeClr>
                </a:solidFill>
              </a:rPr>
              <a:t> </a:t>
            </a:r>
            <a:endParaRPr lang="en-US" sz="2600" b="1" dirty="0">
              <a:solidFill>
                <a:schemeClr val="accent1">
                  <a:lumMod val="60000"/>
                  <a:lumOff val="40000"/>
                </a:schemeClr>
              </a:solidFill>
            </a:endParaRPr>
          </a:p>
        </p:txBody>
      </p:sp>
    </p:spTree>
    <p:extLst>
      <p:ext uri="{BB962C8B-B14F-4D97-AF65-F5344CB8AC3E}">
        <p14:creationId xmlns:p14="http://schemas.microsoft.com/office/powerpoint/2010/main" val="334172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fontScale="77500" lnSpcReduction="20000"/>
          </a:bodyPr>
          <a:lstStyle/>
          <a:p>
            <a:pPr marL="64008" indent="0">
              <a:buNone/>
            </a:pPr>
            <a:r>
              <a:rPr lang="ar-SA" b="1" dirty="0"/>
              <a:t>هەنگاوەکانی بەرهەمهێنانی فیلمی ڕیکلام </a:t>
            </a:r>
            <a:endParaRPr lang="en-US" dirty="0"/>
          </a:p>
          <a:p>
            <a:pPr marL="64008" indent="0">
              <a:buNone/>
            </a:pPr>
            <a:r>
              <a:rPr lang="ar-SA" dirty="0"/>
              <a:t>یەکەم دیاریکردنی جووڵەکان کە لە ڕێگەیەوە نمایشە خەیاڵییەکانی ئاوێزان ئە کرێ </a:t>
            </a:r>
            <a:endParaRPr lang="ar-IQ" dirty="0" smtClean="0"/>
          </a:p>
          <a:p>
            <a:pPr marL="64008" indent="0">
              <a:buNone/>
            </a:pPr>
            <a:r>
              <a:rPr lang="ar-SA" dirty="0" smtClean="0"/>
              <a:t>دووەم </a:t>
            </a:r>
            <a:r>
              <a:rPr lang="ar-SA" dirty="0"/>
              <a:t>نمایشی کاڵا و خزمەتگوزاری لە ڕێگەی جیاکردنەوەو گونجاندن لە نێوان وێنە و وشە و دەبێت ئێ گونجاو بن هەروەها لە لایەکی تر ئێ لە بازنەی سیاسەتی دەزگا کەیابێت واتە تەنیا لێرە وەسفی کاڵاکە پیشان ئەدرێت</a:t>
            </a:r>
            <a:endParaRPr lang="en-US" dirty="0"/>
          </a:p>
          <a:p>
            <a:pPr marL="64008" indent="0">
              <a:buNone/>
            </a:pPr>
            <a:r>
              <a:rPr lang="ar-SA" dirty="0"/>
              <a:t>هەنگاوی سێیەم </a:t>
            </a:r>
            <a:r>
              <a:rPr lang="ar-SA" dirty="0" smtClean="0"/>
              <a:t>دیاریکردنی </a:t>
            </a:r>
            <a:r>
              <a:rPr lang="ar-SA" dirty="0"/>
              <a:t>تێچوون کە خۆی لە لایەنی مادی وە هەروەها مرۆیی وە هەروەها دەرهێنان و هەروەها هونەری دەبینێتەوە بۆ نموونە </a:t>
            </a:r>
            <a:r>
              <a:rPr lang="ar-IQ" dirty="0" smtClean="0"/>
              <a:t>ه</a:t>
            </a:r>
            <a:r>
              <a:rPr lang="ar-SA" dirty="0" smtClean="0"/>
              <a:t>ونەرمەندت </a:t>
            </a:r>
            <a:r>
              <a:rPr lang="ar-SA" dirty="0"/>
              <a:t>پێویست بێ یاخود گۆڕانیبێژت پێویست بێ یان شوێنێک بە کرێ بگری کە هەما هەموو ئەمانە ئەچێتە قاڵبی هەنگاوی </a:t>
            </a:r>
            <a:r>
              <a:rPr lang="ar-SA" dirty="0" smtClean="0"/>
              <a:t>سێیە</a:t>
            </a:r>
            <a:r>
              <a:rPr lang="ar-IQ" dirty="0" smtClean="0"/>
              <a:t>م</a:t>
            </a:r>
            <a:r>
              <a:rPr lang="ar-SA" dirty="0" smtClean="0"/>
              <a:t> </a:t>
            </a:r>
            <a:r>
              <a:rPr lang="ar-SA" dirty="0"/>
              <a:t>هەنگاوی چوارەم دیار کردنی لۆکەیشن و وە هەروەها دیکۆر کە لێرە دەرهێنەر حوکمی ڕاستەقینە ئەکات </a:t>
            </a:r>
            <a:endParaRPr lang="ar-IQ" dirty="0" smtClean="0"/>
          </a:p>
          <a:p>
            <a:pPr marL="64008" indent="0">
              <a:buNone/>
            </a:pPr>
            <a:r>
              <a:rPr lang="ar-SA" dirty="0" smtClean="0"/>
              <a:t>پێنجەم </a:t>
            </a:r>
            <a:r>
              <a:rPr lang="ar-SA" dirty="0"/>
              <a:t>دروستکردنی هاوسەنگی لە نێوان هەموو بەشەکانی ڕیکلامەکە</a:t>
            </a:r>
            <a:endParaRPr lang="en-US" dirty="0"/>
          </a:p>
        </p:txBody>
      </p:sp>
    </p:spTree>
    <p:extLst>
      <p:ext uri="{BB962C8B-B14F-4D97-AF65-F5344CB8AC3E}">
        <p14:creationId xmlns:p14="http://schemas.microsoft.com/office/powerpoint/2010/main" val="3142601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chemeClr val="tx1"/>
                </a:solidFill>
                <a:cs typeface="_R i b a Z_12" panose="02000400000000000000" pitchFamily="2" charset="-78"/>
              </a:rPr>
              <a:t>رةطةزة  بنةرةتييةكاني بةرهةمهًناني ريكلامي تةلةفزيؤني</a:t>
            </a:r>
            <a:endParaRPr lang="en-US" dirty="0">
              <a:solidFill>
                <a:schemeClr val="tx1"/>
              </a:solidFill>
              <a:cs typeface="_R i b a Z_12" panose="02000400000000000000" pitchFamily="2" charset="-78"/>
            </a:endParaRPr>
          </a:p>
        </p:txBody>
      </p:sp>
      <p:sp>
        <p:nvSpPr>
          <p:cNvPr id="3" name="Content Placeholder 2"/>
          <p:cNvSpPr>
            <a:spLocks noGrp="1"/>
          </p:cNvSpPr>
          <p:nvPr>
            <p:ph idx="1"/>
          </p:nvPr>
        </p:nvSpPr>
        <p:spPr/>
        <p:txBody>
          <a:bodyPr/>
          <a:lstStyle/>
          <a:p>
            <a:r>
              <a:rPr lang="ar-SA" dirty="0" smtClean="0"/>
              <a:t>یەکەم</a:t>
            </a:r>
            <a:r>
              <a:rPr lang="ar-IQ" dirty="0" smtClean="0"/>
              <a:t>: </a:t>
            </a:r>
            <a:r>
              <a:rPr lang="ar-SA" dirty="0" smtClean="0"/>
              <a:t> </a:t>
            </a:r>
            <a:r>
              <a:rPr lang="ar-IQ" dirty="0" smtClean="0"/>
              <a:t>دةرهينةر </a:t>
            </a:r>
            <a:r>
              <a:rPr lang="ar-SA" dirty="0" smtClean="0"/>
              <a:t>کە </a:t>
            </a:r>
            <a:r>
              <a:rPr lang="ar-SA" dirty="0"/>
              <a:t>ساحێب یاخود خاوەنی بیرۆکە سەرەکییەکەیە کە لە ڕێگەیەوە ڕیکلامەکە بوونیاد </a:t>
            </a:r>
            <a:r>
              <a:rPr lang="ar-SA" dirty="0" smtClean="0"/>
              <a:t>دەنێ </a:t>
            </a:r>
            <a:r>
              <a:rPr lang="ar-SA" dirty="0"/>
              <a:t>و بەرهەم دەهێنرێ دەتوانین ناوی بنی</a:t>
            </a:r>
            <a:r>
              <a:rPr lang="ar-IQ" dirty="0"/>
              <a:t>َي</a:t>
            </a:r>
            <a:r>
              <a:rPr lang="ar-SA" dirty="0"/>
              <a:t>ن بڵندگۆی </a:t>
            </a:r>
            <a:r>
              <a:rPr lang="ar-IQ" dirty="0"/>
              <a:t> بابةتة ياخود  كارة </a:t>
            </a:r>
            <a:r>
              <a:rPr lang="ar-SA" dirty="0"/>
              <a:t>ڕیکلامێکە</a:t>
            </a:r>
            <a:endParaRPr lang="en-US" dirty="0"/>
          </a:p>
          <a:p>
            <a:r>
              <a:rPr lang="ar-SA" dirty="0"/>
              <a:t>سیناریس واتا ئەو کەسەیە کە سیناریۆکە ئامادە دەکات لە ڕێگەیەوە بیرۆکەی ڕیکلامەکە </a:t>
            </a:r>
            <a:r>
              <a:rPr lang="ar-SA" dirty="0" smtClean="0"/>
              <a:t>دەگۆڕێت</a:t>
            </a:r>
            <a:r>
              <a:rPr lang="ar-IQ" dirty="0" smtClean="0"/>
              <a:t>.</a:t>
            </a:r>
          </a:p>
          <a:p>
            <a:endParaRPr lang="en-US" dirty="0"/>
          </a:p>
        </p:txBody>
      </p:sp>
    </p:spTree>
    <p:extLst>
      <p:ext uri="{BB962C8B-B14F-4D97-AF65-F5344CB8AC3E}">
        <p14:creationId xmlns:p14="http://schemas.microsoft.com/office/powerpoint/2010/main" val="21825271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64008" indent="0">
              <a:buNone/>
            </a:pPr>
            <a:r>
              <a:rPr lang="ar-SA" dirty="0"/>
              <a:t>گۆڕینی </a:t>
            </a:r>
            <a:r>
              <a:rPr lang="ar-SA" dirty="0" smtClean="0"/>
              <a:t>ئاراستە</a:t>
            </a:r>
            <a:endParaRPr lang="ar-IQ" dirty="0" smtClean="0"/>
          </a:p>
          <a:p>
            <a:pPr marL="64008" indent="0">
              <a:buNone/>
            </a:pPr>
            <a:r>
              <a:rPr lang="ar-SA" b="1" dirty="0" smtClean="0"/>
              <a:t>ئاراستەیەکی </a:t>
            </a:r>
            <a:r>
              <a:rPr lang="ar-SA" b="1" dirty="0"/>
              <a:t>لاواز و کەم هێز </a:t>
            </a:r>
            <a:r>
              <a:rPr lang="ar-IQ" b="1" dirty="0" smtClean="0"/>
              <a:t>:-</a:t>
            </a:r>
          </a:p>
          <a:p>
            <a:pPr marL="64008" indent="0">
              <a:buNone/>
            </a:pPr>
            <a:r>
              <a:rPr lang="ar-SA" dirty="0" smtClean="0"/>
              <a:t>زیاتر </a:t>
            </a:r>
            <a:r>
              <a:rPr lang="ar-SA" dirty="0"/>
              <a:t>ئەگۆڕێ واتە ئەو کەسانەی کە ئیرادەیان وەکو پێویست </a:t>
            </a:r>
            <a:r>
              <a:rPr lang="ar-SA" dirty="0" smtClean="0"/>
              <a:t>بەرز نییە</a:t>
            </a:r>
            <a:r>
              <a:rPr lang="ar-IQ" dirty="0" smtClean="0"/>
              <a:t>, ليره</a:t>
            </a:r>
            <a:r>
              <a:rPr lang="ar-SA" dirty="0" smtClean="0"/>
              <a:t> </a:t>
            </a:r>
            <a:r>
              <a:rPr lang="ar-SA" dirty="0"/>
              <a:t>ئامانجی سەرەکی ڕیکلام زیاتر گۆڕینی ئەم جۆرە ئاراستە لاوازانەیە واتا گۆڕینی مەیل و ڕەفتاری ئەم جۆرە بەکاربەرانەیە تا ئەو ڕادەی بەو جۆرە ڕەفتار بکەن کە زۆرترین ڕەزامەندییان بۆ ئەو کاڵا و شتومەکە هەبێت کە ڕیکلامی بۆ دەکرێت</a:t>
            </a:r>
            <a:endParaRPr lang="en-US" dirty="0"/>
          </a:p>
          <a:p>
            <a:pPr marL="64008" indent="0">
              <a:buNone/>
            </a:pPr>
            <a:r>
              <a:rPr lang="ar-IQ" dirty="0" smtClean="0"/>
              <a:t>لة ئيستادا ريكلامي تةلةفزيون </a:t>
            </a:r>
            <a:r>
              <a:rPr lang="ar-SA" dirty="0" smtClean="0"/>
              <a:t>پێویستییەکی </a:t>
            </a:r>
            <a:r>
              <a:rPr lang="ar-SA" dirty="0"/>
              <a:t>ڕۆژانەی بینەرەکانێتی ئەوەش کاریگەرییەکی ڕاستەوخۆی لەسەر بەکاربەر دەبێت لەم چوارچێوەیەشدا هەموو ئاراستەیەکی ناڕوونی تاکە کەس دەشێ بگۆڕدرێت</a:t>
            </a:r>
            <a:endParaRPr lang="en-US" dirty="0"/>
          </a:p>
        </p:txBody>
      </p:sp>
    </p:spTree>
    <p:extLst>
      <p:ext uri="{BB962C8B-B14F-4D97-AF65-F5344CB8AC3E}">
        <p14:creationId xmlns:p14="http://schemas.microsoft.com/office/powerpoint/2010/main" val="1285690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648072"/>
          </a:xfrm>
        </p:spPr>
        <p:txBody>
          <a:bodyPr>
            <a:normAutofit fontScale="90000"/>
          </a:bodyPr>
          <a:lstStyle/>
          <a:p>
            <a:pPr algn="ctr"/>
            <a:r>
              <a:rPr lang="ar-IQ" b="1" dirty="0" smtClean="0">
                <a:solidFill>
                  <a:srgbClr val="FFFF00"/>
                </a:solidFill>
                <a:cs typeface="_R i b a Z_02" panose="02000400000000000000" pitchFamily="2" charset="-78"/>
              </a:rPr>
              <a:t>ئاراستةو بؤضوونة  باوةكان  سةبارةت بة ريكلام</a:t>
            </a:r>
            <a:endParaRPr lang="en-US" b="1" dirty="0">
              <a:solidFill>
                <a:srgbClr val="FFFF00"/>
              </a:solidFill>
              <a:cs typeface="_R i b a Z_02" panose="02000400000000000000" pitchFamily="2" charset="-78"/>
            </a:endParaRPr>
          </a:p>
        </p:txBody>
      </p:sp>
      <p:sp>
        <p:nvSpPr>
          <p:cNvPr id="3" name="Content Placeholder 2"/>
          <p:cNvSpPr>
            <a:spLocks noGrp="1"/>
          </p:cNvSpPr>
          <p:nvPr>
            <p:ph idx="1"/>
          </p:nvPr>
        </p:nvSpPr>
        <p:spPr>
          <a:xfrm>
            <a:off x="35496" y="3356992"/>
            <a:ext cx="8651304" cy="3600400"/>
          </a:xfrm>
        </p:spPr>
        <p:txBody>
          <a:bodyPr>
            <a:normAutofit fontScale="85000" lnSpcReduction="20000"/>
          </a:bodyPr>
          <a:lstStyle/>
          <a:p>
            <a:r>
              <a:rPr lang="ar-IQ" dirty="0" smtClean="0">
                <a:cs typeface="_R i b a Z_47" panose="00000400000000000000" pitchFamily="2" charset="-78"/>
              </a:rPr>
              <a:t>شمةكي باش  ثرفرؤشي زؤرة فرؤشي زؤر بةبى ريكلام</a:t>
            </a:r>
          </a:p>
          <a:p>
            <a:r>
              <a:rPr lang="ar-IQ" dirty="0" smtClean="0">
                <a:cs typeface="_R i b a Z_47" panose="00000400000000000000" pitchFamily="2" charset="-78"/>
              </a:rPr>
              <a:t>ريكلام  طرنطي نيية  لة كاتي قؤرغكاري  ضونكة  تةنها ئامانج دةبيتة ثرفرؤشي</a:t>
            </a:r>
          </a:p>
          <a:p>
            <a:r>
              <a:rPr lang="ar-IQ" dirty="0">
                <a:cs typeface="_R i b a Z_47" panose="00000400000000000000" pitchFamily="2" charset="-78"/>
              </a:rPr>
              <a:t> </a:t>
            </a:r>
            <a:r>
              <a:rPr lang="ar-IQ" dirty="0" smtClean="0">
                <a:cs typeface="_R i b a Z_47" panose="00000400000000000000" pitchFamily="2" charset="-78"/>
              </a:rPr>
              <a:t>ريكلام  لة سيستةمي ئيشتيراكي رؤلي نيية</a:t>
            </a:r>
          </a:p>
          <a:p>
            <a:r>
              <a:rPr lang="ar-IQ" dirty="0" smtClean="0">
                <a:cs typeface="_R i b a Z_47" panose="00000400000000000000" pitchFamily="2" charset="-78"/>
              </a:rPr>
              <a:t>ريكلامي سةركةوتوو خواستي راستةقينةى خةلكة</a:t>
            </a:r>
          </a:p>
          <a:p>
            <a:r>
              <a:rPr lang="ar-IQ" dirty="0" smtClean="0">
                <a:cs typeface="_R i b a Z_47" panose="00000400000000000000" pitchFamily="2" charset="-78"/>
              </a:rPr>
              <a:t>ريكلام  دةبيتة هؤي بةرز و نزمي  نرخ و تيضوون</a:t>
            </a:r>
          </a:p>
          <a:p>
            <a:r>
              <a:rPr lang="ar-IQ" dirty="0" smtClean="0">
                <a:cs typeface="_R i b a Z_47" panose="00000400000000000000" pitchFamily="2" charset="-78"/>
              </a:rPr>
              <a:t>يارمةتيدةرة بؤ هاندان  </a:t>
            </a:r>
          </a:p>
          <a:p>
            <a:r>
              <a:rPr lang="ar-IQ" dirty="0" smtClean="0">
                <a:cs typeface="_R i b a Z_47" panose="00000400000000000000" pitchFamily="2" charset="-78"/>
              </a:rPr>
              <a:t>زانياري دةدات و ضةواشةشت دةكات هاوكات يارمةتيدةر و ريطة نيشاندةرة</a:t>
            </a:r>
            <a:endParaRPr lang="en-US" dirty="0">
              <a:cs typeface="_R i b a Z_47" panose="00000400000000000000" pitchFamily="2" charset="-78"/>
            </a:endParaRPr>
          </a:p>
        </p:txBody>
      </p:sp>
      <p:pic>
        <p:nvPicPr>
          <p:cNvPr id="4" name="Picture 3"/>
          <p:cNvPicPr>
            <a:picLocks noChangeAspect="1"/>
          </p:cNvPicPr>
          <p:nvPr/>
        </p:nvPicPr>
        <p:blipFill>
          <a:blip r:embed="rId2"/>
          <a:stretch>
            <a:fillRect/>
          </a:stretch>
        </p:blipFill>
        <p:spPr>
          <a:xfrm>
            <a:off x="1115616" y="668965"/>
            <a:ext cx="5578323" cy="26160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810202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1)">
                                      <p:cBhvr>
                                        <p:cTn id="10" dur="2000"/>
                                        <p:tgtEl>
                                          <p:spTgt spid="3">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heel(1)">
                                      <p:cBhvr>
                                        <p:cTn id="13" dur="2000"/>
                                        <p:tgtEl>
                                          <p:spTgt spid="3">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heel(1)">
                                      <p:cBhvr>
                                        <p:cTn id="16" dur="2000"/>
                                        <p:tgtEl>
                                          <p:spTgt spid="3">
                                            <p:txEl>
                                              <p:pRg st="3" end="3"/>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heel(1)">
                                      <p:cBhvr>
                                        <p:cTn id="19" dur="2000"/>
                                        <p:tgtEl>
                                          <p:spTgt spid="3">
                                            <p:txEl>
                                              <p:pRg st="4" end="4"/>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heel(1)">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50144"/>
          </a:xfrm>
        </p:spPr>
        <p:txBody>
          <a:bodyPr>
            <a:normAutofit fontScale="77500" lnSpcReduction="20000"/>
          </a:bodyPr>
          <a:lstStyle/>
          <a:p>
            <a:pPr marL="64008" indent="0">
              <a:buNone/>
            </a:pPr>
            <a:r>
              <a:rPr lang="ar-IQ" b="1" dirty="0">
                <a:solidFill>
                  <a:srgbClr val="FFFF00"/>
                </a:solidFill>
              </a:rPr>
              <a:t>رِيَكلامي </a:t>
            </a:r>
            <a:r>
              <a:rPr lang="ar-IQ" b="1" dirty="0" smtClean="0">
                <a:solidFill>
                  <a:srgbClr val="FFFF00"/>
                </a:solidFill>
                <a:cs typeface="A_KURDPC_1" panose="02010000000000000000" pitchFamily="2" charset="-78"/>
              </a:rPr>
              <a:t>سياسي لة تيظيةكاندا:</a:t>
            </a:r>
            <a:endParaRPr lang="en-US" b="1" dirty="0">
              <a:solidFill>
                <a:srgbClr val="FFFF00"/>
              </a:solidFill>
              <a:cs typeface="A_KURDPC_1" panose="02010000000000000000" pitchFamily="2" charset="-78"/>
            </a:endParaRPr>
          </a:p>
          <a:p>
            <a:pPr marL="64008" indent="0">
              <a:buNone/>
            </a:pPr>
            <a:r>
              <a:rPr lang="ar-IQ" dirty="0">
                <a:cs typeface="A_KURDPC_1" panose="02010000000000000000" pitchFamily="2" charset="-78"/>
              </a:rPr>
              <a:t>رِيَكلامي سياسي بريتية لة ثرؤسةيةكي </a:t>
            </a:r>
            <a:r>
              <a:rPr lang="ar-IQ" dirty="0" smtClean="0">
                <a:cs typeface="A_KURDPC_1" panose="02010000000000000000" pitchFamily="2" charset="-78"/>
              </a:rPr>
              <a:t>ثةيوةنديكردن، </a:t>
            </a:r>
            <a:endParaRPr lang="en-US" dirty="0" smtClean="0">
              <a:cs typeface="A_KURDPC_1" panose="02010000000000000000" pitchFamily="2" charset="-78"/>
            </a:endParaRPr>
          </a:p>
          <a:p>
            <a:r>
              <a:rPr lang="ar-IQ" dirty="0" smtClean="0">
                <a:cs typeface="A_KURDPC_1" panose="02010000000000000000" pitchFamily="2" charset="-78"/>
              </a:rPr>
              <a:t>رةنطه كةسيَك </a:t>
            </a:r>
            <a:r>
              <a:rPr lang="ar-IQ" dirty="0">
                <a:cs typeface="A_KURDPC_1" panose="02010000000000000000" pitchFamily="2" charset="-78"/>
              </a:rPr>
              <a:t>ئةو هةلةي بؤي دةرِةخسيَت لةدةزطايةكي رِاطةياندني دياريكراودا </a:t>
            </a:r>
            <a:r>
              <a:rPr lang="ar-IQ" dirty="0" smtClean="0">
                <a:cs typeface="A_KURDPC_1" panose="02010000000000000000" pitchFamily="2" charset="-78"/>
              </a:rPr>
              <a:t> ناراستةوخو برِيَك </a:t>
            </a:r>
            <a:r>
              <a:rPr lang="ar-IQ" dirty="0">
                <a:cs typeface="A_KURDPC_1" panose="02010000000000000000" pitchFamily="2" charset="-78"/>
              </a:rPr>
              <a:t>ثارة دةدات، تا بةهؤيةوة ثةيامة سياسيةكاني بةجةماوةر رِابطةيةنيَت، كة ئامانجيَكي دياريكراوي هةية و مةبةست </a:t>
            </a:r>
            <a:r>
              <a:rPr lang="ar-IQ" dirty="0" smtClean="0">
                <a:cs typeface="A_KURDPC_1" panose="02010000000000000000" pitchFamily="2" charset="-78"/>
              </a:rPr>
              <a:t>ليَي </a:t>
            </a:r>
            <a:r>
              <a:rPr lang="ar-IQ" dirty="0">
                <a:cs typeface="A_KURDPC_1" panose="02010000000000000000" pitchFamily="2" charset="-78"/>
              </a:rPr>
              <a:t>دروستكردني كاريطةريية لةسةر هةلَويَست و ئايدؤلؤذيا و رِةفتاري ئةو جةماوةرة.</a:t>
            </a:r>
            <a:endParaRPr lang="en-US" dirty="0">
              <a:cs typeface="A_KURDPC_1" panose="02010000000000000000" pitchFamily="2" charset="-78"/>
            </a:endParaRPr>
          </a:p>
          <a:p>
            <a:r>
              <a:rPr lang="ar-IQ" dirty="0">
                <a:cs typeface="A_KURDPC_1" panose="02010000000000000000" pitchFamily="2" charset="-78"/>
              </a:rPr>
              <a:t>رِيَكلامي سياسي لةهةموو جؤرة ثةيوةنديكردنة سياسييةكاني تر كاريطةريي زياتري هةية لةسةر طةلان و كؤمةلَطاكان، </a:t>
            </a:r>
            <a:endParaRPr lang="ar-IQ" dirty="0" smtClean="0">
              <a:cs typeface="A_KURDPC_1" panose="02010000000000000000" pitchFamily="2" charset="-78"/>
            </a:endParaRPr>
          </a:p>
          <a:p>
            <a:r>
              <a:rPr lang="ar-IQ" dirty="0" smtClean="0">
                <a:cs typeface="A_KURDPC_1" panose="02010000000000000000" pitchFamily="2" charset="-78"/>
              </a:rPr>
              <a:t>هةروةها </a:t>
            </a:r>
            <a:r>
              <a:rPr lang="ar-IQ" dirty="0">
                <a:cs typeface="A_KURDPC_1" panose="02010000000000000000" pitchFamily="2" charset="-78"/>
              </a:rPr>
              <a:t>زؤريَك لة سةركردةو سياسةتمةدارةكان هؤكاري ثةيوةنديكردنيان لةثيَناو خزمةتكردن بة ئامانجةكانيان دروستكردووة</a:t>
            </a:r>
            <a:r>
              <a:rPr lang="ar-IQ" dirty="0" smtClean="0">
                <a:cs typeface="A_KURDPC_1" panose="02010000000000000000" pitchFamily="2" charset="-78"/>
              </a:rPr>
              <a:t>،</a:t>
            </a:r>
          </a:p>
          <a:p>
            <a:r>
              <a:rPr lang="ar-IQ" dirty="0" smtClean="0">
                <a:cs typeface="A_KURDPC_1" panose="02010000000000000000" pitchFamily="2" charset="-78"/>
              </a:rPr>
              <a:t> </a:t>
            </a:r>
            <a:r>
              <a:rPr lang="ar-IQ" dirty="0">
                <a:cs typeface="A_KURDPC_1" panose="02010000000000000000" pitchFamily="2" charset="-78"/>
              </a:rPr>
              <a:t>هةر بؤية ئةو جؤرة لةثةيوةنديكردن هؤكاري رِاستةوخؤية لةرِووداني زؤريَك لةو كيَشانةي كة طةلاني جيهان ثيَوةي دةنالَيَنن، وةك دةركةوتن و دروستبووني حيزب و ئايدؤلؤذياي (نازيي) كة سةركةوتوو بوو لة ضةسثاندني رِيَكلامي سياسي و ثرِوثاطةندةي سياسي بةمةبةستي هةلَخةلَةتاندني جةماوةردا</a:t>
            </a:r>
            <a:r>
              <a:rPr lang="ar-IQ" dirty="0" smtClean="0">
                <a:cs typeface="A_KURDPC_1" panose="02010000000000000000" pitchFamily="2" charset="-78"/>
              </a:rPr>
              <a:t>،</a:t>
            </a:r>
          </a:p>
          <a:p>
            <a:r>
              <a:rPr lang="ar-IQ" dirty="0" smtClean="0">
                <a:cs typeface="A_KURDPC_1" panose="02010000000000000000" pitchFamily="2" charset="-78"/>
              </a:rPr>
              <a:t> </a:t>
            </a:r>
            <a:r>
              <a:rPr lang="ar-IQ" dirty="0">
                <a:cs typeface="A_KURDPC_1" panose="02010000000000000000" pitchFamily="2" charset="-78"/>
              </a:rPr>
              <a:t>يان وةك بةبازارِكردني ثالَيَوراوان هةر وةك ضؤن فيلمي سينةمايي و زنجيرة دراما تةلةظيزيؤنييةكان دةخريَنة بازارِاوة، لةطةلَ زيادةرِؤييكردن لة ثيَداني سيفةت و ثياهةلَدان كة دوورن لةرِاستيةوة</a:t>
            </a:r>
            <a:endParaRPr lang="en-US" dirty="0">
              <a:cs typeface="A_KURDPC_1" panose="02010000000000000000" pitchFamily="2" charset="-78"/>
            </a:endParaRPr>
          </a:p>
        </p:txBody>
      </p:sp>
    </p:spTree>
    <p:extLst>
      <p:ext uri="{BB962C8B-B14F-4D97-AF65-F5344CB8AC3E}">
        <p14:creationId xmlns:p14="http://schemas.microsoft.com/office/powerpoint/2010/main" val="2057654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64008" indent="0" fontAlgn="base">
              <a:buNone/>
            </a:pPr>
            <a:r>
              <a:rPr lang="ar-SA" b="1" u="sng" dirty="0">
                <a:solidFill>
                  <a:srgbClr val="FFFF00"/>
                </a:solidFill>
                <a:cs typeface="A_KURDPC_1" panose="02010000000000000000" pitchFamily="2" charset="-78"/>
              </a:rPr>
              <a:t>ئيتيكي  ريكلام</a:t>
            </a:r>
            <a:endParaRPr lang="en-US" dirty="0">
              <a:solidFill>
                <a:srgbClr val="FFFF00"/>
              </a:solidFill>
              <a:cs typeface="A_KURDPC_1" panose="02010000000000000000" pitchFamily="2" charset="-78"/>
            </a:endParaRPr>
          </a:p>
          <a:p>
            <a:pPr marL="64008" indent="0" fontAlgn="base">
              <a:buNone/>
            </a:pPr>
            <a:r>
              <a:rPr lang="ar-SA" dirty="0">
                <a:cs typeface="A_KURDPC_1" panose="02010000000000000000" pitchFamily="2" charset="-78"/>
              </a:rPr>
              <a:t> </a:t>
            </a:r>
            <a:endParaRPr lang="en-US" dirty="0">
              <a:cs typeface="A_KURDPC_1" panose="02010000000000000000" pitchFamily="2" charset="-78"/>
            </a:endParaRPr>
          </a:p>
          <a:p>
            <a:pPr marL="64008" indent="0" fontAlgn="base">
              <a:buNone/>
            </a:pPr>
            <a:r>
              <a:rPr lang="ar-SA" dirty="0">
                <a:cs typeface="A_KURDPC_1" panose="02010000000000000000" pitchFamily="2" charset="-78"/>
              </a:rPr>
              <a:t>       ئةمرِؤ لة جيهاندي ئابوريدا ريكلام بؤتة نيشانةيةكي جيهاني مؤديَرني ئابوري، ضونكة ريكلام و ثرؤسةى وةبةرهيَناني ريكلام ثةيوةندي بة طةشةى ئابوريةوة بؤتة جيَي باسي ناو جيهاني ثيشةسازي و و ثيَشكةوتني تةكنؤلؤجيا، لة دواي ئةوةى هؤكارةكاني طواستنةوةى شمةك و بةرهةمةكان بةهؤي هيَلَي ئاسماني و شةمةندةنةفةر فراوان بوون  ئيتر كارطةكان طةشتنة ئةوةى بةرهةمةكانيان  بة ولآتاندا بلآوبكةنةوة و ثرؤسةى ريكلام كردن فراوان بوو و بة رادةيةك ريكلامي تيظي  بووة كاريطةريترين جؤر، </a:t>
            </a:r>
            <a:endParaRPr lang="en-US" dirty="0">
              <a:cs typeface="A_KURDPC_1" panose="02010000000000000000" pitchFamily="2" charset="-78"/>
            </a:endParaRPr>
          </a:p>
          <a:p>
            <a:pPr marL="64008" indent="0" fontAlgn="base">
              <a:buNone/>
            </a:pPr>
            <a:r>
              <a:rPr lang="ar-SA" dirty="0">
                <a:cs typeface="A_KURDPC_1" panose="02010000000000000000" pitchFamily="2" charset="-78"/>
              </a:rPr>
              <a:t>  </a:t>
            </a:r>
            <a:endParaRPr lang="en-US" dirty="0">
              <a:cs typeface="A_KURDPC_1" panose="02010000000000000000" pitchFamily="2" charset="-78"/>
            </a:endParaRPr>
          </a:p>
          <a:p>
            <a:pPr marL="64008" indent="0">
              <a:buNone/>
            </a:pPr>
            <a:endParaRPr lang="en-US" dirty="0">
              <a:cs typeface="A_KURDPC_1" panose="02010000000000000000" pitchFamily="2" charset="-78"/>
            </a:endParaRPr>
          </a:p>
        </p:txBody>
      </p:sp>
    </p:spTree>
    <p:extLst>
      <p:ext uri="{BB962C8B-B14F-4D97-AF65-F5344CB8AC3E}">
        <p14:creationId xmlns:p14="http://schemas.microsoft.com/office/powerpoint/2010/main" val="201030363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fontScale="85000" lnSpcReduction="20000"/>
          </a:bodyPr>
          <a:lstStyle/>
          <a:p>
            <a:pPr fontAlgn="base"/>
            <a:r>
              <a:rPr lang="ar-SA" dirty="0"/>
              <a:t>بەڵام ئەوەی </a:t>
            </a:r>
            <a:r>
              <a:rPr lang="ar-SA" dirty="0" smtClean="0"/>
              <a:t>گرفتی </a:t>
            </a:r>
            <a:r>
              <a:rPr lang="ar-SA" dirty="0"/>
              <a:t>دروست كردووە ئەوەیە لەكوردستاندا یاسایەكی تایبەت بەڕیكلام نییە وەكو لەوڵاتانی جیهاندا ریكلام بەیاسا رێكخراوە</a:t>
            </a:r>
            <a:r>
              <a:rPr lang="en-US" dirty="0" smtClean="0"/>
              <a:t>.</a:t>
            </a:r>
            <a:endParaRPr lang="ar-IQ" dirty="0" smtClean="0"/>
          </a:p>
          <a:p>
            <a:pPr fontAlgn="base"/>
            <a:endParaRPr lang="en-US" dirty="0"/>
          </a:p>
          <a:p>
            <a:pPr fontAlgn="base"/>
            <a:r>
              <a:rPr lang="ar-SA" dirty="0" smtClean="0"/>
              <a:t>بۆیە </a:t>
            </a:r>
            <a:r>
              <a:rPr lang="ar-SA" sz="3100" dirty="0"/>
              <a:t>دەبینین بەشێك </a:t>
            </a:r>
            <a:r>
              <a:rPr lang="ar-IQ" sz="3100" dirty="0"/>
              <a:t>لة  تةلةفزيونةكان </a:t>
            </a:r>
            <a:r>
              <a:rPr lang="ar-SA" sz="3100" dirty="0"/>
              <a:t>بەتایبەت ئەو </a:t>
            </a:r>
            <a:r>
              <a:rPr lang="ar-IQ" sz="3100" dirty="0"/>
              <a:t>كةنالانةى </a:t>
            </a:r>
            <a:r>
              <a:rPr lang="ar-SA" sz="3100" dirty="0"/>
              <a:t> كە پەخش‌و بڵاوكردنەوەیان لەچوارچێوەی لۆكاڵی‌و ناو‌خۆییەدایە بەخواستی خۆیان ریكلام بڵاودەكەنەوە‌و گرنگی بەلایەنی دیكە نادەن‌و تەنیا مەبەستیان دەستكەوتنی پارەو قازانجی زۆرە، لەكاتێكدا بەشێك لەو ریكلامانە هیچ مەرجێكی یاسایی‌و ئاكاریی تایبەت بەڕیكلامی تێدا نییە، ئەمە جیا لەوەی لەڕووی كوالێتی‌و سیماو تێكستیشەوە لەئاستێكی زۆر خراپدایە، هاوكات لەڕووی رێزمانیشەوە ناتەواوە، ئەمەش كاریگەری خراپی لەسەر بینەرو وەرگر هەیە، لەڕووی كۆمەڵایەتی‌و فەرهەنگی‌و پەروەردەیی‌و فێركارییەوە</a:t>
            </a:r>
            <a:r>
              <a:rPr lang="en-US" sz="3100" dirty="0"/>
              <a:t>.</a:t>
            </a:r>
          </a:p>
          <a:p>
            <a:endParaRPr lang="en-US" sz="3100" dirty="0"/>
          </a:p>
        </p:txBody>
      </p:sp>
    </p:spTree>
    <p:extLst>
      <p:ext uri="{BB962C8B-B14F-4D97-AF65-F5344CB8AC3E}">
        <p14:creationId xmlns:p14="http://schemas.microsoft.com/office/powerpoint/2010/main" val="5120155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330064"/>
          </a:xfrm>
        </p:spPr>
        <p:txBody>
          <a:bodyPr>
            <a:normAutofit fontScale="70000" lnSpcReduction="20000"/>
          </a:bodyPr>
          <a:lstStyle/>
          <a:p>
            <a:pPr fontAlgn="base"/>
            <a:r>
              <a:rPr lang="ar-SA" dirty="0"/>
              <a:t>ئه‌و كه‌سه‌ی‌ كه‌ سه‌رپه‌رشتیی كاری رێكلام لة  تةلةفزيؤنيَك  ده‌كات، واته‌ ئه‌و خاڵی په‌یوه‌ندیی نێوان ئه‌و كۆمپانیاو ده‌زگایه‌یه‌، كه‌ ده‌یه‌وێت رێكلام بۆ كاڵا، خواردن، یان شوێنی كاره‌كه‌ی بكات، له‌گه‌ڵ ده‌زگا میدیاییه‌كه‌دا، بۆیه‌ پێویسته‌ ره‌چاوی لایه‌نی ئێتیكی بكات‌و، ده‌زگاكه‌ی، له‌پێناو به‌رژه‌وه‌ندییه‌ تایبه‌تیه‌كانی خۆی به‌كارنه‌هێنێت، دوچاری هه‌ڵه‌ی ئێتیكی نه‌كات، هه‌روه‌ها رێگه‌ به‌بڵاوكردنه‌وه‌ی ئه‌و رێكلامانه‌یش نه‌دات، كه‌ له‌روه‌كانی یاسایی، په‌روه‌رده‌یی، ته‌ندروستی، كۆمه‌ڵایه‌تی… زیانیان هه‌یه‌‌و رێگه‌پێدراونین، بۆنمونه‌ رێكلامكردن بۆ جگه‌ره‌و ده‌رمان‌و ماده‌ هۆشبه‌ره‌كان‌و…تاد</a:t>
            </a:r>
            <a:r>
              <a:rPr lang="ar-SA" dirty="0" smtClean="0"/>
              <a:t>.</a:t>
            </a:r>
            <a:endParaRPr lang="ar-IQ" dirty="0" smtClean="0"/>
          </a:p>
          <a:p>
            <a:pPr fontAlgn="base"/>
            <a:endParaRPr lang="en-US" dirty="0"/>
          </a:p>
          <a:p>
            <a:pPr fontAlgn="base"/>
            <a:r>
              <a:rPr lang="en-US" dirty="0"/>
              <a:t> </a:t>
            </a:r>
            <a:r>
              <a:rPr lang="ar-SA" dirty="0"/>
              <a:t>كه‌واته‌، له‌و ده‌سپێكه‌ی سه‌ره‌وه‌وه‌، ده‌گه‌ینه‌ ئه‌وه‌ی، میدیا‌و هۆكارێكی گرنگه بۆ گه‌یاندنی په‌یامه‌كان له‌نێره‌ره‌وه‌ بۆ وه‌رگر، به‌ڵام میدیا ته‌نها له‌سه‌ر گه‌یاندنی په‌یام ناوه‌ستێت، به‌ڵكو جه‌خت له‌سه‌ر كاریگه‌ریی ئه‌و په‌یامه‌‌و فیدباكی له‌سه‌ر وه‌رگریش ده‌كاته‌وه‌. بۆیه‌ له‌و نێوانه‌دا ئێتیك‌و یاسا-یش قوتده‌بنه‌وه‌، ئه‌مه‌یش له‌و پێناوه‌ی په‌یامه‌كان به‌دروستی‌و بێشێواندن بگه‌نه‌جێی مه‌به‌ست، چونكه‌ نابێ هه‌رگیز ئه‌و راستیه‌ به‌ڵگه‌نه‌ویسته‌مان بیربچێت، </a:t>
            </a:r>
            <a:endParaRPr lang="en-US" dirty="0"/>
          </a:p>
          <a:p>
            <a:endParaRPr lang="en-US" dirty="0"/>
          </a:p>
        </p:txBody>
      </p:sp>
    </p:spTree>
    <p:extLst>
      <p:ext uri="{BB962C8B-B14F-4D97-AF65-F5344CB8AC3E}">
        <p14:creationId xmlns:p14="http://schemas.microsoft.com/office/powerpoint/2010/main" val="313715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lnSpcReduction="10000"/>
          </a:bodyPr>
          <a:lstStyle/>
          <a:p>
            <a:pPr marL="64008" indent="0">
              <a:buNone/>
            </a:pPr>
            <a:r>
              <a:rPr lang="ar-SA" dirty="0"/>
              <a:t>پێکهاتەکانی ڕاستگۆیی ڕیکلام </a:t>
            </a:r>
            <a:endParaRPr lang="ar-IQ" dirty="0" smtClean="0"/>
          </a:p>
          <a:p>
            <a:pPr marL="64008" indent="0">
              <a:buNone/>
            </a:pPr>
            <a:r>
              <a:rPr lang="ar-SA" dirty="0" smtClean="0">
                <a:solidFill>
                  <a:srgbClr val="FF0000"/>
                </a:solidFill>
              </a:rPr>
              <a:t>یەکەم</a:t>
            </a:r>
            <a:r>
              <a:rPr lang="ar-SA" dirty="0" smtClean="0"/>
              <a:t> </a:t>
            </a:r>
            <a:r>
              <a:rPr lang="ar-SA" dirty="0"/>
              <a:t>شێوازی </a:t>
            </a:r>
            <a:r>
              <a:rPr lang="ar-SA" dirty="0" smtClean="0"/>
              <a:t>پ</a:t>
            </a:r>
            <a:r>
              <a:rPr lang="ar-IQ" dirty="0" smtClean="0"/>
              <a:t>ة</a:t>
            </a:r>
            <a:r>
              <a:rPr lang="ar-SA" dirty="0" smtClean="0"/>
              <a:t>خشکردن</a:t>
            </a:r>
            <a:r>
              <a:rPr lang="ar-IQ" dirty="0" smtClean="0"/>
              <a:t>:</a:t>
            </a:r>
          </a:p>
          <a:p>
            <a:pPr marL="64008" indent="0">
              <a:buNone/>
            </a:pPr>
            <a:r>
              <a:rPr lang="ar-SA" dirty="0" smtClean="0"/>
              <a:t> </a:t>
            </a:r>
            <a:r>
              <a:rPr lang="ar-SA" dirty="0"/>
              <a:t>پێویستە بە شێوازێکی ورد و زانیارییەکان بە متمانەیەکی بێسنوور لەسەر بابەتەکان بە لەخۆگرتنی ڕاستی بۆچوون و ڕا جیاوازەکان بابەتەکان </a:t>
            </a:r>
            <a:r>
              <a:rPr lang="ar-SA" dirty="0" smtClean="0"/>
              <a:t>پێشکە</a:t>
            </a:r>
            <a:r>
              <a:rPr lang="ar-IQ" dirty="0"/>
              <a:t>ش</a:t>
            </a:r>
            <a:r>
              <a:rPr lang="ar-SA" dirty="0" smtClean="0"/>
              <a:t> </a:t>
            </a:r>
            <a:r>
              <a:rPr lang="ar-SA" dirty="0"/>
              <a:t>بکرێت </a:t>
            </a:r>
            <a:r>
              <a:rPr lang="ar-IQ" dirty="0" smtClean="0"/>
              <a:t>.</a:t>
            </a:r>
            <a:endParaRPr lang="en-US" dirty="0" smtClean="0"/>
          </a:p>
          <a:p>
            <a:pPr marL="64008" indent="0">
              <a:buNone/>
            </a:pPr>
            <a:endParaRPr lang="ar-IQ" dirty="0" smtClean="0"/>
          </a:p>
          <a:p>
            <a:pPr marL="64008" indent="0">
              <a:buNone/>
            </a:pPr>
            <a:r>
              <a:rPr lang="ar-SA" dirty="0" smtClean="0">
                <a:solidFill>
                  <a:srgbClr val="FF0000"/>
                </a:solidFill>
              </a:rPr>
              <a:t>دووهەم</a:t>
            </a:r>
            <a:r>
              <a:rPr lang="ar-SA" dirty="0" smtClean="0"/>
              <a:t> </a:t>
            </a:r>
            <a:r>
              <a:rPr lang="ar-SA" dirty="0"/>
              <a:t>پێشبینییەکانی جەماوەر پێویستە لە پرۆسەی ناردنی زانیارییەکاندا بە شێوەیەکی ڕوون بابەتەکان بخاتە ڕوو وە گرنگیەک یەکی تەواو بەوە بدات کە ئەو بابەتانە لە بەرژەوەندی جەماوەر دان و بە شەفافیەت بیانخاتە </a:t>
            </a:r>
            <a:r>
              <a:rPr lang="ar-SA" dirty="0" smtClean="0"/>
              <a:t>ڕوو</a:t>
            </a:r>
            <a:endParaRPr lang="ar-IQ" dirty="0" smtClean="0"/>
          </a:p>
          <a:p>
            <a:pPr marL="64008" indent="0">
              <a:buNone/>
            </a:pPr>
            <a:r>
              <a:rPr lang="ar-SA" dirty="0" smtClean="0"/>
              <a:t> </a:t>
            </a:r>
            <a:endParaRPr lang="en-US" dirty="0"/>
          </a:p>
        </p:txBody>
      </p:sp>
    </p:spTree>
    <p:extLst>
      <p:ext uri="{BB962C8B-B14F-4D97-AF65-F5344CB8AC3E}">
        <p14:creationId xmlns:p14="http://schemas.microsoft.com/office/powerpoint/2010/main" val="28207681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r>
              <a:rPr lang="ar-SA" dirty="0">
                <a:solidFill>
                  <a:srgbClr val="FF0000"/>
                </a:solidFill>
              </a:rPr>
              <a:t>سێیەم</a:t>
            </a:r>
            <a:r>
              <a:rPr lang="ar-SA" dirty="0"/>
              <a:t> شێوازی </a:t>
            </a:r>
            <a:r>
              <a:rPr lang="ar-SA" dirty="0" smtClean="0"/>
              <a:t>خستنەڕوو</a:t>
            </a:r>
            <a:r>
              <a:rPr lang="en-US" dirty="0" smtClean="0"/>
              <a:t>   </a:t>
            </a:r>
            <a:r>
              <a:rPr lang="ar-SA" dirty="0" smtClean="0"/>
              <a:t>واتە </a:t>
            </a:r>
            <a:r>
              <a:rPr lang="ar-SA" dirty="0"/>
              <a:t>لێرەدا تەرکیزی بنەڕەتی لەسەر ی گرنگە واتا ڕێز لە تایبەتمەندییەکانی تاکە کەس بگیرێ بەرپرسیارێتی کۆمەڵایەتی </a:t>
            </a:r>
            <a:r>
              <a:rPr lang="ku-Arab-IQ" dirty="0"/>
              <a:t> </a:t>
            </a:r>
            <a:r>
              <a:rPr lang="ku-Arab-IQ" dirty="0" smtClean="0"/>
              <a:t> </a:t>
            </a:r>
            <a:r>
              <a:rPr lang="ar-IQ" dirty="0" smtClean="0"/>
              <a:t> بةهةند وةر</a:t>
            </a:r>
            <a:r>
              <a:rPr lang="ar-SA" dirty="0" smtClean="0"/>
              <a:t>بگیرێت </a:t>
            </a:r>
            <a:r>
              <a:rPr lang="ar-SA" dirty="0"/>
              <a:t>هەروەها بەرژەوەندییە تایبەتییەکانی جەماوەر و تاکە کەس لە بەرچاو </a:t>
            </a:r>
            <a:r>
              <a:rPr lang="ar-SA" dirty="0" smtClean="0"/>
              <a:t>بگیرێت</a:t>
            </a:r>
            <a:endParaRPr lang="en-US" dirty="0"/>
          </a:p>
          <a:p>
            <a:endParaRPr lang="en-US" dirty="0"/>
          </a:p>
        </p:txBody>
      </p:sp>
    </p:spTree>
    <p:extLst>
      <p:ext uri="{BB962C8B-B14F-4D97-AF65-F5344CB8AC3E}">
        <p14:creationId xmlns:p14="http://schemas.microsoft.com/office/powerpoint/2010/main" val="2932598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1882808"/>
            <a:ext cx="7139136" cy="4572000"/>
          </a:xfrm>
        </p:spPr>
        <p:txBody>
          <a:bodyPr>
            <a:normAutofit fontScale="92500" lnSpcReduction="20000"/>
          </a:bodyPr>
          <a:lstStyle/>
          <a:p>
            <a:r>
              <a:rPr lang="ar-IQ" dirty="0" smtClean="0">
                <a:cs typeface="Ali_K_Sahifa" pitchFamily="2" charset="-78"/>
              </a:rPr>
              <a:t>تةلةفزيؤن وةك هؤكاريَكي ثةيوةندي جةماوةري كاريطةري طةورةي هةية ،ضونكة لة يةككاتدا دةنط و رةنط و ويَنة و جولَةو مصداقيةت كؤدةكاتةوة.</a:t>
            </a:r>
          </a:p>
          <a:p>
            <a:endParaRPr lang="ar-IQ" dirty="0" smtClean="0">
              <a:cs typeface="Ali_K_Sahifa" pitchFamily="2" charset="-78"/>
            </a:endParaRPr>
          </a:p>
          <a:p>
            <a:r>
              <a:rPr lang="ar-IQ" dirty="0" smtClean="0">
                <a:cs typeface="Ali_K_Sahifa" pitchFamily="2" charset="-78"/>
              </a:rPr>
              <a:t>بةشيَوةيةك لاي زؤربةى خةلَك وةك هاورِيَيةك لة نيَو خيَزاندا تةماشا دةكريَت.</a:t>
            </a:r>
          </a:p>
          <a:p>
            <a:endParaRPr lang="ar-IQ" dirty="0" smtClean="0">
              <a:cs typeface="Ali_K_Sahifa" pitchFamily="2" charset="-78"/>
            </a:endParaRPr>
          </a:p>
          <a:p>
            <a:r>
              <a:rPr lang="ar-IQ" dirty="0" smtClean="0">
                <a:cs typeface="Ali_K_Sahifa" pitchFamily="2" charset="-78"/>
              </a:rPr>
              <a:t>ريكلام لة ئيَستادا بة شادةماري دةزطاكاني راطةياندن دادةنريَت بة تايبةت لة بواري ئابوري راطةياندن،هةروةها كؤمةك بةخشي بةرهةمهيَناني زؤريَك لة بةرنامةكاني هةريةك لة كةنالَة جؤراو جؤرةكانة</a:t>
            </a:r>
            <a:endParaRPr lang="ar-IQ" dirty="0">
              <a:cs typeface="Ali_K_Sahifa" pitchFamily="2" charset="-78"/>
            </a:endParaRPr>
          </a:p>
        </p:txBody>
      </p:sp>
      <p:sp>
        <p:nvSpPr>
          <p:cNvPr id="5" name="Title 4"/>
          <p:cNvSpPr>
            <a:spLocks noGrp="1"/>
          </p:cNvSpPr>
          <p:nvPr>
            <p:ph type="title"/>
          </p:nvPr>
        </p:nvSpPr>
        <p:spPr/>
        <p:txBody>
          <a:bodyPr/>
          <a:lstStyle/>
          <a:p>
            <a:pPr algn="ctr"/>
            <a:r>
              <a:rPr lang="ar-IQ" spc="100" dirty="0">
                <a:solidFill>
                  <a:schemeClr val="tx1"/>
                </a:solidFill>
                <a:effectLst>
                  <a:outerShdw blurRad="38100" dist="38100" dir="2700000" algn="tl">
                    <a:srgbClr val="000000">
                      <a:alpha val="43137"/>
                    </a:srgbClr>
                  </a:outerShdw>
                </a:effectLst>
                <a:cs typeface="Ali_K_Jiddah" pitchFamily="2" charset="-78"/>
              </a:rPr>
              <a:t>تةلةفزيؤن وةك هؤكاريَكي ريكلام</a:t>
            </a:r>
            <a:endParaRPr lang="en-US"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8096"/>
          </a:xfrm>
        </p:spPr>
        <p:txBody>
          <a:bodyPr>
            <a:normAutofit fontScale="77500" lnSpcReduction="20000"/>
          </a:bodyPr>
          <a:lstStyle/>
          <a:p>
            <a:pPr marL="64008" indent="0">
              <a:buNone/>
            </a:pPr>
            <a:r>
              <a:rPr lang="ar-SA" dirty="0"/>
              <a:t>ه</a:t>
            </a:r>
            <a:r>
              <a:rPr lang="ar-SA" b="1" dirty="0">
                <a:solidFill>
                  <a:srgbClr val="FF0000"/>
                </a:solidFill>
              </a:rPr>
              <a:t>ۆکارە کاریگەرەکان لەسەر ڕاستگۆیی ڕیکلامی تەلەفزیۆنی </a:t>
            </a:r>
            <a:r>
              <a:rPr lang="ar-IQ" b="1" dirty="0" smtClean="0">
                <a:solidFill>
                  <a:srgbClr val="FF0000"/>
                </a:solidFill>
              </a:rPr>
              <a:t>:</a:t>
            </a:r>
          </a:p>
          <a:p>
            <a:pPr marL="64008" indent="0">
              <a:buNone/>
            </a:pPr>
            <a:r>
              <a:rPr lang="ar-SA" b="1" dirty="0" smtClean="0"/>
              <a:t>یەکەم </a:t>
            </a:r>
            <a:r>
              <a:rPr lang="ar-SA" b="1" dirty="0"/>
              <a:t>فاکتەری پەیوەندیدار </a:t>
            </a:r>
            <a:r>
              <a:rPr lang="ar-SA" dirty="0" smtClean="0"/>
              <a:t>بە جەماوەر</a:t>
            </a:r>
            <a:endParaRPr lang="ar-IQ" dirty="0" smtClean="0"/>
          </a:p>
          <a:p>
            <a:pPr marL="64008" indent="0">
              <a:buNone/>
            </a:pPr>
            <a:r>
              <a:rPr lang="ar-SA" dirty="0" smtClean="0"/>
              <a:t> </a:t>
            </a:r>
            <a:r>
              <a:rPr lang="ar-SA" dirty="0"/>
              <a:t>هەڵبەتە تایبەتمەندییەکانی </a:t>
            </a:r>
            <a:r>
              <a:rPr lang="ar-SA" dirty="0" smtClean="0"/>
              <a:t>جەماوەر </a:t>
            </a:r>
            <a:r>
              <a:rPr lang="ar-SA" dirty="0"/>
              <a:t>دیمۆگرافیای جەماوەر و کەسایەتی و ئاراستە کانی وڕادەی گرنگی دان و پشت بەستن بە هۆکارەکانی </a:t>
            </a:r>
            <a:r>
              <a:rPr lang="ar-SA" dirty="0" smtClean="0"/>
              <a:t>ڕاگەیاندن</a:t>
            </a:r>
            <a:endParaRPr lang="ar-IQ" dirty="0" smtClean="0"/>
          </a:p>
          <a:p>
            <a:pPr marL="64008" indent="0">
              <a:buNone/>
            </a:pPr>
            <a:r>
              <a:rPr lang="ar-SA" dirty="0" smtClean="0"/>
              <a:t>توێژینەوە </a:t>
            </a:r>
            <a:r>
              <a:rPr lang="ar-SA" dirty="0"/>
              <a:t>لە هۆکارە کاریگەرەکان بە ڕاستگۆیی و ئامرازەکانی ڕاگەیاندن ئەوەمان پێ ئەڵێ کە کامانەن ئەو هۆکارانەی کە بڕیار لەسەر </a:t>
            </a:r>
            <a:r>
              <a:rPr lang="ar-SA" dirty="0" smtClean="0"/>
              <a:t>ئامرازەکانی </a:t>
            </a:r>
            <a:r>
              <a:rPr lang="ar-SA" dirty="0"/>
              <a:t>ڕاگەیاندن ئەدەن لە لایەن جەماوەرەوە </a:t>
            </a:r>
            <a:endParaRPr lang="ar-IQ" dirty="0" smtClean="0"/>
          </a:p>
          <a:p>
            <a:pPr marL="64008" indent="0">
              <a:buNone/>
            </a:pPr>
            <a:endParaRPr lang="ar-IQ" dirty="0"/>
          </a:p>
          <a:p>
            <a:pPr marL="64008" indent="0">
              <a:buNone/>
            </a:pPr>
            <a:r>
              <a:rPr lang="ar-SA" dirty="0" smtClean="0"/>
              <a:t>دووە</a:t>
            </a:r>
            <a:r>
              <a:rPr lang="ar-SA" b="1" dirty="0" smtClean="0"/>
              <a:t>م </a:t>
            </a:r>
            <a:r>
              <a:rPr lang="ar-IQ" b="1" dirty="0" smtClean="0"/>
              <a:t>:</a:t>
            </a:r>
            <a:r>
              <a:rPr lang="ar-SA" b="1" dirty="0" smtClean="0"/>
              <a:t>فاکتەرە </a:t>
            </a:r>
            <a:r>
              <a:rPr lang="ar-SA" b="1" dirty="0"/>
              <a:t>کاریگەرەکان بە جۆری </a:t>
            </a:r>
            <a:r>
              <a:rPr lang="ar-SA" b="1" dirty="0" smtClean="0"/>
              <a:t>ئامرازەکە</a:t>
            </a:r>
            <a:endParaRPr lang="ar-IQ" b="1" dirty="0" smtClean="0"/>
          </a:p>
          <a:p>
            <a:pPr marL="64008" indent="0">
              <a:buNone/>
            </a:pPr>
            <a:r>
              <a:rPr lang="ar-SA" dirty="0" smtClean="0"/>
              <a:t> </a:t>
            </a:r>
            <a:r>
              <a:rPr lang="ar-SA" dirty="0"/>
              <a:t>هەمیشە توێژینەوەکان بە شێوازێکی گشتی جۆری ئەو ئامرازەیان دیاری نەکردووە کە زانیاری یاخود کاریگەری لەسەر ڕاستگۆی هەیە بەڵام هەمووان پێیان وایە جۆری ئامرازەکە کاریگەری لەسەر ئەنجامەکان ئەبێ بە نموونە ئامرازە کۆن و نوێیەکان یان پێیان وایە تەلەفزیۆن زیاتر کاریگەرە لە ڕۆژنامە بەوەی تایبەتمەندەتییەکانی ئەوە بۆ ئینتەرنێتیش بە هەمان شێوە</a:t>
            </a:r>
            <a:endParaRPr lang="en-US" dirty="0"/>
          </a:p>
        </p:txBody>
      </p:sp>
    </p:spTree>
    <p:extLst>
      <p:ext uri="{BB962C8B-B14F-4D97-AF65-F5344CB8AC3E}">
        <p14:creationId xmlns:p14="http://schemas.microsoft.com/office/powerpoint/2010/main" val="3411471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06128"/>
          </a:xfrm>
        </p:spPr>
        <p:txBody>
          <a:bodyPr>
            <a:normAutofit/>
          </a:bodyPr>
          <a:lstStyle/>
          <a:p>
            <a:r>
              <a:rPr lang="ar-SA" b="1" dirty="0"/>
              <a:t>فاکتەری سێیەم فاکتەری کاریگەر بە شێوازی پێشکەشکردنی پەیامەکە </a:t>
            </a:r>
            <a:endParaRPr lang="ar-IQ" b="1" dirty="0" smtClean="0"/>
          </a:p>
          <a:p>
            <a:pPr marL="64008" indent="0">
              <a:buNone/>
            </a:pPr>
            <a:r>
              <a:rPr lang="ar-SA" sz="2800" dirty="0" smtClean="0"/>
              <a:t>هەڵبەتە </a:t>
            </a:r>
            <a:r>
              <a:rPr lang="ar-SA" sz="2800" dirty="0"/>
              <a:t>ڕاستگۆی بابەتەکان بە پلەی یەکەم لەسەر بەهێزی پەیامەکان دەوەستێت هاوکار شێوازی پێشکەشکردنیان بە نموونە لە ڕووی زمانەوانی و زانیارییەکانی سەرەتاو ناوەڕۆکەکەی و چۆنیەتی پێشکەشکردنی پەیامەکە و هەروەها گوزارشتکردن لێی وە گونجاندنی پەیامەکان لەگەڵ وێنەکان هەروەها توانا و لێهاتووی ئەو کەسەی لە تەلەفزیۆن دەخوێنێتەوە یان پێشکەشی ئەکا کار دەکاتە سەر ڕاستگۆیی و ئەو کاریگەرییانەی پەیامە ڕیکلامییەکان دروستی </a:t>
            </a:r>
            <a:r>
              <a:rPr lang="ar-SA" sz="2800" dirty="0" smtClean="0"/>
              <a:t>دەکەن</a:t>
            </a:r>
            <a:endParaRPr lang="ar-IQ" sz="2800" dirty="0" smtClean="0"/>
          </a:p>
          <a:p>
            <a:pPr marL="64008" indent="0">
              <a:buNone/>
            </a:pPr>
            <a:r>
              <a:rPr lang="ar-SA" sz="2800" dirty="0" smtClean="0"/>
              <a:t> </a:t>
            </a:r>
            <a:endParaRPr lang="en-US" sz="2800" dirty="0"/>
          </a:p>
        </p:txBody>
      </p:sp>
    </p:spTree>
    <p:extLst>
      <p:ext uri="{BB962C8B-B14F-4D97-AF65-F5344CB8AC3E}">
        <p14:creationId xmlns:p14="http://schemas.microsoft.com/office/powerpoint/2010/main" val="1111196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b="1" dirty="0"/>
              <a:t>چوارەم فاکتەری کاریگەر بە سروشتی بابەتەکە </a:t>
            </a:r>
            <a:r>
              <a:rPr lang="ar-SA" dirty="0"/>
              <a:t>و گرنگیەکەی جۆری بابەتەکە کاریگەری هەیە لەسەر ڕادەی ڕاستگۆیی پەیوەست بە جەماوەرەوە بۆیە بەشێک لە توێژینەوەکان ئەوە دەردەخەن ڕاستگۆیی ئامرازەکانی ڕاگەیاندن لەسەر گوا ڕاستنەوەی ڕووداوەکان پێوانە دەکەن</a:t>
            </a:r>
            <a:endParaRPr lang="en-US" dirty="0"/>
          </a:p>
          <a:p>
            <a:endParaRPr lang="en-US" dirty="0"/>
          </a:p>
          <a:p>
            <a:endParaRPr lang="en-US" dirty="0"/>
          </a:p>
        </p:txBody>
      </p:sp>
    </p:spTree>
    <p:extLst>
      <p:ext uri="{BB962C8B-B14F-4D97-AF65-F5344CB8AC3E}">
        <p14:creationId xmlns:p14="http://schemas.microsoft.com/office/powerpoint/2010/main" val="4171690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fontAlgn="base"/>
            <a:r>
              <a:rPr lang="ar-SA" dirty="0"/>
              <a:t>راگه‌یاندن خاوه‌نی كۆمه‌ڵێ ئه‌ركی گرنگه‌، له‌وانه‌: هه‌واڵ‌و زانیاریگه‌یاندن، چاودێركاری، دروستكردنی بۆچون‌و ئاراسته‌كان، په‌روه‌رده‌‌و فێركردن، رۆشنبیركردن، كۆمه‌ڵایه‌تی، رێكلام‌و به‌بازاڕكردن، گه‌شه‌پێدانی مرۆیی… تاد</a:t>
            </a:r>
            <a:r>
              <a:rPr lang="ar-SA" dirty="0" smtClean="0"/>
              <a:t>.</a:t>
            </a:r>
            <a:endParaRPr lang="ar-IQ" dirty="0" smtClean="0"/>
          </a:p>
          <a:p>
            <a:pPr fontAlgn="base"/>
            <a:endParaRPr lang="en-US" dirty="0"/>
          </a:p>
          <a:p>
            <a:r>
              <a:rPr lang="ar-SA" dirty="0"/>
              <a:t>بۆیه‌ وه‌كچۆن خۆی پێویسته‌ چاودێرێكی بابه‌تیی سێ ده‌سه‌ڵاته‌كه‌ی دیكه‌‌و كایه‌ جیاوازه‌كانی كۆمه‌ڵگه‌ بێت، ناشبێت چاودێریكردنی خۆی ره‌ت بكاته‌وه‌، هه‌م چاودێریی ئێتیكی، هه‌م چاودێریی یاسایی.</a:t>
            </a:r>
            <a:endParaRPr lang="en-US" dirty="0"/>
          </a:p>
        </p:txBody>
      </p:sp>
    </p:spTree>
    <p:extLst>
      <p:ext uri="{BB962C8B-B14F-4D97-AF65-F5344CB8AC3E}">
        <p14:creationId xmlns:p14="http://schemas.microsoft.com/office/powerpoint/2010/main" val="1293385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64008" indent="0" fontAlgn="base">
              <a:buNone/>
            </a:pPr>
            <a:r>
              <a:rPr lang="ar-IQ" dirty="0" smtClean="0"/>
              <a:t>ريكلامى شاشه </a:t>
            </a:r>
            <a:r>
              <a:rPr lang="ar-SA" dirty="0" smtClean="0"/>
              <a:t>له‌روی </a:t>
            </a:r>
            <a:r>
              <a:rPr lang="ar-SA" dirty="0"/>
              <a:t>ئێتیكی‌و یاساییه‌وه‌ چه‌ند ره‌هه‌ندێكی </a:t>
            </a:r>
            <a:r>
              <a:rPr lang="ar-SA" dirty="0" smtClean="0"/>
              <a:t>هه‌یه‌</a:t>
            </a:r>
            <a:r>
              <a:rPr lang="ar-SA" dirty="0"/>
              <a:t>، كه‌ </a:t>
            </a:r>
            <a:r>
              <a:rPr lang="ar-SA" dirty="0" smtClean="0"/>
              <a:t>نابێ</a:t>
            </a:r>
            <a:r>
              <a:rPr lang="ar-IQ" dirty="0"/>
              <a:t> </a:t>
            </a:r>
            <a:r>
              <a:rPr lang="ar-SA" dirty="0" smtClean="0"/>
              <a:t>فه‌رامۆش بك</a:t>
            </a:r>
            <a:r>
              <a:rPr lang="ar-IQ" dirty="0" smtClean="0"/>
              <a:t>رى</a:t>
            </a:r>
            <a:r>
              <a:rPr lang="ar-SA" dirty="0" smtClean="0"/>
              <a:t>:</a:t>
            </a:r>
            <a:endParaRPr lang="en-US" dirty="0"/>
          </a:p>
          <a:p>
            <a:pPr fontAlgn="base"/>
            <a:r>
              <a:rPr lang="ar-SA" b="1" dirty="0"/>
              <a:t>یه‌كه‌م: ره‌هه‌ندی ئێتیكی/</a:t>
            </a:r>
            <a:r>
              <a:rPr lang="ar-SA" dirty="0"/>
              <a:t> واته‌ ئه‌و پره‌نسیپه‌ ئێتیكییانه‌ی پێویسته‌ میدیاكار له‌ئه‌نجامدانی هه‌ر كارێكی پیشه‌ییدا ره‌چاویان بكات‌و نادیده‌یان نه‌گرێت، له‌وانه‌: به‌رپرسیارێتی، وردی، راستی، بابه‌تیبون، بێلایه‌نی، رێزگرتنی ژیانی تایبه‌ت… تاد.</a:t>
            </a:r>
            <a:endParaRPr lang="en-US" dirty="0"/>
          </a:p>
          <a:p>
            <a:pPr fontAlgn="base"/>
            <a:r>
              <a:rPr lang="ar-SA" b="1" dirty="0"/>
              <a:t>دووه‌م: ره‌هه‌ندی مرۆیی/</a:t>
            </a:r>
            <a:r>
              <a:rPr lang="ar-SA" dirty="0"/>
              <a:t> كه‌ هه‌ندێ به‌درێژكراوه‌ی ره‌هه‌ندی یه‌كه‌می ده‌زانن. ئه‌و به‌ها مرۆییانه‌ ده‌گرێته‌وه‌ كه‌ مرۆڤ وه‌ك سه‌رمایه‌یه‌كی گه‌وره‌‌و گرنگ ته‌ماشاده‌كات‌و ده‌یكاته‌ سه‌نته‌ری كۆمه‌ڵگه‌.</a:t>
            </a:r>
            <a:endParaRPr lang="en-US" dirty="0"/>
          </a:p>
          <a:p>
            <a:pPr fontAlgn="base"/>
            <a:r>
              <a:rPr lang="ar-SA" b="1" dirty="0"/>
              <a:t>سێیه‌م: ره‌هه‌ندی په‌روه‌رده‌یی/</a:t>
            </a:r>
            <a:r>
              <a:rPr lang="ar-SA" dirty="0"/>
              <a:t> مه‌به‌ست له‌پێوه‌ره‌ هاوچه‌رخه‌كانی په‌روه‌رده‌ی ته‌ندروسته‌، كه‌ هه‌میشه‌ جه‌خت له‌سه‌ر دروستكردنی كه‌سێتییه‌كی كامڵ‌و ده‌روندروست‌و خاوه‌ن ره‌فتاری نۆرماڵ‌و ئایینده‌ی گه‌ش بۆ منداڵ‌و لاوان ده‌كاته‌وه‌.</a:t>
            </a:r>
            <a:endParaRPr lang="en-US" dirty="0"/>
          </a:p>
          <a:p>
            <a:pPr fontAlgn="base"/>
            <a:r>
              <a:rPr lang="ar-SA" b="1" dirty="0"/>
              <a:t>ضواره‌م: ره‌هه‌ندی كۆمه‌ڵایه‌تی/</a:t>
            </a:r>
            <a:r>
              <a:rPr lang="ar-SA" dirty="0"/>
              <a:t>كه‌ هه‌ندێجار (ره‌هه‌ندی كلتوری)یشی پێده‌وترێت، مه‌به‌ست لێی پاراستنی به‌ها كلتوریییه‌كانی كۆمه‌ڵگه‌یه‌، ئه‌و به‌هایانه‌ی لانیكه‌م كۆعه‌قڵی كۆمه‌ڵگه‌ له‌م قۆناغه‌دا له‌سه‌ر ی كۆكن‌و، لادان لێیان زیانی كۆمه‌ڵایه‌تی لێده‌كه‌وێته‌وه‌.</a:t>
            </a:r>
            <a:endParaRPr lang="en-US" dirty="0"/>
          </a:p>
          <a:p>
            <a:r>
              <a:rPr lang="ar-SA" b="1" dirty="0"/>
              <a:t>پێنجه‌م: ره‌هه‌ندی ته‌ندروستی/</a:t>
            </a:r>
            <a:r>
              <a:rPr lang="ar-SA" dirty="0"/>
              <a:t>ئه‌و بنه‌ما‌و راستییانه‌ن كه‌ زانستی پزیشكی‌و ته‌ندروستی چ له‌ڕوی جه‌سته‌یی‌و چ له‌ڕوی ده‌رونییه‌وه‌ دیاریانكردون‌و جه‌ختیان له‌سه‌ركردۆته‌وه‌</a:t>
            </a:r>
            <a:endParaRPr lang="en-US" dirty="0"/>
          </a:p>
        </p:txBody>
      </p:sp>
    </p:spTree>
    <p:extLst>
      <p:ext uri="{BB962C8B-B14F-4D97-AF65-F5344CB8AC3E}">
        <p14:creationId xmlns:p14="http://schemas.microsoft.com/office/powerpoint/2010/main" val="16210083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3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1628800"/>
            <a:ext cx="9252520" cy="3140968"/>
          </a:xfrm>
          <a:solidFill>
            <a:schemeClr val="tx2">
              <a:lumMod val="75000"/>
            </a:schemeClr>
          </a:solidFill>
        </p:spPr>
        <p:txBody>
          <a:bodyPr>
            <a:normAutofit/>
          </a:bodyPr>
          <a:lstStyle/>
          <a:p>
            <a:r>
              <a:rPr lang="en-US" sz="3200" dirty="0" smtClean="0">
                <a:cs typeface="Ali_K_Sahifa" pitchFamily="2" charset="-78"/>
              </a:rPr>
              <a:t>TV </a:t>
            </a:r>
            <a:r>
              <a:rPr lang="ar-IQ" sz="3200" dirty="0" smtClean="0">
                <a:cs typeface="Ali_K_Sahifa" pitchFamily="2" charset="-78"/>
              </a:rPr>
              <a:t>كاراترين هؤكاري راطةياندنة لة طؤرِيني بؤضوونةكاني بينةر سةبارةت بة بابةتيَك هؤكاركةكةشي ئةطةرِيَتةوة بؤ ئةو توانايةي كة </a:t>
            </a:r>
            <a:r>
              <a:rPr lang="en-US" sz="3200" dirty="0" smtClean="0">
                <a:cs typeface="Ali_K_Sahifa" pitchFamily="2" charset="-78"/>
              </a:rPr>
              <a:t>TV</a:t>
            </a:r>
            <a:r>
              <a:rPr lang="ar-IQ" sz="3200" dirty="0" smtClean="0">
                <a:cs typeface="Ali_K_Sahifa" pitchFamily="2" charset="-78"/>
              </a:rPr>
              <a:t> هةيةتي سةبارةت بة دروستكردني متمانة لاي خةلَك و بةكارهيَناني دةنط و رةنط وجولَة بة شيَوةيةكي هةماهةنط و زالَي توانا هونةرييةكان تيايدا هةربؤية بينةر زياتر ئاويَتةى ئةبيَت</a:t>
            </a:r>
            <a:endParaRPr lang="ar-IQ" sz="3200" dirty="0">
              <a:cs typeface="Ali_K_Sahifa"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plus(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0544" y="620688"/>
            <a:ext cx="8062912" cy="5400600"/>
          </a:xfrm>
        </p:spPr>
        <p:txBody>
          <a:bodyPr>
            <a:normAutofit fontScale="85000" lnSpcReduction="20000"/>
          </a:bodyPr>
          <a:lstStyle/>
          <a:p>
            <a:r>
              <a:rPr lang="ar-IQ" b="1" dirty="0"/>
              <a:t>رِيكلامى تةلةفزيؤنى (</a:t>
            </a:r>
            <a:r>
              <a:rPr lang="en-US" b="1" dirty="0"/>
              <a:t>Television Advertising</a:t>
            </a:r>
            <a:r>
              <a:rPr lang="ar-IQ" b="1" dirty="0" smtClean="0"/>
              <a:t>)</a:t>
            </a:r>
          </a:p>
          <a:p>
            <a:endParaRPr lang="ar-IQ" b="1" dirty="0"/>
          </a:p>
          <a:p>
            <a:endParaRPr lang="ar-IQ" b="1" dirty="0" smtClean="0"/>
          </a:p>
          <a:p>
            <a:r>
              <a:rPr lang="ar-IQ" sz="3600" dirty="0" smtClean="0">
                <a:cs typeface="Ali_K_Sharif bold" pitchFamily="2" charset="-78"/>
              </a:rPr>
              <a:t>هةنديَك لة شارةزايان رِيكلامى تةلةفزيؤنى بةوة دةناسيَنن كة هونةرى فرؤشتنى خةونةكان يان ئامرازيكة بؤ (دروست كردنى رِةزامةندي)</a:t>
            </a:r>
            <a:r>
              <a:rPr lang="ar-SA" sz="3600" dirty="0" smtClean="0">
                <a:cs typeface="Ali_K_Sharif bold" pitchFamily="2" charset="-78"/>
              </a:rPr>
              <a:t>، </a:t>
            </a:r>
            <a:endParaRPr lang="ar-IQ" sz="3600" dirty="0" smtClean="0">
              <a:cs typeface="Ali_K_Sharif bold" pitchFamily="2" charset="-78"/>
            </a:endParaRPr>
          </a:p>
          <a:p>
            <a:endParaRPr lang="ar-IQ" sz="3600" dirty="0">
              <a:cs typeface="Ali_K_Sharif bold" pitchFamily="2" charset="-78"/>
            </a:endParaRPr>
          </a:p>
          <a:p>
            <a:r>
              <a:rPr lang="ar-IQ" sz="3600" dirty="0" smtClean="0">
                <a:cs typeface="Ali_K_Sharif bold" pitchFamily="2" charset="-78"/>
              </a:rPr>
              <a:t>رِيكلامى تةلةفزيؤنى ثةياميَكة بؤ فرؤشتنى كالاَ و خزمةتطوزارى بؤ كؤمةلَة خةلَكي بةكاربةر، ئةم ثةيامةش لةرِيَطاى ثةخشى تةلةفزيؤنى بةرامبةر كريَيةكى ديارى كراو نمايش دةكرِيَت".</a:t>
            </a:r>
            <a:endParaRPr lang="en-US" sz="3600" dirty="0" smtClean="0">
              <a:cs typeface="Ali_K_Sharif bold" pitchFamily="2" charset="-78"/>
            </a:endParaRPr>
          </a:p>
          <a:p>
            <a:r>
              <a:rPr lang="ar-IQ" sz="3600" dirty="0" smtClean="0">
                <a:cs typeface="Ali_K_Sharif bold" pitchFamily="2" charset="-78"/>
              </a:rPr>
              <a:t>ئةم ثيَناسةية جةخت لةسةر ئةوة دةكاتةوة كة رِيكلام كاردةكات بؤ خولَقاندنى ئارةزوو، رِاكيَشانى سةرةنج، بايةخ بؤ كالآيةكى نمايشكراو لة رِيَطاى شاشةى تةلةفزيؤن، واتة دروست كردنى ثالَنةرِيَك وةك ثيَويستيةكى نوآ لاى وةرطر.</a:t>
            </a:r>
            <a:endParaRPr lang="en-US" sz="3600" dirty="0" smtClean="0">
              <a:cs typeface="Ali_K_Sharif bold" pitchFamily="2" charset="-78"/>
            </a:endParaRPr>
          </a:p>
          <a:p>
            <a:endParaRPr lang="en-US" sz="3600" dirty="0">
              <a:cs typeface="Ali_K_Sharif bold" pitchFamily="2" charset="-78"/>
            </a:endParaRPr>
          </a:p>
        </p:txBody>
      </p:sp>
    </p:spTree>
    <p:extLst>
      <p:ext uri="{BB962C8B-B14F-4D97-AF65-F5344CB8AC3E}">
        <p14:creationId xmlns:p14="http://schemas.microsoft.com/office/powerpoint/2010/main" val="3469491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4160"/>
          </a:xfrm>
        </p:spPr>
        <p:txBody>
          <a:bodyPr>
            <a:noAutofit/>
          </a:bodyPr>
          <a:lstStyle/>
          <a:p>
            <a:pPr marL="64008" indent="0">
              <a:buNone/>
            </a:pPr>
            <a:r>
              <a:rPr lang="ar-IQ" sz="2800" b="1" dirty="0">
                <a:solidFill>
                  <a:schemeClr val="accent5">
                    <a:lumMod val="60000"/>
                    <a:lumOff val="40000"/>
                  </a:schemeClr>
                </a:solidFill>
              </a:rPr>
              <a:t>(</a:t>
            </a:r>
            <a:r>
              <a:rPr lang="ar-IQ" sz="2800" b="1" dirty="0">
                <a:solidFill>
                  <a:schemeClr val="accent5">
                    <a:lumMod val="60000"/>
                    <a:lumOff val="40000"/>
                  </a:schemeClr>
                </a:solidFill>
                <a:cs typeface="Ali_K_Sharif bold" pitchFamily="2" charset="-78"/>
              </a:rPr>
              <a:t>د.موزةفةر مةندوب) </a:t>
            </a:r>
            <a:r>
              <a:rPr lang="ar-IQ" sz="2800" dirty="0">
                <a:cs typeface="Ali_K_Sharif bold" pitchFamily="2" charset="-78"/>
              </a:rPr>
              <a:t>واى دةبينيَت كة "رِيكلامي تةلةفزيؤني هةولَيَكى ثةيوةنديكردنى طشتي و ئارِاستةكراو و ئامادةكراوة ثلان بؤ داريذراوة لةلايةن دروستكةر و سةرثةرشتيارى رِيكلام بؤ </a:t>
            </a:r>
            <a:r>
              <a:rPr lang="ar-IQ" sz="2800" dirty="0">
                <a:solidFill>
                  <a:schemeClr val="accent5">
                    <a:lumMod val="60000"/>
                    <a:lumOff val="40000"/>
                  </a:schemeClr>
                </a:solidFill>
                <a:cs typeface="Ali_K_Sharif bold" pitchFamily="2" charset="-78"/>
              </a:rPr>
              <a:t>جةماوةرِيَكى مةبةستدار </a:t>
            </a:r>
            <a:r>
              <a:rPr lang="ar-IQ" sz="2800" dirty="0">
                <a:cs typeface="Ali_K_Sharif bold" pitchFamily="2" charset="-78"/>
              </a:rPr>
              <a:t>بة ئامانجى هاندان بؤ كرِينى كالآيةك يان وةرطرتنى هةلَويَستيَكى دياريكراو يان ئةنجامدانى رِةفتارِيَك لة ذيَر رِؤشنايي ئامانجة داريَذراوةكانى ثةيامى رِيكلامى يةكة</a:t>
            </a:r>
            <a:r>
              <a:rPr lang="ar-IQ" sz="2800" dirty="0" smtClean="0">
                <a:cs typeface="Ali_K_Sharif bold" pitchFamily="2" charset="-78"/>
              </a:rPr>
              <a:t>".</a:t>
            </a:r>
          </a:p>
          <a:p>
            <a:pPr marL="64008" indent="0">
              <a:buNone/>
            </a:pPr>
            <a:endParaRPr lang="en-US" sz="2800" dirty="0">
              <a:cs typeface="Ali_K_Sharif bold" pitchFamily="2" charset="-78"/>
            </a:endParaRPr>
          </a:p>
          <a:p>
            <a:pPr marL="64008" indent="0">
              <a:buNone/>
            </a:pPr>
            <a:r>
              <a:rPr lang="ar-IQ" sz="2800" dirty="0" smtClean="0">
                <a:cs typeface="Ali_K_Sharif bold" pitchFamily="2" charset="-78"/>
              </a:rPr>
              <a:t>دةكريَت </a:t>
            </a:r>
            <a:r>
              <a:rPr lang="ar-IQ" sz="2800" dirty="0">
                <a:cs typeface="Ali_K_Sharif bold" pitchFamily="2" charset="-78"/>
              </a:rPr>
              <a:t>ثيَناسةيةكى طشتطير بؤ رِيكلامى تةلةفزيؤنى ثيَشنيار بكةين بةوةى (هونةرِيَكى جوان و سةرةنج رِاكيَشة، ثةيامي باوةرثيَهيَنان ثيَشكةش دةكات لة رِيَطةى ئامرازى بينراوة لةبارةى كالآيةك يان خزمةتطوازيةك يان بيرؤكةيةك بؤ دروست كردنى جؤرِيَك لة رِةزامةندى جةماوةرى بؤ بةكاربردنى كالآيةك). </a:t>
            </a:r>
            <a:endParaRPr lang="en-US" sz="2800" dirty="0">
              <a:cs typeface="Ali_K_Sharif bold" pitchFamily="2" charset="-78"/>
            </a:endParaRPr>
          </a:p>
          <a:p>
            <a:pPr marL="64008" indent="0">
              <a:buNone/>
            </a:pPr>
            <a:r>
              <a:rPr lang="ar-IQ" sz="2800" dirty="0">
                <a:cs typeface="Ali_K_Sharif bold" pitchFamily="2" charset="-78"/>
              </a:rPr>
              <a:t> </a:t>
            </a:r>
            <a:endParaRPr lang="en-US" sz="2800" dirty="0">
              <a:cs typeface="Ali_K_Sharif bold" pitchFamily="2" charset="-78"/>
            </a:endParaRPr>
          </a:p>
          <a:p>
            <a:pPr marL="64008" indent="0">
              <a:buNone/>
            </a:pPr>
            <a:r>
              <a:rPr lang="ar-IQ" sz="2800" dirty="0">
                <a:cs typeface="Ali_K_Sharif bold" pitchFamily="2" charset="-78"/>
              </a:rPr>
              <a:t> </a:t>
            </a:r>
            <a:endParaRPr lang="en-US" sz="2800" dirty="0">
              <a:cs typeface="Ali_K_Sharif bold" pitchFamily="2" charset="-78"/>
            </a:endParaRPr>
          </a:p>
          <a:p>
            <a:pPr marL="64008" indent="0">
              <a:buNone/>
            </a:pPr>
            <a:r>
              <a:rPr lang="ar-IQ" sz="2800" dirty="0">
                <a:cs typeface="Ali_K_Sharif bold" pitchFamily="2" charset="-78"/>
              </a:rPr>
              <a:t> </a:t>
            </a:r>
            <a:endParaRPr lang="en-US" sz="2800" dirty="0">
              <a:cs typeface="Ali_K_Sharif bold" pitchFamily="2" charset="-78"/>
            </a:endParaRPr>
          </a:p>
          <a:p>
            <a:endParaRPr lang="en-US" sz="2800" dirty="0"/>
          </a:p>
        </p:txBody>
      </p:sp>
    </p:spTree>
    <p:extLst>
      <p:ext uri="{BB962C8B-B14F-4D97-AF65-F5344CB8AC3E}">
        <p14:creationId xmlns:p14="http://schemas.microsoft.com/office/powerpoint/2010/main" val="3553883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1"/>
            <a:ext cx="8604448" cy="1728193"/>
          </a:xfrm>
        </p:spPr>
        <p:txBody>
          <a:bodyPr>
            <a:normAutofit fontScale="92500" lnSpcReduction="10000"/>
          </a:bodyPr>
          <a:lstStyle/>
          <a:p>
            <a:pPr>
              <a:buNone/>
            </a:pPr>
            <a:r>
              <a:rPr lang="ar-IQ" dirty="0">
                <a:solidFill>
                  <a:schemeClr val="accent1">
                    <a:lumMod val="40000"/>
                    <a:lumOff val="60000"/>
                  </a:schemeClr>
                </a:solidFill>
                <a:cs typeface="Ali_K_Sahifa Bold" pitchFamily="2" charset="-78"/>
              </a:rPr>
              <a:t>واتة : </a:t>
            </a:r>
            <a:r>
              <a:rPr lang="ar-SA" dirty="0" smtClean="0">
                <a:solidFill>
                  <a:schemeClr val="accent1">
                    <a:lumMod val="40000"/>
                    <a:lumOff val="60000"/>
                  </a:schemeClr>
                </a:solidFill>
                <a:cs typeface="Ali_K_Sahifa Bold" pitchFamily="2" charset="-78"/>
              </a:rPr>
              <a:t>هةرجؤر </a:t>
            </a:r>
            <a:r>
              <a:rPr lang="ar-SA" dirty="0">
                <a:solidFill>
                  <a:schemeClr val="accent1">
                    <a:lumMod val="40000"/>
                    <a:lumOff val="60000"/>
                  </a:schemeClr>
                </a:solidFill>
                <a:cs typeface="Ali_K_Sahifa Bold" pitchFamily="2" charset="-78"/>
              </a:rPr>
              <a:t>و شيَوةيةكى ناساندن بؤ بيرؤكةيةك ، كالآيةك ، خزمةتطوزارييةك لة بةرامبةر ثارةدا كة بةهؤى كةسيَك يان دام ودةزطايةكى دياري كراوةوة ئةنجام </a:t>
            </a:r>
            <a:r>
              <a:rPr lang="ar-SA" dirty="0" smtClean="0">
                <a:solidFill>
                  <a:schemeClr val="accent1">
                    <a:lumMod val="40000"/>
                    <a:lumOff val="60000"/>
                  </a:schemeClr>
                </a:solidFill>
                <a:cs typeface="Ali_K_Sahifa Bold" pitchFamily="2" charset="-78"/>
              </a:rPr>
              <a:t>دةدريَت</a:t>
            </a:r>
            <a:endParaRPr lang="en-US" dirty="0">
              <a:solidFill>
                <a:schemeClr val="accent1">
                  <a:lumMod val="40000"/>
                  <a:lumOff val="60000"/>
                </a:schemeClr>
              </a:solidFill>
              <a:cs typeface="Ali_K_Sahifa Bold" pitchFamily="2" charset="-78"/>
            </a:endParaRPr>
          </a:p>
          <a:p>
            <a:pPr>
              <a:buNone/>
            </a:pPr>
            <a:r>
              <a:rPr lang="ar-IQ" dirty="0" smtClean="0">
                <a:solidFill>
                  <a:schemeClr val="accent1">
                    <a:lumMod val="40000"/>
                    <a:lumOff val="60000"/>
                  </a:schemeClr>
                </a:solidFill>
                <a:cs typeface="Ali_K_Sahifa Bold" pitchFamily="2" charset="-78"/>
              </a:rPr>
              <a:t>    </a:t>
            </a:r>
            <a:r>
              <a:rPr lang="ar-SA" dirty="0" smtClean="0">
                <a:solidFill>
                  <a:schemeClr val="accent1">
                    <a:lumMod val="40000"/>
                    <a:lumOff val="60000"/>
                  </a:schemeClr>
                </a:solidFill>
                <a:cs typeface="Ali_K_Sahifa Bold" pitchFamily="2" charset="-78"/>
              </a:rPr>
              <a:t>ريكلام </a:t>
            </a:r>
            <a:r>
              <a:rPr lang="ar-SA" dirty="0">
                <a:solidFill>
                  <a:schemeClr val="accent1">
                    <a:lumMod val="40000"/>
                    <a:lumOff val="60000"/>
                  </a:schemeClr>
                </a:solidFill>
                <a:cs typeface="Ali_K_Sahifa Bold" pitchFamily="2" charset="-78"/>
              </a:rPr>
              <a:t>واتة </a:t>
            </a:r>
            <a:r>
              <a:rPr lang="ar-SA" dirty="0">
                <a:cs typeface="Ali_K_Sahifa Bold" pitchFamily="2" charset="-78"/>
              </a:rPr>
              <a:t>هونةري </a:t>
            </a:r>
            <a:r>
              <a:rPr lang="ar-SA" dirty="0" smtClean="0">
                <a:cs typeface="Ali_K_Sahifa Bold" pitchFamily="2" charset="-78"/>
              </a:rPr>
              <a:t>ناساندن</a:t>
            </a:r>
            <a:endParaRPr lang="ar-IQ" dirty="0" smtClean="0">
              <a:cs typeface="Ali_K_Sahifa Bold" pitchFamily="2" charset="-78"/>
            </a:endParaRPr>
          </a:p>
          <a:p>
            <a:pPr>
              <a:buNone/>
            </a:pPr>
            <a:endParaRPr lang="ar-IQ" dirty="0">
              <a:solidFill>
                <a:schemeClr val="bg1">
                  <a:lumMod val="95000"/>
                </a:schemeClr>
              </a:solidFill>
              <a:cs typeface="Ali_K_Sahifa Bold" pitchFamily="2" charset="-78"/>
            </a:endParaRPr>
          </a:p>
          <a:p>
            <a:pPr>
              <a:buNone/>
            </a:pPr>
            <a:endParaRPr lang="ar-IQ" dirty="0">
              <a:solidFill>
                <a:schemeClr val="bg1">
                  <a:lumMod val="95000"/>
                </a:schemeClr>
              </a:solidFill>
              <a:cs typeface="Ali_K_Sahifa Bold" pitchFamily="2" charset="-78"/>
            </a:endParaRPr>
          </a:p>
        </p:txBody>
      </p:sp>
      <p:pic>
        <p:nvPicPr>
          <p:cNvPr id="11265" name="Diagram 1"/>
          <p:cNvPicPr>
            <a:picLocks noChangeArrowheads="1"/>
          </p:cNvPicPr>
          <p:nvPr/>
        </p:nvPicPr>
        <p:blipFill>
          <a:blip r:embed="rId2" cstate="print"/>
          <a:srcRect l="-9296" r="-14458"/>
          <a:stretch>
            <a:fillRect/>
          </a:stretch>
        </p:blipFill>
        <p:spPr bwMode="auto">
          <a:xfrm>
            <a:off x="683568" y="2780928"/>
            <a:ext cx="7560841" cy="3672408"/>
          </a:xfrm>
          <a:prstGeom prst="rect">
            <a:avLst/>
          </a:prstGeom>
          <a:noFill/>
          <a:ln w="9525">
            <a:noFill/>
            <a:miter lim="800000"/>
            <a:headEnd/>
            <a:tailEnd/>
          </a:ln>
        </p:spPr>
      </p:pic>
    </p:spTree>
    <p:extLst>
      <p:ext uri="{BB962C8B-B14F-4D97-AF65-F5344CB8AC3E}">
        <p14:creationId xmlns:p14="http://schemas.microsoft.com/office/powerpoint/2010/main" val="1408530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12776"/>
            <a:ext cx="8892480" cy="5184576"/>
          </a:xfrm>
        </p:spPr>
        <p:txBody>
          <a:bodyPr>
            <a:noAutofit/>
          </a:bodyPr>
          <a:lstStyle/>
          <a:p>
            <a:pPr>
              <a:buNone/>
            </a:pPr>
            <a:endParaRPr lang="en-US" sz="2400" dirty="0">
              <a:solidFill>
                <a:srgbClr val="002060"/>
              </a:solidFill>
              <a:cs typeface="Ali_K_Sahifa Bold" pitchFamily="2" charset="-78"/>
            </a:endParaRPr>
          </a:p>
          <a:p>
            <a:pPr>
              <a:buNone/>
            </a:pPr>
            <a:r>
              <a:rPr lang="ar-SA" sz="2400" dirty="0" smtClean="0">
                <a:cs typeface="Ali_K_Sahifa Bold" pitchFamily="2" charset="-78"/>
              </a:rPr>
              <a:t>2- </a:t>
            </a:r>
            <a:r>
              <a:rPr lang="ar-SA" sz="2400" dirty="0">
                <a:cs typeface="Ali_K_Sahifa Bold" pitchFamily="2" charset="-78"/>
              </a:rPr>
              <a:t>ثةيوةندييةكة لة نيَوان لايةنيَك لةطةلَ جةماوةري بةكارهيَنةر</a:t>
            </a:r>
            <a:endParaRPr lang="en-US" sz="2400" dirty="0">
              <a:cs typeface="Ali_K_Sahifa Bold" pitchFamily="2" charset="-78"/>
            </a:endParaRPr>
          </a:p>
          <a:p>
            <a:pPr>
              <a:buNone/>
            </a:pPr>
            <a:r>
              <a:rPr lang="ar-SA" sz="2400" dirty="0">
                <a:cs typeface="Ali_K_Sahifa Bold" pitchFamily="2" charset="-78"/>
              </a:rPr>
              <a:t>3- هونةري ثيَشكةشكردني ثيَداويستيية بؤ بةكارهيَنةران</a:t>
            </a:r>
            <a:endParaRPr lang="en-US" sz="2400" dirty="0">
              <a:cs typeface="Ali_K_Sahifa Bold" pitchFamily="2" charset="-78"/>
            </a:endParaRPr>
          </a:p>
          <a:p>
            <a:pPr>
              <a:buNone/>
            </a:pPr>
            <a:r>
              <a:rPr lang="ar-SA" sz="2400" dirty="0">
                <a:cs typeface="Ali_K_Sahifa Bold" pitchFamily="2" charset="-78"/>
              </a:rPr>
              <a:t>4- ريكلام ثرؤسةى ثةيوةندي كردنة بة ئامانجي كاريطةري دانان لةسةر كرِيار تاكو رةزامةندي نيشان بدةن لةسةر بةرهةم و ثيَداويستيةكان</a:t>
            </a:r>
            <a:endParaRPr lang="en-US" sz="2400" dirty="0">
              <a:cs typeface="Ali_K_Sahifa Bold" pitchFamily="2" charset="-78"/>
            </a:endParaRPr>
          </a:p>
          <a:p>
            <a:pPr>
              <a:buNone/>
            </a:pPr>
            <a:r>
              <a:rPr lang="ar-SA" sz="2400" dirty="0">
                <a:cs typeface="Ali_K_Sahifa Bold" pitchFamily="2" charset="-78"/>
              </a:rPr>
              <a:t>5- ريكلام تةواي هؤكارةكاني ثةيوةندي بةكار دةهيَنيَ بؤ ثةيوةندي كردن بة جةماوةرةوة لة ثيَناو ثرِفرؤشي يان ثيَشكةشكردني خزمةتطوزاري، يان بيرؤكةيةك يان هزريَكي تايبةت(بؤ طواستنةوةى ئةو </a:t>
            </a:r>
            <a:r>
              <a:rPr lang="ar-IQ" sz="2400" dirty="0" smtClean="0">
                <a:cs typeface="Ali_K_Sahifa Bold" pitchFamily="2" charset="-78"/>
              </a:rPr>
              <a:t>ثةيامةى</a:t>
            </a:r>
            <a:r>
              <a:rPr lang="ar-SA" sz="2400" dirty="0" smtClean="0">
                <a:cs typeface="Ali_K_Sahifa Bold" pitchFamily="2" charset="-78"/>
              </a:rPr>
              <a:t> </a:t>
            </a:r>
            <a:r>
              <a:rPr lang="ar-SA" sz="2400" dirty="0">
                <a:cs typeface="Ali_K_Sahifa Bold" pitchFamily="2" charset="-78"/>
              </a:rPr>
              <a:t>كة هةيةتي)</a:t>
            </a:r>
            <a:endParaRPr lang="en-US" sz="2400" dirty="0">
              <a:cs typeface="Ali_K_Sahifa Bold" pitchFamily="2" charset="-78"/>
            </a:endParaRPr>
          </a:p>
          <a:p>
            <a:pPr>
              <a:buNone/>
            </a:pPr>
            <a:r>
              <a:rPr lang="ar-SA" sz="2400" dirty="0">
                <a:cs typeface="Ali_K_Sahifa Bold" pitchFamily="2" charset="-78"/>
              </a:rPr>
              <a:t>6- طوزارشت دةكريَ بة ثرؤسةي راطةياندن كة تةواوي لايةنةكاني قةناعةت ثيَكردن بةكار دةهيَنيَ</a:t>
            </a:r>
            <a:endParaRPr lang="en-US" sz="2400" dirty="0">
              <a:cs typeface="Ali_K_Sahifa Bold" pitchFamily="2" charset="-78"/>
            </a:endParaRPr>
          </a:p>
          <a:p>
            <a:pPr>
              <a:buNone/>
            </a:pPr>
            <a:endParaRPr lang="ar-IQ" sz="2400" dirty="0">
              <a:cs typeface="Ali_K_Sahifa Bold" pitchFamily="2" charset="-78"/>
            </a:endParaRPr>
          </a:p>
        </p:txBody>
      </p:sp>
      <p:sp>
        <p:nvSpPr>
          <p:cNvPr id="4" name="Title 3"/>
          <p:cNvSpPr>
            <a:spLocks noGrp="1"/>
          </p:cNvSpPr>
          <p:nvPr>
            <p:ph type="title"/>
          </p:nvPr>
        </p:nvSpPr>
        <p:spPr>
          <a:xfrm>
            <a:off x="1187624" y="267494"/>
            <a:ext cx="7499176" cy="1399032"/>
          </a:xfrm>
        </p:spPr>
        <p:txBody>
          <a:bodyPr>
            <a:normAutofit/>
          </a:bodyPr>
          <a:lstStyle/>
          <a:p>
            <a:r>
              <a:rPr lang="ar-IQ" sz="3600" dirty="0" smtClean="0">
                <a:solidFill>
                  <a:schemeClr val="bg2">
                    <a:lumMod val="20000"/>
                    <a:lumOff val="80000"/>
                  </a:schemeClr>
                </a:solidFill>
                <a:cs typeface="_R i b a Z_12" panose="02000400000000000000" pitchFamily="2" charset="-78"/>
              </a:rPr>
              <a:t>تايبةتمةندييةكاني  ريكلامي تةلةفزيؤني</a:t>
            </a:r>
            <a:endParaRPr lang="en-US" sz="3600" dirty="0">
              <a:solidFill>
                <a:schemeClr val="bg2">
                  <a:lumMod val="20000"/>
                  <a:lumOff val="80000"/>
                </a:schemeClr>
              </a:solidFill>
              <a:cs typeface="_R i b a Z_12" panose="02000400000000000000" pitchFamily="2" charset="-78"/>
            </a:endParaRPr>
          </a:p>
        </p:txBody>
      </p:sp>
    </p:spTree>
    <p:extLst>
      <p:ext uri="{BB962C8B-B14F-4D97-AF65-F5344CB8AC3E}">
        <p14:creationId xmlns:p14="http://schemas.microsoft.com/office/powerpoint/2010/main" val="40122890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solidFill>
                  <a:srgbClr val="FFC000"/>
                </a:solidFill>
                <a:effectLst>
                  <a:outerShdw blurRad="38100" dist="38100" dir="2700000" algn="tl">
                    <a:srgbClr val="000000">
                      <a:alpha val="43137"/>
                    </a:srgbClr>
                  </a:outerShdw>
                </a:effectLst>
                <a:cs typeface="Ali_K_Sahifa" pitchFamily="2" charset="-78"/>
              </a:rPr>
              <a:t>سةركةوتن يان شكست هيَناني ريكلام ثةيوةستة بة:-</a:t>
            </a:r>
            <a:r>
              <a:rPr lang="en-US" b="1" dirty="0" smtClean="0">
                <a:solidFill>
                  <a:srgbClr val="FFC000"/>
                </a:solidFill>
                <a:effectLst>
                  <a:outerShdw blurRad="38100" dist="38100" dir="2700000" algn="tl">
                    <a:srgbClr val="000000">
                      <a:alpha val="43137"/>
                    </a:srgbClr>
                  </a:outerShdw>
                </a:effectLst>
                <a:cs typeface="Ali_K_Sahifa" pitchFamily="2" charset="-78"/>
              </a:rPr>
              <a:t/>
            </a:r>
            <a:br>
              <a:rPr lang="en-US" b="1" dirty="0" smtClean="0">
                <a:solidFill>
                  <a:srgbClr val="FFC000"/>
                </a:solidFill>
                <a:effectLst>
                  <a:outerShdw blurRad="38100" dist="38100" dir="2700000" algn="tl">
                    <a:srgbClr val="000000">
                      <a:alpha val="43137"/>
                    </a:srgbClr>
                  </a:outerShdw>
                </a:effectLst>
                <a:cs typeface="Ali_K_Sahifa" pitchFamily="2" charset="-78"/>
              </a:rPr>
            </a:br>
            <a:endParaRPr lang="ar-IQ" b="1" dirty="0">
              <a:solidFill>
                <a:srgbClr val="FFC000"/>
              </a:solidFill>
              <a:effectLst>
                <a:outerShdw blurRad="38100" dist="38100" dir="2700000" algn="tl">
                  <a:srgbClr val="000000">
                    <a:alpha val="43137"/>
                  </a:srgbClr>
                </a:outerShdw>
              </a:effectLst>
              <a:cs typeface="Ali_K_Sahifa" pitchFamily="2" charset="-78"/>
            </a:endParaRPr>
          </a:p>
        </p:txBody>
      </p:sp>
      <p:sp>
        <p:nvSpPr>
          <p:cNvPr id="3" name="Content Placeholder 2"/>
          <p:cNvSpPr>
            <a:spLocks noGrp="1"/>
          </p:cNvSpPr>
          <p:nvPr>
            <p:ph idx="1"/>
          </p:nvPr>
        </p:nvSpPr>
        <p:spPr/>
        <p:txBody>
          <a:bodyPr/>
          <a:lstStyle/>
          <a:p>
            <a:pPr lvl="0">
              <a:buNone/>
            </a:pPr>
            <a:r>
              <a:rPr lang="ar-IQ" dirty="0" smtClean="0">
                <a:solidFill>
                  <a:srgbClr val="FFFF00"/>
                </a:solidFill>
                <a:effectLst>
                  <a:outerShdw blurRad="38100" dist="38100" dir="2700000" algn="tl">
                    <a:srgbClr val="000000">
                      <a:alpha val="43137"/>
                    </a:srgbClr>
                  </a:outerShdw>
                </a:effectLst>
              </a:rPr>
              <a:t>   </a:t>
            </a:r>
            <a:r>
              <a:rPr lang="ar-IQ" dirty="0" smtClean="0">
                <a:solidFill>
                  <a:srgbClr val="FFFF00"/>
                </a:solidFill>
                <a:effectLst>
                  <a:outerShdw blurRad="38100" dist="38100" dir="2700000" algn="tl">
                    <a:srgbClr val="000000">
                      <a:alpha val="43137"/>
                    </a:srgbClr>
                  </a:outerShdw>
                </a:effectLst>
                <a:cs typeface="Ali_K_Sahifa" pitchFamily="2" charset="-78"/>
              </a:rPr>
              <a:t>1- </a:t>
            </a:r>
            <a:r>
              <a:rPr lang="ar-SA" dirty="0" smtClean="0">
                <a:solidFill>
                  <a:srgbClr val="FFFF00"/>
                </a:solidFill>
                <a:effectLst>
                  <a:outerShdw blurRad="38100" dist="38100" dir="2700000" algn="tl">
                    <a:srgbClr val="000000">
                      <a:alpha val="43137"/>
                    </a:srgbClr>
                  </a:outerShdw>
                </a:effectLst>
                <a:cs typeface="Ali_K_Sahifa" pitchFamily="2" charset="-78"/>
              </a:rPr>
              <a:t>ئةنجامداني ئةو ثرؤسةية لةكاتي ثيَويست و طونجاو</a:t>
            </a:r>
            <a:br>
              <a:rPr lang="ar-SA" dirty="0" smtClean="0">
                <a:solidFill>
                  <a:srgbClr val="FFFF00"/>
                </a:solidFill>
                <a:effectLst>
                  <a:outerShdw blurRad="38100" dist="38100" dir="2700000" algn="tl">
                    <a:srgbClr val="000000">
                      <a:alpha val="43137"/>
                    </a:srgbClr>
                  </a:outerShdw>
                </a:effectLst>
                <a:cs typeface="Ali_K_Sahifa" pitchFamily="2" charset="-78"/>
              </a:rPr>
            </a:br>
            <a:r>
              <a:rPr lang="ar-SA" dirty="0" smtClean="0">
                <a:solidFill>
                  <a:srgbClr val="FFFF00"/>
                </a:solidFill>
                <a:effectLst>
                  <a:outerShdw blurRad="38100" dist="38100" dir="2700000" algn="tl">
                    <a:srgbClr val="000000">
                      <a:alpha val="43137"/>
                    </a:srgbClr>
                  </a:outerShdw>
                </a:effectLst>
                <a:cs typeface="Ali_K_Sahifa" pitchFamily="2" charset="-78"/>
              </a:rPr>
              <a:t>2- خةرجي تةواو</a:t>
            </a:r>
            <a:br>
              <a:rPr lang="ar-SA" dirty="0" smtClean="0">
                <a:solidFill>
                  <a:srgbClr val="FFFF00"/>
                </a:solidFill>
                <a:effectLst>
                  <a:outerShdw blurRad="38100" dist="38100" dir="2700000" algn="tl">
                    <a:srgbClr val="000000">
                      <a:alpha val="43137"/>
                    </a:srgbClr>
                  </a:outerShdw>
                </a:effectLst>
                <a:cs typeface="Ali_K_Sahifa" pitchFamily="2" charset="-78"/>
              </a:rPr>
            </a:br>
            <a:r>
              <a:rPr lang="ar-SA" dirty="0" smtClean="0">
                <a:solidFill>
                  <a:srgbClr val="FFFF00"/>
                </a:solidFill>
                <a:effectLst>
                  <a:outerShdw blurRad="38100" dist="38100" dir="2700000" algn="tl">
                    <a:srgbClr val="000000">
                      <a:alpha val="43137"/>
                    </a:srgbClr>
                  </a:outerShdw>
                </a:effectLst>
                <a:cs typeface="Ali_K_Sahifa" pitchFamily="2" charset="-78"/>
              </a:rPr>
              <a:t>3- بةخشيني زانياري لةطةلَيدا</a:t>
            </a:r>
            <a:br>
              <a:rPr lang="ar-SA" dirty="0" smtClean="0">
                <a:solidFill>
                  <a:srgbClr val="FFFF00"/>
                </a:solidFill>
                <a:effectLst>
                  <a:outerShdw blurRad="38100" dist="38100" dir="2700000" algn="tl">
                    <a:srgbClr val="000000">
                      <a:alpha val="43137"/>
                    </a:srgbClr>
                  </a:outerShdw>
                </a:effectLst>
                <a:cs typeface="Ali_K_Sahifa" pitchFamily="2" charset="-78"/>
              </a:rPr>
            </a:br>
            <a:r>
              <a:rPr lang="ar-SA" dirty="0" smtClean="0">
                <a:solidFill>
                  <a:srgbClr val="FFFF00"/>
                </a:solidFill>
                <a:effectLst>
                  <a:outerShdw blurRad="38100" dist="38100" dir="2700000" algn="tl">
                    <a:srgbClr val="000000">
                      <a:alpha val="43137"/>
                    </a:srgbClr>
                  </a:outerShdw>
                </a:effectLst>
                <a:cs typeface="Ali_K_Sahifa" pitchFamily="2" charset="-78"/>
              </a:rPr>
              <a:t>4- شويَن  + كات </a:t>
            </a:r>
            <a:endParaRPr lang="en-US" dirty="0" smtClean="0">
              <a:solidFill>
                <a:srgbClr val="FFFF00"/>
              </a:solidFill>
              <a:effectLst>
                <a:outerShdw blurRad="38100" dist="38100" dir="2700000" algn="tl">
                  <a:srgbClr val="000000">
                    <a:alpha val="43137"/>
                  </a:srgbClr>
                </a:outerShdw>
              </a:effectLst>
              <a:cs typeface="Ali_K_Sahifa" pitchFamily="2" charset="-78"/>
            </a:endParaRPr>
          </a:p>
          <a:p>
            <a:pPr>
              <a:buNone/>
            </a:pPr>
            <a:endParaRPr lang="ar-IQ" dirty="0">
              <a:solidFill>
                <a:srgbClr val="FFFF00"/>
              </a:solidFill>
              <a:effectLst>
                <a:outerShdw blurRad="38100" dist="38100" dir="2700000" algn="tl">
                  <a:srgbClr val="000000">
                    <a:alpha val="43137"/>
                  </a:srgbClr>
                </a:outerShdw>
              </a:effectLst>
              <a:cs typeface="Ali_K_Sahifa" pitchFamily="2" charset="-78"/>
            </a:endParaRPr>
          </a:p>
        </p:txBody>
      </p:sp>
      <p:pic>
        <p:nvPicPr>
          <p:cNvPr id="1026" name="Picture 2" descr="http://www.mithag.com/contents/newsm/26867.jpg"/>
          <p:cNvPicPr>
            <a:picLocks noChangeAspect="1" noChangeArrowheads="1"/>
          </p:cNvPicPr>
          <p:nvPr/>
        </p:nvPicPr>
        <p:blipFill>
          <a:blip r:embed="rId2" cstate="print"/>
          <a:srcRect/>
          <a:stretch>
            <a:fillRect/>
          </a:stretch>
        </p:blipFill>
        <p:spPr bwMode="auto">
          <a:xfrm>
            <a:off x="0" y="2852936"/>
            <a:ext cx="4716016" cy="31335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dissolv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edg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15286</TotalTime>
  <Words>2335</Words>
  <Application>Microsoft Office PowerPoint</Application>
  <PresentationFormat>On-screen Show (4:3)</PresentationFormat>
  <Paragraphs>157</Paragraphs>
  <Slides>34</Slides>
  <Notes>0</Notes>
  <HiddenSlides>0</HiddenSlides>
  <MMClips>0</MMClips>
  <ScaleCrop>false</ScaleCrop>
  <HeadingPairs>
    <vt:vector size="6" baseType="variant">
      <vt:variant>
        <vt:lpstr>Fonts Used</vt:lpstr>
      </vt:variant>
      <vt:variant>
        <vt:i4>20</vt:i4>
      </vt:variant>
      <vt:variant>
        <vt:lpstr>Theme</vt:lpstr>
      </vt:variant>
      <vt:variant>
        <vt:i4>1</vt:i4>
      </vt:variant>
      <vt:variant>
        <vt:lpstr>Slide Titles</vt:lpstr>
      </vt:variant>
      <vt:variant>
        <vt:i4>34</vt:i4>
      </vt:variant>
    </vt:vector>
  </HeadingPairs>
  <TitlesOfParts>
    <vt:vector size="55" baseType="lpstr">
      <vt:lpstr>_R i b a Z_02</vt:lpstr>
      <vt:lpstr>_R i b a Z_09</vt:lpstr>
      <vt:lpstr>_R i b a Z_11</vt:lpstr>
      <vt:lpstr>_R i b a Z_12</vt:lpstr>
      <vt:lpstr>_R i b a Z_13</vt:lpstr>
      <vt:lpstr>_R i b a Z_47</vt:lpstr>
      <vt:lpstr>_R i b a Z_71</vt:lpstr>
      <vt:lpstr>A_KURDPC_1</vt:lpstr>
      <vt:lpstr>Ali_K_Alwand</vt:lpstr>
      <vt:lpstr>Ali_K_Jiddah</vt:lpstr>
      <vt:lpstr>Ali_K_Sahifa</vt:lpstr>
      <vt:lpstr>Ali_K_Sahifa Bold</vt:lpstr>
      <vt:lpstr>Ali_K_Sharif bold</vt:lpstr>
      <vt:lpstr>Arial</vt:lpstr>
      <vt:lpstr>Calibri</vt:lpstr>
      <vt:lpstr>Century Gothic</vt:lpstr>
      <vt:lpstr>Tahoma</vt:lpstr>
      <vt:lpstr>Times New Roman</vt:lpstr>
      <vt:lpstr>Verdana</vt:lpstr>
      <vt:lpstr>Wingdings 2</vt:lpstr>
      <vt:lpstr>Verve</vt:lpstr>
      <vt:lpstr>PowerPoint Presentation</vt:lpstr>
      <vt:lpstr>PowerPoint Presentation</vt:lpstr>
      <vt:lpstr>تةلةفزيؤن وةك هؤكاريَكي ريكلام</vt:lpstr>
      <vt:lpstr>PowerPoint Presentation</vt:lpstr>
      <vt:lpstr>PowerPoint Presentation</vt:lpstr>
      <vt:lpstr>PowerPoint Presentation</vt:lpstr>
      <vt:lpstr>PowerPoint Presentation</vt:lpstr>
      <vt:lpstr>تايبةتمةندييةكاني  ريكلامي تةلةفزيؤني</vt:lpstr>
      <vt:lpstr>سةركةوتن يان شكست هيَناني ريكلام ثةيوةستة بة:- </vt:lpstr>
      <vt:lpstr>تايبةتمةندييةكاني  TV سةبارةت بة ريكلام</vt:lpstr>
      <vt:lpstr>PowerPoint Presentation</vt:lpstr>
      <vt:lpstr>PowerPoint Presentation</vt:lpstr>
      <vt:lpstr>خةسلَةتةكاني  ريكلامي سةركةوتوو </vt:lpstr>
      <vt:lpstr>PowerPoint Presentation</vt:lpstr>
      <vt:lpstr>ريكلام هاني خةلَك ئةدات بؤ كرِني هةنديَك كالآ كة ثيَويستي ثيَي نيية  هةروةها وادةكات كة  ئةو كةسانةى كةم دةرامةتن  بيَ هيوا بن لة طريني ئةو بابةت و ثيَداويستيانةى نرخيَكي طرانيان هةية لة رِووي ئابوريةوة يةكيَكي ديكة لةو لايةنانةى كة كاريطةري خراب دروست دةكات زؤر كات ريكلام هؤكاريَكة بؤ بةرزبوونةوةى نرخي خزمةتطوزاري و  شمةك وكالآكان، بةضةشنيَك نرخيَك زياتر لة نرخي  بنةرِةتي خؤي.  هةنديَك جاريش هؤكاريَكة بؤ شيَواني راستيةكان بةتايبةت لة هةلَمةتةكاني هةلَبذاردن كة ناوةرؤكي ناراست بلآودةكةنةوة.  ئةو كةسانةشي رةخنة ئاراستةى ريكلام دةكةن لة رووي كؤمةلآيةتيةوة ثيَيان واية كة ريكلام كؤنترؤلي هؤكارةكاني راطةياندن دةكةن  زؤرجار مةوداي زياتر داطير دةكةن  و بيزاري بؤ خةلَ: دروست دةكةن و هةنيَجاريش  هؤكارةكاني راطةياندن  ناضار دةكةن زيادةرةوي لةطةلَ هاوولآتيان بكةن  كاريطةري نةرينى لةسةر منالَ هةية.</vt:lpstr>
      <vt:lpstr>PowerPoint Presentation</vt:lpstr>
      <vt:lpstr>PowerPoint Presentation</vt:lpstr>
      <vt:lpstr>PowerPoint Presentation</vt:lpstr>
      <vt:lpstr>PowerPoint Presentation</vt:lpstr>
      <vt:lpstr>PowerPoint Presentation</vt:lpstr>
      <vt:lpstr>رةطةزة  بنةرةتييةكاني بةرهةمهًناني ريكلامي تةلةفزيؤني</vt:lpstr>
      <vt:lpstr>PowerPoint Presentation</vt:lpstr>
      <vt:lpstr>ئاراستةو بؤضوونة  باوةكان  سةبارةت بة ريكلام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Knowledge</cp:lastModifiedBy>
  <cp:revision>64</cp:revision>
  <dcterms:created xsi:type="dcterms:W3CDTF">2012-12-11T18:45:37Z</dcterms:created>
  <dcterms:modified xsi:type="dcterms:W3CDTF">2024-03-06T16:50:32Z</dcterms:modified>
</cp:coreProperties>
</file>