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8" r:id="rId3"/>
    <p:sldId id="259" r:id="rId4"/>
    <p:sldId id="260" r:id="rId5"/>
    <p:sldId id="261" r:id="rId6"/>
    <p:sldId id="262" r:id="rId7"/>
    <p:sldId id="264"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53" autoAdjust="0"/>
    <p:restoredTop sz="94660"/>
  </p:normalViewPr>
  <p:slideViewPr>
    <p:cSldViewPr>
      <p:cViewPr>
        <p:scale>
          <a:sx n="90" d="100"/>
          <a:sy n="90" d="100"/>
        </p:scale>
        <p:origin x="-126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AA7EAA8E-84C6-4763-876E-69901B6A73B6}"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2907110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A7EAA8E-84C6-4763-876E-69901B6A73B6}"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80936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A7EAA8E-84C6-4763-876E-69901B6A73B6}"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163084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A7EAA8E-84C6-4763-876E-69901B6A73B6}"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31342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EAA8E-84C6-4763-876E-69901B6A73B6}"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216756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AA7EAA8E-84C6-4763-876E-69901B6A73B6}"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379013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AA7EAA8E-84C6-4763-876E-69901B6A73B6}" type="datetimeFigureOut">
              <a:rPr lang="ar-IQ" smtClean="0"/>
              <a:t>13/04/1445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68341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AA7EAA8E-84C6-4763-876E-69901B6A73B6}" type="datetimeFigureOut">
              <a:rPr lang="ar-IQ" smtClean="0"/>
              <a:t>13/04/1445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95205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EAA8E-84C6-4763-876E-69901B6A73B6}" type="datetimeFigureOut">
              <a:rPr lang="ar-IQ" smtClean="0"/>
              <a:t>13/04/1445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167177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7EAA8E-84C6-4763-876E-69901B6A73B6}"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220616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7EAA8E-84C6-4763-876E-69901B6A73B6}"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1D04E3E-F7EC-474D-96F7-5E4C5BED177A}" type="slidenum">
              <a:rPr lang="ar-IQ" smtClean="0"/>
              <a:t>‹#›</a:t>
            </a:fld>
            <a:endParaRPr lang="ar-IQ"/>
          </a:p>
        </p:txBody>
      </p:sp>
    </p:spTree>
    <p:extLst>
      <p:ext uri="{BB962C8B-B14F-4D97-AF65-F5344CB8AC3E}">
        <p14:creationId xmlns:p14="http://schemas.microsoft.com/office/powerpoint/2010/main" val="354667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7EAA8E-84C6-4763-876E-69901B6A73B6}" type="datetimeFigureOut">
              <a:rPr lang="ar-IQ" smtClean="0"/>
              <a:t>13/04/1445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D04E3E-F7EC-474D-96F7-5E4C5BED177A}" type="slidenum">
              <a:rPr lang="ar-IQ" smtClean="0"/>
              <a:t>‹#›</a:t>
            </a:fld>
            <a:endParaRPr lang="ar-IQ"/>
          </a:p>
        </p:txBody>
      </p:sp>
    </p:spTree>
    <p:extLst>
      <p:ext uri="{BB962C8B-B14F-4D97-AF65-F5344CB8AC3E}">
        <p14:creationId xmlns:p14="http://schemas.microsoft.com/office/powerpoint/2010/main" val="309590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ka.Ahmed@su.edu.krd" TargetMode="External"/><Relationship Id="rId2" Type="http://schemas.openxmlformats.org/officeDocument/2006/relationships/hyperlink" Target="mailto:sarbast.husen@su.edu.krd"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708920"/>
            <a:ext cx="8435280" cy="4248471"/>
          </a:xfrm>
        </p:spPr>
        <p:txBody>
          <a:bodyPr>
            <a:normAutofit fontScale="85000" lnSpcReduction="20000"/>
          </a:bodyPr>
          <a:lstStyle/>
          <a:p>
            <a:pPr marL="0" marR="64008" lvl="0" indent="0" algn="ctr">
              <a:spcBef>
                <a:spcPts val="400"/>
              </a:spcBef>
              <a:buClr>
                <a:srgbClr val="2DA2BF"/>
              </a:buClr>
              <a:buSzPct val="68000"/>
              <a:buNone/>
            </a:pPr>
            <a:r>
              <a:rPr lang="ar-IQ" sz="5400" b="1" dirty="0" smtClean="0">
                <a:ln w="10541" cmpd="sng">
                  <a:solidFill>
                    <a:prstClr val="black"/>
                  </a:solidFill>
                  <a:prstDash val="solid"/>
                </a:ln>
                <a:solidFill>
                  <a:prstClr val="black"/>
                </a:solidFill>
                <a:latin typeface="Unikurd Goran" pitchFamily="34" charset="-78"/>
                <a:cs typeface="Ali-A-Traditional" pitchFamily="2" charset="-78"/>
              </a:rPr>
              <a:t>التاريخ العام للقانون</a:t>
            </a:r>
          </a:p>
          <a:p>
            <a:pPr marL="0" marR="64008" lvl="0" indent="0" algn="ctr">
              <a:spcBef>
                <a:spcPts val="400"/>
              </a:spcBef>
              <a:buClr>
                <a:srgbClr val="2DA2BF"/>
              </a:buClr>
              <a:buSzPct val="68000"/>
              <a:buNone/>
            </a:pPr>
            <a:endParaRPr lang="ar-IQ" sz="3900" b="1" dirty="0" smtClean="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39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3500" b="1" dirty="0">
                <a:ln w="10541" cmpd="sng">
                  <a:solidFill>
                    <a:prstClr val="black"/>
                  </a:solidFill>
                  <a:prstDash val="solid"/>
                </a:ln>
                <a:solidFill>
                  <a:prstClr val="black"/>
                </a:solidFill>
                <a:latin typeface="Unikurd Goran" pitchFamily="34" charset="-78"/>
                <a:cs typeface="Ali-A-Traditional" pitchFamily="2" charset="-78"/>
              </a:rPr>
              <a:t>المحاضرة </a:t>
            </a:r>
            <a:r>
              <a:rPr lang="ar-IQ" sz="3500" b="1" dirty="0" smtClean="0">
                <a:ln w="10541" cmpd="sng">
                  <a:solidFill>
                    <a:prstClr val="black"/>
                  </a:solidFill>
                  <a:prstDash val="solid"/>
                </a:ln>
                <a:solidFill>
                  <a:prstClr val="black"/>
                </a:solidFill>
                <a:latin typeface="Unikurd Goran" pitchFamily="34" charset="-78"/>
                <a:cs typeface="Ali-A-Traditional" pitchFamily="2" charset="-78"/>
              </a:rPr>
              <a:t>الأولى </a:t>
            </a:r>
            <a:endParaRPr lang="ar-IQ" sz="35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1600"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3000" b="1" dirty="0" smtClean="0">
                <a:ln w="10541" cmpd="sng">
                  <a:solidFill>
                    <a:prstClr val="black"/>
                  </a:solidFill>
                  <a:prstDash val="solid"/>
                </a:ln>
                <a:solidFill>
                  <a:prstClr val="black"/>
                </a:solidFill>
                <a:latin typeface="Unikurd Goran" pitchFamily="34" charset="-78"/>
                <a:cs typeface="Ali-A-Traditional" pitchFamily="2" charset="-78"/>
              </a:rPr>
              <a:t>سربست قادر حسين</a:t>
            </a:r>
          </a:p>
          <a:p>
            <a:pPr marL="0" marR="64008" lvl="0" indent="0" algn="ctr">
              <a:spcBef>
                <a:spcPts val="400"/>
              </a:spcBef>
              <a:buClr>
                <a:srgbClr val="2DA2BF"/>
              </a:buClr>
              <a:buSzPct val="68000"/>
              <a:buNone/>
            </a:pPr>
            <a:r>
              <a:rPr lang="ar-IQ" sz="3000" b="1" dirty="0" smtClean="0">
                <a:ln w="10541" cmpd="sng">
                  <a:solidFill>
                    <a:prstClr val="black"/>
                  </a:solidFill>
                  <a:prstDash val="solid"/>
                </a:ln>
                <a:solidFill>
                  <a:prstClr val="black"/>
                </a:solidFill>
                <a:latin typeface="Unikurd Goran" pitchFamily="34" charset="-78"/>
                <a:cs typeface="Ali-A-Traditional" pitchFamily="2" charset="-78"/>
              </a:rPr>
              <a:t>تاكه </a:t>
            </a:r>
            <a:r>
              <a:rPr lang="ar-IQ" sz="3000" b="1" dirty="0">
                <a:ln w="10541" cmpd="sng">
                  <a:solidFill>
                    <a:prstClr val="black"/>
                  </a:solidFill>
                  <a:prstDash val="solid"/>
                </a:ln>
                <a:solidFill>
                  <a:prstClr val="black"/>
                </a:solidFill>
                <a:latin typeface="Unikurd Goran" pitchFamily="34" charset="-78"/>
                <a:cs typeface="Ali-A-Traditional" pitchFamily="2" charset="-78"/>
              </a:rPr>
              <a:t>محمد </a:t>
            </a:r>
            <a:r>
              <a:rPr lang="ar-IQ" sz="3000" b="1" dirty="0" smtClean="0">
                <a:ln w="10541" cmpd="sng">
                  <a:solidFill>
                    <a:prstClr val="black"/>
                  </a:solidFill>
                  <a:prstDash val="solid"/>
                </a:ln>
                <a:solidFill>
                  <a:prstClr val="black"/>
                </a:solidFill>
                <a:latin typeface="Unikurd Goran" pitchFamily="34" charset="-78"/>
                <a:cs typeface="Ali-A-Traditional" pitchFamily="2" charset="-78"/>
              </a:rPr>
              <a:t>أحمد</a:t>
            </a:r>
            <a:r>
              <a:rPr lang="ar-IQ" sz="3000" b="1" dirty="0">
                <a:ln w="10541" cmpd="sng">
                  <a:solidFill>
                    <a:prstClr val="black"/>
                  </a:solidFill>
                  <a:prstDash val="solid"/>
                </a:ln>
                <a:solidFill>
                  <a:prstClr val="black"/>
                </a:solidFill>
                <a:latin typeface="Unikurd Goran" pitchFamily="34" charset="-78"/>
                <a:cs typeface="Ali-A-Traditional" pitchFamily="2" charset="-78"/>
              </a:rPr>
              <a:t> </a:t>
            </a:r>
            <a:r>
              <a:rPr lang="ar-IQ" sz="3000" b="1" dirty="0" smtClean="0">
                <a:ln w="10541" cmpd="sng">
                  <a:solidFill>
                    <a:prstClr val="black"/>
                  </a:solidFill>
                  <a:prstDash val="solid"/>
                </a:ln>
                <a:solidFill>
                  <a:prstClr val="black"/>
                </a:solidFill>
                <a:latin typeface="Unikurd Goran" pitchFamily="34" charset="-78"/>
                <a:cs typeface="Ali-A-Traditional" pitchFamily="2" charset="-78"/>
              </a:rPr>
              <a:t>  </a:t>
            </a:r>
            <a:endParaRPr lang="ar-IQ" sz="30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2000" dirty="0">
                <a:ln w="10541" cmpd="sng">
                  <a:solidFill>
                    <a:prstClr val="black"/>
                  </a:solidFill>
                  <a:prstDash val="solid"/>
                </a:ln>
                <a:solidFill>
                  <a:prstClr val="black"/>
                </a:solidFill>
                <a:latin typeface="Unikurd Goran" pitchFamily="34" charset="-78"/>
                <a:cs typeface="Ali-A-Traditional" pitchFamily="2" charset="-78"/>
              </a:rPr>
              <a:t>السنة الدراسية: </a:t>
            </a:r>
            <a:r>
              <a:rPr lang="ar-IQ" sz="2000" dirty="0" smtClean="0">
                <a:ln w="10541" cmpd="sng">
                  <a:solidFill>
                    <a:prstClr val="black"/>
                  </a:solidFill>
                  <a:prstDash val="solid"/>
                </a:ln>
                <a:solidFill>
                  <a:prstClr val="black"/>
                </a:solidFill>
                <a:latin typeface="Unikurd Goran" pitchFamily="34" charset="-78"/>
                <a:cs typeface="Tahoma"/>
              </a:rPr>
              <a:t>2023-2024</a:t>
            </a:r>
            <a:endParaRPr lang="ar-IQ" sz="2000" dirty="0">
              <a:ln w="10541" cmpd="sng">
                <a:solidFill>
                  <a:prstClr val="black"/>
                </a:solidFill>
                <a:prstDash val="solid"/>
              </a:ln>
              <a:solidFill>
                <a:prstClr val="black"/>
              </a:solidFill>
              <a:latin typeface="Unikurd Goran" pitchFamily="34" charset="-78"/>
              <a:cs typeface="Tahoma"/>
            </a:endParaRPr>
          </a:p>
          <a:p>
            <a:pPr marL="0" marR="64008" lvl="0" indent="0" algn="ctr">
              <a:spcBef>
                <a:spcPts val="400"/>
              </a:spcBef>
              <a:buClr>
                <a:srgbClr val="2DA2BF"/>
              </a:buClr>
              <a:buSzPct val="68000"/>
              <a:buNone/>
            </a:pPr>
            <a:endParaRPr lang="ar-IQ" sz="2000" b="1" dirty="0">
              <a:ln w="10541" cmpd="sng">
                <a:solidFill>
                  <a:prstClr val="black"/>
                </a:solidFill>
                <a:prstDash val="solid"/>
              </a:ln>
              <a:solidFill>
                <a:prstClr val="black"/>
              </a:solidFill>
              <a:latin typeface="Unikurd Goran" pitchFamily="34" charset="-78"/>
              <a:cs typeface="Tahoma"/>
            </a:endParaRPr>
          </a:p>
          <a:p>
            <a:pPr marL="0" marR="64008" lvl="0" indent="0" algn="ctr">
              <a:spcBef>
                <a:spcPts val="400"/>
              </a:spcBef>
              <a:buClr>
                <a:srgbClr val="2DA2BF"/>
              </a:buClr>
              <a:buSzPct val="68000"/>
              <a:buNone/>
            </a:pPr>
            <a:endParaRPr lang="ar-IQ" sz="10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rtl="0">
              <a:spcBef>
                <a:spcPts val="400"/>
              </a:spcBef>
              <a:buClr>
                <a:srgbClr val="2DA2BF"/>
              </a:buClr>
              <a:buSzPct val="68000"/>
              <a:buNone/>
            </a:pPr>
            <a:r>
              <a:rPr lang="ar-IQ" sz="1800" b="1" dirty="0">
                <a:ln w="10541" cmpd="sng">
                  <a:solidFill>
                    <a:prstClr val="black"/>
                  </a:solidFill>
                  <a:prstDash val="solid"/>
                </a:ln>
                <a:solidFill>
                  <a:prstClr val="black"/>
                </a:solidFill>
                <a:latin typeface="Unikurd Goran" pitchFamily="34" charset="-78"/>
                <a:cs typeface="Ali-A-Traditional" pitchFamily="2" charset="-78"/>
              </a:rPr>
              <a:t>  </a:t>
            </a:r>
            <a:r>
              <a:rPr lang="ar-IQ" sz="1800" b="1" dirty="0" smtClean="0">
                <a:ln w="10541" cmpd="sng">
                  <a:solidFill>
                    <a:prstClr val="black"/>
                  </a:solidFill>
                  <a:prstDash val="solid"/>
                </a:ln>
                <a:solidFill>
                  <a:prstClr val="black"/>
                </a:solidFill>
                <a:latin typeface="Unikurd Goran" pitchFamily="34" charset="-78"/>
                <a:cs typeface="Ali-A-Traditional" pitchFamily="2" charset="-78"/>
              </a:rPr>
              <a:t>      </a:t>
            </a:r>
            <a:r>
              <a:rPr lang="en-US" sz="1800" b="1" dirty="0" smtClean="0">
                <a:ln w="10541" cmpd="sng">
                  <a:solidFill>
                    <a:prstClr val="black"/>
                  </a:solidFill>
                  <a:prstDash val="solid"/>
                </a:ln>
                <a:solidFill>
                  <a:prstClr val="black"/>
                </a:solidFill>
                <a:latin typeface="Unikurd Goran" pitchFamily="34" charset="-78"/>
                <a:cs typeface="Ali-A-Traditional" pitchFamily="2" charset="-78"/>
              </a:rPr>
              <a:t>Email</a:t>
            </a:r>
            <a:r>
              <a:rPr lang="en-US" sz="1800" b="1" dirty="0">
                <a:ln w="10541" cmpd="sng">
                  <a:solidFill>
                    <a:prstClr val="black"/>
                  </a:solidFill>
                  <a:prstDash val="solid"/>
                </a:ln>
                <a:solidFill>
                  <a:prstClr val="black"/>
                </a:solidFill>
                <a:latin typeface="Unikurd Goran" pitchFamily="34" charset="-78"/>
                <a:cs typeface="Ali-A-Traditional" pitchFamily="2" charset="-78"/>
              </a:rPr>
              <a:t>: </a:t>
            </a:r>
            <a:r>
              <a:rPr lang="ar-IQ" sz="1800" b="1" dirty="0" smtClean="0">
                <a:ln w="10541" cmpd="sng">
                  <a:solidFill>
                    <a:prstClr val="black"/>
                  </a:solidFill>
                  <a:prstDash val="solid"/>
                </a:ln>
                <a:solidFill>
                  <a:prstClr val="black"/>
                </a:solidFill>
                <a:latin typeface="Unikurd Goran" pitchFamily="34" charset="-78"/>
                <a:cs typeface="Ali-A-Traditional" pitchFamily="2" charset="-78"/>
              </a:rPr>
              <a:t> </a:t>
            </a:r>
            <a:r>
              <a:rPr lang="en-US" sz="1800" b="1" dirty="0" smtClean="0">
                <a:ln w="10541" cmpd="sng">
                  <a:solidFill>
                    <a:prstClr val="black"/>
                  </a:solidFill>
                  <a:prstDash val="solid"/>
                </a:ln>
                <a:solidFill>
                  <a:schemeClr val="accent2"/>
                </a:solidFill>
                <a:latin typeface="Unikurd Goran" pitchFamily="34" charset="-78"/>
                <a:cs typeface="Ali-A-Traditional" pitchFamily="2" charset="-78"/>
                <a:hlinkClick r:id="rId2"/>
              </a:rPr>
              <a:t>sarbast.husen@su.edu.krd</a:t>
            </a:r>
            <a:r>
              <a:rPr lang="ar-IQ" sz="1800" b="1" dirty="0" smtClean="0">
                <a:ln w="10541" cmpd="sng">
                  <a:solidFill>
                    <a:prstClr val="black"/>
                  </a:solidFill>
                  <a:prstDash val="solid"/>
                </a:ln>
                <a:solidFill>
                  <a:schemeClr val="accent2"/>
                </a:solidFill>
                <a:latin typeface="Unikurd Goran" pitchFamily="34" charset="-78"/>
                <a:cs typeface="Ali-A-Traditional" pitchFamily="2" charset="-78"/>
              </a:rPr>
              <a:t>               </a:t>
            </a:r>
          </a:p>
          <a:p>
            <a:pPr marL="0" marR="64008" lvl="0" indent="0" algn="ctr" rtl="0">
              <a:spcBef>
                <a:spcPts val="400"/>
              </a:spcBef>
              <a:buClr>
                <a:srgbClr val="2DA2BF"/>
              </a:buClr>
              <a:buSzPct val="68000"/>
              <a:buNone/>
            </a:pPr>
            <a:r>
              <a:rPr lang="en-US" sz="1800" b="1" dirty="0" smtClean="0">
                <a:solidFill>
                  <a:schemeClr val="accent2"/>
                </a:solidFill>
                <a:hlinkClick r:id="rId3"/>
              </a:rPr>
              <a:t>Taka.Ahmed@su.edu.krd</a:t>
            </a:r>
            <a:endParaRPr lang="ar-IQ" sz="1800" b="1" dirty="0" smtClean="0">
              <a:ln w="10541" cmpd="sng">
                <a:solidFill>
                  <a:prstClr val="black"/>
                </a:solidFill>
                <a:prstDash val="solid"/>
              </a:ln>
              <a:solidFill>
                <a:schemeClr val="accent2"/>
              </a:solidFill>
              <a:latin typeface="Unikurd Goran" pitchFamily="34" charset="-78"/>
              <a:cs typeface="Ali-A-Traditional" pitchFamily="2" charset="-78"/>
            </a:endParaRPr>
          </a:p>
          <a:p>
            <a:pPr marL="0" marR="64008" lvl="0" indent="0" algn="l" rtl="0">
              <a:spcBef>
                <a:spcPts val="400"/>
              </a:spcBef>
              <a:buClr>
                <a:srgbClr val="2DA2BF"/>
              </a:buClr>
              <a:buSzPct val="68000"/>
              <a:buNone/>
            </a:pPr>
            <a:endParaRPr lang="ar-IQ" sz="2800" b="1" dirty="0">
              <a:solidFill>
                <a:schemeClr val="accent2"/>
              </a:solidFill>
              <a:latin typeface="Unikurd Goran" pitchFamily="34" charset="-78"/>
              <a:cs typeface="Unikurd Goran" pitchFamily="34" charset="-78"/>
            </a:endParaRPr>
          </a:p>
          <a:p>
            <a:pPr marL="0" indent="0">
              <a:buNone/>
            </a:pPr>
            <a:endParaRPr lang="ar-IQ" dirty="0"/>
          </a:p>
        </p:txBody>
      </p:sp>
      <p:sp>
        <p:nvSpPr>
          <p:cNvPr id="4" name="TextBox 3"/>
          <p:cNvSpPr txBox="1"/>
          <p:nvPr/>
        </p:nvSpPr>
        <p:spPr>
          <a:xfrm>
            <a:off x="4860032" y="260648"/>
            <a:ext cx="4176464" cy="2246769"/>
          </a:xfrm>
          <a:prstGeom prst="rect">
            <a:avLst/>
          </a:prstGeom>
          <a:noFill/>
        </p:spPr>
        <p:txBody>
          <a:bodyPr wrap="square" rtlCol="0">
            <a:spAutoFit/>
          </a:bodyPr>
          <a:lstStyle/>
          <a:p>
            <a:r>
              <a:rPr lang="ar-IQ" sz="2800" b="1" dirty="0">
                <a:ln w="10541" cmpd="sng">
                  <a:solidFill>
                    <a:prstClr val="black"/>
                  </a:solidFill>
                  <a:prstDash val="solid"/>
                </a:ln>
                <a:solidFill>
                  <a:prstClr val="black"/>
                </a:solidFill>
                <a:latin typeface="Unikurd Goran" pitchFamily="34" charset="-78"/>
                <a:cs typeface="Ali-A-Traditional" pitchFamily="2" charset="-78"/>
              </a:rPr>
              <a:t>وزارة التعليم العالي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والبحث  العلمي</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جامعة صلاح الدين– أربيل</a:t>
            </a:r>
            <a:br>
              <a:rPr lang="ar-IQ" sz="2800" b="1" dirty="0">
                <a:ln w="10541" cmpd="sng">
                  <a:solidFill>
                    <a:prstClr val="black"/>
                  </a:solidFill>
                  <a:prstDash val="solid"/>
                </a:ln>
                <a:solidFill>
                  <a:prstClr val="black"/>
                </a:solidFill>
                <a:latin typeface="Unikurd Goran" pitchFamily="34" charset="-78"/>
                <a:cs typeface="Ali-A-Traditional" pitchFamily="2" charset="-78"/>
              </a:rPr>
            </a:br>
            <a:r>
              <a:rPr lang="ar-IQ" sz="2800" b="1" dirty="0">
                <a:ln w="10541" cmpd="sng">
                  <a:solidFill>
                    <a:prstClr val="black"/>
                  </a:solidFill>
                  <a:prstDash val="solid"/>
                </a:ln>
                <a:solidFill>
                  <a:prstClr val="black"/>
                </a:solidFill>
                <a:latin typeface="Unikurd Goran" pitchFamily="34" charset="-78"/>
                <a:cs typeface="Ali-A-Traditional" pitchFamily="2" charset="-78"/>
              </a:rPr>
              <a:t>كلية القانون</a:t>
            </a:r>
            <a:r>
              <a:rPr lang="en-US" sz="2800" b="1" dirty="0">
                <a:ln w="10541" cmpd="sng">
                  <a:solidFill>
                    <a:prstClr val="black"/>
                  </a:solidFill>
                  <a:prstDash val="solid"/>
                </a:ln>
                <a:solidFill>
                  <a:prstClr val="black"/>
                </a:solidFill>
                <a:latin typeface="Unikurd Goran" pitchFamily="34" charset="-78"/>
                <a:cs typeface="Ali-A-Traditional" pitchFamily="2" charset="-78"/>
              </a:rPr>
              <a:t> </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المادة: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ت</a:t>
            </a:r>
            <a:r>
              <a:rPr lang="ar-SA" sz="2800" b="1" dirty="0" smtClean="0">
                <a:ln w="10541" cmpd="sng">
                  <a:solidFill>
                    <a:prstClr val="black"/>
                  </a:solidFill>
                  <a:prstDash val="solid"/>
                </a:ln>
                <a:solidFill>
                  <a:prstClr val="black"/>
                </a:solidFill>
                <a:latin typeface="Unikurd Goran" pitchFamily="34" charset="-78"/>
                <a:cs typeface="Ali-A-Traditional" pitchFamily="2" charset="-78"/>
              </a:rPr>
              <a:t>ا</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ريخ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القانون</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المرحلة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الاولى</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p:txBody>
      </p:sp>
      <p:pic>
        <p:nvPicPr>
          <p:cNvPr id="5" name="Picture 4" descr="VESAL Cooperation and Mutual Agreement with Salahaddin University -  VESAL20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9392"/>
            <a:ext cx="2514600" cy="2365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5015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solidFill>
                  <a:srgbClr val="C00000"/>
                </a:solidFill>
              </a:rPr>
              <a:t>أين </a:t>
            </a:r>
            <a:r>
              <a:rPr lang="ar-IQ" b="1" dirty="0">
                <a:solidFill>
                  <a:srgbClr val="C00000"/>
                </a:solidFill>
              </a:rPr>
              <a:t>تكمن أهمية دراسة تأريخ القانون؟</a:t>
            </a:r>
          </a:p>
        </p:txBody>
      </p:sp>
      <p:sp>
        <p:nvSpPr>
          <p:cNvPr id="3" name="Content Placeholder 2"/>
          <p:cNvSpPr>
            <a:spLocks noGrp="1"/>
          </p:cNvSpPr>
          <p:nvPr>
            <p:ph idx="1"/>
          </p:nvPr>
        </p:nvSpPr>
        <p:spPr/>
        <p:txBody>
          <a:bodyPr>
            <a:normAutofit fontScale="92500"/>
          </a:bodyPr>
          <a:lstStyle/>
          <a:p>
            <a:pPr marL="0" indent="0" algn="just">
              <a:buNone/>
            </a:pPr>
            <a:r>
              <a:rPr lang="ar-IQ" sz="2800" b="1" dirty="0">
                <a:latin typeface="+mj-lt"/>
                <a:ea typeface="+mj-ea"/>
                <a:cs typeface="+mj-cs"/>
              </a:rPr>
              <a:t>أولاً:- </a:t>
            </a:r>
            <a:r>
              <a:rPr lang="ar-IQ" sz="2800" dirty="0">
                <a:latin typeface="+mj-lt"/>
                <a:ea typeface="+mj-ea"/>
                <a:cs typeface="+mj-cs"/>
              </a:rPr>
              <a:t>دراسة تأريخ القانون أداة لفهم القوانين </a:t>
            </a:r>
            <a:r>
              <a:rPr lang="ar-IQ" sz="2800" dirty="0" smtClean="0">
                <a:latin typeface="+mj-lt"/>
                <a:ea typeface="+mj-ea"/>
                <a:cs typeface="+mj-cs"/>
              </a:rPr>
              <a:t>الحالية، </a:t>
            </a:r>
            <a:r>
              <a:rPr lang="ar-IQ" sz="2800" dirty="0">
                <a:latin typeface="+mj-lt"/>
                <a:ea typeface="+mj-ea"/>
                <a:cs typeface="+mj-cs"/>
              </a:rPr>
              <a:t>فالقوانين ما هي إلا مرحلة من مراحل التطور </a:t>
            </a:r>
            <a:r>
              <a:rPr lang="ar-IQ" sz="2800" dirty="0" smtClean="0">
                <a:latin typeface="+mj-lt"/>
                <a:ea typeface="+mj-ea"/>
                <a:cs typeface="+mj-cs"/>
              </a:rPr>
              <a:t>القانوني، </a:t>
            </a:r>
            <a:r>
              <a:rPr lang="ar-IQ" sz="2800" dirty="0">
                <a:latin typeface="+mj-lt"/>
                <a:ea typeface="+mj-ea"/>
                <a:cs typeface="+mj-cs"/>
              </a:rPr>
              <a:t>من العسير إستيعاب الشرائع والنظم في حالتها الأخيرة دون الرجوع إلى الماضي للبحث عن أصل نشأتها وتتبع التطورات التي مرت بها، إذً فهم القوانين المعاصرة مرهون بالرجوع إلى الأصول التأريخية.</a:t>
            </a:r>
          </a:p>
          <a:p>
            <a:pPr marL="0" indent="0">
              <a:buNone/>
            </a:pPr>
            <a:endParaRPr lang="ar-IQ" sz="2800" dirty="0">
              <a:latin typeface="+mj-lt"/>
              <a:ea typeface="+mj-ea"/>
              <a:cs typeface="+mj-cs"/>
            </a:endParaRPr>
          </a:p>
          <a:p>
            <a:pPr marL="0" indent="0" algn="just">
              <a:buNone/>
            </a:pPr>
            <a:r>
              <a:rPr lang="ar-IQ" sz="2800" b="1" dirty="0">
                <a:latin typeface="+mj-lt"/>
                <a:ea typeface="+mj-ea"/>
                <a:cs typeface="+mj-cs"/>
              </a:rPr>
              <a:t>ثانيأ:- </a:t>
            </a:r>
            <a:r>
              <a:rPr lang="ar-IQ" sz="2800" dirty="0">
                <a:latin typeface="+mj-lt"/>
                <a:ea typeface="+mj-ea"/>
                <a:cs typeface="+mj-cs"/>
              </a:rPr>
              <a:t>إن المنطق السليم يقتضي أن يكون لدى القانوني والقانونية إلمام بالقانون في حالته الحالية وفي الماضي أيضاً، ماذا لو لم تتلائم القوانين الحالية مع التطورات في الجماعة ؟ هل نقف مكتوفي الأيدي؟</a:t>
            </a:r>
          </a:p>
          <a:p>
            <a:pPr marL="0" indent="0" algn="just">
              <a:buNone/>
            </a:pPr>
            <a:r>
              <a:rPr lang="ar-IQ" sz="2800" dirty="0">
                <a:latin typeface="+mj-lt"/>
                <a:ea typeface="+mj-ea"/>
                <a:cs typeface="+mj-cs"/>
              </a:rPr>
              <a:t>بل نأخذ التجارب من الماضي لغرض تغيير القانون لكي يكون موازياً للتطور</a:t>
            </a:r>
            <a:r>
              <a:rPr lang="ar-IQ" sz="2800" dirty="0">
                <a:cs typeface="+mj-cs"/>
              </a:rPr>
              <a:t>.</a:t>
            </a:r>
          </a:p>
          <a:p>
            <a:pPr marL="0" indent="0">
              <a:buNone/>
            </a:pPr>
            <a:endParaRPr lang="ar-IQ" sz="3000" dirty="0">
              <a:cs typeface="+mj-cs"/>
            </a:endParaRPr>
          </a:p>
          <a:p>
            <a:pPr marL="0" indent="0">
              <a:buNone/>
            </a:pPr>
            <a:endParaRPr lang="ar-IQ" dirty="0"/>
          </a:p>
        </p:txBody>
      </p:sp>
    </p:spTree>
    <p:extLst>
      <p:ext uri="{BB962C8B-B14F-4D97-AF65-F5344CB8AC3E}">
        <p14:creationId xmlns:p14="http://schemas.microsoft.com/office/powerpoint/2010/main" val="373715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229600" cy="6480720"/>
          </a:xfrm>
        </p:spPr>
        <p:txBody>
          <a:bodyPr>
            <a:normAutofit/>
          </a:bodyPr>
          <a:lstStyle/>
          <a:p>
            <a:pPr marL="0" indent="0" algn="just">
              <a:buNone/>
            </a:pPr>
            <a:r>
              <a:rPr lang="ar-IQ" sz="2800" b="1" dirty="0">
                <a:latin typeface="+mj-lt"/>
                <a:ea typeface="+mj-ea"/>
                <a:cs typeface="+mj-cs"/>
              </a:rPr>
              <a:t>ثالثاً:- </a:t>
            </a:r>
            <a:r>
              <a:rPr lang="ar-IQ" sz="2800" dirty="0">
                <a:latin typeface="+mj-lt"/>
                <a:ea typeface="+mj-ea"/>
                <a:cs typeface="+mj-cs"/>
              </a:rPr>
              <a:t>دراسة مفيدة من وجهة نظر القانون المقارن، إذ ستتمكن هذه الدراسة من استنباط الحلول المناسبة على نحو أفضل للحالات التي ستتجدد في المجتمع وذلك بمقارنة القوانين بشكلها الحاضر مع القوانين المختلفة</a:t>
            </a:r>
            <a:r>
              <a:rPr lang="ar-IQ" sz="2800" dirty="0" smtClean="0">
                <a:latin typeface="+mj-lt"/>
                <a:ea typeface="+mj-ea"/>
                <a:cs typeface="+mj-cs"/>
              </a:rPr>
              <a:t>.</a:t>
            </a:r>
          </a:p>
          <a:p>
            <a:pPr marL="0" indent="0" algn="just">
              <a:buNone/>
            </a:pPr>
            <a:endParaRPr lang="ar-IQ" sz="2800" dirty="0">
              <a:latin typeface="+mj-lt"/>
              <a:ea typeface="+mj-ea"/>
              <a:cs typeface="+mj-cs"/>
            </a:endParaRPr>
          </a:p>
          <a:p>
            <a:pPr marL="0" indent="0" algn="just">
              <a:buNone/>
            </a:pPr>
            <a:r>
              <a:rPr lang="ar-IQ" sz="2800" b="1" dirty="0">
                <a:latin typeface="+mj-lt"/>
                <a:ea typeface="+mj-ea"/>
                <a:cs typeface="+mj-cs"/>
              </a:rPr>
              <a:t>رابعاً:- </a:t>
            </a:r>
            <a:r>
              <a:rPr lang="ar-IQ" sz="2800" dirty="0">
                <a:latin typeface="+mj-lt"/>
                <a:ea typeface="+mj-ea"/>
                <a:cs typeface="+mj-cs"/>
              </a:rPr>
              <a:t>معرفة فضل الأمم السابقة وعدم الإستهانة بتعبهم وصراعهم مع الحياة  فالمجتمع الحديث مدين لكثير من نظمه وقوانينه الى الأمم القديمة، فالتطور والمباديء القانونية الحديثة ترجع الى اصول قانونية </a:t>
            </a:r>
            <a:r>
              <a:rPr lang="ar-IQ" sz="2800" dirty="0" smtClean="0">
                <a:latin typeface="+mj-lt"/>
                <a:ea typeface="+mj-ea"/>
                <a:cs typeface="+mj-cs"/>
              </a:rPr>
              <a:t>قديمة.</a:t>
            </a:r>
            <a:endParaRPr lang="ar-IQ" sz="2800" dirty="0">
              <a:latin typeface="+mj-lt"/>
              <a:ea typeface="+mj-ea"/>
              <a:cs typeface="+mj-cs"/>
            </a:endParaRPr>
          </a:p>
          <a:p>
            <a:pPr marL="0" indent="0" algn="just">
              <a:buNone/>
            </a:pPr>
            <a:r>
              <a:rPr lang="ar-IQ" sz="2800" b="1" dirty="0">
                <a:latin typeface="+mj-lt"/>
                <a:ea typeface="+mj-ea"/>
                <a:cs typeface="+mj-cs"/>
              </a:rPr>
              <a:t>خامساً: </a:t>
            </a:r>
            <a:r>
              <a:rPr lang="ar-IQ" sz="2800" dirty="0">
                <a:latin typeface="+mj-lt"/>
                <a:ea typeface="+mj-ea"/>
                <a:cs typeface="+mj-cs"/>
              </a:rPr>
              <a:t>ان دراسة تأريخ القانون يثبت فضل شعوب مابين النهرين على الإنسانية بوضع أولى القوانين </a:t>
            </a:r>
            <a:r>
              <a:rPr lang="ar-IQ" sz="2800" dirty="0" smtClean="0">
                <a:latin typeface="+mj-lt"/>
                <a:ea typeface="+mj-ea"/>
                <a:cs typeface="+mj-cs"/>
              </a:rPr>
              <a:t>المكتوبة (قانون </a:t>
            </a:r>
            <a:r>
              <a:rPr lang="ar-IQ" sz="2800" dirty="0">
                <a:latin typeface="+mj-lt"/>
                <a:ea typeface="+mj-ea"/>
                <a:cs typeface="+mj-cs"/>
              </a:rPr>
              <a:t>حمورابي</a:t>
            </a:r>
            <a:r>
              <a:rPr lang="ar-IQ" dirty="0" smtClean="0"/>
              <a:t>).</a:t>
            </a:r>
            <a:endParaRPr lang="ar-IQ" dirty="0"/>
          </a:p>
          <a:p>
            <a:pPr marL="0" indent="0">
              <a:buNone/>
            </a:pPr>
            <a:endParaRPr lang="ar-IQ" dirty="0"/>
          </a:p>
        </p:txBody>
      </p:sp>
    </p:spTree>
    <p:extLst>
      <p:ext uri="{BB962C8B-B14F-4D97-AF65-F5344CB8AC3E}">
        <p14:creationId xmlns:p14="http://schemas.microsoft.com/office/powerpoint/2010/main" val="2825322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5400" b="1" dirty="0">
                <a:solidFill>
                  <a:srgbClr val="C00000"/>
                </a:solidFill>
              </a:rPr>
              <a:t>الهدف من دراسة تأريخ القانون</a:t>
            </a:r>
          </a:p>
        </p:txBody>
      </p:sp>
      <p:sp>
        <p:nvSpPr>
          <p:cNvPr id="3" name="Content Placeholder 2"/>
          <p:cNvSpPr>
            <a:spLocks noGrp="1"/>
          </p:cNvSpPr>
          <p:nvPr>
            <p:ph idx="1"/>
          </p:nvPr>
        </p:nvSpPr>
        <p:spPr>
          <a:xfrm>
            <a:off x="457200" y="1484784"/>
            <a:ext cx="8507288" cy="5040560"/>
          </a:xfrm>
        </p:spPr>
        <p:txBody>
          <a:bodyPr>
            <a:normAutofit/>
          </a:bodyPr>
          <a:lstStyle/>
          <a:p>
            <a:pPr marL="0" indent="0" algn="just">
              <a:buNone/>
            </a:pPr>
            <a:r>
              <a:rPr lang="ar-IQ" sz="2800" dirty="0" smtClean="0">
                <a:solidFill>
                  <a:srgbClr val="C00000"/>
                </a:solidFill>
                <a:latin typeface="+mj-lt"/>
                <a:ea typeface="+mj-ea"/>
                <a:cs typeface="+mj-cs"/>
              </a:rPr>
              <a:t>إلى </a:t>
            </a:r>
            <a:r>
              <a:rPr lang="ar-IQ" sz="2800" dirty="0">
                <a:solidFill>
                  <a:srgbClr val="C00000"/>
                </a:solidFill>
                <a:latin typeface="+mj-lt"/>
                <a:ea typeface="+mj-ea"/>
                <a:cs typeface="+mj-cs"/>
              </a:rPr>
              <a:t>ماذا يهدف تأريخ القانون؟</a:t>
            </a:r>
          </a:p>
          <a:p>
            <a:pPr marL="0" indent="0" algn="just">
              <a:buNone/>
            </a:pPr>
            <a:r>
              <a:rPr lang="ar-IQ" sz="2800" dirty="0">
                <a:latin typeface="+mj-lt"/>
                <a:ea typeface="+mj-ea"/>
                <a:cs typeface="+mj-cs"/>
              </a:rPr>
              <a:t>اولاً:- يهدف تأريخ القانون إلى دراسة </a:t>
            </a:r>
            <a:r>
              <a:rPr lang="ar-IQ" sz="2800" dirty="0" smtClean="0">
                <a:latin typeface="+mj-lt"/>
                <a:ea typeface="+mj-ea"/>
                <a:cs typeface="+mj-cs"/>
              </a:rPr>
              <a:t>مصادر</a:t>
            </a:r>
          </a:p>
          <a:p>
            <a:pPr marL="0" indent="0" algn="just">
              <a:buNone/>
            </a:pPr>
            <a:r>
              <a:rPr lang="ar-IQ" sz="2800" dirty="0" smtClean="0">
                <a:latin typeface="+mj-lt"/>
                <a:ea typeface="+mj-ea"/>
                <a:cs typeface="+mj-cs"/>
              </a:rPr>
              <a:t> </a:t>
            </a:r>
            <a:r>
              <a:rPr lang="ar-IQ" sz="2800" dirty="0">
                <a:latin typeface="+mj-lt"/>
                <a:ea typeface="+mj-ea"/>
                <a:cs typeface="+mj-cs"/>
              </a:rPr>
              <a:t>القانون </a:t>
            </a:r>
          </a:p>
          <a:p>
            <a:pPr marL="0" indent="0" algn="just">
              <a:buNone/>
            </a:pPr>
            <a:r>
              <a:rPr lang="ar-IQ" sz="2800" dirty="0">
                <a:latin typeface="+mj-lt"/>
                <a:ea typeface="+mj-ea"/>
                <a:cs typeface="+mj-cs"/>
              </a:rPr>
              <a:t>ثانيأ:- يهدف إلى دراسة النظم </a:t>
            </a:r>
            <a:r>
              <a:rPr lang="ar-IQ" sz="2800" dirty="0" smtClean="0">
                <a:latin typeface="+mj-lt"/>
                <a:ea typeface="+mj-ea"/>
                <a:cs typeface="+mj-cs"/>
              </a:rPr>
              <a:t>القانونية</a:t>
            </a:r>
          </a:p>
          <a:p>
            <a:pPr marL="0" indent="0" algn="just">
              <a:buNone/>
            </a:pPr>
            <a:endParaRPr lang="ar-IQ" sz="2800" dirty="0">
              <a:latin typeface="+mj-lt"/>
              <a:ea typeface="+mj-ea"/>
              <a:cs typeface="+mj-cs"/>
            </a:endParaRPr>
          </a:p>
          <a:p>
            <a:pPr marL="0" indent="0" algn="just">
              <a:buNone/>
            </a:pPr>
            <a:r>
              <a:rPr lang="ar-IQ" sz="2800" dirty="0">
                <a:solidFill>
                  <a:srgbClr val="C00000"/>
                </a:solidFill>
                <a:latin typeface="+mj-lt"/>
                <a:ea typeface="+mj-ea"/>
                <a:cs typeface="+mj-cs"/>
              </a:rPr>
              <a:t>ماهو الغرض من دراسة تأريخ القانون؟</a:t>
            </a:r>
          </a:p>
          <a:p>
            <a:pPr marL="0" indent="0" algn="just">
              <a:buNone/>
            </a:pPr>
            <a:r>
              <a:rPr lang="ar-IQ" sz="2800" dirty="0">
                <a:latin typeface="+mj-lt"/>
                <a:ea typeface="+mj-ea"/>
                <a:cs typeface="+mj-cs"/>
              </a:rPr>
              <a:t>ليس الغرض من دراسة تأريخ القانون إثبات تطور النظم </a:t>
            </a:r>
            <a:r>
              <a:rPr lang="ar-IQ" sz="2800" dirty="0" smtClean="0">
                <a:latin typeface="+mj-lt"/>
                <a:ea typeface="+mj-ea"/>
                <a:cs typeface="+mj-cs"/>
              </a:rPr>
              <a:t>والشرائع، </a:t>
            </a:r>
            <a:r>
              <a:rPr lang="ar-IQ" sz="2800" dirty="0">
                <a:latin typeface="+mj-lt"/>
                <a:ea typeface="+mj-ea"/>
                <a:cs typeface="+mj-cs"/>
              </a:rPr>
              <a:t>وإنما معرفة الأسباب والعوامل الدينية والإجتماعية والإقتصادية والسياسية التي أدت إلى تطورها  وتهذيبها وإنتشارها وتتبع الصلة التي تربط الفكرة القانونية في عهدها الأول بمثليها في العصر الحديث.</a:t>
            </a:r>
          </a:p>
        </p:txBody>
      </p:sp>
      <p:pic>
        <p:nvPicPr>
          <p:cNvPr id="1026" name="Picture 2" descr="C:\Users\PC\Desktop\مرحلة يةك\وينة\viber_image_2022-09-09_12-17-47-4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44" y="1412776"/>
            <a:ext cx="3799576" cy="2707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74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5400" b="1" dirty="0">
                <a:solidFill>
                  <a:srgbClr val="C00000"/>
                </a:solidFill>
              </a:rPr>
              <a:t>منهجية الدراسة</a:t>
            </a:r>
          </a:p>
        </p:txBody>
      </p:sp>
      <p:sp>
        <p:nvSpPr>
          <p:cNvPr id="3" name="Content Placeholder 2"/>
          <p:cNvSpPr>
            <a:spLocks noGrp="1"/>
          </p:cNvSpPr>
          <p:nvPr>
            <p:ph idx="1"/>
          </p:nvPr>
        </p:nvSpPr>
        <p:spPr/>
        <p:txBody>
          <a:bodyPr/>
          <a:lstStyle/>
          <a:p>
            <a:r>
              <a:rPr lang="ar-IQ" dirty="0">
                <a:cs typeface="+mj-cs"/>
              </a:rPr>
              <a:t>التأريخ العام للقانون</a:t>
            </a:r>
          </a:p>
          <a:p>
            <a:r>
              <a:rPr lang="ar-IQ" dirty="0">
                <a:cs typeface="+mj-cs"/>
              </a:rPr>
              <a:t>تأريخ القانون الروماني</a:t>
            </a:r>
          </a:p>
          <a:p>
            <a:r>
              <a:rPr lang="ar-IQ" dirty="0">
                <a:cs typeface="+mj-cs"/>
              </a:rPr>
              <a:t>مصادر التشريع في الفقه الإسلامي</a:t>
            </a:r>
          </a:p>
          <a:p>
            <a:endParaRPr lang="ar-IQ" dirty="0"/>
          </a:p>
        </p:txBody>
      </p:sp>
      <p:pic>
        <p:nvPicPr>
          <p:cNvPr id="3074" name="Picture 2" descr="C:\Users\PC\Desktop\مرحلة يةك\وينة\viber_image_2022-08-04_10-05-30-340.jpg"/>
          <p:cNvPicPr>
            <a:picLocks noChangeAspect="1" noChangeArrowheads="1"/>
          </p:cNvPicPr>
          <p:nvPr/>
        </p:nvPicPr>
        <p:blipFill rotWithShape="1">
          <a:blip r:embed="rId2">
            <a:extLst>
              <a:ext uri="{28A0092B-C50C-407E-A947-70E740481C1C}">
                <a14:useLocalDpi xmlns:a14="http://schemas.microsoft.com/office/drawing/2010/main" val="0"/>
              </a:ext>
            </a:extLst>
          </a:blip>
          <a:srcRect l="12565" t="8579" r="11646" b="12743"/>
          <a:stretch/>
        </p:blipFill>
        <p:spPr bwMode="auto">
          <a:xfrm>
            <a:off x="683568" y="3140968"/>
            <a:ext cx="2920482" cy="3376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5400" b="1" dirty="0">
                <a:solidFill>
                  <a:srgbClr val="C00000"/>
                </a:solidFill>
              </a:rPr>
              <a:t>ما المقصود بالتأريخ العام للقانون؟</a:t>
            </a:r>
          </a:p>
        </p:txBody>
      </p:sp>
      <p:sp>
        <p:nvSpPr>
          <p:cNvPr id="3" name="Content Placeholder 2"/>
          <p:cNvSpPr>
            <a:spLocks noGrp="1"/>
          </p:cNvSpPr>
          <p:nvPr>
            <p:ph idx="1"/>
          </p:nvPr>
        </p:nvSpPr>
        <p:spPr>
          <a:xfrm>
            <a:off x="3635896" y="1600200"/>
            <a:ext cx="5050904" cy="4525963"/>
          </a:xfrm>
        </p:spPr>
        <p:txBody>
          <a:bodyPr/>
          <a:lstStyle/>
          <a:p>
            <a:pPr marL="0" indent="0" algn="just">
              <a:buNone/>
            </a:pPr>
            <a:r>
              <a:rPr lang="ar-IQ" sz="2800" dirty="0" smtClean="0">
                <a:latin typeface="+mj-lt"/>
                <a:ea typeface="+mj-ea"/>
                <a:cs typeface="+mj-cs"/>
              </a:rPr>
              <a:t>التأريخ </a:t>
            </a:r>
            <a:r>
              <a:rPr lang="ar-IQ" sz="2800" dirty="0">
                <a:latin typeface="+mj-lt"/>
                <a:ea typeface="+mj-ea"/>
                <a:cs typeface="+mj-cs"/>
              </a:rPr>
              <a:t>العام للقانون</a:t>
            </a:r>
            <a:r>
              <a:rPr lang="ar-IQ" sz="2800" dirty="0" smtClean="0">
                <a:latin typeface="+mj-lt"/>
                <a:ea typeface="+mj-ea"/>
                <a:cs typeface="+mj-cs"/>
              </a:rPr>
              <a:t>:</a:t>
            </a:r>
          </a:p>
          <a:p>
            <a:pPr marL="0" indent="0" algn="just">
              <a:buNone/>
            </a:pPr>
            <a:endParaRPr lang="ar-IQ" sz="2800" dirty="0">
              <a:latin typeface="+mj-lt"/>
              <a:ea typeface="+mj-ea"/>
              <a:cs typeface="+mj-cs"/>
            </a:endParaRPr>
          </a:p>
          <a:p>
            <a:pPr marL="0" indent="0" algn="just">
              <a:buNone/>
            </a:pPr>
            <a:r>
              <a:rPr lang="ar-IQ" sz="2800" dirty="0">
                <a:latin typeface="+mj-lt"/>
                <a:ea typeface="+mj-ea"/>
                <a:cs typeface="+mj-cs"/>
              </a:rPr>
              <a:t>يقصد به تأريخ القانون منذ أقدم العصور في جميع بلاد الأرض حيث يبحث فكرة القانون والحق منذ أقدم العصورالإنسانية الأولى وتطور هذه الفكرة وأسباب تطورها ووسائله دون التقيد بنظام قانوني معين</a:t>
            </a:r>
            <a:r>
              <a:rPr lang="ar-IQ" dirty="0"/>
              <a:t>.</a:t>
            </a:r>
          </a:p>
          <a:p>
            <a:pPr marL="0" indent="0">
              <a:buNone/>
            </a:pPr>
            <a:endParaRPr lang="ar-IQ" dirty="0"/>
          </a:p>
        </p:txBody>
      </p:sp>
      <p:pic>
        <p:nvPicPr>
          <p:cNvPr id="2050" name="Picture 2" descr="C:\Users\PC\Desktop\مرحلة يةك\وينة\viber_image_2022-08-05_16-14-07-4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13588"/>
            <a:ext cx="3024336"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05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800" b="1" dirty="0">
                <a:solidFill>
                  <a:srgbClr val="C00000"/>
                </a:solidFill>
              </a:rPr>
              <a:t>تنقسم دراسة تاريخ القانون إلى قسمين </a:t>
            </a:r>
          </a:p>
        </p:txBody>
      </p:sp>
      <p:sp>
        <p:nvSpPr>
          <p:cNvPr id="3" name="Content Placeholder 2"/>
          <p:cNvSpPr>
            <a:spLocks noGrp="1"/>
          </p:cNvSpPr>
          <p:nvPr>
            <p:ph idx="1"/>
          </p:nvPr>
        </p:nvSpPr>
        <p:spPr>
          <a:xfrm>
            <a:off x="323528" y="1600200"/>
            <a:ext cx="8363272" cy="4525963"/>
          </a:xfrm>
        </p:spPr>
        <p:txBody>
          <a:bodyPr/>
          <a:lstStyle/>
          <a:p>
            <a:pPr marL="0" indent="0">
              <a:buNone/>
            </a:pPr>
            <a:r>
              <a:rPr lang="ar-IQ" b="1" dirty="0">
                <a:solidFill>
                  <a:srgbClr val="C00000"/>
                </a:solidFill>
                <a:cs typeface="+mj-cs"/>
              </a:rPr>
              <a:t>1- مصادر القانون</a:t>
            </a:r>
          </a:p>
          <a:p>
            <a:pPr marL="0" indent="0">
              <a:buNone/>
            </a:pPr>
            <a:r>
              <a:rPr lang="ar-IQ" sz="2800" dirty="0">
                <a:latin typeface="+mj-lt"/>
                <a:ea typeface="+mj-ea"/>
                <a:cs typeface="+mj-cs"/>
              </a:rPr>
              <a:t>(وهي الدراسة التي تبحث في نشوء تطور مصادر الاحكام </a:t>
            </a:r>
            <a:r>
              <a:rPr lang="ar-IQ" sz="2800" dirty="0" smtClean="0">
                <a:latin typeface="+mj-lt"/>
                <a:ea typeface="+mj-ea"/>
                <a:cs typeface="+mj-cs"/>
              </a:rPr>
              <a:t>والنظم القانونية </a:t>
            </a:r>
            <a:r>
              <a:rPr lang="ar-IQ" sz="2800" dirty="0">
                <a:latin typeface="+mj-lt"/>
                <a:ea typeface="+mj-ea"/>
                <a:cs typeface="+mj-cs"/>
              </a:rPr>
              <a:t>من دين وتشريع وعرف والقضاء وفقه).</a:t>
            </a:r>
          </a:p>
          <a:p>
            <a:pPr marL="0" indent="0">
              <a:buNone/>
            </a:pPr>
            <a:r>
              <a:rPr lang="ar-IQ" b="1" dirty="0">
                <a:solidFill>
                  <a:srgbClr val="C00000"/>
                </a:solidFill>
                <a:cs typeface="+mj-cs"/>
              </a:rPr>
              <a:t>2- النظام القانوني</a:t>
            </a:r>
          </a:p>
          <a:p>
            <a:pPr marL="0" indent="0">
              <a:buNone/>
            </a:pPr>
            <a:r>
              <a:rPr lang="ar-IQ" sz="2800" dirty="0">
                <a:latin typeface="+mj-lt"/>
                <a:ea typeface="+mj-ea"/>
                <a:cs typeface="+mj-cs"/>
              </a:rPr>
              <a:t> هو مجموع القواعد المنظمة لحقوق أو التزامات او صلاحيات ناتجة عن مركز القانوني ترمي إلى تحقيق اهداف معينة</a:t>
            </a:r>
          </a:p>
        </p:txBody>
      </p:sp>
    </p:spTree>
    <p:extLst>
      <p:ext uri="{BB962C8B-B14F-4D97-AF65-F5344CB8AC3E}">
        <p14:creationId xmlns:p14="http://schemas.microsoft.com/office/powerpoint/2010/main" val="169226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TotalTime>
  <Words>406</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أين تكمن أهمية دراسة تأريخ القانون؟</vt:lpstr>
      <vt:lpstr>PowerPoint Presentation</vt:lpstr>
      <vt:lpstr>الهدف من دراسة تأريخ القانون</vt:lpstr>
      <vt:lpstr>منهجية الدراسة</vt:lpstr>
      <vt:lpstr>ما المقصود بالتأريخ العام للقانون؟</vt:lpstr>
      <vt:lpstr>تنقسم دراسة تاريخ القانون إلى قسمين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تأريخ القانون  المرحلة الاولى</dc:title>
  <dc:creator>R-TEC</dc:creator>
  <cp:lastModifiedBy>HP</cp:lastModifiedBy>
  <cp:revision>24</cp:revision>
  <dcterms:created xsi:type="dcterms:W3CDTF">2020-10-14T07:51:32Z</dcterms:created>
  <dcterms:modified xsi:type="dcterms:W3CDTF">2023-10-27T20:09:39Z</dcterms:modified>
</cp:coreProperties>
</file>