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52" r:id="rId1"/>
  </p:sldMasterIdLst>
  <p:sldIdLst>
    <p:sldId id="263" r:id="rId2"/>
    <p:sldId id="257" r:id="rId3"/>
    <p:sldId id="258" r:id="rId4"/>
    <p:sldId id="261" r:id="rId5"/>
    <p:sldId id="259" r:id="rId6"/>
    <p:sldId id="265" r:id="rId7"/>
    <p:sldId id="264" r:id="rId8"/>
    <p:sldId id="260" r:id="rId9"/>
    <p:sldId id="262" r:id="rId10"/>
    <p:sldId id="266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042B3-EFA1-41F3-BF5F-75F3FCC6B8B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53E53DC-16A7-4FBD-9767-6BAE5EF973A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1- نظرية القبيلة أو العشيرة</a:t>
          </a:r>
          <a:endParaRPr lang="en-US" b="1" dirty="0"/>
        </a:p>
      </dgm:t>
    </dgm:pt>
    <dgm:pt modelId="{BE1F463A-A8A7-45CA-B84A-7C82E04FA4AE}" type="parTrans" cxnId="{8B904769-39FD-44A4-A922-0D699E043D4D}">
      <dgm:prSet/>
      <dgm:spPr/>
      <dgm:t>
        <a:bodyPr/>
        <a:lstStyle/>
        <a:p>
          <a:endParaRPr lang="en-US"/>
        </a:p>
      </dgm:t>
    </dgm:pt>
    <dgm:pt modelId="{AA3A66DA-39ED-4BB5-8CB4-2AA569FBC884}" type="sibTrans" cxnId="{8B904769-39FD-44A4-A922-0D699E043D4D}">
      <dgm:prSet/>
      <dgm:spPr/>
      <dgm:t>
        <a:bodyPr/>
        <a:lstStyle/>
        <a:p>
          <a:endParaRPr lang="en-US"/>
        </a:p>
      </dgm:t>
    </dgm:pt>
    <dgm:pt modelId="{FAD7A4AA-8F80-4E09-BAE6-0658CD7F9713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2- نظرية العشيرة التوتمية</a:t>
          </a:r>
          <a:endParaRPr lang="en-US" b="1" dirty="0"/>
        </a:p>
      </dgm:t>
    </dgm:pt>
    <dgm:pt modelId="{DC5F4AF1-B633-43AF-AB2D-E49241637779}" type="parTrans" cxnId="{5E14BFA6-B719-4CC2-83E8-558A3362323B}">
      <dgm:prSet/>
      <dgm:spPr/>
      <dgm:t>
        <a:bodyPr/>
        <a:lstStyle/>
        <a:p>
          <a:endParaRPr lang="en-US"/>
        </a:p>
      </dgm:t>
    </dgm:pt>
    <dgm:pt modelId="{A6F05719-7736-4AE6-9B3B-4F0BBC6F11D8}" type="sibTrans" cxnId="{5E14BFA6-B719-4CC2-83E8-558A3362323B}">
      <dgm:prSet/>
      <dgm:spPr/>
      <dgm:t>
        <a:bodyPr/>
        <a:lstStyle/>
        <a:p>
          <a:endParaRPr lang="en-US"/>
        </a:p>
      </dgm:t>
    </dgm:pt>
    <dgm:pt modelId="{36F7A376-755D-4CE8-93EE-9DB3C2898B6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3- نظرية الأسرة</a:t>
          </a:r>
          <a:endParaRPr lang="en-US" b="1" dirty="0"/>
        </a:p>
      </dgm:t>
    </dgm:pt>
    <dgm:pt modelId="{C47D440E-9D34-44C0-BE44-28BB0AD2918A}" type="parTrans" cxnId="{E8297D30-2697-493E-8599-0F1BFCAA0C96}">
      <dgm:prSet/>
      <dgm:spPr/>
      <dgm:t>
        <a:bodyPr/>
        <a:lstStyle/>
        <a:p>
          <a:endParaRPr lang="en-US"/>
        </a:p>
      </dgm:t>
    </dgm:pt>
    <dgm:pt modelId="{C06DD964-BA8D-4691-A6AB-92A5ABF9884F}" type="sibTrans" cxnId="{E8297D30-2697-493E-8599-0F1BFCAA0C96}">
      <dgm:prSet/>
      <dgm:spPr/>
      <dgm:t>
        <a:bodyPr/>
        <a:lstStyle/>
        <a:p>
          <a:endParaRPr lang="en-US"/>
        </a:p>
      </dgm:t>
    </dgm:pt>
    <dgm:pt modelId="{650508F7-6E1A-4A2F-B173-A84C5D8AE5C4}" type="pres">
      <dgm:prSet presAssocID="{D51042B3-EFA1-41F3-BF5F-75F3FCC6B8BD}" presName="compositeShape" presStyleCnt="0">
        <dgm:presLayoutVars>
          <dgm:chMax val="7"/>
          <dgm:dir/>
          <dgm:resizeHandles val="exact"/>
        </dgm:presLayoutVars>
      </dgm:prSet>
      <dgm:spPr/>
    </dgm:pt>
    <dgm:pt modelId="{E0B5F61C-724F-4B2C-9890-087FDE958AE4}" type="pres">
      <dgm:prSet presAssocID="{453E53DC-16A7-4FBD-9767-6BAE5EF973A2}" presName="circ1" presStyleLbl="vennNode1" presStyleIdx="0" presStyleCnt="3" custScaleX="91157" custScaleY="83091" custLinFactNeighborX="76462" custLinFactNeighborY="5057"/>
      <dgm:spPr/>
      <dgm:t>
        <a:bodyPr/>
        <a:lstStyle/>
        <a:p>
          <a:endParaRPr lang="en-US"/>
        </a:p>
      </dgm:t>
    </dgm:pt>
    <dgm:pt modelId="{7F50D9D0-16F7-4D8D-89A7-7FED51F3FF46}" type="pres">
      <dgm:prSet presAssocID="{453E53DC-16A7-4FBD-9767-6BAE5EF973A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9483A8-BF0F-45E1-95FC-011AEBD3ADA9}" type="pres">
      <dgm:prSet presAssocID="{FAD7A4AA-8F80-4E09-BAE6-0658CD7F9713}" presName="circ2" presStyleLbl="vennNode1" presStyleIdx="1" presStyleCnt="3" custScaleX="95823" custScaleY="86409" custLinFactNeighborX="-25209" custLinFactNeighborY="-20347"/>
      <dgm:spPr/>
      <dgm:t>
        <a:bodyPr/>
        <a:lstStyle/>
        <a:p>
          <a:endParaRPr lang="en-US"/>
        </a:p>
      </dgm:t>
    </dgm:pt>
    <dgm:pt modelId="{EFE5D27E-4285-44CE-B5C1-8996C7781400}" type="pres">
      <dgm:prSet presAssocID="{FAD7A4AA-8F80-4E09-BAE6-0658CD7F971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ADE3D-54B0-4B06-92A9-177A8FC49BF4}" type="pres">
      <dgm:prSet presAssocID="{36F7A376-755D-4CE8-93EE-9DB3C2898B63}" presName="circ3" presStyleLbl="vennNode1" presStyleIdx="2" presStyleCnt="3" custScaleX="92436" custScaleY="85639" custLinFactNeighborX="-28563" custLinFactNeighborY="2893"/>
      <dgm:spPr/>
      <dgm:t>
        <a:bodyPr/>
        <a:lstStyle/>
        <a:p>
          <a:endParaRPr lang="en-US"/>
        </a:p>
      </dgm:t>
    </dgm:pt>
    <dgm:pt modelId="{833DD8E4-1030-44C8-84D7-9BF1EB5B3727}" type="pres">
      <dgm:prSet presAssocID="{36F7A376-755D-4CE8-93EE-9DB3C2898B6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1882F5-0F35-4469-86B9-9DE962F70E42}" type="presOf" srcId="{453E53DC-16A7-4FBD-9767-6BAE5EF973A2}" destId="{7F50D9D0-16F7-4D8D-89A7-7FED51F3FF46}" srcOrd="1" destOrd="0" presId="urn:microsoft.com/office/officeart/2005/8/layout/venn1"/>
    <dgm:cxn modelId="{EFBEDC4D-CC64-411B-B522-D653D9EEE1AD}" type="presOf" srcId="{453E53DC-16A7-4FBD-9767-6BAE5EF973A2}" destId="{E0B5F61C-724F-4B2C-9890-087FDE958AE4}" srcOrd="0" destOrd="0" presId="urn:microsoft.com/office/officeart/2005/8/layout/venn1"/>
    <dgm:cxn modelId="{8B904769-39FD-44A4-A922-0D699E043D4D}" srcId="{D51042B3-EFA1-41F3-BF5F-75F3FCC6B8BD}" destId="{453E53DC-16A7-4FBD-9767-6BAE5EF973A2}" srcOrd="0" destOrd="0" parTransId="{BE1F463A-A8A7-45CA-B84A-7C82E04FA4AE}" sibTransId="{AA3A66DA-39ED-4BB5-8CB4-2AA569FBC884}"/>
    <dgm:cxn modelId="{E8297D30-2697-493E-8599-0F1BFCAA0C96}" srcId="{D51042B3-EFA1-41F3-BF5F-75F3FCC6B8BD}" destId="{36F7A376-755D-4CE8-93EE-9DB3C2898B63}" srcOrd="2" destOrd="0" parTransId="{C47D440E-9D34-44C0-BE44-28BB0AD2918A}" sibTransId="{C06DD964-BA8D-4691-A6AB-92A5ABF9884F}"/>
    <dgm:cxn modelId="{FDDD6199-EE81-4F53-A5C7-3AC90555203D}" type="presOf" srcId="{D51042B3-EFA1-41F3-BF5F-75F3FCC6B8BD}" destId="{650508F7-6E1A-4A2F-B173-A84C5D8AE5C4}" srcOrd="0" destOrd="0" presId="urn:microsoft.com/office/officeart/2005/8/layout/venn1"/>
    <dgm:cxn modelId="{44A8382B-D611-4C70-8347-03A4C3B8A680}" type="presOf" srcId="{36F7A376-755D-4CE8-93EE-9DB3C2898B63}" destId="{270ADE3D-54B0-4B06-92A9-177A8FC49BF4}" srcOrd="0" destOrd="0" presId="urn:microsoft.com/office/officeart/2005/8/layout/venn1"/>
    <dgm:cxn modelId="{9A876FCF-D955-4A8B-8AEB-07F65BA03EDD}" type="presOf" srcId="{FAD7A4AA-8F80-4E09-BAE6-0658CD7F9713}" destId="{EFE5D27E-4285-44CE-B5C1-8996C7781400}" srcOrd="1" destOrd="0" presId="urn:microsoft.com/office/officeart/2005/8/layout/venn1"/>
    <dgm:cxn modelId="{87733E5A-AAA0-46DF-8E6C-12874534A50E}" type="presOf" srcId="{FAD7A4AA-8F80-4E09-BAE6-0658CD7F9713}" destId="{329483A8-BF0F-45E1-95FC-011AEBD3ADA9}" srcOrd="0" destOrd="0" presId="urn:microsoft.com/office/officeart/2005/8/layout/venn1"/>
    <dgm:cxn modelId="{5E14BFA6-B719-4CC2-83E8-558A3362323B}" srcId="{D51042B3-EFA1-41F3-BF5F-75F3FCC6B8BD}" destId="{FAD7A4AA-8F80-4E09-BAE6-0658CD7F9713}" srcOrd="1" destOrd="0" parTransId="{DC5F4AF1-B633-43AF-AB2D-E49241637779}" sibTransId="{A6F05719-7736-4AE6-9B3B-4F0BBC6F11D8}"/>
    <dgm:cxn modelId="{DB03B547-94C9-4D9D-8009-C578B181A7D7}" type="presOf" srcId="{36F7A376-755D-4CE8-93EE-9DB3C2898B63}" destId="{833DD8E4-1030-44C8-84D7-9BF1EB5B3727}" srcOrd="1" destOrd="0" presId="urn:microsoft.com/office/officeart/2005/8/layout/venn1"/>
    <dgm:cxn modelId="{7ABE9225-157C-468D-9943-1F8F4765C38F}" type="presParOf" srcId="{650508F7-6E1A-4A2F-B173-A84C5D8AE5C4}" destId="{E0B5F61C-724F-4B2C-9890-087FDE958AE4}" srcOrd="0" destOrd="0" presId="urn:microsoft.com/office/officeart/2005/8/layout/venn1"/>
    <dgm:cxn modelId="{32B94CB4-268D-4BFB-A8CD-F207D248F68F}" type="presParOf" srcId="{650508F7-6E1A-4A2F-B173-A84C5D8AE5C4}" destId="{7F50D9D0-16F7-4D8D-89A7-7FED51F3FF46}" srcOrd="1" destOrd="0" presId="urn:microsoft.com/office/officeart/2005/8/layout/venn1"/>
    <dgm:cxn modelId="{03A448F7-D4D5-471F-9A09-72ABDEE7505E}" type="presParOf" srcId="{650508F7-6E1A-4A2F-B173-A84C5D8AE5C4}" destId="{329483A8-BF0F-45E1-95FC-011AEBD3ADA9}" srcOrd="2" destOrd="0" presId="urn:microsoft.com/office/officeart/2005/8/layout/venn1"/>
    <dgm:cxn modelId="{3BAACF45-1D31-4762-A69A-C2652655920B}" type="presParOf" srcId="{650508F7-6E1A-4A2F-B173-A84C5D8AE5C4}" destId="{EFE5D27E-4285-44CE-B5C1-8996C7781400}" srcOrd="3" destOrd="0" presId="urn:microsoft.com/office/officeart/2005/8/layout/venn1"/>
    <dgm:cxn modelId="{E7C2F892-4DD6-4B77-80F6-F0CBC2B118B8}" type="presParOf" srcId="{650508F7-6E1A-4A2F-B173-A84C5D8AE5C4}" destId="{270ADE3D-54B0-4B06-92A9-177A8FC49BF4}" srcOrd="4" destOrd="0" presId="urn:microsoft.com/office/officeart/2005/8/layout/venn1"/>
    <dgm:cxn modelId="{9E085462-5019-4546-A22E-DA1D6A92B5E0}" type="presParOf" srcId="{650508F7-6E1A-4A2F-B173-A84C5D8AE5C4}" destId="{833DD8E4-1030-44C8-84D7-9BF1EB5B372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5F61C-724F-4B2C-9890-087FDE958AE4}">
      <dsp:nvSpPr>
        <dsp:cNvPr id="0" name=""/>
        <dsp:cNvSpPr/>
      </dsp:nvSpPr>
      <dsp:spPr>
        <a:xfrm>
          <a:off x="3780416" y="360037"/>
          <a:ext cx="2222772" cy="2026090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1- نظرية القبيلة أو العشيرة</a:t>
          </a:r>
          <a:endParaRPr lang="en-US" sz="2400" b="1" kern="1200" dirty="0"/>
        </a:p>
      </dsp:txBody>
      <dsp:txXfrm>
        <a:off x="4076785" y="714603"/>
        <a:ext cx="1630033" cy="911740"/>
      </dsp:txXfrm>
    </dsp:sp>
    <dsp:sp modelId="{329483A8-BF0F-45E1-95FC-011AEBD3ADA9}">
      <dsp:nvSpPr>
        <dsp:cNvPr id="0" name=""/>
        <dsp:cNvSpPr/>
      </dsp:nvSpPr>
      <dsp:spPr>
        <a:xfrm>
          <a:off x="2124238" y="1224133"/>
          <a:ext cx="2336548" cy="2106997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2- نظرية العشيرة التوتمية</a:t>
          </a:r>
          <a:endParaRPr lang="en-US" sz="2400" b="1" kern="1200" dirty="0"/>
        </a:p>
      </dsp:txBody>
      <dsp:txXfrm>
        <a:off x="2838832" y="1768441"/>
        <a:ext cx="1401928" cy="1158848"/>
      </dsp:txXfrm>
    </dsp:sp>
    <dsp:sp modelId="{270ADE3D-54B0-4B06-92A9-177A8FC49BF4}">
      <dsp:nvSpPr>
        <dsp:cNvPr id="0" name=""/>
        <dsp:cNvSpPr/>
      </dsp:nvSpPr>
      <dsp:spPr>
        <a:xfrm>
          <a:off x="324036" y="1800205"/>
          <a:ext cx="2253959" cy="2088221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3- نظرية الأسرة</a:t>
          </a:r>
          <a:endParaRPr lang="en-US" sz="2400" b="1" kern="1200" dirty="0"/>
        </a:p>
      </dsp:txBody>
      <dsp:txXfrm>
        <a:off x="536284" y="2339662"/>
        <a:ext cx="1352375" cy="1148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395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54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636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733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305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24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187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020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005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1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149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7AFB-502A-43A1-99B2-81DD0A04527A}" type="datetimeFigureOut">
              <a:rPr lang="ar-IQ" smtClean="0"/>
              <a:t>13/04/1445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1A2E7-CAFF-4125-B70E-9973D00109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521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ka.Ahmed@su.edu.krd" TargetMode="External"/><Relationship Id="rId2" Type="http://schemas.openxmlformats.org/officeDocument/2006/relationships/hyperlink" Target="mailto:sarbast.husen@su.edu.kr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20888"/>
            <a:ext cx="8435280" cy="4536503"/>
          </a:xfrm>
        </p:spPr>
        <p:txBody>
          <a:bodyPr>
            <a:normAutofit fontScale="85000" lnSpcReduction="20000"/>
          </a:bodyPr>
          <a:lstStyle/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54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التاريخ العام للقانون</a:t>
            </a: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39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(المجتمع البدائي)</a:t>
            </a: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39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3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المحاضرة </a:t>
            </a:r>
            <a:r>
              <a:rPr lang="ar-IQ" sz="35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الثانية </a:t>
            </a:r>
            <a:endParaRPr lang="ar-IQ" sz="35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1600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 rtl="1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سربست قادر </a:t>
            </a:r>
            <a:r>
              <a:rPr lang="ar-IQ" sz="25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حسين</a:t>
            </a:r>
            <a:endParaRPr lang="ar-IQ" sz="3000" b="1" dirty="0" smtClean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30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تاكه </a:t>
            </a:r>
            <a:r>
              <a:rPr lang="ar-IQ" sz="30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محمد أحمد</a:t>
            </a: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000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السنة الدراسية: </a:t>
            </a:r>
            <a:r>
              <a:rPr lang="ar-IQ" sz="20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Tahoma"/>
              </a:rPr>
              <a:t>2023-2024</a:t>
            </a:r>
            <a:endParaRPr lang="ar-IQ" sz="2000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Tahoma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0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الثلائاء  </a:t>
            </a:r>
            <a:r>
              <a:rPr lang="ar-IQ" sz="2000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Tahoma"/>
              </a:rPr>
              <a:t>2023/10/17</a:t>
            </a: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0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Tahoma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10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1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 </a:t>
            </a:r>
            <a:r>
              <a:rPr lang="ar-IQ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 </a:t>
            </a:r>
            <a:r>
              <a:rPr lang="en-US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Email: </a:t>
            </a:r>
            <a:r>
              <a:rPr lang="ar-IQ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 </a:t>
            </a:r>
            <a:r>
              <a:rPr lang="en-US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0504D"/>
                </a:solidFill>
                <a:latin typeface="Unikurd Goran" pitchFamily="34" charset="-78"/>
                <a:cs typeface="Ali-A-Traditional" pitchFamily="2" charset="-78"/>
                <a:hlinkClick r:id="rId2"/>
              </a:rPr>
              <a:t>sarbast.husen@su.edu.krd</a:t>
            </a:r>
            <a:r>
              <a:rPr lang="ar-IQ" sz="15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srgbClr val="C0504D"/>
                </a:solidFill>
                <a:latin typeface="Unikurd Goran" pitchFamily="34" charset="-78"/>
                <a:cs typeface="Ali-A-Traditional" pitchFamily="2" charset="-78"/>
              </a:rPr>
              <a:t>               </a:t>
            </a:r>
          </a:p>
          <a:p>
            <a:pPr marL="0" marR="64008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en-US" sz="1500" b="1" dirty="0">
                <a:solidFill>
                  <a:srgbClr val="C0504D"/>
                </a:solidFill>
                <a:hlinkClick r:id="rId3"/>
              </a:rPr>
              <a:t>Taka.Ahmed@su.edu.krd</a:t>
            </a:r>
            <a:endParaRPr lang="ar-IQ" sz="2800" b="1" dirty="0">
              <a:solidFill>
                <a:prstClr val="black"/>
              </a:solidFill>
              <a:latin typeface="Unikurd Goran" pitchFamily="34" charset="-78"/>
              <a:cs typeface="Unikurd Goran" pitchFamily="34" charset="-78"/>
            </a:endParaRP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260648"/>
            <a:ext cx="3672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وزارة التعليم العالي والبحث العلمي</a:t>
            </a:r>
            <a:endParaRPr lang="en-US" sz="28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lvl="0"/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جامعة صلاح الدين– أربيل</a:t>
            </a:r>
            <a:b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</a:br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كلية القانون</a:t>
            </a:r>
            <a:r>
              <a:rPr lang="en-US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 </a:t>
            </a:r>
            <a:endParaRPr lang="ar-IQ" sz="28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lvl="0"/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المادة: </a:t>
            </a:r>
            <a:r>
              <a:rPr lang="ar-IQ" sz="28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ت</a:t>
            </a:r>
            <a:r>
              <a:rPr lang="ar-SA" sz="2800" b="1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</a:t>
            </a:r>
            <a:r>
              <a:rPr lang="ar-IQ" sz="2800" b="1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ريخ </a:t>
            </a:r>
            <a:r>
              <a:rPr lang="ar-IQ" sz="28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القانون</a:t>
            </a:r>
            <a:endParaRPr lang="ar-IQ" sz="28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  <a:p>
            <a:pPr lvl="0"/>
            <a:r>
              <a:rPr lang="ar-IQ" sz="2800" b="1" dirty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المرحلة </a:t>
            </a:r>
            <a:r>
              <a:rPr lang="ar-IQ" sz="2800" b="1" dirty="0" smtClean="0">
                <a:ln w="10541" cmpd="sng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latin typeface="Unikurd Goran" pitchFamily="34" charset="-78"/>
                <a:cs typeface="Ali-A-Traditional" pitchFamily="2" charset="-78"/>
              </a:rPr>
              <a:t>الاولى</a:t>
            </a:r>
            <a:endParaRPr lang="en-US" sz="2800" b="1" dirty="0">
              <a:ln w="10541" cmpd="sng">
                <a:solidFill>
                  <a:prstClr val="black"/>
                </a:solidFill>
                <a:prstDash val="solid"/>
              </a:ln>
              <a:solidFill>
                <a:prstClr val="black"/>
              </a:solidFill>
              <a:latin typeface="Unikurd Goran" pitchFamily="34" charset="-78"/>
              <a:cs typeface="Ali-A-Traditional" pitchFamily="2" charset="-78"/>
            </a:endParaRPr>
          </a:p>
        </p:txBody>
      </p:sp>
      <p:pic>
        <p:nvPicPr>
          <p:cNvPr id="5" name="Picture 4" descr="VESAL Cooperation and Mutual Agreement with Salahaddin University -  VESAL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2514600" cy="236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rtl="1"/>
            <a:r>
              <a:rPr lang="ar-IQ" dirty="0" smtClean="0">
                <a:solidFill>
                  <a:srgbClr val="C00000"/>
                </a:solidFill>
              </a:rPr>
              <a:t>الأسئلة المتوقعة لمحاضرة اليوم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lstStyle/>
          <a:p>
            <a:pPr marR="228600" algn="just" rtl="1"/>
            <a:r>
              <a:rPr lang="ar-IQ" sz="2400" dirty="0">
                <a:solidFill>
                  <a:srgbClr val="000000"/>
                </a:solidFill>
                <a:latin typeface="Calibri Light"/>
                <a:ea typeface="Times New Roman"/>
                <a:cs typeface="Times New Roman"/>
              </a:rPr>
              <a:t>عدد أنواع الأسرة في المجتمع البدائي. </a:t>
            </a:r>
            <a:endParaRPr lang="en-US" sz="2400" dirty="0" smtClean="0">
              <a:effectLst/>
              <a:latin typeface="Calibri Light"/>
              <a:ea typeface="Times New Roman"/>
              <a:cs typeface="Times New Roman"/>
            </a:endParaRPr>
          </a:p>
          <a:p>
            <a:pPr algn="just" rtl="1"/>
            <a:r>
              <a:rPr lang="ar-IQ" sz="2400" dirty="0">
                <a:solidFill>
                  <a:srgbClr val="000000"/>
                </a:solidFill>
                <a:latin typeface="Calibri Light"/>
                <a:ea typeface="Times New Roman"/>
                <a:cs typeface="Ali_K_Samik"/>
              </a:rPr>
              <a:t>جؤرةكانى خيزان لة كؤمةلَطةى سةرةتاى </a:t>
            </a:r>
            <a:r>
              <a:rPr lang="ar-IQ" sz="2400" dirty="0" smtClean="0">
                <a:solidFill>
                  <a:srgbClr val="000000"/>
                </a:solidFill>
                <a:latin typeface="Calibri Light"/>
                <a:ea typeface="Times New Roman"/>
                <a:cs typeface="Ali_K_Samik"/>
              </a:rPr>
              <a:t>بذميَرة؟</a:t>
            </a:r>
            <a:endParaRPr lang="ar-IQ" sz="2400" dirty="0">
              <a:latin typeface="Times New Roman"/>
              <a:ea typeface="Times New Roman"/>
            </a:endParaRPr>
          </a:p>
          <a:p>
            <a:pPr algn="just" rtl="1"/>
            <a:r>
              <a:rPr lang="ar-IQ" sz="2400" dirty="0" smtClean="0">
                <a:solidFill>
                  <a:srgbClr val="000000"/>
                </a:solidFill>
                <a:latin typeface="Calibri Light"/>
                <a:ea typeface="Times New Roman"/>
                <a:cs typeface="Times New Roman"/>
              </a:rPr>
              <a:t>عدد </a:t>
            </a:r>
            <a:r>
              <a:rPr lang="ar-IQ" sz="2400" dirty="0">
                <a:solidFill>
                  <a:srgbClr val="000000"/>
                </a:solidFill>
                <a:latin typeface="Calibri Light"/>
                <a:ea typeface="Times New Roman"/>
                <a:cs typeface="Times New Roman"/>
              </a:rPr>
              <a:t>أنواع النظريات  التي وضعها العلماء في شكل الجماعة الإنسانية الأولى، أيهم كانت الأكثر قبولاً و لماذا، و ايهم كان غير مقبول مع ذكر الأسباب.</a:t>
            </a:r>
            <a:endParaRPr lang="en-US" sz="2400" dirty="0" smtClean="0">
              <a:effectLst/>
              <a:latin typeface="Calibri Light"/>
              <a:ea typeface="Times New Roman"/>
              <a:cs typeface="Times New Roman"/>
            </a:endParaRPr>
          </a:p>
          <a:p>
            <a:pPr algn="just" rtl="1"/>
            <a:r>
              <a:rPr lang="ar-IQ" sz="2400" dirty="0">
                <a:solidFill>
                  <a:srgbClr val="000000"/>
                </a:solidFill>
                <a:latin typeface="Calibri Light"/>
                <a:ea typeface="Times New Roman"/>
                <a:cs typeface="Ali_K_Samik"/>
              </a:rPr>
              <a:t>ئةو تيؤرانةى كة زانايان دايان ناوة بو ديارى كردنى شيَوةى كؤمةلَطاى سةرةتاى بذميَرة، وة كامةيان زياتر جيَطاى رةزامةندية وة بؤضى، وةكامةيان ثةسند كراو نية لةطةل ئاماذةكردن بة هؤكارةكاني</a:t>
            </a:r>
            <a:r>
              <a:rPr lang="ar-IQ" sz="2400">
                <a:solidFill>
                  <a:srgbClr val="000000"/>
                </a:solidFill>
                <a:latin typeface="Calibri Light"/>
                <a:ea typeface="Times New Roman"/>
                <a:cs typeface="Ali_K_Samik"/>
              </a:rPr>
              <a:t>؟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985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52128"/>
          </a:xfrm>
        </p:spPr>
        <p:txBody>
          <a:bodyPr>
            <a:noAutofit/>
          </a:bodyPr>
          <a:lstStyle/>
          <a:p>
            <a:r>
              <a:rPr lang="ar-IQ" b="1" dirty="0">
                <a:solidFill>
                  <a:srgbClr val="C00000"/>
                </a:solidFill>
              </a:rPr>
              <a:t>كيف نشأت المجتمعات البدائية؟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62176" cy="4800600"/>
          </a:xfrm>
        </p:spPr>
        <p:txBody>
          <a:bodyPr/>
          <a:lstStyle/>
          <a:p>
            <a:pPr marL="0" indent="0" algn="just" rtl="1">
              <a:buNone/>
            </a:pPr>
            <a:r>
              <a:rPr lang="ar-IQ" dirty="0" smtClean="0"/>
              <a:t>لا </a:t>
            </a:r>
            <a:r>
              <a:rPr lang="ar-IQ" dirty="0"/>
              <a:t>بد لنا أن نفهم نشوء فكرة القانون وقيام النظم القانونية الأولى قبل أن نستعرض النظريات التي وضعها العلماء في شكل الجماعة الإنسانية </a:t>
            </a:r>
            <a:r>
              <a:rPr lang="ar-IQ" dirty="0" smtClean="0"/>
              <a:t>الأولى.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marL="0" indent="0" algn="r" rtl="1">
              <a:buNone/>
            </a:pPr>
            <a:endParaRPr lang="ar-IQ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46053471"/>
              </p:ext>
            </p:extLst>
          </p:nvPr>
        </p:nvGraphicFramePr>
        <p:xfrm>
          <a:off x="1907704" y="27089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80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IQ" b="1" dirty="0">
                <a:solidFill>
                  <a:schemeClr val="tx1"/>
                </a:solidFill>
              </a:rPr>
              <a:t>1- نظرية  القبيلة أو العشيرة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466144" cy="454759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>
                <a:cs typeface="+mj-cs"/>
              </a:rPr>
              <a:t>أول من ذهب إلى إن العشيرة أو القبيلة هي الجماعة الإنسانية الأولى هو العالم الاجتماعي (ماك لينان) فقد وضع هذا العالم نظرية ملخصها </a:t>
            </a:r>
            <a:r>
              <a:rPr lang="ar-IQ" dirty="0" smtClean="0">
                <a:cs typeface="+mj-cs"/>
              </a:rPr>
              <a:t>(أول </a:t>
            </a:r>
            <a:r>
              <a:rPr lang="ar-IQ" dirty="0">
                <a:cs typeface="+mj-cs"/>
              </a:rPr>
              <a:t>جماعة إنسانية كانت مكونة من إفراد لم تجمعهم رابطة القربى وإنما جمعتهم الصدفة أو الحاجة إلى دفع الإخطار والحصول على </a:t>
            </a:r>
            <a:r>
              <a:rPr lang="ar-IQ" dirty="0" smtClean="0">
                <a:cs typeface="+mj-cs"/>
              </a:rPr>
              <a:t>القوت).</a:t>
            </a:r>
          </a:p>
          <a:p>
            <a:pPr marL="0" indent="0" algn="just" rtl="1">
              <a:buNone/>
            </a:pPr>
            <a:r>
              <a:rPr lang="ar-IQ" dirty="0" smtClean="0">
                <a:cs typeface="+mj-cs"/>
              </a:rPr>
              <a:t> كانت </a:t>
            </a:r>
            <a:r>
              <a:rPr lang="ar-IQ" dirty="0">
                <a:cs typeface="+mj-cs"/>
              </a:rPr>
              <a:t>ظروف هذه الجماعة </a:t>
            </a:r>
            <a:r>
              <a:rPr lang="ar-IQ" dirty="0" smtClean="0">
                <a:cs typeface="+mj-cs"/>
              </a:rPr>
              <a:t>قاسية، </a:t>
            </a:r>
            <a:r>
              <a:rPr lang="ar-IQ" dirty="0">
                <a:cs typeface="+mj-cs"/>
              </a:rPr>
              <a:t>فالإخطار المحدقة بها شديدة والحصول على القوت </a:t>
            </a:r>
            <a:r>
              <a:rPr lang="ar-IQ" dirty="0" smtClean="0">
                <a:cs typeface="+mj-cs"/>
              </a:rPr>
              <a:t>آمرصعب، </a:t>
            </a:r>
            <a:r>
              <a:rPr lang="ar-IQ" dirty="0">
                <a:cs typeface="+mj-cs"/>
              </a:rPr>
              <a:t>فعمدت إلى التخلص من بعض أفرادها.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71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IQ" b="1" dirty="0">
                <a:solidFill>
                  <a:schemeClr val="tx1"/>
                </a:solidFill>
              </a:rPr>
              <a:t>نقد نظرية </a:t>
            </a:r>
            <a:r>
              <a:rPr lang="ar-IQ" b="1" dirty="0" smtClean="0">
                <a:solidFill>
                  <a:schemeClr val="tx1"/>
                </a:solidFill>
              </a:rPr>
              <a:t>القبيلة أو العشيرة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47800"/>
            <a:ext cx="8352928" cy="480060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IQ" sz="3500" dirty="0">
                <a:cs typeface="+mj-cs"/>
              </a:rPr>
              <a:t>1- إن هذه النظرية تجعل الإنسان اقل تقدما في حياته الاجتماعية الأولى من بعض أصناف الحيوان.</a:t>
            </a:r>
          </a:p>
          <a:p>
            <a:pPr marL="0" indent="0" algn="just" rtl="1">
              <a:buNone/>
            </a:pPr>
            <a:r>
              <a:rPr lang="ar-IQ" sz="3500" dirty="0">
                <a:cs typeface="+mj-cs"/>
              </a:rPr>
              <a:t>2- تقوم هذه النظرية على الافتراض ولا سند لها من الوقائع التاريخية.</a:t>
            </a:r>
          </a:p>
          <a:p>
            <a:pPr marL="0" indent="0" algn="just" rtl="1">
              <a:buNone/>
            </a:pPr>
            <a:r>
              <a:rPr lang="ar-IQ" sz="3500" dirty="0">
                <a:cs typeface="+mj-cs"/>
              </a:rPr>
              <a:t>3-  إن هذه العادات الإباحية قد لا تمثل المرحلة الأولى التي مرت بها العلاقات </a:t>
            </a:r>
            <a:r>
              <a:rPr lang="ar-IQ" sz="3500" dirty="0" smtClean="0">
                <a:cs typeface="+mj-cs"/>
              </a:rPr>
              <a:t>الجنسية، </a:t>
            </a:r>
            <a:r>
              <a:rPr lang="ar-IQ" sz="3500" dirty="0">
                <a:cs typeface="+mj-cs"/>
              </a:rPr>
              <a:t>فتعميمها على علاقات الإنسان الاولى ليس له ما يبرره. </a:t>
            </a:r>
          </a:p>
          <a:p>
            <a:pPr marL="0" indent="0" algn="just" rtl="1">
              <a:buNone/>
            </a:pPr>
            <a:r>
              <a:rPr lang="ar-IQ" sz="3500" dirty="0">
                <a:cs typeface="+mj-cs"/>
              </a:rPr>
              <a:t>4- وهي أخيرا تعميم لعادات الإباحية الجنسية التي يقال أنها معروفة لدى بعض الشعوب المتأخرة حضاريا في الوقت الحاضر.</a:t>
            </a:r>
          </a:p>
          <a:p>
            <a:pPr marL="0" indent="0" algn="just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582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668"/>
            <a:ext cx="8229600" cy="8230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ar-IQ" b="1" dirty="0"/>
              <a:t/>
            </a:r>
            <a:br>
              <a:rPr lang="ar-IQ" b="1" dirty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>
                <a:solidFill>
                  <a:schemeClr val="tx1"/>
                </a:solidFill>
              </a:rPr>
              <a:t>2- </a:t>
            </a:r>
            <a:r>
              <a:rPr lang="ar-IQ" b="1" dirty="0">
                <a:solidFill>
                  <a:schemeClr val="tx1"/>
                </a:solidFill>
              </a:rPr>
              <a:t>نظرية العشيرة التوتمية </a:t>
            </a:r>
            <a:r>
              <a:rPr lang="ar-IQ" b="1" dirty="0"/>
              <a:t/>
            </a:r>
            <a:br>
              <a:rPr lang="ar-IQ" b="1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412776"/>
            <a:ext cx="8208912" cy="316835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>
                <a:cs typeface="+mj-cs"/>
              </a:rPr>
              <a:t>يرى بعض العلماء الاجتماع المحدثين ان عشيرة من نوع خاص هي التي كانت الخلية الاجتماعية </a:t>
            </a:r>
            <a:r>
              <a:rPr lang="ar-IQ" dirty="0" smtClean="0">
                <a:cs typeface="+mj-cs"/>
              </a:rPr>
              <a:t>الأولى، </a:t>
            </a:r>
            <a:r>
              <a:rPr lang="ar-IQ" dirty="0">
                <a:cs typeface="+mj-cs"/>
              </a:rPr>
              <a:t>وتضم هذه العشيرة مجموعة من الأفراد لا تربطهم صلة القرابة وإنما تجمعهم صلة روحية ناتجة عن اعتقادهم بأنهم جميعا ينحدرون من توتم واحد وهو جدهم الأعلى . </a:t>
            </a:r>
            <a:endParaRPr lang="ar-IQ" dirty="0" smtClean="0">
              <a:cs typeface="+mj-cs"/>
            </a:endParaRPr>
          </a:p>
          <a:p>
            <a:pPr marL="0" indent="0" algn="just" rtl="1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46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sz="3200" b="1" dirty="0">
                <a:solidFill>
                  <a:schemeClr val="tx1"/>
                </a:solidFill>
              </a:rPr>
              <a:t>نقد نظرية العشيرة التوتمية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buNone/>
            </a:pPr>
            <a:r>
              <a:rPr lang="ar-IQ" dirty="0">
                <a:solidFill>
                  <a:prstClr val="black"/>
                </a:solidFill>
              </a:rPr>
              <a:t/>
            </a:r>
            <a:br>
              <a:rPr lang="ar-IQ" dirty="0">
                <a:solidFill>
                  <a:prstClr val="black"/>
                </a:solidFill>
              </a:rPr>
            </a:br>
            <a:r>
              <a:rPr lang="ar-IQ" dirty="0">
                <a:solidFill>
                  <a:prstClr val="black"/>
                </a:solidFill>
                <a:cs typeface="Times New Roman"/>
              </a:rPr>
              <a:t>1-هذا الرأي لا يصلح أن يكون أساسا لتبيان شكل الخلية لا جتماعية الأولى فهو ينافي غريزة الإنسان الطبيعي</a:t>
            </a:r>
            <a:r>
              <a:rPr lang="ar-IQ" dirty="0" smtClean="0">
                <a:solidFill>
                  <a:prstClr val="black"/>
                </a:solidFill>
                <a:cs typeface="Times New Roman"/>
              </a:rPr>
              <a:t>.</a:t>
            </a:r>
            <a:endParaRPr lang="ar-IQ" dirty="0">
              <a:solidFill>
                <a:prstClr val="black"/>
              </a:solidFill>
              <a:cs typeface="Times New Roman"/>
            </a:endParaRPr>
          </a:p>
          <a:p>
            <a:pPr marL="0" lvl="0" indent="0" algn="just" rtl="1">
              <a:buNone/>
            </a:pPr>
            <a:r>
              <a:rPr lang="ar-IQ" dirty="0">
                <a:solidFill>
                  <a:prstClr val="black"/>
                </a:solidFill>
                <a:cs typeface="Times New Roman"/>
              </a:rPr>
              <a:t>2- تعتبر تعميما عامة لحالة خاصة وشاذة ليس ما يبرره.</a:t>
            </a:r>
            <a:endParaRPr lang="ar-IQ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B2238C-14C3-4E62-9CFB-E742990E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chemeClr val="tx1"/>
                </a:solidFill>
              </a:rPr>
              <a:t>3- </a:t>
            </a:r>
            <a:r>
              <a:rPr lang="ar-IQ" b="1" dirty="0">
                <a:solidFill>
                  <a:schemeClr val="tx1"/>
                </a:solidFill>
              </a:rPr>
              <a:t>نظرية الأسرة</a:t>
            </a:r>
            <a:r>
              <a:rPr lang="ar-IQ" dirty="0"/>
              <a:t/>
            </a:r>
            <a:br>
              <a:rPr lang="ar-IQ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FE9CED-7C0E-45D0-85A9-7F2034365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 smtClean="0">
                <a:solidFill>
                  <a:srgbClr val="C00000"/>
                </a:solidFill>
              </a:rPr>
              <a:t>س</a:t>
            </a:r>
            <a:r>
              <a:rPr lang="ar-IQ" sz="3600" b="1" dirty="0" smtClean="0">
                <a:solidFill>
                  <a:srgbClr val="C00000"/>
                </a:solidFill>
                <a:cs typeface="+mj-cs"/>
              </a:rPr>
              <a:t>/ماهي </a:t>
            </a:r>
            <a:r>
              <a:rPr lang="ar-IQ" sz="3600" b="1" dirty="0">
                <a:solidFill>
                  <a:srgbClr val="C00000"/>
                </a:solidFill>
                <a:cs typeface="+mj-cs"/>
              </a:rPr>
              <a:t>أنواع الأسرة في المجتمع </a:t>
            </a:r>
            <a:r>
              <a:rPr lang="ar-IQ" sz="3600" b="1" dirty="0" smtClean="0">
                <a:solidFill>
                  <a:srgbClr val="C00000"/>
                </a:solidFill>
                <a:cs typeface="+mj-cs"/>
              </a:rPr>
              <a:t>البدائي؟</a:t>
            </a:r>
            <a:endParaRPr lang="ar-IQ" sz="3600" b="1" dirty="0">
              <a:solidFill>
                <a:srgbClr val="C00000"/>
              </a:solidFill>
              <a:cs typeface="+mj-cs"/>
            </a:endParaRPr>
          </a:p>
          <a:p>
            <a:pPr marL="0" indent="0" algn="just" rtl="1">
              <a:buNone/>
            </a:pPr>
            <a:r>
              <a:rPr lang="ar-IQ" sz="3600" dirty="0">
                <a:cs typeface="+mj-cs"/>
              </a:rPr>
              <a:t>1 - </a:t>
            </a:r>
            <a:r>
              <a:rPr lang="ar-IQ" sz="3600" b="1" dirty="0">
                <a:cs typeface="+mj-cs"/>
              </a:rPr>
              <a:t>الأسرة الأمية </a:t>
            </a:r>
            <a:r>
              <a:rPr lang="ar-IQ" sz="3600" dirty="0">
                <a:cs typeface="+mj-cs"/>
              </a:rPr>
              <a:t>: الأم و أولادها و عدد من الرجال.</a:t>
            </a:r>
          </a:p>
          <a:p>
            <a:pPr marL="0" indent="0" algn="just" rtl="1">
              <a:buNone/>
            </a:pPr>
            <a:r>
              <a:rPr lang="ar-IQ" sz="3600" b="1" dirty="0">
                <a:cs typeface="+mj-cs"/>
              </a:rPr>
              <a:t>2- الأسرة الأبوية</a:t>
            </a:r>
            <a:r>
              <a:rPr lang="ar-IQ" sz="3600" dirty="0">
                <a:cs typeface="+mj-cs"/>
              </a:rPr>
              <a:t>: الاب والام وأولاده وإخوته الصغار.</a:t>
            </a:r>
            <a:endParaRPr lang="en-US" sz="3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280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IQ" b="1" dirty="0">
                <a:solidFill>
                  <a:schemeClr val="tx1"/>
                </a:solidFill>
              </a:rPr>
              <a:t>ايجابيات نظرية لاسرة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237931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IQ" sz="2800" dirty="0">
                <a:cs typeface="+mj-cs"/>
              </a:rPr>
              <a:t>1- إن الرأي الراجح الذي ينسجم والطبيعة الإنسانية وتؤيده بعض الوقائع  التاريخية.</a:t>
            </a:r>
          </a:p>
          <a:p>
            <a:pPr marL="0" indent="0" algn="just" rtl="1">
              <a:buNone/>
            </a:pPr>
            <a:r>
              <a:rPr lang="ar-IQ" sz="2800" dirty="0">
                <a:cs typeface="+mj-cs"/>
              </a:rPr>
              <a:t>2- إن هذه الآسرة تربط بينهم صلة القرابة وتجمعهم سلطة رب الآسرة من أب أو جد. فهي الآسرة الأبوية. وذلك على الأقل لدى الشعوب السامية والآرية.</a:t>
            </a:r>
          </a:p>
        </p:txBody>
      </p:sp>
    </p:spTree>
    <p:extLst>
      <p:ext uri="{BB962C8B-B14F-4D97-AF65-F5344CB8AC3E}">
        <p14:creationId xmlns:p14="http://schemas.microsoft.com/office/powerpoint/2010/main" val="23914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rtl="1"/>
            <a:r>
              <a:rPr lang="ar-IQ" b="1" dirty="0">
                <a:solidFill>
                  <a:schemeClr val="tx1"/>
                </a:solidFill>
              </a:rPr>
              <a:t>ولهذه الاسباب يعتبر هذا الرأي اقرب إلى الحقائق التاريخية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8" cy="4403576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>
                <a:cs typeface="+mj-cs"/>
              </a:rPr>
              <a:t>1- إن هذا الرأي إكثر إنسجاما مع أراء المفكرين القدماء, فقد ذهب أرسطو الى ان الاسرة كانت مصدر الدولة و اساسا لها.</a:t>
            </a:r>
          </a:p>
          <a:p>
            <a:pPr marL="0" indent="0" algn="just" rtl="1">
              <a:buNone/>
            </a:pPr>
            <a:r>
              <a:rPr lang="ar-IQ" dirty="0">
                <a:cs typeface="+mj-cs"/>
              </a:rPr>
              <a:t>2- وقد جاء في الكتب العبرية ان العشائر الفطرية تكونت كل منها بالتناسل من اصل واحد.</a:t>
            </a:r>
          </a:p>
          <a:p>
            <a:pPr marL="0" indent="0" algn="just" rtl="1">
              <a:buNone/>
            </a:pPr>
            <a:r>
              <a:rPr lang="ar-IQ" dirty="0">
                <a:cs typeface="+mj-cs"/>
              </a:rPr>
              <a:t>3- و هذا الرأي لا يقوم على مجرد الافتراض والتخمين.</a:t>
            </a:r>
          </a:p>
          <a:p>
            <a:pPr marL="0" indent="0" algn="just" rtl="1">
              <a:buNone/>
            </a:pPr>
            <a:r>
              <a:rPr lang="ar-IQ" dirty="0">
                <a:cs typeface="+mj-cs"/>
              </a:rPr>
              <a:t>4- ولا يستند إلى تعميم بعض الحالات الشاذة التي نجدها لدى بعض الشعوب المتأخرة اليوم كما فعل اصحاب الرأيين السابقين</a:t>
            </a:r>
            <a:r>
              <a:rPr lang="ar-IQ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46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518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كيف نشأت المجتمعات البدائية؟</vt:lpstr>
      <vt:lpstr>1- نظرية  القبيلة أو العشيرة</vt:lpstr>
      <vt:lpstr>نقد نظرية القبيلة أو العشيرة</vt:lpstr>
      <vt:lpstr>  2- نظرية العشيرة التوتمية   </vt:lpstr>
      <vt:lpstr>نقد نظرية العشيرة التوتمية</vt:lpstr>
      <vt:lpstr> 3- نظرية الأسرة </vt:lpstr>
      <vt:lpstr>ايجابيات نظرية لاسرة</vt:lpstr>
      <vt:lpstr>ولهذه الاسباب يعتبر هذا الرأي اقرب إلى الحقائق التاريخية</vt:lpstr>
      <vt:lpstr>الأسئلة المتوقعة لمحاضرة اليوم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تنقسيم دراسة تاريخ القانون الى القسمين</dc:title>
  <dc:creator>R-TEC</dc:creator>
  <cp:lastModifiedBy>HP</cp:lastModifiedBy>
  <cp:revision>25</cp:revision>
  <dcterms:created xsi:type="dcterms:W3CDTF">2020-10-23T17:23:30Z</dcterms:created>
  <dcterms:modified xsi:type="dcterms:W3CDTF">2023-10-27T20:09:53Z</dcterms:modified>
</cp:coreProperties>
</file>