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64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0B20B-6C1A-4F75-915A-8CEB2E61CDDD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9D74D3-0739-48B4-ABC2-1B08CC2E321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IQ" dirty="0" smtClean="0"/>
            <a:t>2- نظام حكم القوة</a:t>
          </a:r>
          <a:endParaRPr lang="en-US" dirty="0"/>
        </a:p>
      </dgm:t>
    </dgm:pt>
    <dgm:pt modelId="{F329F041-2FCC-4CE5-8627-E67CC5FB57C6}" type="parTrans" cxnId="{36C0D72E-DBB0-4314-B348-04F1E989929F}">
      <dgm:prSet/>
      <dgm:spPr/>
      <dgm:t>
        <a:bodyPr/>
        <a:lstStyle/>
        <a:p>
          <a:endParaRPr lang="en-US"/>
        </a:p>
      </dgm:t>
    </dgm:pt>
    <dgm:pt modelId="{A1026388-62A0-40DA-BA55-04F7178CFE9C}" type="sibTrans" cxnId="{36C0D72E-DBB0-4314-B348-04F1E989929F}">
      <dgm:prSet/>
      <dgm:spPr/>
      <dgm:t>
        <a:bodyPr/>
        <a:lstStyle/>
        <a:p>
          <a:endParaRPr lang="en-US"/>
        </a:p>
      </dgm:t>
    </dgm:pt>
    <dgm:pt modelId="{4A361F8C-3B13-49B5-8095-4324C53600C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IQ" dirty="0" smtClean="0"/>
            <a:t>1- نظام السلطة الأبوية </a:t>
          </a:r>
          <a:endParaRPr lang="en-US" dirty="0"/>
        </a:p>
      </dgm:t>
    </dgm:pt>
    <dgm:pt modelId="{342D60A7-90BC-47A5-9AF2-84E0854EDF5F}" type="parTrans" cxnId="{7C681568-F4B9-432A-B3D8-79C58228E6C9}">
      <dgm:prSet/>
      <dgm:spPr/>
      <dgm:t>
        <a:bodyPr/>
        <a:lstStyle/>
        <a:p>
          <a:endParaRPr lang="en-US"/>
        </a:p>
      </dgm:t>
    </dgm:pt>
    <dgm:pt modelId="{7834789F-0859-4FEF-B01B-8EAF75647E6C}" type="sibTrans" cxnId="{7C681568-F4B9-432A-B3D8-79C58228E6C9}">
      <dgm:prSet/>
      <dgm:spPr/>
      <dgm:t>
        <a:bodyPr/>
        <a:lstStyle/>
        <a:p>
          <a:endParaRPr lang="en-US"/>
        </a:p>
      </dgm:t>
    </dgm:pt>
    <dgm:pt modelId="{0A9EACEE-F17A-4183-BC3A-DD627B1A1C1C}" type="pres">
      <dgm:prSet presAssocID="{05B0B20B-6C1A-4F75-915A-8CEB2E61CD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40995D-341B-4B57-8B8A-5BBC7E0679C5}" type="pres">
      <dgm:prSet presAssocID="{9B9D74D3-0739-48B4-ABC2-1B08CC2E321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2F4A9-CC62-4555-9A35-7BD53BDB87D9}" type="pres">
      <dgm:prSet presAssocID="{4A361F8C-3B13-49B5-8095-4324C53600C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0D72E-DBB0-4314-B348-04F1E989929F}" srcId="{05B0B20B-6C1A-4F75-915A-8CEB2E61CDDD}" destId="{9B9D74D3-0739-48B4-ABC2-1B08CC2E3213}" srcOrd="0" destOrd="0" parTransId="{F329F041-2FCC-4CE5-8627-E67CC5FB57C6}" sibTransId="{A1026388-62A0-40DA-BA55-04F7178CFE9C}"/>
    <dgm:cxn modelId="{61B8854A-C163-4085-AFF8-04524C68203D}" type="presOf" srcId="{4A361F8C-3B13-49B5-8095-4324C53600C5}" destId="{1802F4A9-CC62-4555-9A35-7BD53BDB87D9}" srcOrd="0" destOrd="0" presId="urn:microsoft.com/office/officeart/2005/8/layout/arrow1"/>
    <dgm:cxn modelId="{7C681568-F4B9-432A-B3D8-79C58228E6C9}" srcId="{05B0B20B-6C1A-4F75-915A-8CEB2E61CDDD}" destId="{4A361F8C-3B13-49B5-8095-4324C53600C5}" srcOrd="1" destOrd="0" parTransId="{342D60A7-90BC-47A5-9AF2-84E0854EDF5F}" sibTransId="{7834789F-0859-4FEF-B01B-8EAF75647E6C}"/>
    <dgm:cxn modelId="{56368B25-66BE-444B-AD38-88AFD9ED2C33}" type="presOf" srcId="{05B0B20B-6C1A-4F75-915A-8CEB2E61CDDD}" destId="{0A9EACEE-F17A-4183-BC3A-DD627B1A1C1C}" srcOrd="0" destOrd="0" presId="urn:microsoft.com/office/officeart/2005/8/layout/arrow1"/>
    <dgm:cxn modelId="{EB35FD0B-10E3-4013-A0F0-CCC5A4ECB34F}" type="presOf" srcId="{9B9D74D3-0739-48B4-ABC2-1B08CC2E3213}" destId="{A440995D-341B-4B57-8B8A-5BBC7E0679C5}" srcOrd="0" destOrd="0" presId="urn:microsoft.com/office/officeart/2005/8/layout/arrow1"/>
    <dgm:cxn modelId="{5797DB40-AD38-4B31-8689-E40EA9C169A4}" type="presParOf" srcId="{0A9EACEE-F17A-4183-BC3A-DD627B1A1C1C}" destId="{A440995D-341B-4B57-8B8A-5BBC7E0679C5}" srcOrd="0" destOrd="0" presId="urn:microsoft.com/office/officeart/2005/8/layout/arrow1"/>
    <dgm:cxn modelId="{F9BA9374-41C5-4BEA-A379-CE835BB4D24F}" type="presParOf" srcId="{0A9EACEE-F17A-4183-BC3A-DD627B1A1C1C}" destId="{1802F4A9-CC62-4555-9A35-7BD53BDB87D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0995D-341B-4B57-8B8A-5BBC7E0679C5}">
      <dsp:nvSpPr>
        <dsp:cNvPr id="0" name=""/>
        <dsp:cNvSpPr/>
      </dsp:nvSpPr>
      <dsp:spPr>
        <a:xfrm rot="16200000">
          <a:off x="338" y="95114"/>
          <a:ext cx="3873770" cy="3873770"/>
        </a:xfrm>
        <a:prstGeom prst="up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2- نظام حكم القوة</a:t>
          </a:r>
          <a:endParaRPr lang="en-US" sz="4500" kern="1200" dirty="0"/>
        </a:p>
      </dsp:txBody>
      <dsp:txXfrm rot="5400000">
        <a:off x="678249" y="1063556"/>
        <a:ext cx="3195860" cy="1936885"/>
      </dsp:txXfrm>
    </dsp:sp>
    <dsp:sp modelId="{1802F4A9-CC62-4555-9A35-7BD53BDB87D9}">
      <dsp:nvSpPr>
        <dsp:cNvPr id="0" name=""/>
        <dsp:cNvSpPr/>
      </dsp:nvSpPr>
      <dsp:spPr>
        <a:xfrm rot="5400000">
          <a:off x="4262795" y="95114"/>
          <a:ext cx="3873770" cy="3873770"/>
        </a:xfrm>
        <a:prstGeom prst="up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1- نظام السلطة الأبوية </a:t>
          </a:r>
          <a:endParaRPr lang="en-US" sz="4500" kern="1200" dirty="0"/>
        </a:p>
      </dsp:txBody>
      <dsp:txXfrm rot="-5400000">
        <a:off x="4262796" y="1063557"/>
        <a:ext cx="3195860" cy="1936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4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9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31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9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16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4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52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913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4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74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55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94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0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0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4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2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7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7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7AFB-502A-43A1-99B2-81DD0A04527A}" type="datetimeFigureOut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13/04/1445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A2E7-CAFF-4125-B70E-9973D0010984}" type="slidenum">
              <a:rPr lang="ar-IQ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ar-IQ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3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7AFB-502A-43A1-99B2-81DD0A04527A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13/04/1445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A2E7-CAFF-4125-B70E-9973D0010984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0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ka.Ahmed@su.edu.krd" TargetMode="External"/><Relationship Id="rId2" Type="http://schemas.openxmlformats.org/officeDocument/2006/relationships/hyperlink" Target="mailto:sarbast.husen@su.edu.k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708920"/>
            <a:ext cx="8435280" cy="4248471"/>
          </a:xfrm>
        </p:spPr>
        <p:txBody>
          <a:bodyPr>
            <a:normAutofit fontScale="92500" lnSpcReduction="10000"/>
          </a:bodyPr>
          <a:lstStyle/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54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النظام القانوني البدائي</a:t>
            </a:r>
            <a:endParaRPr lang="ar-IQ" sz="3900" b="1" dirty="0" smtClean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39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3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المحاضرة </a:t>
            </a:r>
            <a:r>
              <a:rPr lang="ar-IQ" sz="35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الثالث</a:t>
            </a:r>
            <a:r>
              <a:rPr lang="ar-SA" sz="3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ة</a:t>
            </a:r>
            <a:r>
              <a:rPr lang="ar-IQ" sz="35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endParaRPr lang="ar-IQ" sz="35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1600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6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سربست قادر حسين</a:t>
            </a: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6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تاكه محمد أحمد   </a:t>
            </a: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1700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السنة الدراسية: </a:t>
            </a:r>
            <a:r>
              <a:rPr lang="ar-IQ" sz="1700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Tahoma"/>
              </a:rPr>
              <a:t>2023-2024</a:t>
            </a: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17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Tahoma"/>
            </a:endParaRP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9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       </a:t>
            </a:r>
            <a:r>
              <a:rPr lang="en-US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Email: </a:t>
            </a: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r>
              <a:rPr lang="en-US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0504D"/>
                </a:solidFill>
                <a:latin typeface="Unikurd Goran" pitchFamily="34" charset="-78"/>
                <a:cs typeface="Ali-A-Traditional" pitchFamily="2" charset="-78"/>
                <a:hlinkClick r:id="rId2"/>
              </a:rPr>
              <a:t>sarbast.husen@su.edu.krd</a:t>
            </a: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0504D"/>
                </a:solidFill>
                <a:latin typeface="Unikurd Goran" pitchFamily="34" charset="-78"/>
                <a:cs typeface="Ali-A-Traditional" pitchFamily="2" charset="-78"/>
              </a:rPr>
              <a:t>               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1500" b="1" dirty="0">
                <a:solidFill>
                  <a:srgbClr val="C0504D"/>
                </a:solidFill>
                <a:hlinkClick r:id="rId3"/>
              </a:rPr>
              <a:t>Taka.Ahmed@su.edu.krd</a:t>
            </a:r>
            <a:endParaRPr lang="ar-IQ" sz="1500" b="1" dirty="0">
              <a:ln w="10541" cmpd="sng">
                <a:solidFill>
                  <a:prstClr val="black"/>
                </a:solidFill>
                <a:prstDash val="solid"/>
              </a:ln>
              <a:solidFill>
                <a:srgbClr val="C0504D"/>
              </a:solidFill>
              <a:latin typeface="Unikurd Goran" pitchFamily="34" charset="-78"/>
              <a:cs typeface="Ali-A-Traditional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0072" y="260648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وزارة التعليم العالي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والبحث العلمي</a:t>
            </a:r>
            <a:endParaRPr lang="en-US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جامعة صلاح الدين– أربيل</a:t>
            </a:r>
            <a:b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</a:br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كلية القانون</a:t>
            </a:r>
            <a:r>
              <a:rPr lang="en-US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endParaRPr lang="ar-IQ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المادة: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ت</a:t>
            </a:r>
            <a:r>
              <a:rPr lang="ar-SA" sz="2800" b="1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</a:t>
            </a:r>
            <a:r>
              <a:rPr lang="ar-IQ" sz="2800" b="1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ريخ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القانون</a:t>
            </a:r>
            <a:endParaRPr lang="ar-IQ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المرحلة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الاولى</a:t>
            </a:r>
            <a:endParaRPr lang="en-US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</p:txBody>
      </p:sp>
      <p:pic>
        <p:nvPicPr>
          <p:cNvPr id="5" name="Picture 4" descr="VESAL Cooperation and Mutual Agreement with Salahaddin University -  VESAL2020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2514600" cy="236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VESAL Cooperation and Mutual Agreement with Salahaddin University -  VESAL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008"/>
            <a:ext cx="2514600" cy="236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7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b="1" dirty="0" smtClean="0">
                <a:solidFill>
                  <a:srgbClr val="C00000"/>
                </a:solidFill>
              </a:rPr>
              <a:t>النظام </a:t>
            </a:r>
            <a:r>
              <a:rPr lang="ar-IQ" b="1" dirty="0">
                <a:solidFill>
                  <a:srgbClr val="C00000"/>
                </a:solidFill>
              </a:rPr>
              <a:t>القانوني البدائي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/>
              <a:t>كانت الجماعة الإنسانية الأولى تخضع لنظامين مختلفين يحكم كل منها علاقاتهم في نطاق معين</a:t>
            </a:r>
            <a:r>
              <a:rPr lang="en-US" dirty="0"/>
              <a:t>:</a:t>
            </a:r>
            <a:r>
              <a:rPr lang="ar-IQ" dirty="0"/>
              <a:t> </a:t>
            </a:r>
            <a:endParaRPr lang="ar-IQ" dirty="0" smtClean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endParaRPr lang="ar-IQ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0460405"/>
              </p:ext>
            </p:extLst>
          </p:nvPr>
        </p:nvGraphicFramePr>
        <p:xfrm>
          <a:off x="539552" y="2636912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3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1-نظام </a:t>
            </a:r>
            <a:r>
              <a:rPr lang="ar-IQ" b="1" dirty="0">
                <a:solidFill>
                  <a:schemeClr val="tx1"/>
                </a:solidFill>
              </a:rPr>
              <a:t>السلطة الأبوية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rtl="1">
              <a:buNone/>
            </a:pPr>
            <a:r>
              <a:rPr lang="ar-IQ" sz="3000" dirty="0">
                <a:cs typeface="+mj-cs"/>
              </a:rPr>
              <a:t>سلطة رب </a:t>
            </a:r>
            <a:r>
              <a:rPr lang="ar-IQ" sz="3000" dirty="0" smtClean="0">
                <a:cs typeface="+mj-cs"/>
              </a:rPr>
              <a:t>الآسرة: </a:t>
            </a:r>
            <a:r>
              <a:rPr lang="ar-IQ" dirty="0">
                <a:solidFill>
                  <a:prstClr val="black"/>
                </a:solidFill>
              </a:rPr>
              <a:t>(سلطة رئيس العشيرة) في تنظيم </a:t>
            </a:r>
            <a:r>
              <a:rPr lang="ar-IQ" dirty="0" smtClean="0">
                <a:solidFill>
                  <a:prstClr val="black"/>
                </a:solidFill>
              </a:rPr>
              <a:t>العلاقات بين </a:t>
            </a:r>
            <a:r>
              <a:rPr lang="ar-IQ" dirty="0">
                <a:solidFill>
                  <a:prstClr val="black"/>
                </a:solidFill>
              </a:rPr>
              <a:t>أفراد الجماعة الواحدة. </a:t>
            </a:r>
            <a:endParaRPr lang="ar-IQ" sz="3000" dirty="0" smtClean="0">
              <a:cs typeface="+mj-cs"/>
            </a:endParaRPr>
          </a:p>
          <a:p>
            <a:pPr marL="0" indent="0" algn="just" rtl="1">
              <a:buNone/>
            </a:pPr>
            <a:r>
              <a:rPr lang="ar-IQ" sz="3000" dirty="0" smtClean="0">
                <a:cs typeface="+mj-cs"/>
              </a:rPr>
              <a:t>فكان </a:t>
            </a:r>
            <a:r>
              <a:rPr lang="ar-IQ" sz="3000" dirty="0">
                <a:cs typeface="+mj-cs"/>
              </a:rPr>
              <a:t>أفراد كل آسرة من </a:t>
            </a:r>
            <a:r>
              <a:rPr lang="ar-IQ" sz="3000" b="1" dirty="0">
                <a:solidFill>
                  <a:srgbClr val="FF0000"/>
                </a:solidFill>
                <a:cs typeface="+mj-cs"/>
              </a:rPr>
              <a:t>زوج وزوجة وأولاد </a:t>
            </a:r>
            <a:r>
              <a:rPr lang="ar-IQ" sz="3000" dirty="0">
                <a:cs typeface="+mj-cs"/>
              </a:rPr>
              <a:t>ومن يلحق بهم من </a:t>
            </a:r>
            <a:r>
              <a:rPr lang="ar-IQ" sz="3000" b="1" dirty="0">
                <a:solidFill>
                  <a:srgbClr val="FF0000"/>
                </a:solidFill>
                <a:cs typeface="+mj-cs"/>
              </a:rPr>
              <a:t>خدم ورقيق ونزلاء </a:t>
            </a:r>
            <a:r>
              <a:rPr lang="ar-IQ" sz="3000" dirty="0">
                <a:cs typeface="+mj-cs"/>
              </a:rPr>
              <a:t>في حماية الأسرة يخضعون جميعا خضوعا تاما لسلطة رب الأسرة. </a:t>
            </a:r>
          </a:p>
          <a:p>
            <a:pPr marL="0" indent="0" algn="just" rtl="1">
              <a:buNone/>
            </a:pPr>
            <a:r>
              <a:rPr lang="ar-IQ" sz="3000" dirty="0">
                <a:cs typeface="+mj-cs"/>
              </a:rPr>
              <a:t>وكانت سلطة رب الآسرة مطلقة  تمتد إلى أرواح أفراد الأسرة وأموالهم. وكانت شخصياتهم تذوب في شخصيته </a:t>
            </a:r>
            <a:r>
              <a:rPr lang="ar-IQ" sz="3000" dirty="0" smtClean="0">
                <a:cs typeface="+mj-cs"/>
              </a:rPr>
              <a:t>القانونية، </a:t>
            </a:r>
            <a:r>
              <a:rPr lang="ar-IQ" sz="3000" dirty="0">
                <a:cs typeface="+mj-cs"/>
              </a:rPr>
              <a:t>وكان رب الأسرة :</a:t>
            </a:r>
          </a:p>
          <a:p>
            <a:pPr marL="82296" indent="0" algn="just" rtl="1">
              <a:buNone/>
            </a:pPr>
            <a:r>
              <a:rPr lang="ar-IQ" sz="3000" b="1" dirty="0">
                <a:solidFill>
                  <a:srgbClr val="0070C0"/>
                </a:solidFill>
                <a:cs typeface="+mj-cs"/>
              </a:rPr>
              <a:t>1</a:t>
            </a:r>
            <a:r>
              <a:rPr lang="ar-IQ" sz="3000" dirty="0" smtClean="0">
                <a:solidFill>
                  <a:srgbClr val="0070C0"/>
                </a:solidFill>
                <a:cs typeface="+mj-cs"/>
              </a:rPr>
              <a:t>-</a:t>
            </a:r>
            <a:r>
              <a:rPr lang="ar-IQ" sz="3000" b="1" dirty="0" smtClean="0">
                <a:solidFill>
                  <a:srgbClr val="0070C0"/>
                </a:solidFill>
                <a:cs typeface="+mj-cs"/>
              </a:rPr>
              <a:t>يمتلك </a:t>
            </a:r>
            <a:r>
              <a:rPr lang="ar-IQ" sz="3000" b="1" dirty="0">
                <a:solidFill>
                  <a:srgbClr val="0070C0"/>
                </a:solidFill>
                <a:cs typeface="+mj-cs"/>
              </a:rPr>
              <a:t>وحده </a:t>
            </a:r>
            <a:r>
              <a:rPr lang="ar-IQ" sz="3000" b="1" dirty="0" smtClean="0">
                <a:solidFill>
                  <a:srgbClr val="0070C0"/>
                </a:solidFill>
                <a:cs typeface="+mj-cs"/>
              </a:rPr>
              <a:t>الأموال 2- التصرفات </a:t>
            </a:r>
            <a:r>
              <a:rPr lang="ar-IQ" sz="3000" b="1" dirty="0">
                <a:solidFill>
                  <a:srgbClr val="0070C0"/>
                </a:solidFill>
                <a:cs typeface="+mj-cs"/>
              </a:rPr>
              <a:t>القانونية</a:t>
            </a:r>
            <a:r>
              <a:rPr lang="ar-IQ" sz="3000" dirty="0">
                <a:solidFill>
                  <a:srgbClr val="0070C0"/>
                </a:solidFill>
                <a:cs typeface="+mj-cs"/>
              </a:rPr>
              <a:t> </a:t>
            </a:r>
            <a:r>
              <a:rPr lang="ar-IQ" sz="3000" b="1" dirty="0" smtClean="0">
                <a:solidFill>
                  <a:srgbClr val="0070C0"/>
                </a:solidFill>
                <a:cs typeface="+mj-cs"/>
              </a:rPr>
              <a:t>3</a:t>
            </a:r>
            <a:r>
              <a:rPr lang="ar-IQ" sz="3000" dirty="0" smtClean="0">
                <a:solidFill>
                  <a:srgbClr val="0070C0"/>
                </a:solidFill>
                <a:cs typeface="+mj-cs"/>
              </a:rPr>
              <a:t>- </a:t>
            </a:r>
            <a:r>
              <a:rPr lang="ar-IQ" sz="3000" b="1" dirty="0">
                <a:solidFill>
                  <a:srgbClr val="0070C0"/>
                </a:solidFill>
                <a:cs typeface="+mj-cs"/>
              </a:rPr>
              <a:t>طقوس الديانة العائلية </a:t>
            </a:r>
            <a:r>
              <a:rPr lang="ar-IQ" sz="3000" dirty="0">
                <a:cs typeface="+mj-cs"/>
              </a:rPr>
              <a:t>بدلا عن أفراد اسرته </a:t>
            </a:r>
            <a:r>
              <a:rPr lang="ar-IQ" sz="3000" b="1" dirty="0" smtClean="0">
                <a:solidFill>
                  <a:srgbClr val="0070C0"/>
                </a:solidFill>
                <a:cs typeface="+mj-cs"/>
              </a:rPr>
              <a:t>4- </a:t>
            </a:r>
            <a:r>
              <a:rPr lang="ar-IQ" sz="3000" b="1" dirty="0">
                <a:solidFill>
                  <a:srgbClr val="0070C0"/>
                </a:solidFill>
                <a:cs typeface="+mj-cs"/>
              </a:rPr>
              <a:t>ويمثل أسرته </a:t>
            </a:r>
            <a:r>
              <a:rPr lang="ar-IQ" sz="3000" dirty="0">
                <a:cs typeface="+mj-cs"/>
              </a:rPr>
              <a:t>أمام الأسر الأخرى الداخلة في نطاق العشيرة.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71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b="1" dirty="0" smtClean="0">
                <a:solidFill>
                  <a:schemeClr val="tx1"/>
                </a:solidFill>
              </a:rPr>
              <a:t>2-نظام </a:t>
            </a:r>
            <a:r>
              <a:rPr lang="ar-IQ" b="1" dirty="0">
                <a:solidFill>
                  <a:schemeClr val="tx1"/>
                </a:solidFill>
              </a:rPr>
              <a:t>حكم القوة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r>
              <a:rPr lang="ar-IQ" dirty="0">
                <a:solidFill>
                  <a:prstClr val="black"/>
                </a:solidFill>
              </a:rPr>
              <a:t>فيما يخص علاقات الجماعة الخارجية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ar-IQ" dirty="0">
                <a:solidFill>
                  <a:prstClr val="black"/>
                </a:solidFill>
              </a:rPr>
              <a:t> </a:t>
            </a:r>
            <a:endParaRPr lang="ar-IQ" sz="2800" dirty="0" smtClean="0">
              <a:cs typeface="+mj-cs"/>
            </a:endParaRPr>
          </a:p>
          <a:p>
            <a:pPr marL="0" indent="0" algn="just" rtl="1">
              <a:buNone/>
            </a:pPr>
            <a:r>
              <a:rPr lang="ar-IQ" sz="2800" dirty="0" smtClean="0">
                <a:cs typeface="+mj-cs"/>
              </a:rPr>
              <a:t>1-كانت </a:t>
            </a:r>
            <a:r>
              <a:rPr lang="ar-IQ" sz="2800" dirty="0">
                <a:cs typeface="+mj-cs"/>
              </a:rPr>
              <a:t>الرابطة بين أفراد الجماعة من الجماعات البدائية تقوم على صلة القرابة الطبيعية أو المفترضة فكان </a:t>
            </a:r>
            <a:r>
              <a:rPr lang="ar-IQ" sz="2800" dirty="0" smtClean="0">
                <a:cs typeface="+mj-cs"/>
              </a:rPr>
              <a:t>لايعترف </a:t>
            </a:r>
            <a:r>
              <a:rPr lang="ar-IQ" sz="2800" dirty="0">
                <a:cs typeface="+mj-cs"/>
              </a:rPr>
              <a:t>بالحقوق أو بالحماية القانونية في نطاق جماعة إلا لإفرادها، وأما الغريب عنها فكان يستحل قتلة ويستباح ماله.</a:t>
            </a:r>
          </a:p>
          <a:p>
            <a:pPr marL="0" indent="0" algn="just" rtl="1">
              <a:buNone/>
            </a:pPr>
            <a:r>
              <a:rPr lang="ar-IQ" sz="2800" b="1" dirty="0" smtClean="0">
                <a:cs typeface="+mj-cs"/>
              </a:rPr>
              <a:t>2-</a:t>
            </a:r>
            <a:r>
              <a:rPr lang="ar-IQ" sz="2800" dirty="0" smtClean="0">
                <a:cs typeface="+mj-cs"/>
              </a:rPr>
              <a:t>لم </a:t>
            </a:r>
            <a:r>
              <a:rPr lang="ar-IQ" sz="2800" dirty="0">
                <a:cs typeface="+mj-cs"/>
              </a:rPr>
              <a:t>تكن هناك سلطة عليا تنظم العلاقة بين الجماعات المختلفة </a:t>
            </a:r>
            <a:r>
              <a:rPr lang="ar-IQ" sz="2800" dirty="0" smtClean="0">
                <a:cs typeface="+mj-cs"/>
              </a:rPr>
              <a:t>ولامعايير </a:t>
            </a:r>
            <a:r>
              <a:rPr lang="ar-IQ" sz="2800" dirty="0">
                <a:cs typeface="+mj-cs"/>
              </a:rPr>
              <a:t>للقيم تضمن شيئا من الاستقرار والنظام في علاقاتها.</a:t>
            </a:r>
          </a:p>
          <a:p>
            <a:pPr marL="0" indent="0" algn="just" rtl="1">
              <a:buNone/>
            </a:pPr>
            <a:r>
              <a:rPr lang="ar-IQ" sz="2800" dirty="0" smtClean="0">
                <a:cs typeface="+mj-cs"/>
              </a:rPr>
              <a:t>3-فبين </a:t>
            </a:r>
            <a:r>
              <a:rPr lang="ar-IQ" sz="2800" dirty="0">
                <a:cs typeface="+mj-cs"/>
              </a:rPr>
              <a:t>أفراد الجماعات المختلفة لم يكن الاعتداء على شخص الغير أو ماله جريمة، بل كان السلب مسلكا شريفا، والإغارة مبعثا للفخر، والانتقام واجبا تحتمه المروءة.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20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الحد من استعمال القوة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dirty="0">
                <a:cs typeface="+mj-cs"/>
              </a:rPr>
              <a:t>1-</a:t>
            </a:r>
            <a:r>
              <a:rPr lang="ar-IQ" sz="3000" dirty="0">
                <a:cs typeface="+mj-cs"/>
              </a:rPr>
              <a:t> </a:t>
            </a:r>
            <a:r>
              <a:rPr lang="ar-SA" sz="3000" dirty="0" smtClean="0">
                <a:cs typeface="+mj-cs"/>
              </a:rPr>
              <a:t>بعد انتقال </a:t>
            </a:r>
            <a:r>
              <a:rPr lang="ar-IQ" sz="3000" dirty="0" smtClean="0">
                <a:cs typeface="+mj-cs"/>
              </a:rPr>
              <a:t>الإنسان </a:t>
            </a:r>
            <a:r>
              <a:rPr lang="ar-SA" sz="3000" dirty="0" smtClean="0">
                <a:cs typeface="+mj-cs"/>
              </a:rPr>
              <a:t>من </a:t>
            </a:r>
            <a:r>
              <a:rPr lang="ar-IQ" sz="3000" dirty="0" smtClean="0">
                <a:cs typeface="+mj-cs"/>
              </a:rPr>
              <a:t>حياة </a:t>
            </a:r>
            <a:r>
              <a:rPr lang="ar-IQ" sz="3000" dirty="0">
                <a:cs typeface="+mj-cs"/>
              </a:rPr>
              <a:t>الرعي </a:t>
            </a:r>
            <a:r>
              <a:rPr lang="ar-SA" sz="3000" dirty="0" smtClean="0">
                <a:cs typeface="+mj-cs"/>
              </a:rPr>
              <a:t>الى </a:t>
            </a:r>
            <a:r>
              <a:rPr lang="ar-IQ" sz="3000" dirty="0" smtClean="0">
                <a:cs typeface="+mj-cs"/>
              </a:rPr>
              <a:t>الزراعة </a:t>
            </a:r>
            <a:r>
              <a:rPr lang="ar-SA" sz="3000" dirty="0" smtClean="0">
                <a:cs typeface="+mj-cs"/>
              </a:rPr>
              <a:t>التي تتطلب </a:t>
            </a:r>
            <a:r>
              <a:rPr lang="ar-IQ" sz="3000" dirty="0" smtClean="0">
                <a:cs typeface="+mj-cs"/>
              </a:rPr>
              <a:t>من </a:t>
            </a:r>
            <a:r>
              <a:rPr lang="ar-IQ" sz="3000" dirty="0">
                <a:cs typeface="+mj-cs"/>
              </a:rPr>
              <a:t>الجماعة الإنسانية أن توسع نطاقها وان تزيد من عدد أفرادها من اجل ان تضمن فرصة اكبر في الدفاع عن نفسها وحماية أنتاجها الزراعي فظهرت القبائل بتجمع عد عشائر.</a:t>
            </a:r>
          </a:p>
          <a:p>
            <a:pPr marL="0" indent="0" algn="just" rtl="1">
              <a:buNone/>
            </a:pPr>
            <a:r>
              <a:rPr lang="ar-IQ" sz="3000" dirty="0">
                <a:cs typeface="+mj-cs"/>
              </a:rPr>
              <a:t>2-وأدى ازدياد عدد أفراد كل جماعة وتعاظم قوتها وتكاثر أموالها إلى أن تتعدد أمامها فرص التصادم مع الجماعات الأخرى والى أن تتفاقم أخطار مثل هذا التصادم.</a:t>
            </a:r>
          </a:p>
          <a:p>
            <a:pPr marL="0" indent="0" algn="just" rtl="1">
              <a:buNone/>
            </a:pPr>
            <a:r>
              <a:rPr lang="ar-IQ" sz="3000" dirty="0">
                <a:cs typeface="+mj-cs"/>
              </a:rPr>
              <a:t>3-ثم شعر الإنسان أن استمرار الاحتكام إلى القوة في علاقات الجماعات  المختلفة يمنعه من تكريس جهوده على الزراعة ويحرمه من التمتع بخيراتها</a:t>
            </a:r>
          </a:p>
        </p:txBody>
      </p:sp>
    </p:spTree>
    <p:extLst>
      <p:ext uri="{BB962C8B-B14F-4D97-AF65-F5344CB8AC3E}">
        <p14:creationId xmlns:p14="http://schemas.microsoft.com/office/powerpoint/2010/main" val="21576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IQ" b="1" dirty="0">
                <a:solidFill>
                  <a:schemeClr val="tx1"/>
                </a:solidFill>
              </a:rPr>
              <a:t>ما هي وسائل الحد من استعمال القوة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400" b="1" dirty="0">
                <a:solidFill>
                  <a:srgbClr val="0070C0"/>
                </a:solidFill>
                <a:cs typeface="+mj-cs"/>
              </a:rPr>
              <a:t>1- التخلي عن الجاني</a:t>
            </a:r>
            <a:r>
              <a:rPr lang="ar-IQ" sz="2400" dirty="0">
                <a:solidFill>
                  <a:srgbClr val="FF0000"/>
                </a:solidFill>
                <a:cs typeface="+mj-cs"/>
              </a:rPr>
              <a:t>: </a:t>
            </a:r>
            <a:r>
              <a:rPr lang="ar-IQ" sz="2400" dirty="0">
                <a:cs typeface="+mj-cs"/>
              </a:rPr>
              <a:t>للتخلص من تعدي العقوبة إلى أفراد جماعة الجاني ولحصرها بشخصه عمدت الجماعات البدائية إلى التخلي عنه فكانت جماعته تتبرءا منه وتحرمه من حمايتها وتسلمه إلى جماعة المعتدى عليه.</a:t>
            </a:r>
            <a:br>
              <a:rPr lang="ar-IQ" sz="2400" dirty="0">
                <a:cs typeface="+mj-cs"/>
              </a:rPr>
            </a:br>
            <a:r>
              <a:rPr lang="ar-IQ" sz="2400" b="1" dirty="0">
                <a:solidFill>
                  <a:srgbClr val="0070C0"/>
                </a:solidFill>
                <a:cs typeface="+mj-cs"/>
              </a:rPr>
              <a:t>2- التصالح على المال:</a:t>
            </a:r>
            <a:r>
              <a:rPr lang="ar-IQ" sz="24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2400" dirty="0">
                <a:cs typeface="+mj-cs"/>
              </a:rPr>
              <a:t>وهي تنازل جماعة المعتدي عليه عن حقهم في الأخذ  بالثأر مقابل شيء من الما ل وهكذا ظهر نظام</a:t>
            </a:r>
            <a:r>
              <a:rPr lang="ar-IQ" sz="2400" b="1" dirty="0">
                <a:cs typeface="+mj-cs"/>
              </a:rPr>
              <a:t> </a:t>
            </a:r>
            <a:r>
              <a:rPr lang="ar-IQ" sz="2400" b="1" dirty="0">
                <a:solidFill>
                  <a:srgbClr val="FF0000"/>
                </a:solidFill>
                <a:cs typeface="+mj-cs"/>
              </a:rPr>
              <a:t>الدية أو التعويض</a:t>
            </a:r>
            <a:r>
              <a:rPr lang="ar-IQ" sz="2400" dirty="0">
                <a:solidFill>
                  <a:srgbClr val="FF0000"/>
                </a:solidFill>
                <a:cs typeface="+mj-cs"/>
              </a:rPr>
              <a:t>. </a:t>
            </a:r>
          </a:p>
          <a:p>
            <a:pPr marL="0" indent="0" algn="just" rtl="1">
              <a:buNone/>
            </a:pPr>
            <a:r>
              <a:rPr lang="ar-IQ" sz="2400" b="1" dirty="0" smtClean="0">
                <a:solidFill>
                  <a:srgbClr val="0070C0"/>
                </a:solidFill>
                <a:cs typeface="+mj-cs"/>
              </a:rPr>
              <a:t>نشوء </a:t>
            </a:r>
            <a:r>
              <a:rPr lang="ar-IQ" sz="2400" b="1" dirty="0">
                <a:solidFill>
                  <a:srgbClr val="0070C0"/>
                </a:solidFill>
                <a:cs typeface="+mj-cs"/>
              </a:rPr>
              <a:t>فكرة التصالح</a:t>
            </a:r>
            <a:r>
              <a:rPr lang="ar-IQ" sz="2400" dirty="0">
                <a:solidFill>
                  <a:srgbClr val="0070C0"/>
                </a:solidFill>
                <a:cs typeface="+mj-cs"/>
              </a:rPr>
              <a:t>:</a:t>
            </a:r>
            <a:r>
              <a:rPr lang="ar-IQ" sz="2400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2400" dirty="0">
                <a:cs typeface="+mj-cs"/>
              </a:rPr>
              <a:t>وكانت هي تقرر </a:t>
            </a:r>
            <a:r>
              <a:rPr lang="ar-IQ" sz="2400" dirty="0" smtClean="0">
                <a:cs typeface="+mj-cs"/>
              </a:rPr>
              <a:t>العقوبة أيضا </a:t>
            </a:r>
            <a:r>
              <a:rPr lang="ar-IQ" sz="2400" dirty="0">
                <a:cs typeface="+mj-cs"/>
              </a:rPr>
              <a:t>بما لديها من قوة. ثم شعرت هذه الجماعات إن من مصلحتها ان تحد من الآثار السيئة التي تؤدي إليها المبالغة في تقدير الضرر الحادث من الجريمة  وبالتالي تقرير </a:t>
            </a:r>
            <a:r>
              <a:rPr lang="ar-IQ" sz="2400" dirty="0" smtClean="0">
                <a:cs typeface="+mj-cs"/>
              </a:rPr>
              <a:t>العقوبة، </a:t>
            </a:r>
            <a:r>
              <a:rPr lang="ar-IQ" sz="2400" dirty="0">
                <a:cs typeface="+mj-cs"/>
              </a:rPr>
              <a:t>لذلك سعت الجماعات إلى أيجاد وسيلة لتقدير العقوبة أو التصالح على المال  وقد تم ذلك بين الجماعات المختلفة اما مباشرة آو بتدخل وسيط يتبرع بذلك</a:t>
            </a:r>
          </a:p>
        </p:txBody>
      </p:sp>
    </p:spTree>
    <p:extLst>
      <p:ext uri="{BB962C8B-B14F-4D97-AF65-F5344CB8AC3E}">
        <p14:creationId xmlns:p14="http://schemas.microsoft.com/office/powerpoint/2010/main" val="847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78200" cy="480060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sz="2800" dirty="0" smtClean="0">
                <a:solidFill>
                  <a:schemeClr val="accent1"/>
                </a:solidFill>
                <a:cs typeface="+mj-cs"/>
              </a:rPr>
              <a:t>3- التحكيم:  </a:t>
            </a:r>
            <a:r>
              <a:rPr lang="ar-IQ" sz="2800" dirty="0" smtClean="0">
                <a:cs typeface="+mj-cs"/>
              </a:rPr>
              <a:t>ثم </a:t>
            </a:r>
            <a:r>
              <a:rPr lang="ar-IQ" sz="2800" dirty="0">
                <a:cs typeface="+mj-cs"/>
              </a:rPr>
              <a:t>لجوا الى أسلوب التحكيم  فعرفت الاحتكام إلى</a:t>
            </a:r>
            <a:r>
              <a:rPr lang="ar-IQ" sz="2800" b="1" dirty="0">
                <a:cs typeface="+mj-cs"/>
              </a:rPr>
              <a:t> </a:t>
            </a:r>
            <a:r>
              <a:rPr lang="ar-IQ" sz="2800" b="1" dirty="0">
                <a:solidFill>
                  <a:srgbClr val="FF0000"/>
                </a:solidFill>
                <a:cs typeface="+mj-cs"/>
              </a:rPr>
              <a:t>رجال الدين أو رؤساء العشائر. </a:t>
            </a:r>
          </a:p>
          <a:p>
            <a:pPr marL="0" indent="0" algn="just" rtl="1">
              <a:buNone/>
            </a:pPr>
            <a:r>
              <a:rPr lang="ar-IQ" sz="2800" b="1" dirty="0">
                <a:solidFill>
                  <a:srgbClr val="FF0000"/>
                </a:solidFill>
                <a:cs typeface="+mj-cs"/>
              </a:rPr>
              <a:t>1- فكانت المبارزة </a:t>
            </a:r>
          </a:p>
          <a:p>
            <a:pPr marL="0" indent="0" algn="just" rtl="1">
              <a:buNone/>
            </a:pPr>
            <a:r>
              <a:rPr lang="ar-IQ" sz="2800" b="1" dirty="0">
                <a:solidFill>
                  <a:srgbClr val="FF0000"/>
                </a:solidFill>
                <a:cs typeface="+mj-cs"/>
              </a:rPr>
              <a:t>2- المسجلات الغنائية  </a:t>
            </a:r>
          </a:p>
          <a:p>
            <a:pPr marL="0" indent="0" algn="r" rtl="1">
              <a:buNone/>
            </a:pPr>
            <a:r>
              <a:rPr lang="ar-IQ" sz="3500" b="1" dirty="0">
                <a:solidFill>
                  <a:srgbClr val="FF0000"/>
                </a:solidFill>
                <a:cs typeface="+mj-cs"/>
              </a:rPr>
              <a:t>النتائج :</a:t>
            </a:r>
          </a:p>
          <a:p>
            <a:pPr marL="0" indent="0" algn="r" rtl="1">
              <a:buNone/>
            </a:pPr>
            <a:r>
              <a:rPr lang="ar-IQ" dirty="0"/>
              <a:t>1- تحصر العقاب بشخص الجاني.</a:t>
            </a:r>
          </a:p>
          <a:p>
            <a:pPr marL="0" indent="0" algn="r" rtl="1">
              <a:buNone/>
            </a:pPr>
            <a:r>
              <a:rPr lang="ar-IQ" dirty="0"/>
              <a:t>2- ان تستبدل حكم القوة بوسائل سلمية في انهاء النزاع.</a:t>
            </a:r>
          </a:p>
          <a:p>
            <a:pPr marL="0" indent="0" algn="r" rtl="1">
              <a:buNone/>
            </a:pPr>
            <a:r>
              <a:rPr lang="ar-IQ" dirty="0" smtClean="0"/>
              <a:t>3- </a:t>
            </a:r>
            <a:r>
              <a:rPr lang="ar-IQ" dirty="0"/>
              <a:t>ثم سمحت بتدخل الوسائط او الاحتكام إلى المحكمين.</a:t>
            </a:r>
          </a:p>
          <a:p>
            <a:pPr marL="0" indent="0" algn="r" rtl="1">
              <a:buNone/>
            </a:pPr>
            <a:r>
              <a:rPr lang="ar-IQ" dirty="0"/>
              <a:t>ومع ذلك بقيت جميع الوسائل السلمية غير ملزمة.</a:t>
            </a: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61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IQ" dirty="0" smtClean="0">
                <a:solidFill>
                  <a:srgbClr val="C00000"/>
                </a:solidFill>
              </a:rPr>
              <a:t>الأسئلة المتوقعة لمحاضرة اليوم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9001000" cy="5257800"/>
          </a:xfrm>
        </p:spPr>
        <p:txBody>
          <a:bodyPr>
            <a:noAutofit/>
          </a:bodyPr>
          <a:lstStyle/>
          <a:p>
            <a:pPr marL="0" marR="228600" lvl="0" indent="0" algn="just" rtl="1">
              <a:lnSpc>
                <a:spcPct val="115000"/>
              </a:lnSpc>
              <a:buNone/>
            </a:pPr>
            <a:r>
              <a:rPr lang="ar-IQ" sz="2400" b="1" dirty="0" smtClean="0">
                <a:solidFill>
                  <a:srgbClr val="000000"/>
                </a:solidFill>
                <a:latin typeface="Calibri Light"/>
                <a:ea typeface="Times New Roman"/>
                <a:cs typeface="Times New Roman"/>
              </a:rPr>
              <a:t>1- علل</a:t>
            </a:r>
            <a:r>
              <a:rPr lang="ar-IQ" sz="2400" b="1" dirty="0">
                <a:solidFill>
                  <a:srgbClr val="000000"/>
                </a:solidFill>
                <a:latin typeface="Calibri Light"/>
                <a:ea typeface="Times New Roman"/>
                <a:cs typeface="Times New Roman"/>
              </a:rPr>
              <a:t>: كانت سلطة رب الآسرة مطلقة، وكانت شخصياتهم تذوب في شخصيته القانونية؟  </a:t>
            </a:r>
            <a:endParaRPr lang="en-US" sz="1800" dirty="0">
              <a:latin typeface="Calibri Light"/>
              <a:ea typeface="Times New Roman"/>
              <a:cs typeface="Times New Roman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IQ" sz="2400" b="1" dirty="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هؤكارةكةى بلَىَ: دةسةلاَتى باوك رةهابوو، وة كةسايةتيان لة كةسايةتى ياسايةكةى </a:t>
            </a:r>
            <a:r>
              <a:rPr lang="ar-IQ" sz="2400" b="1" dirty="0" smtClean="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دةتوايةوة؟</a:t>
            </a:r>
            <a:endParaRPr lang="ar-IQ" sz="1800" dirty="0" smtClean="0">
              <a:latin typeface="Times New Roman"/>
              <a:ea typeface="Times New Roman"/>
            </a:endParaRPr>
          </a:p>
          <a:p>
            <a:pPr marL="0" indent="0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IQ" sz="2400" b="1" dirty="0" smtClean="0">
                <a:latin typeface="Calibri Light"/>
                <a:ea typeface="Times New Roman"/>
                <a:cs typeface="Times New Roman"/>
              </a:rPr>
              <a:t>2- عدد </a:t>
            </a:r>
            <a:r>
              <a:rPr lang="ar-IQ" sz="2400" b="1" dirty="0">
                <a:latin typeface="Calibri Light"/>
                <a:ea typeface="Times New Roman"/>
                <a:cs typeface="Times New Roman"/>
              </a:rPr>
              <a:t>الأنظمة التي كانت تحكم الجماعة الإنسانية الأولى </a:t>
            </a:r>
            <a:r>
              <a:rPr lang="ar-IQ" sz="2400" b="1" dirty="0" smtClean="0">
                <a:latin typeface="Calibri Light"/>
                <a:ea typeface="Times New Roman"/>
                <a:cs typeface="Times New Roman"/>
              </a:rPr>
              <a:t>؟</a:t>
            </a:r>
            <a:endParaRPr lang="en-US" sz="1800" dirty="0">
              <a:latin typeface="Calibri Light"/>
              <a:ea typeface="Times New Roman"/>
              <a:cs typeface="Times New Roman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/>
                <a:ea typeface="Times New Roman"/>
                <a:cs typeface="Ali_K_Samik"/>
              </a:rPr>
              <a:t>ئةو سيستةمانة بذميَرة كةوا فةرمانرةواى كؤمةلَطةى مرؤظايةتى سةرةتاى دة كرد؟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228600" lvl="0" indent="0" algn="just" rtl="1">
              <a:lnSpc>
                <a:spcPct val="115000"/>
              </a:lnSpc>
              <a:buNone/>
            </a:pPr>
            <a:r>
              <a:rPr lang="ar-IQ" sz="2400" b="1" dirty="0" smtClean="0">
                <a:latin typeface="Times New Roman"/>
                <a:ea typeface="Times New Roman"/>
                <a:cs typeface="Times New Roman"/>
              </a:rPr>
              <a:t>3- </a:t>
            </a:r>
            <a:r>
              <a:rPr lang="ar-SA" sz="2400" b="1" dirty="0" smtClean="0">
                <a:latin typeface="Times New Roman"/>
                <a:ea typeface="Times New Roman"/>
                <a:cs typeface="Times New Roman"/>
              </a:rPr>
              <a:t>متى </a:t>
            </a:r>
            <a:r>
              <a:rPr lang="ar-SA" sz="2400" b="1" dirty="0">
                <a:latin typeface="Times New Roman"/>
                <a:ea typeface="Times New Roman"/>
                <a:cs typeface="Times New Roman"/>
              </a:rPr>
              <a:t>لجأ الانسان القديم الى الحد من استعمال القوة، و ما هي وسائل الحد من استعمال القوة؟</a:t>
            </a:r>
            <a:endParaRPr lang="en-US" sz="1800" dirty="0">
              <a:latin typeface="Calibri Light"/>
              <a:ea typeface="Times New Roman"/>
              <a:cs typeface="Times New Roman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/>
                <a:ea typeface="Times New Roman"/>
                <a:cs typeface="Ali_K_Samik"/>
              </a:rPr>
              <a:t>كةى مرؤظى كؤن ثةناى برد بؤ داناى سنور لةبةكارهيَنانى هيز، وة ئامرازةكانى دانانى سنور بؤ بةكارهيَنانى هيَز ضين؟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228600" lvl="0" indent="0" algn="just" rtl="1">
              <a:lnSpc>
                <a:spcPct val="115000"/>
              </a:lnSpc>
              <a:buNone/>
            </a:pPr>
            <a:r>
              <a:rPr lang="ar-IQ" sz="2400" b="1" dirty="0" smtClean="0">
                <a:latin typeface="Times New Roman"/>
                <a:ea typeface="Times New Roman"/>
                <a:cs typeface="Times New Roman"/>
              </a:rPr>
              <a:t>4- </a:t>
            </a:r>
            <a:r>
              <a:rPr lang="ar-SA" sz="2400" b="1" dirty="0" smtClean="0">
                <a:latin typeface="Times New Roman"/>
                <a:ea typeface="Times New Roman"/>
                <a:cs typeface="Times New Roman"/>
              </a:rPr>
              <a:t>عدد </a:t>
            </a:r>
            <a:r>
              <a:rPr lang="ar-SA" sz="2400" b="1" dirty="0">
                <a:latin typeface="Times New Roman"/>
                <a:ea typeface="Times New Roman"/>
                <a:cs typeface="Times New Roman"/>
              </a:rPr>
              <a:t>نتائج نظام حكم القوة؟</a:t>
            </a:r>
            <a:endParaRPr lang="en-US" sz="1800" dirty="0">
              <a:latin typeface="Calibri Light"/>
              <a:ea typeface="Times New Roman"/>
              <a:cs typeface="Times New Roman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ar-SA" sz="2400" b="1" dirty="0">
                <a:latin typeface="Times New Roman"/>
                <a:ea typeface="Times New Roman"/>
                <a:cs typeface="Ali_K_Samik"/>
              </a:rPr>
              <a:t>دةرئةنجامةكانى سيستةمى بةكارهيَنانى هيَز بذميَرة؟</a:t>
            </a:r>
            <a:endParaRPr lang="en-US" sz="1800" dirty="0">
              <a:latin typeface="Times New Roman"/>
              <a:ea typeface="Times New Roman"/>
            </a:endParaRPr>
          </a:p>
          <a:p>
            <a:pPr marR="228600" algn="just" rtl="1"/>
            <a:endParaRPr lang="en-US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23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550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النظام القانوني البدائي</vt:lpstr>
      <vt:lpstr> 1-نظام السلطة الأبوية</vt:lpstr>
      <vt:lpstr>2-نظام حكم القوة</vt:lpstr>
      <vt:lpstr>الحد من استعمال القوة</vt:lpstr>
      <vt:lpstr>ما هي وسائل الحد من استعمال القوة</vt:lpstr>
      <vt:lpstr>PowerPoint Presentation</vt:lpstr>
      <vt:lpstr>الأسئلة المتوقعة لمحاضرة اليوم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الثاني النظام القانوني البدائي</dc:title>
  <dc:creator>R-TEC</dc:creator>
  <cp:lastModifiedBy>HP</cp:lastModifiedBy>
  <cp:revision>33</cp:revision>
  <dcterms:created xsi:type="dcterms:W3CDTF">2020-10-23T19:55:57Z</dcterms:created>
  <dcterms:modified xsi:type="dcterms:W3CDTF">2023-10-27T20:10:09Z</dcterms:modified>
</cp:coreProperties>
</file>