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71" r:id="rId3"/>
    <p:sldId id="259" r:id="rId4"/>
    <p:sldId id="260" r:id="rId5"/>
    <p:sldId id="261" r:id="rId6"/>
    <p:sldId id="262" r:id="rId7"/>
    <p:sldId id="264" r:id="rId8"/>
    <p:sldId id="265" r:id="rId9"/>
    <p:sldId id="267" r:id="rId10"/>
    <p:sldId id="269" r:id="rId11"/>
    <p:sldId id="270" r:id="rId12"/>
    <p:sldId id="272"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5412E1-7F33-4725-8560-32D8874940CA}" type="doc">
      <dgm:prSet loTypeId="urn:microsoft.com/office/officeart/2005/8/layout/process2" loCatId="process" qsTypeId="urn:microsoft.com/office/officeart/2005/8/quickstyle/simple2" qsCatId="simple" csTypeId="urn:microsoft.com/office/officeart/2005/8/colors/accent6_1" csCatId="accent6" phldr="1"/>
      <dgm:spPr/>
    </dgm:pt>
    <dgm:pt modelId="{E02B4C6C-2B82-4EF3-B289-11A5F26FB292}">
      <dgm:prSet phldrT="[Text]"/>
      <dgm:spPr/>
      <dgm:t>
        <a:bodyPr/>
        <a:lstStyle/>
        <a:p>
          <a:pPr rtl="1"/>
          <a:r>
            <a:rPr lang="ar-IQ" b="1" dirty="0" smtClean="0"/>
            <a:t>مرحلة القضاء الخاص</a:t>
          </a:r>
          <a:r>
            <a:rPr lang="ar-IQ" dirty="0" smtClean="0"/>
            <a:t> </a:t>
          </a:r>
          <a:endParaRPr lang="en-US" dirty="0"/>
        </a:p>
      </dgm:t>
    </dgm:pt>
    <dgm:pt modelId="{D8807BAD-FCFB-4350-92CC-22B8E626CE87}" type="parTrans" cxnId="{150CB17D-74BE-4512-B357-FFBF9B7DCF1B}">
      <dgm:prSet/>
      <dgm:spPr/>
      <dgm:t>
        <a:bodyPr/>
        <a:lstStyle/>
        <a:p>
          <a:endParaRPr lang="en-US"/>
        </a:p>
      </dgm:t>
    </dgm:pt>
    <dgm:pt modelId="{69125DA0-AD01-470D-BA24-22B1B87ED040}" type="sibTrans" cxnId="{150CB17D-74BE-4512-B357-FFBF9B7DCF1B}">
      <dgm:prSet/>
      <dgm:spPr/>
      <dgm:t>
        <a:bodyPr/>
        <a:lstStyle/>
        <a:p>
          <a:endParaRPr lang="en-US"/>
        </a:p>
      </dgm:t>
    </dgm:pt>
    <dgm:pt modelId="{3EBBB0CD-7B83-4E89-BFF1-E19B236D682F}">
      <dgm:prSet phldrT="[Text]"/>
      <dgm:spPr/>
      <dgm:t>
        <a:bodyPr/>
        <a:lstStyle/>
        <a:p>
          <a:pPr rtl="1"/>
          <a:r>
            <a:rPr lang="ar-IQ" b="1" dirty="0" smtClean="0"/>
            <a:t>مرحلة التحكيم الاختياري</a:t>
          </a:r>
          <a:endParaRPr lang="en-US" b="1" dirty="0"/>
        </a:p>
      </dgm:t>
    </dgm:pt>
    <dgm:pt modelId="{B1BD8AC5-55F7-4272-87FC-C214C51B250E}" type="parTrans" cxnId="{BD7765B7-E896-469C-876F-AE4DAF3618E6}">
      <dgm:prSet/>
      <dgm:spPr/>
      <dgm:t>
        <a:bodyPr/>
        <a:lstStyle/>
        <a:p>
          <a:endParaRPr lang="en-US"/>
        </a:p>
      </dgm:t>
    </dgm:pt>
    <dgm:pt modelId="{3DE8CD44-EBF9-4948-B226-F446875D051E}" type="sibTrans" cxnId="{BD7765B7-E896-469C-876F-AE4DAF3618E6}">
      <dgm:prSet/>
      <dgm:spPr/>
      <dgm:t>
        <a:bodyPr/>
        <a:lstStyle/>
        <a:p>
          <a:endParaRPr lang="en-US"/>
        </a:p>
      </dgm:t>
    </dgm:pt>
    <dgm:pt modelId="{2CFB22C9-379B-4741-A051-C6D142A9DA92}">
      <dgm:prSet phldrT="[Text]"/>
      <dgm:spPr/>
      <dgm:t>
        <a:bodyPr/>
        <a:lstStyle/>
        <a:p>
          <a:pPr rtl="1"/>
          <a:r>
            <a:rPr lang="ar-IQ" b="1" dirty="0" smtClean="0"/>
            <a:t>مرحلة التحكيم الإلزامي</a:t>
          </a:r>
          <a:endParaRPr lang="en-US" b="1" dirty="0"/>
        </a:p>
      </dgm:t>
    </dgm:pt>
    <dgm:pt modelId="{5B4A45A7-CF69-415E-A8B3-E3464B95AF46}" type="parTrans" cxnId="{1ACC0E0C-7F09-4B20-9959-DDF28B7B541E}">
      <dgm:prSet/>
      <dgm:spPr/>
      <dgm:t>
        <a:bodyPr/>
        <a:lstStyle/>
        <a:p>
          <a:endParaRPr lang="en-US"/>
        </a:p>
      </dgm:t>
    </dgm:pt>
    <dgm:pt modelId="{A63EE978-362C-4C4B-A720-1D8775E3BF24}" type="sibTrans" cxnId="{1ACC0E0C-7F09-4B20-9959-DDF28B7B541E}">
      <dgm:prSet/>
      <dgm:spPr/>
      <dgm:t>
        <a:bodyPr/>
        <a:lstStyle/>
        <a:p>
          <a:endParaRPr lang="en-US"/>
        </a:p>
      </dgm:t>
    </dgm:pt>
    <dgm:pt modelId="{93B4DC2E-C06F-4A41-9B49-B67E8E8094F4}" type="pres">
      <dgm:prSet presAssocID="{CC5412E1-7F33-4725-8560-32D8874940CA}" presName="linearFlow" presStyleCnt="0">
        <dgm:presLayoutVars>
          <dgm:resizeHandles val="exact"/>
        </dgm:presLayoutVars>
      </dgm:prSet>
      <dgm:spPr/>
    </dgm:pt>
    <dgm:pt modelId="{10282A7D-8AF1-46A3-823B-9768ADFAD98D}" type="pres">
      <dgm:prSet presAssocID="{E02B4C6C-2B82-4EF3-B289-11A5F26FB292}" presName="node" presStyleLbl="node1" presStyleIdx="0" presStyleCnt="3" custLinFactNeighborX="1457">
        <dgm:presLayoutVars>
          <dgm:bulletEnabled val="1"/>
        </dgm:presLayoutVars>
      </dgm:prSet>
      <dgm:spPr/>
      <dgm:t>
        <a:bodyPr/>
        <a:lstStyle/>
        <a:p>
          <a:endParaRPr lang="en-US"/>
        </a:p>
      </dgm:t>
    </dgm:pt>
    <dgm:pt modelId="{8BD8679C-51DF-4319-A55F-07E7801B7C6C}" type="pres">
      <dgm:prSet presAssocID="{69125DA0-AD01-470D-BA24-22B1B87ED040}" presName="sibTrans" presStyleLbl="sibTrans2D1" presStyleIdx="0" presStyleCnt="2"/>
      <dgm:spPr/>
      <dgm:t>
        <a:bodyPr/>
        <a:lstStyle/>
        <a:p>
          <a:endParaRPr lang="en-US"/>
        </a:p>
      </dgm:t>
    </dgm:pt>
    <dgm:pt modelId="{55D1ABB8-6D85-4B84-8FC7-CFA36EC2A24A}" type="pres">
      <dgm:prSet presAssocID="{69125DA0-AD01-470D-BA24-22B1B87ED040}" presName="connectorText" presStyleLbl="sibTrans2D1" presStyleIdx="0" presStyleCnt="2"/>
      <dgm:spPr/>
      <dgm:t>
        <a:bodyPr/>
        <a:lstStyle/>
        <a:p>
          <a:endParaRPr lang="en-US"/>
        </a:p>
      </dgm:t>
    </dgm:pt>
    <dgm:pt modelId="{C6E2D085-3CBD-429A-AB1D-7810C5461D90}" type="pres">
      <dgm:prSet presAssocID="{3EBBB0CD-7B83-4E89-BFF1-E19B236D682F}" presName="node" presStyleLbl="node1" presStyleIdx="1" presStyleCnt="3">
        <dgm:presLayoutVars>
          <dgm:bulletEnabled val="1"/>
        </dgm:presLayoutVars>
      </dgm:prSet>
      <dgm:spPr/>
      <dgm:t>
        <a:bodyPr/>
        <a:lstStyle/>
        <a:p>
          <a:endParaRPr lang="en-US"/>
        </a:p>
      </dgm:t>
    </dgm:pt>
    <dgm:pt modelId="{DFF0ABD0-CD39-479D-BD63-D53BAC834D8C}" type="pres">
      <dgm:prSet presAssocID="{3DE8CD44-EBF9-4948-B226-F446875D051E}" presName="sibTrans" presStyleLbl="sibTrans2D1" presStyleIdx="1" presStyleCnt="2"/>
      <dgm:spPr/>
      <dgm:t>
        <a:bodyPr/>
        <a:lstStyle/>
        <a:p>
          <a:endParaRPr lang="en-US"/>
        </a:p>
      </dgm:t>
    </dgm:pt>
    <dgm:pt modelId="{528D5073-E367-42C4-A2DF-9297360621C7}" type="pres">
      <dgm:prSet presAssocID="{3DE8CD44-EBF9-4948-B226-F446875D051E}" presName="connectorText" presStyleLbl="sibTrans2D1" presStyleIdx="1" presStyleCnt="2"/>
      <dgm:spPr/>
      <dgm:t>
        <a:bodyPr/>
        <a:lstStyle/>
        <a:p>
          <a:endParaRPr lang="en-US"/>
        </a:p>
      </dgm:t>
    </dgm:pt>
    <dgm:pt modelId="{77D54521-AA9B-454E-B194-C0102878BB17}" type="pres">
      <dgm:prSet presAssocID="{2CFB22C9-379B-4741-A051-C6D142A9DA92}" presName="node" presStyleLbl="node1" presStyleIdx="2" presStyleCnt="3">
        <dgm:presLayoutVars>
          <dgm:bulletEnabled val="1"/>
        </dgm:presLayoutVars>
      </dgm:prSet>
      <dgm:spPr/>
      <dgm:t>
        <a:bodyPr/>
        <a:lstStyle/>
        <a:p>
          <a:endParaRPr lang="en-US"/>
        </a:p>
      </dgm:t>
    </dgm:pt>
  </dgm:ptLst>
  <dgm:cxnLst>
    <dgm:cxn modelId="{E40B091A-497E-4F63-861B-9A8B57051770}" type="presOf" srcId="{2CFB22C9-379B-4741-A051-C6D142A9DA92}" destId="{77D54521-AA9B-454E-B194-C0102878BB17}" srcOrd="0" destOrd="0" presId="urn:microsoft.com/office/officeart/2005/8/layout/process2"/>
    <dgm:cxn modelId="{6F2F407B-6DAA-47FF-BF76-CA41713A8395}" type="presOf" srcId="{69125DA0-AD01-470D-BA24-22B1B87ED040}" destId="{55D1ABB8-6D85-4B84-8FC7-CFA36EC2A24A}" srcOrd="1" destOrd="0" presId="urn:microsoft.com/office/officeart/2005/8/layout/process2"/>
    <dgm:cxn modelId="{31034CE8-2719-4B46-BDE9-20FA8D1DFCC0}" type="presOf" srcId="{3DE8CD44-EBF9-4948-B226-F446875D051E}" destId="{528D5073-E367-42C4-A2DF-9297360621C7}" srcOrd="1" destOrd="0" presId="urn:microsoft.com/office/officeart/2005/8/layout/process2"/>
    <dgm:cxn modelId="{EEC15892-3B8E-4352-8EF4-3042B560049F}" type="presOf" srcId="{3EBBB0CD-7B83-4E89-BFF1-E19B236D682F}" destId="{C6E2D085-3CBD-429A-AB1D-7810C5461D90}" srcOrd="0" destOrd="0" presId="urn:microsoft.com/office/officeart/2005/8/layout/process2"/>
    <dgm:cxn modelId="{789FEFE8-A08C-4D90-AD00-521548F3063B}" type="presOf" srcId="{E02B4C6C-2B82-4EF3-B289-11A5F26FB292}" destId="{10282A7D-8AF1-46A3-823B-9768ADFAD98D}" srcOrd="0" destOrd="0" presId="urn:microsoft.com/office/officeart/2005/8/layout/process2"/>
    <dgm:cxn modelId="{150CB17D-74BE-4512-B357-FFBF9B7DCF1B}" srcId="{CC5412E1-7F33-4725-8560-32D8874940CA}" destId="{E02B4C6C-2B82-4EF3-B289-11A5F26FB292}" srcOrd="0" destOrd="0" parTransId="{D8807BAD-FCFB-4350-92CC-22B8E626CE87}" sibTransId="{69125DA0-AD01-470D-BA24-22B1B87ED040}"/>
    <dgm:cxn modelId="{027BA104-00A5-4BA5-BFDE-6F03329F041F}" type="presOf" srcId="{69125DA0-AD01-470D-BA24-22B1B87ED040}" destId="{8BD8679C-51DF-4319-A55F-07E7801B7C6C}" srcOrd="0" destOrd="0" presId="urn:microsoft.com/office/officeart/2005/8/layout/process2"/>
    <dgm:cxn modelId="{11E1EE78-2569-4E95-B2B3-11485CC74E6D}" type="presOf" srcId="{3DE8CD44-EBF9-4948-B226-F446875D051E}" destId="{DFF0ABD0-CD39-479D-BD63-D53BAC834D8C}" srcOrd="0" destOrd="0" presId="urn:microsoft.com/office/officeart/2005/8/layout/process2"/>
    <dgm:cxn modelId="{1ACC0E0C-7F09-4B20-9959-DDF28B7B541E}" srcId="{CC5412E1-7F33-4725-8560-32D8874940CA}" destId="{2CFB22C9-379B-4741-A051-C6D142A9DA92}" srcOrd="2" destOrd="0" parTransId="{5B4A45A7-CF69-415E-A8B3-E3464B95AF46}" sibTransId="{A63EE978-362C-4C4B-A720-1D8775E3BF24}"/>
    <dgm:cxn modelId="{82788017-A034-49D4-939A-E8F045E5183D}" type="presOf" srcId="{CC5412E1-7F33-4725-8560-32D8874940CA}" destId="{93B4DC2E-C06F-4A41-9B49-B67E8E8094F4}" srcOrd="0" destOrd="0" presId="urn:microsoft.com/office/officeart/2005/8/layout/process2"/>
    <dgm:cxn modelId="{BD7765B7-E896-469C-876F-AE4DAF3618E6}" srcId="{CC5412E1-7F33-4725-8560-32D8874940CA}" destId="{3EBBB0CD-7B83-4E89-BFF1-E19B236D682F}" srcOrd="1" destOrd="0" parTransId="{B1BD8AC5-55F7-4272-87FC-C214C51B250E}" sibTransId="{3DE8CD44-EBF9-4948-B226-F446875D051E}"/>
    <dgm:cxn modelId="{886DC49A-3DF2-4219-8230-2C84D3D89941}" type="presParOf" srcId="{93B4DC2E-C06F-4A41-9B49-B67E8E8094F4}" destId="{10282A7D-8AF1-46A3-823B-9768ADFAD98D}" srcOrd="0" destOrd="0" presId="urn:microsoft.com/office/officeart/2005/8/layout/process2"/>
    <dgm:cxn modelId="{D12B2FA1-123E-41AC-97D3-A386DCAF5399}" type="presParOf" srcId="{93B4DC2E-C06F-4A41-9B49-B67E8E8094F4}" destId="{8BD8679C-51DF-4319-A55F-07E7801B7C6C}" srcOrd="1" destOrd="0" presId="urn:microsoft.com/office/officeart/2005/8/layout/process2"/>
    <dgm:cxn modelId="{7F0DFB1B-850D-432E-81EC-B6A83E664C5D}" type="presParOf" srcId="{8BD8679C-51DF-4319-A55F-07E7801B7C6C}" destId="{55D1ABB8-6D85-4B84-8FC7-CFA36EC2A24A}" srcOrd="0" destOrd="0" presId="urn:microsoft.com/office/officeart/2005/8/layout/process2"/>
    <dgm:cxn modelId="{18F896AF-2F02-4A52-BBB0-F5C925C94776}" type="presParOf" srcId="{93B4DC2E-C06F-4A41-9B49-B67E8E8094F4}" destId="{C6E2D085-3CBD-429A-AB1D-7810C5461D90}" srcOrd="2" destOrd="0" presId="urn:microsoft.com/office/officeart/2005/8/layout/process2"/>
    <dgm:cxn modelId="{9C752828-B64C-47D8-AAED-35DC1FF66FD8}" type="presParOf" srcId="{93B4DC2E-C06F-4A41-9B49-B67E8E8094F4}" destId="{DFF0ABD0-CD39-479D-BD63-D53BAC834D8C}" srcOrd="3" destOrd="0" presId="urn:microsoft.com/office/officeart/2005/8/layout/process2"/>
    <dgm:cxn modelId="{85E7F51E-0676-47EE-BB85-D59A9CC11AD4}" type="presParOf" srcId="{DFF0ABD0-CD39-479D-BD63-D53BAC834D8C}" destId="{528D5073-E367-42C4-A2DF-9297360621C7}" srcOrd="0" destOrd="0" presId="urn:microsoft.com/office/officeart/2005/8/layout/process2"/>
    <dgm:cxn modelId="{2BCCD292-9EF1-4579-9273-F759812EE1A5}" type="presParOf" srcId="{93B4DC2E-C06F-4A41-9B49-B67E8E8094F4}" destId="{77D54521-AA9B-454E-B194-C0102878BB17}"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82A7D-8AF1-46A3-823B-9768ADFAD98D}">
      <dsp:nvSpPr>
        <dsp:cNvPr id="0" name=""/>
        <dsp:cNvSpPr/>
      </dsp:nvSpPr>
      <dsp:spPr>
        <a:xfrm>
          <a:off x="2160245" y="0"/>
          <a:ext cx="1828800" cy="1016000"/>
        </a:xfrm>
        <a:prstGeom prst="roundRect">
          <a:avLst>
            <a:gd name="adj" fmla="val 10000"/>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IQ" sz="2700" b="1" kern="1200" dirty="0" smtClean="0"/>
            <a:t>مرحلة القضاء الخاص</a:t>
          </a:r>
          <a:r>
            <a:rPr lang="ar-IQ" sz="2700" kern="1200" dirty="0" smtClean="0"/>
            <a:t> </a:t>
          </a:r>
          <a:endParaRPr lang="en-US" sz="2700" kern="1200" dirty="0"/>
        </a:p>
      </dsp:txBody>
      <dsp:txXfrm>
        <a:off x="2190003" y="29758"/>
        <a:ext cx="1769284" cy="956484"/>
      </dsp:txXfrm>
    </dsp:sp>
    <dsp:sp modelId="{8BD8679C-51DF-4319-A55F-07E7801B7C6C}">
      <dsp:nvSpPr>
        <dsp:cNvPr id="0" name=""/>
        <dsp:cNvSpPr/>
      </dsp:nvSpPr>
      <dsp:spPr>
        <a:xfrm rot="5460099">
          <a:off x="2870793" y="1041399"/>
          <a:ext cx="381058" cy="45720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2925162" y="1079478"/>
        <a:ext cx="274320" cy="266741"/>
      </dsp:txXfrm>
    </dsp:sp>
    <dsp:sp modelId="{C6E2D085-3CBD-429A-AB1D-7810C5461D90}">
      <dsp:nvSpPr>
        <dsp:cNvPr id="0" name=""/>
        <dsp:cNvSpPr/>
      </dsp:nvSpPr>
      <dsp:spPr>
        <a:xfrm>
          <a:off x="2133600" y="1523999"/>
          <a:ext cx="1828800" cy="1016000"/>
        </a:xfrm>
        <a:prstGeom prst="roundRect">
          <a:avLst>
            <a:gd name="adj" fmla="val 10000"/>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IQ" sz="2700" b="1" kern="1200" dirty="0" smtClean="0"/>
            <a:t>مرحلة التحكيم الاختياري</a:t>
          </a:r>
          <a:endParaRPr lang="en-US" sz="2700" b="1" kern="1200" dirty="0"/>
        </a:p>
      </dsp:txBody>
      <dsp:txXfrm>
        <a:off x="2163358" y="1553757"/>
        <a:ext cx="1769284" cy="956484"/>
      </dsp:txXfrm>
    </dsp:sp>
    <dsp:sp modelId="{DFF0ABD0-CD39-479D-BD63-D53BAC834D8C}">
      <dsp:nvSpPr>
        <dsp:cNvPr id="0" name=""/>
        <dsp:cNvSpPr/>
      </dsp:nvSpPr>
      <dsp:spPr>
        <a:xfrm rot="5400000">
          <a:off x="2857500" y="2565399"/>
          <a:ext cx="381000" cy="45720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2910840" y="2603499"/>
        <a:ext cx="274320" cy="266700"/>
      </dsp:txXfrm>
    </dsp:sp>
    <dsp:sp modelId="{77D54521-AA9B-454E-B194-C0102878BB17}">
      <dsp:nvSpPr>
        <dsp:cNvPr id="0" name=""/>
        <dsp:cNvSpPr/>
      </dsp:nvSpPr>
      <dsp:spPr>
        <a:xfrm>
          <a:off x="2133600" y="3047999"/>
          <a:ext cx="1828800" cy="1016000"/>
        </a:xfrm>
        <a:prstGeom prst="roundRect">
          <a:avLst>
            <a:gd name="adj" fmla="val 10000"/>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IQ" sz="2700" b="1" kern="1200" dirty="0" smtClean="0"/>
            <a:t>مرحلة التحكيم الإلزامي</a:t>
          </a:r>
          <a:endParaRPr lang="en-US" sz="2700" b="1" kern="1200" dirty="0"/>
        </a:p>
      </dsp:txBody>
      <dsp:txXfrm>
        <a:off x="2163358" y="3077757"/>
        <a:ext cx="1769284" cy="9564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247515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668383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4219897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043237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240092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18460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21021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265596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966982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533919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65252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47F5641-0B65-4473-847B-34842BD33EA5}"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414068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3350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394012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31253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F5641-0B65-4473-847B-34842BD33EA5}" type="datetimeFigureOut">
              <a:rPr lang="ar-IQ" smtClean="0"/>
              <a:t>13/04/1445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182032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A47F5641-0B65-4473-847B-34842BD33EA5}"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110032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A47F5641-0B65-4473-847B-34842BD33EA5}" type="datetimeFigureOut">
              <a:rPr lang="ar-IQ" smtClean="0"/>
              <a:t>13/04/1445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347586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A47F5641-0B65-4473-847B-34842BD33EA5}" type="datetimeFigureOut">
              <a:rPr lang="ar-IQ" smtClean="0"/>
              <a:t>13/04/1445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218611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F5641-0B65-4473-847B-34842BD33EA5}" type="datetimeFigureOut">
              <a:rPr lang="ar-IQ" smtClean="0"/>
              <a:t>13/04/1445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204697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F5641-0B65-4473-847B-34842BD33EA5}"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36734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7F5641-0B65-4473-847B-34842BD33EA5}" type="datetimeFigureOut">
              <a:rPr lang="ar-IQ" smtClean="0"/>
              <a:t>13/04/1445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EBBDBBD-061D-4324-895E-05FC17DE26CB}" type="slidenum">
              <a:rPr lang="ar-IQ" smtClean="0"/>
              <a:t>‹#›</a:t>
            </a:fld>
            <a:endParaRPr lang="ar-IQ"/>
          </a:p>
        </p:txBody>
      </p:sp>
    </p:spTree>
    <p:extLst>
      <p:ext uri="{BB962C8B-B14F-4D97-AF65-F5344CB8AC3E}">
        <p14:creationId xmlns:p14="http://schemas.microsoft.com/office/powerpoint/2010/main" val="3977029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7F5641-0B65-4473-847B-34842BD33EA5}" type="datetimeFigureOut">
              <a:rPr lang="ar-IQ" smtClean="0"/>
              <a:t>13/04/1445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EBBDBBD-061D-4324-895E-05FC17DE26CB}" type="slidenum">
              <a:rPr lang="ar-IQ" smtClean="0"/>
              <a:t>‹#›</a:t>
            </a:fld>
            <a:endParaRPr lang="ar-IQ"/>
          </a:p>
        </p:txBody>
      </p:sp>
    </p:spTree>
    <p:extLst>
      <p:ext uri="{BB962C8B-B14F-4D97-AF65-F5344CB8AC3E}">
        <p14:creationId xmlns:p14="http://schemas.microsoft.com/office/powerpoint/2010/main" val="3737297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D2989-C51E-4399-9159-93D6F125279E}" type="datetimeFigureOut">
              <a:rPr lang="ar-IQ" smtClean="0">
                <a:solidFill>
                  <a:prstClr val="black">
                    <a:tint val="75000"/>
                  </a:prstClr>
                </a:solidFill>
              </a:rPr>
              <a:pPr/>
              <a:t>13/04/1445</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D089A-68F8-46D2-9102-D7E9758C466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73761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ka.Ahmed@su.edu.krd" TargetMode="External"/><Relationship Id="rId2" Type="http://schemas.openxmlformats.org/officeDocument/2006/relationships/hyperlink" Target="mailto:sarbast.husen@su.edu.krd" TargetMode="Externa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708920"/>
            <a:ext cx="8435280" cy="4248471"/>
          </a:xfrm>
        </p:spPr>
        <p:txBody>
          <a:bodyPr>
            <a:normAutofit fontScale="92500" lnSpcReduction="10000"/>
          </a:bodyPr>
          <a:lstStyle/>
          <a:p>
            <a:pPr marL="0" marR="64008" lvl="0" indent="0" algn="ctr">
              <a:spcBef>
                <a:spcPts val="400"/>
              </a:spcBef>
              <a:buClr>
                <a:srgbClr val="2DA2BF"/>
              </a:buClr>
              <a:buSzPct val="68000"/>
              <a:buNone/>
            </a:pPr>
            <a:r>
              <a:rPr lang="ar-IQ" sz="4400" b="1" dirty="0" smtClean="0">
                <a:ln w="10541" cmpd="sng">
                  <a:solidFill>
                    <a:prstClr val="black"/>
                  </a:solidFill>
                  <a:prstDash val="solid"/>
                </a:ln>
                <a:solidFill>
                  <a:prstClr val="black"/>
                </a:solidFill>
                <a:latin typeface="Unikurd Goran" pitchFamily="34" charset="-78"/>
                <a:cs typeface="Ali-A-Traditional" pitchFamily="2" charset="-78"/>
              </a:rPr>
              <a:t>نظام الجريمة والعقاب و نظام القضاء</a:t>
            </a:r>
            <a:endParaRPr lang="ar-IQ" sz="44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r>
              <a:rPr lang="ar-IQ" sz="3500" b="1" dirty="0" smtClean="0">
                <a:ln w="10541" cmpd="sng">
                  <a:solidFill>
                    <a:prstClr val="black"/>
                  </a:solidFill>
                  <a:prstDash val="solid"/>
                </a:ln>
                <a:solidFill>
                  <a:prstClr val="black"/>
                </a:solidFill>
                <a:latin typeface="Unikurd Goran" pitchFamily="34" charset="-78"/>
                <a:cs typeface="Ali-A-Traditional" pitchFamily="2" charset="-78"/>
              </a:rPr>
              <a:t>المحاضرة الخامسة </a:t>
            </a:r>
            <a:endParaRPr lang="ar-IQ" sz="35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endParaRPr lang="ar-IQ" sz="1600"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rtl="1">
              <a:spcBef>
                <a:spcPts val="400"/>
              </a:spcBef>
              <a:buClr>
                <a:srgbClr val="2DA2BF"/>
              </a:buClr>
              <a:buSzPct val="68000"/>
              <a:buNone/>
            </a:pPr>
            <a:r>
              <a:rPr lang="ar-IQ" sz="2600" b="1" dirty="0">
                <a:ln w="10541" cmpd="sng">
                  <a:solidFill>
                    <a:prstClr val="black"/>
                  </a:solidFill>
                  <a:prstDash val="solid"/>
                </a:ln>
                <a:solidFill>
                  <a:prstClr val="black"/>
                </a:solidFill>
                <a:latin typeface="Unikurd Goran" pitchFamily="34" charset="-78"/>
                <a:cs typeface="Ali-A-Traditional" pitchFamily="2" charset="-78"/>
              </a:rPr>
              <a:t>سربست قادر حسين</a:t>
            </a:r>
          </a:p>
          <a:p>
            <a:pPr marL="0" marR="64008" lvl="0" indent="0" algn="ctr" rtl="1">
              <a:spcBef>
                <a:spcPts val="400"/>
              </a:spcBef>
              <a:buClr>
                <a:srgbClr val="2DA2BF"/>
              </a:buClr>
              <a:buSzPct val="68000"/>
              <a:buNone/>
            </a:pPr>
            <a:r>
              <a:rPr lang="ar-IQ" sz="2600" b="1" dirty="0">
                <a:ln w="10541" cmpd="sng">
                  <a:solidFill>
                    <a:prstClr val="black"/>
                  </a:solidFill>
                  <a:prstDash val="solid"/>
                </a:ln>
                <a:solidFill>
                  <a:prstClr val="black"/>
                </a:solidFill>
                <a:latin typeface="Unikurd Goran" pitchFamily="34" charset="-78"/>
                <a:cs typeface="Ali-A-Traditional" pitchFamily="2" charset="-78"/>
              </a:rPr>
              <a:t>تاكه محمد أحمد   </a:t>
            </a:r>
          </a:p>
          <a:p>
            <a:pPr marL="0" marR="64008" lvl="0" indent="0" algn="ctr" rtl="1">
              <a:spcBef>
                <a:spcPts val="400"/>
              </a:spcBef>
              <a:buClr>
                <a:srgbClr val="2DA2BF"/>
              </a:buClr>
              <a:buSzPct val="68000"/>
              <a:buNone/>
            </a:pPr>
            <a:r>
              <a:rPr lang="ar-IQ" sz="1700" dirty="0">
                <a:ln w="10541" cmpd="sng">
                  <a:solidFill>
                    <a:prstClr val="black"/>
                  </a:solidFill>
                  <a:prstDash val="solid"/>
                </a:ln>
                <a:solidFill>
                  <a:prstClr val="black"/>
                </a:solidFill>
                <a:latin typeface="Unikurd Goran" pitchFamily="34" charset="-78"/>
                <a:cs typeface="Ali-A-Traditional" pitchFamily="2" charset="-78"/>
              </a:rPr>
              <a:t>السنة الدراسية: </a:t>
            </a:r>
            <a:r>
              <a:rPr lang="ar-IQ" sz="1700" dirty="0">
                <a:ln w="10541" cmpd="sng">
                  <a:solidFill>
                    <a:prstClr val="black"/>
                  </a:solidFill>
                  <a:prstDash val="solid"/>
                </a:ln>
                <a:solidFill>
                  <a:prstClr val="black"/>
                </a:solidFill>
                <a:latin typeface="Unikurd Goran" pitchFamily="34" charset="-78"/>
                <a:cs typeface="Tahoma"/>
              </a:rPr>
              <a:t>2023-2024</a:t>
            </a:r>
          </a:p>
          <a:p>
            <a:pPr marL="0" marR="64008" lvl="0" indent="0" algn="ctr" rtl="1">
              <a:spcBef>
                <a:spcPts val="400"/>
              </a:spcBef>
              <a:buClr>
                <a:srgbClr val="2DA2BF"/>
              </a:buClr>
              <a:buSzPct val="68000"/>
              <a:buNone/>
            </a:pPr>
            <a:endParaRPr lang="ar-IQ" sz="1700" b="1" dirty="0">
              <a:ln w="10541" cmpd="sng">
                <a:solidFill>
                  <a:prstClr val="black"/>
                </a:solidFill>
                <a:prstDash val="solid"/>
              </a:ln>
              <a:solidFill>
                <a:prstClr val="black"/>
              </a:solidFill>
              <a:latin typeface="Unikurd Goran" pitchFamily="34" charset="-78"/>
              <a:cs typeface="Tahoma"/>
            </a:endParaRPr>
          </a:p>
          <a:p>
            <a:pPr marL="0" marR="64008" lvl="0" indent="0" algn="ctr" rtl="1">
              <a:spcBef>
                <a:spcPts val="400"/>
              </a:spcBef>
              <a:buClr>
                <a:srgbClr val="2DA2BF"/>
              </a:buClr>
              <a:buSzPct val="68000"/>
              <a:buNone/>
            </a:pPr>
            <a:endParaRPr lang="ar-IQ" sz="9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ctr">
              <a:spcBef>
                <a:spcPts val="400"/>
              </a:spcBef>
              <a:buClr>
                <a:srgbClr val="2DA2BF"/>
              </a:buClr>
              <a:buSzPct val="68000"/>
              <a:buNone/>
            </a:pPr>
            <a:r>
              <a:rPr lang="ar-IQ" sz="1500" b="1" dirty="0">
                <a:ln w="10541" cmpd="sng">
                  <a:solidFill>
                    <a:prstClr val="black"/>
                  </a:solidFill>
                  <a:prstDash val="solid"/>
                </a:ln>
                <a:solidFill>
                  <a:prstClr val="black"/>
                </a:solidFill>
                <a:latin typeface="Unikurd Goran" pitchFamily="34" charset="-78"/>
                <a:cs typeface="Ali-A-Traditional" pitchFamily="2" charset="-78"/>
              </a:rPr>
              <a:t>        </a:t>
            </a:r>
            <a:r>
              <a:rPr lang="en-US" sz="1500" b="1" dirty="0">
                <a:ln w="10541" cmpd="sng">
                  <a:solidFill>
                    <a:prstClr val="black"/>
                  </a:solidFill>
                  <a:prstDash val="solid"/>
                </a:ln>
                <a:solidFill>
                  <a:prstClr val="black"/>
                </a:solidFill>
                <a:latin typeface="Unikurd Goran" pitchFamily="34" charset="-78"/>
                <a:cs typeface="Ali-A-Traditional" pitchFamily="2" charset="-78"/>
              </a:rPr>
              <a:t>Email: </a:t>
            </a:r>
            <a:r>
              <a:rPr lang="ar-IQ" sz="1500" b="1" dirty="0">
                <a:ln w="10541" cmpd="sng">
                  <a:solidFill>
                    <a:prstClr val="black"/>
                  </a:solidFill>
                  <a:prstDash val="solid"/>
                </a:ln>
                <a:solidFill>
                  <a:prstClr val="black"/>
                </a:solidFill>
                <a:latin typeface="Unikurd Goran" pitchFamily="34" charset="-78"/>
                <a:cs typeface="Ali-A-Traditional" pitchFamily="2" charset="-78"/>
              </a:rPr>
              <a:t> </a:t>
            </a:r>
            <a:r>
              <a:rPr lang="en-US" sz="1500" b="1" dirty="0">
                <a:ln w="10541" cmpd="sng">
                  <a:solidFill>
                    <a:prstClr val="black"/>
                  </a:solidFill>
                  <a:prstDash val="solid"/>
                </a:ln>
                <a:solidFill>
                  <a:srgbClr val="C0504D"/>
                </a:solidFill>
                <a:latin typeface="Unikurd Goran" pitchFamily="34" charset="-78"/>
                <a:cs typeface="Ali-A-Traditional" pitchFamily="2" charset="-78"/>
                <a:hlinkClick r:id="rId2"/>
              </a:rPr>
              <a:t>sarbast.husen@su.edu.krd</a:t>
            </a:r>
            <a:r>
              <a:rPr lang="ar-IQ" sz="1500" b="1" dirty="0">
                <a:ln w="10541" cmpd="sng">
                  <a:solidFill>
                    <a:prstClr val="black"/>
                  </a:solidFill>
                  <a:prstDash val="solid"/>
                </a:ln>
                <a:solidFill>
                  <a:srgbClr val="C0504D"/>
                </a:solidFill>
                <a:latin typeface="Unikurd Goran" pitchFamily="34" charset="-78"/>
                <a:cs typeface="Ali-A-Traditional" pitchFamily="2" charset="-78"/>
              </a:rPr>
              <a:t>               </a:t>
            </a:r>
          </a:p>
          <a:p>
            <a:pPr marL="0" marR="64008" lvl="0" indent="0" algn="ctr">
              <a:spcBef>
                <a:spcPts val="400"/>
              </a:spcBef>
              <a:buClr>
                <a:srgbClr val="2DA2BF"/>
              </a:buClr>
              <a:buSzPct val="68000"/>
              <a:buNone/>
            </a:pPr>
            <a:r>
              <a:rPr lang="en-US" sz="1500" b="1" dirty="0">
                <a:solidFill>
                  <a:srgbClr val="C0504D"/>
                </a:solidFill>
                <a:hlinkClick r:id="rId3"/>
              </a:rPr>
              <a:t>Taka.Ahmed@su.edu.krd</a:t>
            </a:r>
            <a:endParaRPr lang="ar-IQ" sz="1500" b="1">
              <a:ln w="10541" cmpd="sng">
                <a:solidFill>
                  <a:prstClr val="black"/>
                </a:solidFill>
                <a:prstDash val="solid"/>
              </a:ln>
              <a:solidFill>
                <a:srgbClr val="C0504D"/>
              </a:solidFill>
              <a:latin typeface="Unikurd Goran" pitchFamily="34" charset="-78"/>
              <a:cs typeface="Ali-A-Traditional" pitchFamily="2" charset="-78"/>
            </a:endParaRPr>
          </a:p>
          <a:p>
            <a:pPr marL="0" marR="64008" lvl="0" indent="0" algn="ctr">
              <a:spcBef>
                <a:spcPts val="400"/>
              </a:spcBef>
              <a:buClr>
                <a:srgbClr val="2DA2BF"/>
              </a:buClr>
              <a:buSzPct val="68000"/>
              <a:buNone/>
            </a:pPr>
            <a:endParaRPr lang="ar-IQ" sz="2000" b="1" dirty="0">
              <a:ln w="10541" cmpd="sng">
                <a:solidFill>
                  <a:prstClr val="black"/>
                </a:solidFill>
                <a:prstDash val="solid"/>
              </a:ln>
              <a:solidFill>
                <a:prstClr val="black"/>
              </a:solidFill>
              <a:latin typeface="Unikurd Goran" pitchFamily="34" charset="-78"/>
              <a:cs typeface="Tahoma"/>
            </a:endParaRPr>
          </a:p>
          <a:p>
            <a:pPr marL="0" marR="64008" lvl="0" indent="0" algn="ctr">
              <a:spcBef>
                <a:spcPts val="400"/>
              </a:spcBef>
              <a:buClr>
                <a:srgbClr val="2DA2BF"/>
              </a:buClr>
              <a:buSzPct val="68000"/>
              <a:buNone/>
            </a:pPr>
            <a:endParaRPr lang="ar-IQ" sz="1000" b="1" dirty="0">
              <a:ln w="10541" cmpd="sng">
                <a:solidFill>
                  <a:prstClr val="black"/>
                </a:solidFill>
                <a:prstDash val="solid"/>
              </a:ln>
              <a:solidFill>
                <a:prstClr val="black"/>
              </a:solidFill>
              <a:latin typeface="Unikurd Goran" pitchFamily="34" charset="-78"/>
              <a:cs typeface="Ali-A-Traditional" pitchFamily="2" charset="-78"/>
            </a:endParaRPr>
          </a:p>
          <a:p>
            <a:pPr marL="0" marR="64008" lvl="0" indent="0" algn="l" rtl="0">
              <a:spcBef>
                <a:spcPts val="400"/>
              </a:spcBef>
              <a:buClr>
                <a:srgbClr val="2DA2BF"/>
              </a:buClr>
              <a:buSzPct val="68000"/>
              <a:buNone/>
            </a:pPr>
            <a:r>
              <a:rPr lang="ar-IQ" sz="1800" b="1" dirty="0">
                <a:ln w="10541" cmpd="sng">
                  <a:solidFill>
                    <a:prstClr val="black"/>
                  </a:solidFill>
                  <a:prstDash val="solid"/>
                </a:ln>
                <a:solidFill>
                  <a:prstClr val="black"/>
                </a:solidFill>
                <a:latin typeface="Unikurd Goran" pitchFamily="34" charset="-78"/>
                <a:cs typeface="Ali-A-Traditional" pitchFamily="2" charset="-78"/>
              </a:rPr>
              <a:t>  </a:t>
            </a:r>
            <a:r>
              <a:rPr lang="ar-IQ" sz="1800" b="1" dirty="0" smtClean="0">
                <a:ln w="10541" cmpd="sng">
                  <a:solidFill>
                    <a:prstClr val="black"/>
                  </a:solidFill>
                  <a:prstDash val="solid"/>
                </a:ln>
                <a:solidFill>
                  <a:prstClr val="black"/>
                </a:solidFill>
                <a:latin typeface="Unikurd Goran" pitchFamily="34" charset="-78"/>
                <a:cs typeface="Ali-A-Traditional" pitchFamily="2" charset="-78"/>
              </a:rPr>
              <a:t>                                           </a:t>
            </a:r>
            <a:endParaRPr lang="ar-IQ" sz="2800" b="1" dirty="0">
              <a:solidFill>
                <a:prstClr val="black"/>
              </a:solidFill>
              <a:latin typeface="Unikurd Goran" pitchFamily="34" charset="-78"/>
              <a:cs typeface="Unikurd Goran" pitchFamily="34" charset="-78"/>
            </a:endParaRPr>
          </a:p>
          <a:p>
            <a:pPr marL="0" indent="0">
              <a:buNone/>
            </a:pPr>
            <a:endParaRPr lang="ar-IQ" dirty="0"/>
          </a:p>
        </p:txBody>
      </p:sp>
      <p:sp>
        <p:nvSpPr>
          <p:cNvPr id="4" name="TextBox 3"/>
          <p:cNvSpPr txBox="1"/>
          <p:nvPr/>
        </p:nvSpPr>
        <p:spPr>
          <a:xfrm>
            <a:off x="5292080" y="106692"/>
            <a:ext cx="3744416" cy="2246769"/>
          </a:xfrm>
          <a:prstGeom prst="rect">
            <a:avLst/>
          </a:prstGeom>
          <a:noFill/>
        </p:spPr>
        <p:txBody>
          <a:bodyPr wrap="square" rtlCol="0">
            <a:spAutoFit/>
          </a:bodyPr>
          <a:lstStyle/>
          <a:p>
            <a:r>
              <a:rPr lang="ar-IQ" sz="2800" b="1" dirty="0">
                <a:ln w="10541" cmpd="sng">
                  <a:solidFill>
                    <a:prstClr val="black"/>
                  </a:solidFill>
                  <a:prstDash val="solid"/>
                </a:ln>
                <a:solidFill>
                  <a:prstClr val="black"/>
                </a:solidFill>
                <a:latin typeface="Unikurd Goran" pitchFamily="34" charset="-78"/>
                <a:cs typeface="Ali-A-Traditional" pitchFamily="2" charset="-78"/>
              </a:rPr>
              <a:t>وزارة التعليم العالي والبحث العلمي</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جامعة صلاح الدين– أربيل</a:t>
            </a:r>
            <a:br>
              <a:rPr lang="ar-IQ" sz="2800" b="1" dirty="0">
                <a:ln w="10541" cmpd="sng">
                  <a:solidFill>
                    <a:prstClr val="black"/>
                  </a:solidFill>
                  <a:prstDash val="solid"/>
                </a:ln>
                <a:solidFill>
                  <a:prstClr val="black"/>
                </a:solidFill>
                <a:latin typeface="Unikurd Goran" pitchFamily="34" charset="-78"/>
                <a:cs typeface="Ali-A-Traditional" pitchFamily="2" charset="-78"/>
              </a:rPr>
            </a:br>
            <a:r>
              <a:rPr lang="ar-IQ" sz="2800" b="1" dirty="0">
                <a:ln w="10541" cmpd="sng">
                  <a:solidFill>
                    <a:prstClr val="black"/>
                  </a:solidFill>
                  <a:prstDash val="solid"/>
                </a:ln>
                <a:solidFill>
                  <a:prstClr val="black"/>
                </a:solidFill>
                <a:latin typeface="Unikurd Goran" pitchFamily="34" charset="-78"/>
                <a:cs typeface="Ali-A-Traditional" pitchFamily="2" charset="-78"/>
              </a:rPr>
              <a:t>كلية القانون</a:t>
            </a:r>
            <a:r>
              <a:rPr lang="en-US" sz="2800" b="1" dirty="0">
                <a:ln w="10541" cmpd="sng">
                  <a:solidFill>
                    <a:prstClr val="black"/>
                  </a:solidFill>
                  <a:prstDash val="solid"/>
                </a:ln>
                <a:solidFill>
                  <a:prstClr val="black"/>
                </a:solidFill>
                <a:latin typeface="Unikurd Goran" pitchFamily="34" charset="-78"/>
                <a:cs typeface="Ali-A-Traditional" pitchFamily="2" charset="-78"/>
              </a:rPr>
              <a:t> </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المادة: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ت</a:t>
            </a:r>
            <a:r>
              <a:rPr lang="ar-SA" sz="2800" b="1" smtClean="0">
                <a:ln w="10541" cmpd="sng">
                  <a:solidFill>
                    <a:prstClr val="black"/>
                  </a:solidFill>
                  <a:prstDash val="solid"/>
                </a:ln>
                <a:solidFill>
                  <a:prstClr val="black"/>
                </a:solidFill>
                <a:latin typeface="Unikurd Goran" pitchFamily="34" charset="-78"/>
                <a:cs typeface="Ali-A-Traditional" pitchFamily="2" charset="-78"/>
              </a:rPr>
              <a:t>ا</a:t>
            </a:r>
            <a:r>
              <a:rPr lang="ar-IQ" sz="2800" b="1" smtClean="0">
                <a:ln w="10541" cmpd="sng">
                  <a:solidFill>
                    <a:prstClr val="black"/>
                  </a:solidFill>
                  <a:prstDash val="solid"/>
                </a:ln>
                <a:solidFill>
                  <a:prstClr val="black"/>
                </a:solidFill>
                <a:latin typeface="Unikurd Goran" pitchFamily="34" charset="-78"/>
                <a:cs typeface="Ali-A-Traditional" pitchFamily="2" charset="-78"/>
              </a:rPr>
              <a:t>ريخ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القانون</a:t>
            </a:r>
            <a:endParaRPr lang="ar-IQ" sz="2800" b="1" dirty="0">
              <a:ln w="10541" cmpd="sng">
                <a:solidFill>
                  <a:prstClr val="black"/>
                </a:solidFill>
                <a:prstDash val="solid"/>
              </a:ln>
              <a:solidFill>
                <a:prstClr val="black"/>
              </a:solidFill>
              <a:latin typeface="Unikurd Goran" pitchFamily="34" charset="-78"/>
              <a:cs typeface="Ali-A-Traditional" pitchFamily="2" charset="-78"/>
            </a:endParaRPr>
          </a:p>
          <a:p>
            <a:r>
              <a:rPr lang="ar-IQ" sz="2800" b="1" dirty="0">
                <a:ln w="10541" cmpd="sng">
                  <a:solidFill>
                    <a:prstClr val="black"/>
                  </a:solidFill>
                  <a:prstDash val="solid"/>
                </a:ln>
                <a:solidFill>
                  <a:prstClr val="black"/>
                </a:solidFill>
                <a:latin typeface="Unikurd Goran" pitchFamily="34" charset="-78"/>
                <a:cs typeface="Ali-A-Traditional" pitchFamily="2" charset="-78"/>
              </a:rPr>
              <a:t>المرحلة </a:t>
            </a:r>
            <a:r>
              <a:rPr lang="ar-IQ" sz="2800" b="1" dirty="0" smtClean="0">
                <a:ln w="10541" cmpd="sng">
                  <a:solidFill>
                    <a:prstClr val="black"/>
                  </a:solidFill>
                  <a:prstDash val="solid"/>
                </a:ln>
                <a:solidFill>
                  <a:prstClr val="black"/>
                </a:solidFill>
                <a:latin typeface="Unikurd Goran" pitchFamily="34" charset="-78"/>
                <a:cs typeface="Ali-A-Traditional" pitchFamily="2" charset="-78"/>
              </a:rPr>
              <a:t>الاولى</a:t>
            </a:r>
            <a:endParaRPr lang="en-US" sz="2800" b="1" dirty="0">
              <a:ln w="10541" cmpd="sng">
                <a:solidFill>
                  <a:prstClr val="black"/>
                </a:solidFill>
                <a:prstDash val="solid"/>
              </a:ln>
              <a:solidFill>
                <a:prstClr val="black"/>
              </a:solidFill>
              <a:latin typeface="Unikurd Goran" pitchFamily="34" charset="-78"/>
              <a:cs typeface="Ali-A-Traditional" pitchFamily="2" charset="-78"/>
            </a:endParaRPr>
          </a:p>
        </p:txBody>
      </p:sp>
      <p:pic>
        <p:nvPicPr>
          <p:cNvPr id="5" name="Picture 4" descr="VESAL Cooperation and Mutual Agreement with Salahaddin University -  VESAL2020"/>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0" y="-99392"/>
            <a:ext cx="2514600" cy="2365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34" y="116632"/>
            <a:ext cx="2517775" cy="23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7492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ar-IQ" b="1" dirty="0">
                <a:solidFill>
                  <a:schemeClr val="tx1"/>
                </a:solidFill>
                <a:latin typeface="+mn-lt"/>
                <a:ea typeface="+mn-ea"/>
              </a:rPr>
              <a:t>المبارزة </a:t>
            </a:r>
            <a:r>
              <a:rPr lang="ar-IQ" b="1" dirty="0" smtClean="0">
                <a:solidFill>
                  <a:schemeClr val="tx1"/>
                </a:solidFill>
              </a:rPr>
              <a:t>القضائية</a:t>
            </a:r>
            <a:endParaRPr lang="ar-IQ"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buNone/>
            </a:pPr>
            <a:r>
              <a:rPr lang="ar-IQ" dirty="0"/>
              <a:t>وتكون امام القاضي يحترم بها الطرفان قواعدها ويقر بالآثار القانونية المترتبة على نتائجها الحكم.</a:t>
            </a:r>
          </a:p>
          <a:p>
            <a:pPr marL="0" indent="0">
              <a:buNone/>
            </a:pPr>
            <a:r>
              <a:rPr lang="ar-IQ" dirty="0"/>
              <a:t>1</a:t>
            </a:r>
            <a:r>
              <a:rPr lang="ar-IQ" dirty="0" smtClean="0"/>
              <a:t>- </a:t>
            </a:r>
            <a:r>
              <a:rPr lang="ar-IQ" dirty="0"/>
              <a:t>الا اذا اتفق الطرفان المتخاصمان عليها.</a:t>
            </a:r>
          </a:p>
          <a:p>
            <a:pPr marL="0" indent="0">
              <a:buNone/>
            </a:pPr>
            <a:r>
              <a:rPr lang="ar-IQ" dirty="0"/>
              <a:t>2- حضور بعض الشهود من الاسرة من المتبارزين.</a:t>
            </a:r>
          </a:p>
          <a:p>
            <a:pPr marL="0" indent="0">
              <a:buNone/>
            </a:pPr>
            <a:endParaRPr lang="ar-IQ" dirty="0"/>
          </a:p>
          <a:p>
            <a:pPr marL="0" indent="0" algn="ctr">
              <a:buNone/>
            </a:pPr>
            <a:r>
              <a:rPr lang="ar-IQ" b="1" dirty="0">
                <a:solidFill>
                  <a:schemeClr val="accent6">
                    <a:lumMod val="75000"/>
                  </a:schemeClr>
                </a:solidFill>
                <a:cs typeface="+mj-cs"/>
              </a:rPr>
              <a:t>اثار المبارزة القضائية</a:t>
            </a:r>
          </a:p>
          <a:p>
            <a:pPr marL="0" indent="0">
              <a:buNone/>
            </a:pPr>
            <a:r>
              <a:rPr lang="ar-IQ" dirty="0"/>
              <a:t>1- اثار المادية تعود الى متبارزان محترفان </a:t>
            </a:r>
          </a:p>
          <a:p>
            <a:pPr marL="0" indent="0">
              <a:buNone/>
            </a:pPr>
            <a:r>
              <a:rPr lang="ar-IQ" dirty="0"/>
              <a:t>2- اثار القانونية فتعود الى المتخاصمين الاصليين.</a:t>
            </a:r>
          </a:p>
          <a:p>
            <a:pPr marL="0" indent="0">
              <a:buNone/>
            </a:pPr>
            <a:endParaRPr lang="ar-IQ" dirty="0"/>
          </a:p>
        </p:txBody>
      </p:sp>
    </p:spTree>
    <p:extLst>
      <p:ext uri="{BB962C8B-B14F-4D97-AF65-F5344CB8AC3E}">
        <p14:creationId xmlns:p14="http://schemas.microsoft.com/office/powerpoint/2010/main" val="471487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rtl="1"/>
            <a:r>
              <a:rPr lang="ar-IQ" dirty="0" smtClean="0">
                <a:solidFill>
                  <a:srgbClr val="C00000"/>
                </a:solidFill>
              </a:rPr>
              <a:t>الأسئلة المتوقعة لمحاضرة اليوم </a:t>
            </a:r>
            <a:endParaRPr lang="en-US" dirty="0">
              <a:solidFill>
                <a:srgbClr val="C00000"/>
              </a:solidFill>
            </a:endParaRPr>
          </a:p>
        </p:txBody>
      </p:sp>
      <p:sp>
        <p:nvSpPr>
          <p:cNvPr id="3" name="Content Placeholder 2"/>
          <p:cNvSpPr>
            <a:spLocks noGrp="1"/>
          </p:cNvSpPr>
          <p:nvPr>
            <p:ph idx="1"/>
          </p:nvPr>
        </p:nvSpPr>
        <p:spPr>
          <a:xfrm>
            <a:off x="35496" y="1600200"/>
            <a:ext cx="9001000" cy="5257800"/>
          </a:xfrm>
        </p:spPr>
        <p:txBody>
          <a:bodyPr>
            <a:noAutofit/>
          </a:bodyPr>
          <a:lstStyle/>
          <a:p>
            <a:pPr marL="0" marR="228600" lvl="0" indent="0" algn="just" rtl="1">
              <a:lnSpc>
                <a:spcPct val="115000"/>
              </a:lnSpc>
              <a:buNone/>
            </a:pPr>
            <a:r>
              <a:rPr lang="ar-IQ" sz="2000" b="1" dirty="0" smtClean="0">
                <a:latin typeface="Times New Roman"/>
                <a:ea typeface="Times New Roman"/>
                <a:cs typeface="Times New Roman"/>
              </a:rPr>
              <a:t>1- </a:t>
            </a:r>
            <a:r>
              <a:rPr lang="ar-SA" sz="2000" b="1" dirty="0" smtClean="0">
                <a:latin typeface="Times New Roman"/>
                <a:ea typeface="Times New Roman"/>
                <a:cs typeface="Times New Roman"/>
              </a:rPr>
              <a:t>ماهي </a:t>
            </a:r>
            <a:r>
              <a:rPr lang="ar-SA" sz="2000" b="1" dirty="0">
                <a:latin typeface="Times New Roman"/>
                <a:ea typeface="Times New Roman"/>
                <a:cs typeface="Times New Roman"/>
              </a:rPr>
              <a:t>وسائل الحد من الإنتقام الفردي؟ و أيهما يتم استخدمه الى يومنا هذا؟ </a:t>
            </a:r>
            <a:endParaRPr lang="en-US" sz="1600" dirty="0">
              <a:latin typeface="Calibri Light"/>
              <a:ea typeface="Times New Roman"/>
              <a:cs typeface="Times New Roman"/>
            </a:endParaRPr>
          </a:p>
          <a:p>
            <a:pPr algn="just" rtl="1">
              <a:lnSpc>
                <a:spcPct val="115000"/>
              </a:lnSpc>
              <a:spcAft>
                <a:spcPts val="0"/>
              </a:spcAft>
            </a:pPr>
            <a:r>
              <a:rPr lang="ar-SA" sz="2000" b="1" dirty="0">
                <a:latin typeface="Times New Roman"/>
                <a:ea typeface="Times New Roman"/>
                <a:cs typeface="Ali_K_Samik"/>
              </a:rPr>
              <a:t>ئامرازةكانى دانانى سنور بؤ تؤلَسةندنةوةى تاكى ضين؟ وة كامةيان بةكارديت تاوةكو </a:t>
            </a:r>
            <a:r>
              <a:rPr lang="ar-SA" sz="2000" b="1" dirty="0" smtClean="0">
                <a:latin typeface="Times New Roman"/>
                <a:ea typeface="Times New Roman"/>
                <a:cs typeface="Ali_K_Samik"/>
              </a:rPr>
              <a:t>ئيستاش؟</a:t>
            </a:r>
            <a:endParaRPr lang="ar-IQ" sz="1600" dirty="0" smtClean="0">
              <a:latin typeface="Times New Roman"/>
              <a:ea typeface="Times New Roman"/>
            </a:endParaRPr>
          </a:p>
          <a:p>
            <a:pPr marL="0" indent="0" algn="just" rtl="1">
              <a:lnSpc>
                <a:spcPct val="115000"/>
              </a:lnSpc>
              <a:spcAft>
                <a:spcPts val="0"/>
              </a:spcAft>
              <a:buNone/>
            </a:pPr>
            <a:r>
              <a:rPr lang="ar-IQ" sz="1600" b="1" dirty="0" smtClean="0">
                <a:latin typeface="Times New Roman"/>
                <a:ea typeface="Times New Roman"/>
                <a:cs typeface="Times New Roman"/>
              </a:rPr>
              <a:t>2- </a:t>
            </a:r>
            <a:r>
              <a:rPr lang="ar-SA" sz="2000" b="1" dirty="0" smtClean="0">
                <a:latin typeface="Times New Roman"/>
                <a:ea typeface="Times New Roman"/>
                <a:cs typeface="Times New Roman"/>
              </a:rPr>
              <a:t>عرف </a:t>
            </a:r>
            <a:r>
              <a:rPr lang="ar-SA" sz="2000" b="1" dirty="0">
                <a:latin typeface="Times New Roman"/>
                <a:ea typeface="Times New Roman"/>
                <a:cs typeface="Times New Roman"/>
              </a:rPr>
              <a:t>التعويض؟ ومتى ظهر النظام التعويض ؟ وما هي صورها؟</a:t>
            </a:r>
            <a:endParaRPr lang="en-US" sz="1600" dirty="0">
              <a:latin typeface="Calibri Light"/>
              <a:ea typeface="Times New Roman"/>
              <a:cs typeface="Times New Roman"/>
            </a:endParaRPr>
          </a:p>
          <a:p>
            <a:pPr algn="just" rtl="1">
              <a:lnSpc>
                <a:spcPct val="115000"/>
              </a:lnSpc>
              <a:spcAft>
                <a:spcPts val="0"/>
              </a:spcAft>
            </a:pPr>
            <a:r>
              <a:rPr lang="ar-SA" sz="2000" b="1" dirty="0">
                <a:latin typeface="Times New Roman"/>
                <a:ea typeface="Times New Roman"/>
                <a:cs typeface="Ali_K_Samik"/>
              </a:rPr>
              <a:t>ثيَناسةى </a:t>
            </a:r>
            <a:r>
              <a:rPr lang="ar-SA" sz="2000" b="1" dirty="0">
                <a:latin typeface="Times New Roman"/>
                <a:ea typeface="Times New Roman"/>
                <a:cs typeface="Times New Roman"/>
              </a:rPr>
              <a:t>تعويض</a:t>
            </a:r>
            <a:r>
              <a:rPr lang="ar-SA" sz="2000" b="1" dirty="0">
                <a:latin typeface="Times New Roman"/>
                <a:ea typeface="Times New Roman"/>
                <a:cs typeface="Ali_K_Samik"/>
              </a:rPr>
              <a:t> (خوينباى) بكة؟ وة كةى ئةم سيستةمة سةرى هةلَدا؟ وة شيَوةكانى ضين؟</a:t>
            </a:r>
            <a:endParaRPr lang="en-US" sz="1600" dirty="0">
              <a:latin typeface="Times New Roman"/>
              <a:ea typeface="Times New Roman"/>
            </a:endParaRPr>
          </a:p>
          <a:p>
            <a:pPr marL="0" marR="228600" lvl="0" indent="0" algn="just" rtl="1">
              <a:lnSpc>
                <a:spcPct val="115000"/>
              </a:lnSpc>
              <a:buNone/>
            </a:pPr>
            <a:r>
              <a:rPr lang="ar-IQ" sz="2000" b="1" dirty="0" smtClean="0">
                <a:solidFill>
                  <a:srgbClr val="000000"/>
                </a:solidFill>
                <a:ea typeface="Times New Roman"/>
                <a:cs typeface="Times New Roman"/>
              </a:rPr>
              <a:t>3- عدد  </a:t>
            </a:r>
            <a:r>
              <a:rPr lang="ar-IQ" sz="2000" b="1" dirty="0">
                <a:solidFill>
                  <a:srgbClr val="000000"/>
                </a:solidFill>
                <a:ea typeface="Times New Roman"/>
                <a:cs typeface="Times New Roman"/>
              </a:rPr>
              <a:t>مراحل القضاء التي مربها الانسان البدائي؟</a:t>
            </a:r>
            <a:endParaRPr lang="en-US" sz="1600" dirty="0">
              <a:latin typeface="Calibri Light"/>
              <a:ea typeface="Times New Roman"/>
              <a:cs typeface="Times New Roman"/>
            </a:endParaRPr>
          </a:p>
          <a:p>
            <a:pPr algn="just" rtl="1">
              <a:lnSpc>
                <a:spcPct val="115000"/>
              </a:lnSpc>
              <a:spcAft>
                <a:spcPts val="0"/>
              </a:spcAft>
            </a:pPr>
            <a:r>
              <a:rPr lang="ar-IQ" sz="2000" b="1" dirty="0">
                <a:solidFill>
                  <a:srgbClr val="000000"/>
                </a:solidFill>
                <a:ea typeface="Times New Roman"/>
                <a:cs typeface="Ali_K_Samik"/>
              </a:rPr>
              <a:t>قؤناغةكانى دادوةرى كة كؤمةلَطاى سةرةتاى ثيداتيَثةرى بذميَرة؟</a:t>
            </a:r>
            <a:endParaRPr lang="en-US" sz="1600" dirty="0">
              <a:latin typeface="Times New Roman"/>
              <a:ea typeface="Times New Roman"/>
            </a:endParaRPr>
          </a:p>
          <a:p>
            <a:pPr marL="0" marR="228600" lvl="0" indent="0" algn="just" rtl="1">
              <a:lnSpc>
                <a:spcPct val="115000"/>
              </a:lnSpc>
              <a:buNone/>
            </a:pPr>
            <a:r>
              <a:rPr lang="ar-IQ" sz="2000" b="1" dirty="0" smtClean="0">
                <a:solidFill>
                  <a:srgbClr val="000000"/>
                </a:solidFill>
                <a:ea typeface="Times New Roman"/>
                <a:cs typeface="Times New Roman"/>
              </a:rPr>
              <a:t>4- علل</a:t>
            </a:r>
            <a:r>
              <a:rPr lang="ar-IQ" sz="2000" b="1" dirty="0">
                <a:solidFill>
                  <a:srgbClr val="000000"/>
                </a:solidFill>
                <a:ea typeface="Times New Roman"/>
                <a:cs typeface="Times New Roman"/>
              </a:rPr>
              <a:t>: الأرث كان حصراً للذكر البالغ في بداية وجود النسان ؟</a:t>
            </a:r>
            <a:endParaRPr lang="en-US" sz="1600" dirty="0">
              <a:latin typeface="Calibri Light"/>
              <a:ea typeface="Times New Roman"/>
              <a:cs typeface="Times New Roman"/>
            </a:endParaRPr>
          </a:p>
          <a:p>
            <a:pPr algn="just" rtl="1">
              <a:lnSpc>
                <a:spcPct val="115000"/>
              </a:lnSpc>
              <a:spcAft>
                <a:spcPts val="0"/>
              </a:spcAft>
            </a:pPr>
            <a:r>
              <a:rPr lang="ar-IQ" sz="2000" b="1" dirty="0">
                <a:solidFill>
                  <a:srgbClr val="000000"/>
                </a:solidFill>
                <a:latin typeface="Calibri Light"/>
                <a:ea typeface="Times New Roman"/>
                <a:cs typeface="Ali_K_Samik"/>
              </a:rPr>
              <a:t>هؤكارةكةى بلَىَ: ميرات تةنها بةشى نيَرينةى ثيَطةيشتوو بوو لةسةرةتاى هةبوونى مرؤظدا؟ </a:t>
            </a:r>
            <a:endParaRPr lang="en-US" sz="1600" dirty="0">
              <a:latin typeface="Times New Roman"/>
              <a:ea typeface="Times New Roman"/>
            </a:endParaRPr>
          </a:p>
          <a:p>
            <a:pPr marL="0" marR="228600" lvl="0" indent="0" algn="just" rtl="1">
              <a:lnSpc>
                <a:spcPct val="115000"/>
              </a:lnSpc>
              <a:buNone/>
            </a:pPr>
            <a:r>
              <a:rPr lang="ar-IQ" sz="2000" b="1" dirty="0" smtClean="0">
                <a:latin typeface="Calibri Light"/>
                <a:ea typeface="Times New Roman"/>
                <a:cs typeface="Times New Roman"/>
              </a:rPr>
              <a:t>5- علل</a:t>
            </a:r>
            <a:r>
              <a:rPr lang="ar-IQ" sz="2000" b="1" dirty="0">
                <a:latin typeface="Calibri Light"/>
                <a:ea typeface="Times New Roman"/>
                <a:cs typeface="Times New Roman"/>
              </a:rPr>
              <a:t>: دعوى إلقاء اليد صورة من صور القضاء الخاص.</a:t>
            </a:r>
            <a:endParaRPr lang="en-US" sz="1600" dirty="0">
              <a:latin typeface="Calibri Light"/>
              <a:ea typeface="Times New Roman"/>
              <a:cs typeface="Times New Roman"/>
            </a:endParaRPr>
          </a:p>
          <a:p>
            <a:pPr algn="just" rtl="1">
              <a:lnSpc>
                <a:spcPct val="115000"/>
              </a:lnSpc>
              <a:spcAft>
                <a:spcPts val="0"/>
              </a:spcAft>
            </a:pPr>
            <a:r>
              <a:rPr lang="ar-IQ" sz="2000" b="1" dirty="0">
                <a:solidFill>
                  <a:srgbClr val="000000"/>
                </a:solidFill>
                <a:latin typeface="Calibri Light"/>
                <a:ea typeface="Times New Roman"/>
                <a:cs typeface="Ali_K_Samik"/>
              </a:rPr>
              <a:t>هؤكارةكةى بلَىَ: داواى (دادخوازى) دةست لةسةردانان شيَوةيةك بوو لةشيَوةكانى دادطاى تايبةت.</a:t>
            </a:r>
            <a:endParaRPr lang="en-US" sz="1600" dirty="0">
              <a:latin typeface="Times New Roman"/>
              <a:ea typeface="Times New Roman"/>
            </a:endParaRPr>
          </a:p>
          <a:p>
            <a:pPr marL="0" marR="228600" lvl="0" indent="0" algn="just" rtl="1">
              <a:lnSpc>
                <a:spcPct val="115000"/>
              </a:lnSpc>
              <a:buNone/>
            </a:pPr>
            <a:r>
              <a:rPr lang="ar-IQ" sz="2000" b="1" dirty="0" smtClean="0">
                <a:latin typeface="Calibri Light"/>
                <a:ea typeface="Times New Roman"/>
                <a:cs typeface="Times New Roman"/>
              </a:rPr>
              <a:t>6- هل </a:t>
            </a:r>
            <a:r>
              <a:rPr lang="ar-IQ" sz="2000" b="1" dirty="0">
                <a:latin typeface="Calibri Light"/>
                <a:ea typeface="Times New Roman"/>
                <a:cs typeface="Times New Roman"/>
              </a:rPr>
              <a:t>في العصور  القديمة وجد قيوداً للمبارزة؟ </a:t>
            </a:r>
            <a:endParaRPr lang="en-US" sz="1600" dirty="0">
              <a:latin typeface="Calibri Light"/>
              <a:ea typeface="Times New Roman"/>
              <a:cs typeface="Times New Roman"/>
            </a:endParaRPr>
          </a:p>
          <a:p>
            <a:pPr algn="just" rtl="1">
              <a:lnSpc>
                <a:spcPct val="115000"/>
              </a:lnSpc>
              <a:spcAft>
                <a:spcPts val="0"/>
              </a:spcAft>
            </a:pPr>
            <a:r>
              <a:rPr lang="ar-IQ" sz="2000" b="1" dirty="0">
                <a:latin typeface="Times New Roman"/>
                <a:ea typeface="Times New Roman"/>
                <a:cs typeface="Ali_K_Samik"/>
              </a:rPr>
              <a:t>ئايا لة سةردةمةكانى كؤن كؤتبةندى لةسةر زؤرانبازى هةبوو؟</a:t>
            </a:r>
            <a:endParaRPr lang="en-US" sz="1600" dirty="0">
              <a:latin typeface="Times New Roman"/>
              <a:ea typeface="Times New Roman"/>
            </a:endParaRPr>
          </a:p>
          <a:p>
            <a:pPr marR="228600" algn="just" rtl="1"/>
            <a:endParaRPr lang="en-US" sz="2000" dirty="0" smtClean="0">
              <a:effectLst/>
              <a:latin typeface="Times New Roman"/>
              <a:ea typeface="Times New Roman"/>
            </a:endParaRPr>
          </a:p>
        </p:txBody>
      </p:sp>
    </p:spTree>
    <p:extLst>
      <p:ext uri="{BB962C8B-B14F-4D97-AF65-F5344CB8AC3E}">
        <p14:creationId xmlns:p14="http://schemas.microsoft.com/office/powerpoint/2010/main" val="116095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IQ" b="1" dirty="0" smtClean="0"/>
              <a:t>ثالثاً: نظام الجريمة والعقاب </a:t>
            </a:r>
            <a:endParaRPr lang="ar-IQ" b="1" dirty="0"/>
          </a:p>
        </p:txBody>
      </p:sp>
      <p:sp>
        <p:nvSpPr>
          <p:cNvPr id="3" name="Content Placeholder 2"/>
          <p:cNvSpPr>
            <a:spLocks noGrp="1"/>
          </p:cNvSpPr>
          <p:nvPr>
            <p:ph idx="1"/>
          </p:nvPr>
        </p:nvSpPr>
        <p:spPr/>
        <p:txBody>
          <a:bodyPr/>
          <a:lstStyle/>
          <a:p>
            <a:pPr marL="0" indent="0" algn="just">
              <a:buNone/>
            </a:pPr>
            <a:r>
              <a:rPr lang="ar-IQ" b="1" dirty="0" smtClean="0">
                <a:solidFill>
                  <a:prstClr val="black"/>
                </a:solidFill>
                <a:ea typeface="+mj-ea"/>
                <a:cs typeface="Times New Roman"/>
              </a:rPr>
              <a:t>تقسم الجرائم إلى العامة والخاصة  </a:t>
            </a:r>
          </a:p>
          <a:p>
            <a:pPr marL="0" indent="0" algn="just">
              <a:buNone/>
            </a:pPr>
            <a:r>
              <a:rPr lang="ar-IQ" b="1" dirty="0" smtClean="0">
                <a:cs typeface="+mj-cs"/>
              </a:rPr>
              <a:t>أ- </a:t>
            </a:r>
            <a:r>
              <a:rPr lang="ar-IQ" b="1" dirty="0">
                <a:cs typeface="+mj-cs"/>
              </a:rPr>
              <a:t>الجرائم العامة</a:t>
            </a:r>
          </a:p>
          <a:p>
            <a:pPr marL="0" indent="0" algn="just">
              <a:buNone/>
            </a:pPr>
            <a:r>
              <a:rPr lang="ar-IQ" dirty="0">
                <a:cs typeface="+mj-cs"/>
              </a:rPr>
              <a:t>الجرائم العامة كالخيانة العظمى والهرب من الحرب والقتل والحريق </a:t>
            </a:r>
            <a:r>
              <a:rPr lang="ar-IQ" dirty="0" smtClean="0">
                <a:cs typeface="+mj-cs"/>
              </a:rPr>
              <a:t>العمد وعقوباتها </a:t>
            </a:r>
            <a:r>
              <a:rPr lang="ar-IQ" dirty="0">
                <a:cs typeface="+mj-cs"/>
              </a:rPr>
              <a:t>كانت الاعدام والنفي والجلد.</a:t>
            </a:r>
          </a:p>
          <a:p>
            <a:pPr marL="0" indent="0" algn="just">
              <a:buNone/>
            </a:pPr>
            <a:r>
              <a:rPr lang="ar-IQ" b="1" dirty="0" smtClean="0">
                <a:cs typeface="+mj-cs"/>
              </a:rPr>
              <a:t>ب- الجرائم </a:t>
            </a:r>
            <a:r>
              <a:rPr lang="ar-IQ" b="1" dirty="0">
                <a:cs typeface="+mj-cs"/>
              </a:rPr>
              <a:t>الخاصة</a:t>
            </a:r>
          </a:p>
          <a:p>
            <a:pPr marL="0" indent="0" algn="just">
              <a:buNone/>
            </a:pPr>
            <a:r>
              <a:rPr lang="ar-IQ" dirty="0">
                <a:cs typeface="+mj-cs"/>
              </a:rPr>
              <a:t>وهي الجرائم التي تقع على الغير وأموالهم كالسرقة مثلا ولا تتدخل الدولة في </a:t>
            </a:r>
            <a:r>
              <a:rPr lang="ar-IQ" dirty="0" smtClean="0">
                <a:cs typeface="+mj-cs"/>
              </a:rPr>
              <a:t>تحريكها، ولايلزم </a:t>
            </a:r>
            <a:r>
              <a:rPr lang="ar-IQ" dirty="0">
                <a:cs typeface="+mj-cs"/>
              </a:rPr>
              <a:t>فاعلها عادة إلا بغرامة مالية.</a:t>
            </a:r>
          </a:p>
          <a:p>
            <a:pPr marL="0" indent="0">
              <a:buNone/>
            </a:pPr>
            <a:endParaRPr lang="ar-IQ" dirty="0"/>
          </a:p>
        </p:txBody>
      </p:sp>
    </p:spTree>
    <p:extLst>
      <p:ext uri="{BB962C8B-B14F-4D97-AF65-F5344CB8AC3E}">
        <p14:creationId xmlns:p14="http://schemas.microsoft.com/office/powerpoint/2010/main" val="403622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143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a:spcBef>
                <a:spcPct val="20000"/>
              </a:spcBef>
            </a:pPr>
            <a:r>
              <a:rPr lang="ar-IQ" sz="4000" b="1" dirty="0">
                <a:latin typeface="+mn-lt"/>
                <a:ea typeface="+mn-ea"/>
              </a:rPr>
              <a:t> ماهي وسائل الحد </a:t>
            </a:r>
            <a:r>
              <a:rPr lang="ar-IQ" sz="4000" b="1" dirty="0" smtClean="0">
                <a:latin typeface="+mn-lt"/>
                <a:ea typeface="+mn-ea"/>
              </a:rPr>
              <a:t>من آثار مبدأ القوة والإنتقام </a:t>
            </a:r>
            <a:r>
              <a:rPr lang="ar-IQ" sz="4000" b="1" dirty="0">
                <a:latin typeface="+mn-lt"/>
                <a:ea typeface="+mn-ea"/>
              </a:rPr>
              <a:t>الفردي؟</a:t>
            </a:r>
          </a:p>
        </p:txBody>
      </p:sp>
      <p:sp>
        <p:nvSpPr>
          <p:cNvPr id="3" name="Content Placeholder 2"/>
          <p:cNvSpPr>
            <a:spLocks noGrp="1"/>
          </p:cNvSpPr>
          <p:nvPr>
            <p:ph idx="1"/>
          </p:nvPr>
        </p:nvSpPr>
        <p:spPr>
          <a:xfrm>
            <a:off x="457200" y="1600200"/>
            <a:ext cx="8229600" cy="4925144"/>
          </a:xfrm>
        </p:spPr>
        <p:txBody>
          <a:bodyPr>
            <a:normAutofit/>
          </a:bodyPr>
          <a:lstStyle/>
          <a:p>
            <a:pPr marL="0" indent="0" algn="just">
              <a:buNone/>
            </a:pPr>
            <a:r>
              <a:rPr lang="ar-IQ" sz="4000" b="1" dirty="0">
                <a:solidFill>
                  <a:srgbClr val="7030A0"/>
                </a:solidFill>
                <a:cs typeface="+mj-cs"/>
              </a:rPr>
              <a:t>1-  القصاص</a:t>
            </a:r>
          </a:p>
          <a:p>
            <a:pPr marL="0" indent="0" algn="just">
              <a:buNone/>
            </a:pPr>
            <a:r>
              <a:rPr lang="ar-IQ" dirty="0">
                <a:cs typeface="+mj-cs"/>
              </a:rPr>
              <a:t>فيقتصر الانتقام على إنزال عقوبة بالفاعل تماثل ما ارتكبه من أفعال، ويقوم بهذا القصاص أهل المعتدى عليه. عيناً بعين وسناً بسن وهو نظام أرقى بكثير من الخلع أو التسليم</a:t>
            </a:r>
            <a:r>
              <a:rPr lang="ar-IQ" dirty="0" smtClean="0">
                <a:cs typeface="+mj-cs"/>
              </a:rPr>
              <a:t>.</a:t>
            </a:r>
          </a:p>
          <a:p>
            <a:pPr marL="0" indent="0" algn="just">
              <a:buNone/>
            </a:pPr>
            <a:r>
              <a:rPr lang="ar-IQ" dirty="0">
                <a:cs typeface="+mj-cs"/>
              </a:rPr>
              <a:t/>
            </a:r>
            <a:br>
              <a:rPr lang="ar-IQ" dirty="0">
                <a:cs typeface="+mj-cs"/>
              </a:rPr>
            </a:br>
            <a:r>
              <a:rPr lang="ar-IQ" dirty="0">
                <a:cs typeface="+mj-cs"/>
              </a:rPr>
              <a:t>ونجد له تطبيقاً فى الشريعة الإسلامية والشريعة اليهودية والقانون الروماني وقوانين بابل وأشور، وظل مأخوذاً به زمناً طويلاً لدى الإغريق والقبائل الجرمانية وما زالت بعض القوانين الحديثة تطبق القصاص فى حالة القتل العمد</a:t>
            </a:r>
            <a:r>
              <a:rPr lang="ar-IQ" dirty="0"/>
              <a:t>.</a:t>
            </a:r>
          </a:p>
        </p:txBody>
      </p:sp>
    </p:spTree>
    <p:extLst>
      <p:ext uri="{BB962C8B-B14F-4D97-AF65-F5344CB8AC3E}">
        <p14:creationId xmlns:p14="http://schemas.microsoft.com/office/powerpoint/2010/main" val="3407571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pPr marL="0" indent="0">
              <a:buNone/>
            </a:pPr>
            <a:r>
              <a:rPr lang="ar-IQ" sz="4400" b="1" dirty="0">
                <a:solidFill>
                  <a:srgbClr val="7030A0"/>
                </a:solidFill>
                <a:ea typeface="+mj-ea"/>
                <a:cs typeface="Times New Roman"/>
              </a:rPr>
              <a:t>2- الدية</a:t>
            </a:r>
            <a:endParaRPr lang="ar-IQ" dirty="0" smtClean="0">
              <a:solidFill>
                <a:srgbClr val="7030A0"/>
              </a:solidFill>
              <a:cs typeface="+mj-cs"/>
            </a:endParaRPr>
          </a:p>
          <a:p>
            <a:pPr marL="0" indent="0" algn="just">
              <a:buNone/>
            </a:pPr>
            <a:r>
              <a:rPr lang="ar-IQ" dirty="0" smtClean="0">
                <a:cs typeface="+mj-cs"/>
              </a:rPr>
              <a:t>وهي </a:t>
            </a:r>
            <a:r>
              <a:rPr lang="ar-IQ" dirty="0">
                <a:cs typeface="+mj-cs"/>
              </a:rPr>
              <a:t>مبلغ من المال يدفعه الجاني او جماعته الى المجني علية او  افراد جماعته لقاء تنازلهم عن الاخذ بالثار باستعمال القوة.</a:t>
            </a:r>
          </a:p>
          <a:p>
            <a:pPr marL="0" indent="0" algn="just">
              <a:buNone/>
            </a:pPr>
            <a:r>
              <a:rPr lang="ar-IQ" dirty="0">
                <a:cs typeface="+mj-cs"/>
              </a:rPr>
              <a:t> </a:t>
            </a:r>
            <a:r>
              <a:rPr lang="ar-IQ" dirty="0" smtClean="0">
                <a:cs typeface="+mj-cs"/>
              </a:rPr>
              <a:t>وقد استعمل </a:t>
            </a:r>
            <a:r>
              <a:rPr lang="ar-IQ" dirty="0">
                <a:cs typeface="+mj-cs"/>
              </a:rPr>
              <a:t>الدية اقوام قديمة كثيرة منها العرب والهنود والرومان والجرمان. </a:t>
            </a:r>
          </a:p>
          <a:p>
            <a:pPr marL="0" indent="0" algn="just">
              <a:buNone/>
            </a:pPr>
            <a:r>
              <a:rPr lang="ar-IQ" dirty="0">
                <a:cs typeface="+mj-cs"/>
              </a:rPr>
              <a:t>ظهر النظام الدية فى مرحلة وصلت فيها الجماعة إلى درجة كبيرة من التقدم حينما توافرت لديها الأموال بعد الاعتماد على الزراعة</a:t>
            </a:r>
            <a:r>
              <a:rPr lang="ar-IQ" dirty="0" smtClean="0">
                <a:cs typeface="+mj-cs"/>
              </a:rPr>
              <a:t>. فيقوم </a:t>
            </a:r>
            <a:r>
              <a:rPr lang="ar-IQ" dirty="0">
                <a:cs typeface="+mj-cs"/>
              </a:rPr>
              <a:t>الجاني وأهله ب: </a:t>
            </a:r>
          </a:p>
          <a:p>
            <a:pPr marL="0" indent="0" algn="just">
              <a:buNone/>
            </a:pPr>
            <a:r>
              <a:rPr lang="ar-IQ" dirty="0" smtClean="0">
                <a:cs typeface="+mj-cs"/>
              </a:rPr>
              <a:t>أ- </a:t>
            </a:r>
            <a:r>
              <a:rPr lang="ar-IQ" dirty="0">
                <a:cs typeface="+mj-cs"/>
              </a:rPr>
              <a:t>بتسليم عدد من عبيدهم.</a:t>
            </a:r>
          </a:p>
          <a:p>
            <a:pPr marL="0" indent="0" algn="just">
              <a:buNone/>
            </a:pPr>
            <a:r>
              <a:rPr lang="ar-IQ" dirty="0" smtClean="0">
                <a:cs typeface="+mj-cs"/>
              </a:rPr>
              <a:t>ب-  </a:t>
            </a:r>
            <a:r>
              <a:rPr lang="ar-IQ" dirty="0">
                <a:cs typeface="+mj-cs"/>
              </a:rPr>
              <a:t>رؤوس الماشية لأهل المجني عليه. </a:t>
            </a:r>
          </a:p>
          <a:p>
            <a:pPr marL="0" indent="0" algn="just">
              <a:buNone/>
            </a:pPr>
            <a:r>
              <a:rPr lang="ar-IQ" dirty="0" smtClean="0">
                <a:cs typeface="+mj-cs"/>
              </a:rPr>
              <a:t>ج- </a:t>
            </a:r>
            <a:r>
              <a:rPr lang="ar-IQ" dirty="0">
                <a:cs typeface="+mj-cs"/>
              </a:rPr>
              <a:t>يقوم بتزويجه من إحدى قريباته</a:t>
            </a:r>
          </a:p>
          <a:p>
            <a:pPr marL="0" indent="0">
              <a:buNone/>
            </a:pPr>
            <a:endParaRPr lang="ar-IQ" dirty="0"/>
          </a:p>
        </p:txBody>
      </p:sp>
    </p:spTree>
    <p:extLst>
      <p:ext uri="{BB962C8B-B14F-4D97-AF65-F5344CB8AC3E}">
        <p14:creationId xmlns:p14="http://schemas.microsoft.com/office/powerpoint/2010/main" val="74842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p:spPr>
        <p:txBody>
          <a:bodyPr>
            <a:normAutofit/>
          </a:bodyPr>
          <a:lstStyle/>
          <a:p>
            <a:pPr marL="0" indent="0">
              <a:buNone/>
            </a:pPr>
            <a:r>
              <a:rPr lang="ar-IQ" b="1" dirty="0">
                <a:solidFill>
                  <a:srgbClr val="7030A0"/>
                </a:solidFill>
                <a:ea typeface="+mj-ea"/>
              </a:rPr>
              <a:t>متى اصبحت الدية وسيلة إجبارية</a:t>
            </a:r>
            <a:r>
              <a:rPr lang="ar-IQ" b="1" dirty="0" smtClean="0">
                <a:solidFill>
                  <a:srgbClr val="7030A0"/>
                </a:solidFill>
                <a:ea typeface="+mj-ea"/>
              </a:rPr>
              <a:t>؟</a:t>
            </a:r>
          </a:p>
          <a:p>
            <a:pPr marL="0" indent="0">
              <a:buNone/>
            </a:pPr>
            <a:r>
              <a:rPr lang="ar-IQ" sz="2800" b="1" dirty="0" smtClean="0">
                <a:solidFill>
                  <a:prstClr val="black"/>
                </a:solidFill>
                <a:ea typeface="+mj-ea"/>
              </a:rPr>
              <a:t>أ</a:t>
            </a:r>
            <a:r>
              <a:rPr lang="ar-IQ" sz="2800" dirty="0" smtClean="0"/>
              <a:t>-ازدادت (قويت) السلطة العامة.</a:t>
            </a:r>
          </a:p>
          <a:p>
            <a:pPr marL="0" indent="0">
              <a:buNone/>
            </a:pPr>
            <a:r>
              <a:rPr lang="ar-IQ" sz="2800" dirty="0" smtClean="0"/>
              <a:t>ب- </a:t>
            </a:r>
            <a:r>
              <a:rPr lang="ar-IQ" sz="2800" dirty="0"/>
              <a:t>أدراك رأي العام باستقرار النظام في </a:t>
            </a:r>
            <a:r>
              <a:rPr lang="ar-IQ" sz="2800" dirty="0" smtClean="0"/>
              <a:t>المجتمع، </a:t>
            </a:r>
            <a:r>
              <a:rPr lang="ar-IQ" sz="2800" dirty="0"/>
              <a:t>و ضرورة تجنب أعمال الثأر </a:t>
            </a:r>
            <a:r>
              <a:rPr lang="ar-IQ" sz="2800" dirty="0" smtClean="0"/>
              <a:t>والانتقام </a:t>
            </a:r>
            <a:r>
              <a:rPr lang="ar-IQ" sz="2800" dirty="0"/>
              <a:t>الفردي. </a:t>
            </a:r>
          </a:p>
          <a:p>
            <a:pPr marL="0" lvl="0" indent="0" algn="just">
              <a:buNone/>
            </a:pPr>
            <a:r>
              <a:rPr lang="ar-IQ" b="1" dirty="0">
                <a:solidFill>
                  <a:srgbClr val="7030A0"/>
                </a:solidFill>
              </a:rPr>
              <a:t>3- التخلي عن المجرم</a:t>
            </a:r>
          </a:p>
          <a:p>
            <a:pPr marL="0" lvl="0" indent="0" algn="just">
              <a:buNone/>
            </a:pPr>
            <a:r>
              <a:rPr lang="ar-IQ" sz="2800" dirty="0">
                <a:solidFill>
                  <a:prstClr val="black"/>
                </a:solidFill>
              </a:rPr>
              <a:t>خلع</a:t>
            </a:r>
            <a:r>
              <a:rPr lang="ar-IQ" sz="3000" dirty="0">
                <a:solidFill>
                  <a:prstClr val="black"/>
                </a:solidFill>
              </a:rPr>
              <a:t> الجاني: وصورته أن جماعة المعتدى تقطع صلتها به وتتبرأ منه فتطرده من حظيرتها فيصبح دمه مهدوراً ويحرم على أي شخص أو جماعة حمايته. القبائل العربية قبل الإسلام هذا النظام تحت اسم (الخلع</a:t>
            </a:r>
            <a:r>
              <a:rPr lang="ar-IQ" sz="3000" dirty="0" smtClean="0">
                <a:solidFill>
                  <a:prstClr val="black"/>
                </a:solidFill>
              </a:rPr>
              <a:t>)، ويعرف </a:t>
            </a:r>
            <a:r>
              <a:rPr lang="ar-IQ" sz="3000" dirty="0">
                <a:solidFill>
                  <a:prstClr val="black"/>
                </a:solidFill>
              </a:rPr>
              <a:t>المخلوع لدى الإغريق باسم طريد </a:t>
            </a:r>
            <a:r>
              <a:rPr lang="ar-IQ" sz="3000" dirty="0" smtClean="0">
                <a:solidFill>
                  <a:prstClr val="black"/>
                </a:solidFill>
              </a:rPr>
              <a:t>العدالة، </a:t>
            </a:r>
            <a:r>
              <a:rPr lang="ar-IQ" sz="3000" dirty="0">
                <a:solidFill>
                  <a:prstClr val="black"/>
                </a:solidFill>
              </a:rPr>
              <a:t>وعرفت القبائل الساكسونية هذا النظام تحت اسم الخروج </a:t>
            </a:r>
            <a:r>
              <a:rPr lang="ar-IQ" sz="3000" dirty="0" smtClean="0">
                <a:solidFill>
                  <a:prstClr val="black"/>
                </a:solidFill>
              </a:rPr>
              <a:t>على القانون</a:t>
            </a:r>
            <a:r>
              <a:rPr lang="ar-IQ" sz="3000" dirty="0">
                <a:solidFill>
                  <a:prstClr val="black"/>
                </a:solidFill>
              </a:rPr>
              <a:t>. وعرفته الشريعة اليهودية باسم (السخط) وطبقته الكنيسة الكاثوليكية باسم (اللعن</a:t>
            </a:r>
            <a:r>
              <a:rPr lang="ar-IQ" sz="3000" dirty="0" smtClean="0">
                <a:solidFill>
                  <a:prstClr val="black"/>
                </a:solidFill>
              </a:rPr>
              <a:t>).</a:t>
            </a:r>
            <a:endParaRPr lang="ar-IQ" dirty="0"/>
          </a:p>
          <a:p>
            <a:pPr marL="0" indent="0">
              <a:buNone/>
            </a:pPr>
            <a:endParaRPr lang="ar-IQ" dirty="0"/>
          </a:p>
          <a:p>
            <a:pPr marL="0" indent="0">
              <a:buNone/>
            </a:pPr>
            <a:endParaRPr lang="ar-IQ" dirty="0"/>
          </a:p>
          <a:p>
            <a:pPr marL="0" indent="0">
              <a:buNone/>
            </a:pPr>
            <a:endParaRPr lang="ar-IQ" dirty="0"/>
          </a:p>
        </p:txBody>
      </p:sp>
    </p:spTree>
    <p:extLst>
      <p:ext uri="{BB962C8B-B14F-4D97-AF65-F5344CB8AC3E}">
        <p14:creationId xmlns:p14="http://schemas.microsoft.com/office/powerpoint/2010/main" val="3767066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ar-IQ" b="1" dirty="0"/>
              <a:t>رابعاً: نظام القضاء</a:t>
            </a:r>
          </a:p>
        </p:txBody>
      </p:sp>
      <p:sp>
        <p:nvSpPr>
          <p:cNvPr id="3" name="Content Placeholder 2"/>
          <p:cNvSpPr>
            <a:spLocks noGrp="1"/>
          </p:cNvSpPr>
          <p:nvPr>
            <p:ph idx="1"/>
          </p:nvPr>
        </p:nvSpPr>
        <p:spPr>
          <a:xfrm>
            <a:off x="457200" y="1600201"/>
            <a:ext cx="8229600" cy="676672"/>
          </a:xfrm>
        </p:spPr>
        <p:txBody>
          <a:bodyPr/>
          <a:lstStyle/>
          <a:p>
            <a:pPr marL="0" indent="0" algn="ctr">
              <a:buNone/>
            </a:pPr>
            <a:r>
              <a:rPr lang="ar-IQ" dirty="0">
                <a:cs typeface="+mj-cs"/>
              </a:rPr>
              <a:t>يقسم القضاء </a:t>
            </a:r>
            <a:r>
              <a:rPr lang="ar-IQ" dirty="0" smtClean="0">
                <a:cs typeface="+mj-cs"/>
              </a:rPr>
              <a:t>الى ثلاث </a:t>
            </a:r>
            <a:r>
              <a:rPr lang="ar-IQ" dirty="0">
                <a:cs typeface="+mj-cs"/>
              </a:rPr>
              <a:t>مراحل</a:t>
            </a:r>
            <a:r>
              <a:rPr lang="ar-IQ" dirty="0" smtClean="0">
                <a:cs typeface="+mj-cs"/>
              </a:rPr>
              <a:t>:</a:t>
            </a:r>
            <a:endParaRPr lang="ar-IQ" dirty="0">
              <a:cs typeface="+mj-cs"/>
            </a:endParaRPr>
          </a:p>
        </p:txBody>
      </p:sp>
      <p:graphicFrame>
        <p:nvGraphicFramePr>
          <p:cNvPr id="4" name="Diagram 3"/>
          <p:cNvGraphicFramePr/>
          <p:nvPr>
            <p:extLst>
              <p:ext uri="{D42A27DB-BD31-4B8C-83A1-F6EECF244321}">
                <p14:modId xmlns:p14="http://schemas.microsoft.com/office/powerpoint/2010/main" val="2520159911"/>
              </p:ext>
            </p:extLst>
          </p:nvPr>
        </p:nvGraphicFramePr>
        <p:xfrm>
          <a:off x="1691680" y="234888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483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624736"/>
          </a:xfrm>
        </p:spPr>
        <p:txBody>
          <a:bodyPr>
            <a:normAutofit fontScale="92500" lnSpcReduction="10000"/>
          </a:bodyPr>
          <a:lstStyle/>
          <a:p>
            <a:pPr marL="0" indent="0" algn="just">
              <a:buNone/>
            </a:pPr>
            <a:r>
              <a:rPr lang="ar-IQ" b="1" dirty="0" smtClean="0">
                <a:solidFill>
                  <a:schemeClr val="accent6">
                    <a:lumMod val="75000"/>
                  </a:schemeClr>
                </a:solidFill>
                <a:ea typeface="+mj-ea"/>
                <a:cs typeface="Times New Roman"/>
              </a:rPr>
              <a:t>1- </a:t>
            </a:r>
            <a:r>
              <a:rPr lang="ar-IQ" b="1" dirty="0">
                <a:solidFill>
                  <a:schemeClr val="accent6">
                    <a:lumMod val="75000"/>
                  </a:schemeClr>
                </a:solidFill>
                <a:ea typeface="+mj-ea"/>
                <a:cs typeface="Times New Roman"/>
              </a:rPr>
              <a:t>مرحلة القضاء الخاص</a:t>
            </a:r>
            <a:endParaRPr lang="ar-IQ" dirty="0" smtClean="0">
              <a:solidFill>
                <a:schemeClr val="accent6">
                  <a:lumMod val="75000"/>
                </a:schemeClr>
              </a:solidFill>
              <a:cs typeface="+mj-cs"/>
            </a:endParaRPr>
          </a:p>
          <a:p>
            <a:pPr marL="0" indent="0" algn="just">
              <a:buNone/>
            </a:pPr>
            <a:r>
              <a:rPr lang="ar-IQ" sz="2800" dirty="0" smtClean="0">
                <a:cs typeface="+mj-cs"/>
              </a:rPr>
              <a:t> </a:t>
            </a:r>
            <a:r>
              <a:rPr lang="ar-IQ" sz="3000" dirty="0" smtClean="0">
                <a:cs typeface="+mj-cs"/>
              </a:rPr>
              <a:t>لم تعرف الجماعة البدائية أكثر من قضاء رب الأسرة بين أفرادها . وأما علاقاتها مع الجماعات الأخرى فقد كان يحددها الأنتقام الفردي بأستعمال القوة، </a:t>
            </a:r>
            <a:r>
              <a:rPr lang="ar-IQ" sz="3000" dirty="0">
                <a:cs typeface="+mj-cs"/>
              </a:rPr>
              <a:t>كما كانوا هم الذين يحددون </a:t>
            </a:r>
            <a:r>
              <a:rPr lang="ar-IQ" sz="3000" dirty="0" smtClean="0">
                <a:cs typeface="+mj-cs"/>
              </a:rPr>
              <a:t>حقوقهم وكيفية تحصيل الحقوق التي قدرتها أو إنزال العقوبات التي عينتها بما كانت تملك من قوة. </a:t>
            </a:r>
          </a:p>
          <a:p>
            <a:pPr marL="0" indent="0" algn="just">
              <a:buNone/>
            </a:pPr>
            <a:r>
              <a:rPr lang="ar-IQ" b="1" dirty="0" smtClean="0">
                <a:solidFill>
                  <a:schemeClr val="accent6">
                    <a:lumMod val="75000"/>
                  </a:schemeClr>
                </a:solidFill>
                <a:cs typeface="+mj-cs"/>
              </a:rPr>
              <a:t>2-مرحلة </a:t>
            </a:r>
            <a:r>
              <a:rPr lang="ar-IQ" b="1" dirty="0">
                <a:solidFill>
                  <a:schemeClr val="accent6">
                    <a:lumMod val="75000"/>
                  </a:schemeClr>
                </a:solidFill>
                <a:cs typeface="+mj-cs"/>
              </a:rPr>
              <a:t>التحكيم </a:t>
            </a:r>
            <a:r>
              <a:rPr lang="ar-IQ" b="1" dirty="0" smtClean="0">
                <a:solidFill>
                  <a:schemeClr val="accent6">
                    <a:lumMod val="75000"/>
                  </a:schemeClr>
                </a:solidFill>
                <a:cs typeface="+mj-cs"/>
              </a:rPr>
              <a:t>الاختياري</a:t>
            </a:r>
            <a:endParaRPr lang="ar-IQ" sz="2800" dirty="0">
              <a:cs typeface="+mj-cs"/>
            </a:endParaRPr>
          </a:p>
          <a:p>
            <a:pPr marL="0" indent="0" algn="just">
              <a:buNone/>
            </a:pPr>
            <a:r>
              <a:rPr lang="ar-IQ" sz="3000" dirty="0" smtClean="0">
                <a:cs typeface="+mj-cs"/>
              </a:rPr>
              <a:t>استعملت لتقلل من استعمال القوة، واصبح </a:t>
            </a:r>
            <a:r>
              <a:rPr lang="ar-IQ" sz="3000" dirty="0">
                <a:cs typeface="+mj-cs"/>
              </a:rPr>
              <a:t>من حق المدعي </a:t>
            </a:r>
            <a:r>
              <a:rPr lang="ar-IQ" sz="3000" b="1" dirty="0">
                <a:cs typeface="+mj-cs"/>
              </a:rPr>
              <a:t>اللجوء الى القوة أو التحكيم، </a:t>
            </a:r>
            <a:r>
              <a:rPr lang="ar-IQ" sz="3000" dirty="0">
                <a:cs typeface="+mj-cs"/>
              </a:rPr>
              <a:t>فقد كانوا يحتكمون الى رجال الدين ورؤساء القبائل وبهذا لم يترك استعمال القوة الا القليل وعليه اوجبوا على الخصوم اختيار حكم يعرضون عليه </a:t>
            </a:r>
            <a:r>
              <a:rPr lang="ar-IQ" sz="3000" dirty="0" smtClean="0">
                <a:cs typeface="+mj-cs"/>
              </a:rPr>
              <a:t>الدعوى.</a:t>
            </a:r>
          </a:p>
          <a:p>
            <a:pPr marL="0" indent="0" algn="just">
              <a:buNone/>
            </a:pPr>
            <a:r>
              <a:rPr lang="ar-IQ" b="1" dirty="0" smtClean="0">
                <a:solidFill>
                  <a:schemeClr val="accent6">
                    <a:lumMod val="75000"/>
                  </a:schemeClr>
                </a:solidFill>
                <a:ea typeface="+mj-ea"/>
                <a:cs typeface="Times New Roman"/>
              </a:rPr>
              <a:t>3-مرحلة </a:t>
            </a:r>
            <a:r>
              <a:rPr lang="ar-IQ" b="1" dirty="0">
                <a:solidFill>
                  <a:schemeClr val="accent6">
                    <a:lumMod val="75000"/>
                  </a:schemeClr>
                </a:solidFill>
                <a:ea typeface="+mj-ea"/>
                <a:cs typeface="Times New Roman"/>
              </a:rPr>
              <a:t>التحكيم </a:t>
            </a:r>
            <a:r>
              <a:rPr lang="ar-IQ" b="1" dirty="0" smtClean="0">
                <a:solidFill>
                  <a:schemeClr val="accent6">
                    <a:lumMod val="75000"/>
                  </a:schemeClr>
                </a:solidFill>
                <a:ea typeface="+mj-ea"/>
                <a:cs typeface="Times New Roman"/>
              </a:rPr>
              <a:t>الالزامي</a:t>
            </a:r>
          </a:p>
          <a:p>
            <a:pPr marL="0" lvl="0" indent="0" algn="just">
              <a:buNone/>
            </a:pPr>
            <a:r>
              <a:rPr lang="ar-IQ" sz="3000" dirty="0" smtClean="0">
                <a:solidFill>
                  <a:prstClr val="black"/>
                </a:solidFill>
              </a:rPr>
              <a:t>فلما قويت السلطة العامة واستطاعت أن تتدخل لإقرار النظام في المجتمع عملت على منع الأفراد من أستعمال القوة في حسم دعاويهم. ففرضت على الخصوم اختيار حكم يعرضون عليه الدعوى. فإن لم يتفقوا على اختيار حكم فإن الهيئة العامة تختاره لهم</a:t>
            </a:r>
            <a:r>
              <a:rPr lang="ar-IQ" dirty="0" smtClean="0">
                <a:solidFill>
                  <a:prstClr val="black"/>
                </a:solidFill>
              </a:rPr>
              <a:t>.</a:t>
            </a:r>
            <a:endParaRPr lang="ar-IQ" dirty="0"/>
          </a:p>
        </p:txBody>
      </p:sp>
    </p:spTree>
    <p:extLst>
      <p:ext uri="{BB962C8B-B14F-4D97-AF65-F5344CB8AC3E}">
        <p14:creationId xmlns:p14="http://schemas.microsoft.com/office/powerpoint/2010/main" val="129093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95131D6-EE9C-401B-94B2-AFAFC6E38D32}"/>
              </a:ext>
            </a:extLst>
          </p:cNvPr>
          <p:cNvSpPr>
            <a:spLocks noGrp="1"/>
          </p:cNvSpPr>
          <p:nvPr>
            <p:ph idx="1"/>
          </p:nvPr>
        </p:nvSpPr>
        <p:spPr>
          <a:xfrm>
            <a:off x="179512" y="1052736"/>
            <a:ext cx="8712968" cy="5688632"/>
          </a:xfrm>
        </p:spPr>
        <p:txBody>
          <a:bodyPr>
            <a:normAutofit fontScale="92500" lnSpcReduction="20000"/>
          </a:bodyPr>
          <a:lstStyle/>
          <a:p>
            <a:pPr marL="0" indent="0" algn="just">
              <a:buNone/>
            </a:pPr>
            <a:r>
              <a:rPr lang="ar-IQ" b="1" dirty="0" smtClean="0">
                <a:solidFill>
                  <a:schemeClr val="accent6">
                    <a:lumMod val="75000"/>
                  </a:schemeClr>
                </a:solidFill>
                <a:ea typeface="+mj-ea"/>
                <a:cs typeface="Times New Roman"/>
              </a:rPr>
              <a:t>1-دعوى </a:t>
            </a:r>
            <a:r>
              <a:rPr lang="ar-IQ" b="1" dirty="0">
                <a:solidFill>
                  <a:schemeClr val="accent6">
                    <a:lumMod val="75000"/>
                  </a:schemeClr>
                </a:solidFill>
                <a:ea typeface="+mj-ea"/>
                <a:cs typeface="Times New Roman"/>
              </a:rPr>
              <a:t>إلقاء اليد</a:t>
            </a:r>
            <a:endParaRPr lang="ar-IQ" b="1" dirty="0" smtClean="0">
              <a:solidFill>
                <a:schemeClr val="accent6">
                  <a:lumMod val="75000"/>
                </a:schemeClr>
              </a:solidFill>
            </a:endParaRPr>
          </a:p>
          <a:p>
            <a:pPr marL="514350" indent="-514350">
              <a:buFont typeface="+mj-lt"/>
              <a:buAutoNum type="arabicParenR"/>
            </a:pPr>
            <a:r>
              <a:rPr lang="ar-IQ" sz="3000" dirty="0" smtClean="0"/>
              <a:t>القاء </a:t>
            </a:r>
            <a:r>
              <a:rPr lang="ar-IQ" sz="3000" dirty="0"/>
              <a:t>القبض على المدين</a:t>
            </a:r>
          </a:p>
          <a:p>
            <a:pPr marL="514350" indent="-514350">
              <a:buFont typeface="+mj-lt"/>
              <a:buAutoNum type="arabicParenR"/>
            </a:pPr>
            <a:r>
              <a:rPr lang="ar-IQ" sz="3000" dirty="0"/>
              <a:t>إحتجازه و الى 60 يوماُ الى أن يتم الوفاء بالدين.</a:t>
            </a:r>
          </a:p>
          <a:p>
            <a:pPr marL="514350" indent="-514350">
              <a:buFont typeface="+mj-lt"/>
              <a:buAutoNum type="arabicParenR"/>
            </a:pPr>
            <a:r>
              <a:rPr lang="ar-IQ" sz="3000" dirty="0"/>
              <a:t>أما بيعه أو قتله</a:t>
            </a:r>
            <a:r>
              <a:rPr lang="ar-IQ" sz="3000" dirty="0" smtClean="0"/>
              <a:t>.</a:t>
            </a:r>
          </a:p>
          <a:p>
            <a:pPr marL="0" indent="0">
              <a:buNone/>
            </a:pPr>
            <a:endParaRPr lang="ar-IQ" sz="3000" dirty="0" smtClean="0"/>
          </a:p>
          <a:p>
            <a:pPr marL="0" indent="0">
              <a:buNone/>
            </a:pPr>
            <a:r>
              <a:rPr lang="ar-IQ" b="1" dirty="0" smtClean="0">
                <a:solidFill>
                  <a:schemeClr val="accent6">
                    <a:lumMod val="75000"/>
                  </a:schemeClr>
                </a:solidFill>
              </a:rPr>
              <a:t>2- دعوى أخذ رهينة</a:t>
            </a:r>
          </a:p>
          <a:p>
            <a:pPr marL="514350" lvl="0" indent="-514350" algn="just">
              <a:buFont typeface="+mj-lt"/>
              <a:buAutoNum type="arabicParenR"/>
            </a:pPr>
            <a:r>
              <a:rPr lang="ar-IQ" sz="3000" dirty="0">
                <a:solidFill>
                  <a:prstClr val="black"/>
                </a:solidFill>
                <a:cs typeface="Times New Roman"/>
              </a:rPr>
              <a:t>وهي تفوه الدائن ببعض الديون المفترضة بعبارات معينة في حضور عدد من الشهود</a:t>
            </a:r>
            <a:r>
              <a:rPr lang="en-US" sz="3000" dirty="0">
                <a:solidFill>
                  <a:prstClr val="black"/>
                </a:solidFill>
              </a:rPr>
              <a:t>.</a:t>
            </a:r>
            <a:r>
              <a:rPr lang="ar-IQ" sz="3000" dirty="0">
                <a:solidFill>
                  <a:prstClr val="black"/>
                </a:solidFill>
                <a:cs typeface="Times New Roman"/>
              </a:rPr>
              <a:t> </a:t>
            </a:r>
            <a:endParaRPr lang="en-US" sz="3000" dirty="0">
              <a:solidFill>
                <a:prstClr val="black"/>
              </a:solidFill>
            </a:endParaRPr>
          </a:p>
          <a:p>
            <a:pPr marL="514350" lvl="0" indent="-514350" algn="just">
              <a:buFont typeface="+mj-lt"/>
              <a:buAutoNum type="arabicParenR"/>
            </a:pPr>
            <a:r>
              <a:rPr lang="ku-Arab-IQ" sz="3000" dirty="0">
                <a:solidFill>
                  <a:prstClr val="black"/>
                </a:solidFill>
                <a:cs typeface="Times New Roman"/>
              </a:rPr>
              <a:t>بسبب ديني</a:t>
            </a:r>
            <a:r>
              <a:rPr lang="en-US" sz="3000" dirty="0">
                <a:solidFill>
                  <a:prstClr val="black"/>
                </a:solidFill>
              </a:rPr>
              <a:t>.</a:t>
            </a:r>
          </a:p>
          <a:p>
            <a:pPr marL="514350" lvl="0" indent="-514350" algn="just">
              <a:buFont typeface="+mj-lt"/>
              <a:buAutoNum type="arabicParenR"/>
            </a:pPr>
            <a:r>
              <a:rPr lang="ar-IQ" sz="3000" dirty="0">
                <a:solidFill>
                  <a:prstClr val="black"/>
                </a:solidFill>
                <a:cs typeface="Times New Roman"/>
              </a:rPr>
              <a:t>إذا فعل ذلك اصبح بحكم قانون الالواح ألاثني عشر ومن دون حكم قضائي قد استولى على مال المملوك لمدينه</a:t>
            </a:r>
            <a:r>
              <a:rPr lang="en-US" sz="3000" dirty="0">
                <a:solidFill>
                  <a:prstClr val="black"/>
                </a:solidFill>
              </a:rPr>
              <a:t>.</a:t>
            </a:r>
          </a:p>
          <a:p>
            <a:pPr marL="514350" lvl="0" indent="-514350" algn="just">
              <a:buFont typeface="+mj-lt"/>
              <a:buAutoNum type="arabicParenR"/>
            </a:pPr>
            <a:r>
              <a:rPr lang="ar-IQ" sz="3000" dirty="0">
                <a:solidFill>
                  <a:prstClr val="black"/>
                </a:solidFill>
                <a:cs typeface="Times New Roman"/>
              </a:rPr>
              <a:t>يحجز ذلك المال كرهينه لديه حتى يوفي مدينه بدين</a:t>
            </a:r>
            <a:r>
              <a:rPr lang="en-US" sz="3000" dirty="0">
                <a:solidFill>
                  <a:prstClr val="black"/>
                </a:solidFill>
              </a:rPr>
              <a:t> </a:t>
            </a:r>
            <a:r>
              <a:rPr lang="ar-IQ" sz="3000" dirty="0">
                <a:solidFill>
                  <a:prstClr val="black"/>
                </a:solidFill>
                <a:cs typeface="Times New Roman"/>
              </a:rPr>
              <a:t>و</a:t>
            </a:r>
            <a:r>
              <a:rPr lang="en-US" sz="3000" dirty="0">
                <a:solidFill>
                  <a:prstClr val="black"/>
                </a:solidFill>
              </a:rPr>
              <a:t> </a:t>
            </a:r>
            <a:r>
              <a:rPr lang="ar-IQ" sz="3000" dirty="0">
                <a:solidFill>
                  <a:prstClr val="black"/>
                </a:solidFill>
                <a:cs typeface="Times New Roman"/>
              </a:rPr>
              <a:t>تعتبر هذه الوسيلة من القضاء الفردي في القانون الروماني</a:t>
            </a:r>
            <a:r>
              <a:rPr lang="en-US" sz="3000" dirty="0">
                <a:solidFill>
                  <a:prstClr val="black"/>
                </a:solidFill>
              </a:rPr>
              <a:t>.</a:t>
            </a:r>
            <a:r>
              <a:rPr lang="ar-IQ" sz="3000" dirty="0">
                <a:solidFill>
                  <a:prstClr val="black"/>
                </a:solidFill>
              </a:rPr>
              <a:t> </a:t>
            </a:r>
          </a:p>
          <a:p>
            <a:pPr marL="0" indent="0">
              <a:buNone/>
            </a:pPr>
            <a:endParaRPr lang="en-US" dirty="0"/>
          </a:p>
        </p:txBody>
      </p:sp>
      <p:sp>
        <p:nvSpPr>
          <p:cNvPr id="5" name="TextBox 4"/>
          <p:cNvSpPr txBox="1"/>
          <p:nvPr/>
        </p:nvSpPr>
        <p:spPr>
          <a:xfrm>
            <a:off x="179512" y="332656"/>
            <a:ext cx="864096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r-IQ" sz="3200" b="1" dirty="0" smtClean="0"/>
              <a:t>دعاوى القضائية في القانون الروماني: </a:t>
            </a:r>
            <a:endParaRPr lang="en-US" sz="3200" b="1" dirty="0"/>
          </a:p>
        </p:txBody>
      </p:sp>
    </p:spTree>
    <p:extLst>
      <p:ext uri="{BB962C8B-B14F-4D97-AF65-F5344CB8AC3E}">
        <p14:creationId xmlns:p14="http://schemas.microsoft.com/office/powerpoint/2010/main" val="157235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a:bodyPr>
          <a:lstStyle/>
          <a:p>
            <a:pPr marL="0" indent="0" algn="just">
              <a:buNone/>
            </a:pPr>
            <a:r>
              <a:rPr lang="ar-IQ" b="1" dirty="0" smtClean="0">
                <a:solidFill>
                  <a:schemeClr val="accent6">
                    <a:lumMod val="75000"/>
                  </a:schemeClr>
                </a:solidFill>
                <a:ea typeface="+mj-ea"/>
                <a:cs typeface="Times New Roman"/>
              </a:rPr>
              <a:t>3-دعوى </a:t>
            </a:r>
            <a:r>
              <a:rPr lang="ar-IQ" b="1" dirty="0">
                <a:solidFill>
                  <a:schemeClr val="accent6">
                    <a:lumMod val="75000"/>
                  </a:schemeClr>
                </a:solidFill>
                <a:ea typeface="+mj-ea"/>
                <a:cs typeface="Times New Roman"/>
              </a:rPr>
              <a:t>الرهان او </a:t>
            </a:r>
            <a:r>
              <a:rPr lang="ar-IQ" b="1" dirty="0" smtClean="0">
                <a:solidFill>
                  <a:schemeClr val="accent6">
                    <a:lumMod val="75000"/>
                  </a:schemeClr>
                </a:solidFill>
                <a:ea typeface="+mj-ea"/>
                <a:cs typeface="Times New Roman"/>
              </a:rPr>
              <a:t>القسم</a:t>
            </a:r>
          </a:p>
          <a:p>
            <a:pPr marL="514350" indent="-514350" algn="just">
              <a:buFont typeface="+mj-lt"/>
              <a:buAutoNum type="arabicParenR"/>
            </a:pPr>
            <a:r>
              <a:rPr lang="ar-IQ" sz="2800" dirty="0" smtClean="0">
                <a:cs typeface="+mj-cs"/>
              </a:rPr>
              <a:t>يحضر </a:t>
            </a:r>
            <a:r>
              <a:rPr lang="ar-IQ" sz="2800" dirty="0">
                <a:cs typeface="+mj-cs"/>
              </a:rPr>
              <a:t>الطرفان المال او الشيء المتنازع عليه اما القضاء</a:t>
            </a:r>
            <a:r>
              <a:rPr lang="en-US" sz="2800" dirty="0">
                <a:cs typeface="+mj-cs"/>
              </a:rPr>
              <a:t>.</a:t>
            </a:r>
          </a:p>
          <a:p>
            <a:pPr marL="514350" indent="-514350" algn="just">
              <a:buFont typeface="+mj-lt"/>
              <a:buAutoNum type="arabicParenR"/>
            </a:pPr>
            <a:r>
              <a:rPr lang="ar-IQ" sz="2800" dirty="0">
                <a:cs typeface="+mj-cs"/>
              </a:rPr>
              <a:t> ويشهر عصا ويؤشر ويلمس المال المتنازع عليه ويعلن انه خاص به</a:t>
            </a:r>
            <a:r>
              <a:rPr lang="en-US" sz="2800" dirty="0">
                <a:cs typeface="+mj-cs"/>
              </a:rPr>
              <a:t>.</a:t>
            </a:r>
            <a:r>
              <a:rPr lang="ar-IQ" sz="2800" dirty="0">
                <a:cs typeface="+mj-cs"/>
              </a:rPr>
              <a:t> </a:t>
            </a:r>
            <a:endParaRPr lang="en-US" sz="2800" dirty="0">
              <a:cs typeface="+mj-cs"/>
            </a:endParaRPr>
          </a:p>
          <a:p>
            <a:pPr marL="514350" indent="-514350" algn="just">
              <a:buFont typeface="+mj-lt"/>
              <a:buAutoNum type="arabicParenR"/>
            </a:pPr>
            <a:r>
              <a:rPr lang="ar-IQ" sz="2800" dirty="0">
                <a:cs typeface="+mj-cs"/>
              </a:rPr>
              <a:t>نظام المبارزة وهي استعمال صريح للقوة من اجل الحصول على الحقوق المتنازع عليها .</a:t>
            </a:r>
          </a:p>
          <a:p>
            <a:pPr marL="0" indent="0" algn="just">
              <a:buNone/>
            </a:pPr>
            <a:endParaRPr lang="ar-IQ" sz="2800" dirty="0">
              <a:cs typeface="+mj-cs"/>
            </a:endParaRPr>
          </a:p>
        </p:txBody>
      </p:sp>
    </p:spTree>
    <p:extLst>
      <p:ext uri="{BB962C8B-B14F-4D97-AF65-F5344CB8AC3E}">
        <p14:creationId xmlns:p14="http://schemas.microsoft.com/office/powerpoint/2010/main" val="3777702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817</Words>
  <Application>Microsoft Office PowerPoint</Application>
  <PresentationFormat>On-screen Show (4:3)</PresentationFormat>
  <Paragraphs>87</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PowerPoint Presentation</vt:lpstr>
      <vt:lpstr>ثالثاً: نظام الجريمة والعقاب </vt:lpstr>
      <vt:lpstr> ماهي وسائل الحد من آثار مبدأ القوة والإنتقام الفردي؟</vt:lpstr>
      <vt:lpstr>PowerPoint Presentation</vt:lpstr>
      <vt:lpstr>PowerPoint Presentation</vt:lpstr>
      <vt:lpstr>رابعاً: نظام القضاء</vt:lpstr>
      <vt:lpstr>PowerPoint Presentation</vt:lpstr>
      <vt:lpstr>PowerPoint Presentation</vt:lpstr>
      <vt:lpstr>PowerPoint Presentation</vt:lpstr>
      <vt:lpstr>المبارزة القضائية</vt:lpstr>
      <vt:lpstr>الأسئلة المتوقعة لمحاضرة اليوم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الملكية العقارية</dc:title>
  <dc:creator>R-TEC</dc:creator>
  <cp:lastModifiedBy>HP</cp:lastModifiedBy>
  <cp:revision>23</cp:revision>
  <dcterms:created xsi:type="dcterms:W3CDTF">2020-10-25T20:05:19Z</dcterms:created>
  <dcterms:modified xsi:type="dcterms:W3CDTF">2023-10-27T20:10:46Z</dcterms:modified>
</cp:coreProperties>
</file>