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75" r:id="rId3"/>
    <p:sldId id="261" r:id="rId4"/>
    <p:sldId id="262" r:id="rId5"/>
    <p:sldId id="263" r:id="rId6"/>
    <p:sldId id="265" r:id="rId7"/>
    <p:sldId id="267" r:id="rId8"/>
    <p:sldId id="276" r:id="rId9"/>
    <p:sldId id="273" r:id="rId10"/>
    <p:sldId id="269" r:id="rId11"/>
    <p:sldId id="270" r:id="rId12"/>
    <p:sldId id="27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94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45F8B0-A091-41BF-9FA5-984295D5021A}" type="doc">
      <dgm:prSet loTypeId="urn:microsoft.com/office/officeart/2005/8/layout/process2" loCatId="process" qsTypeId="urn:microsoft.com/office/officeart/2005/8/quickstyle/simple1" qsCatId="simple" csTypeId="urn:microsoft.com/office/officeart/2005/8/colors/colorful1" csCatId="colorful" phldr="1"/>
      <dgm:spPr/>
    </dgm:pt>
    <dgm:pt modelId="{EC85800A-87C0-4DDA-A4E3-B683F55862E5}">
      <dgm:prSet phldrT="[Text]"/>
      <dgm:spPr/>
      <dgm:t>
        <a:bodyPr/>
        <a:lstStyle/>
        <a:p>
          <a:r>
            <a:rPr lang="ar-IQ" dirty="0" smtClean="0"/>
            <a:t>الحكم الإلهي</a:t>
          </a:r>
          <a:endParaRPr lang="en-US" dirty="0"/>
        </a:p>
      </dgm:t>
    </dgm:pt>
    <dgm:pt modelId="{B51DEB8B-1D22-45EB-A8B9-54FB811379D4}" type="parTrans" cxnId="{F313641C-A9AD-46AE-B579-8CA164B9246B}">
      <dgm:prSet/>
      <dgm:spPr/>
      <dgm:t>
        <a:bodyPr/>
        <a:lstStyle/>
        <a:p>
          <a:endParaRPr lang="en-US"/>
        </a:p>
      </dgm:t>
    </dgm:pt>
    <dgm:pt modelId="{114EEE8A-2CE1-4FEB-92EB-540BEDBDE132}" type="sibTrans" cxnId="{F313641C-A9AD-46AE-B579-8CA164B9246B}">
      <dgm:prSet/>
      <dgm:spPr/>
      <dgm:t>
        <a:bodyPr/>
        <a:lstStyle/>
        <a:p>
          <a:endParaRPr lang="en-US"/>
        </a:p>
      </dgm:t>
    </dgm:pt>
    <dgm:pt modelId="{2F591F29-4A64-4760-9F43-84AB277821F2}">
      <dgm:prSet phldrT="[Text]"/>
      <dgm:spPr/>
      <dgm:t>
        <a:bodyPr/>
        <a:lstStyle/>
        <a:p>
          <a:r>
            <a:rPr lang="ar-IQ" dirty="0" smtClean="0"/>
            <a:t>العرف</a:t>
          </a:r>
          <a:endParaRPr lang="en-US" dirty="0"/>
        </a:p>
      </dgm:t>
    </dgm:pt>
    <dgm:pt modelId="{43944BF3-FF8B-444C-95E1-BD45709950C7}" type="parTrans" cxnId="{D904D0C2-CE85-4C9A-9D8D-B1E9EB09B74A}">
      <dgm:prSet/>
      <dgm:spPr/>
      <dgm:t>
        <a:bodyPr/>
        <a:lstStyle/>
        <a:p>
          <a:endParaRPr lang="en-US"/>
        </a:p>
      </dgm:t>
    </dgm:pt>
    <dgm:pt modelId="{F1738740-EF46-4053-AA74-FFFEA0BE5830}" type="sibTrans" cxnId="{D904D0C2-CE85-4C9A-9D8D-B1E9EB09B74A}">
      <dgm:prSet/>
      <dgm:spPr/>
      <dgm:t>
        <a:bodyPr/>
        <a:lstStyle/>
        <a:p>
          <a:endParaRPr lang="en-US"/>
        </a:p>
      </dgm:t>
    </dgm:pt>
    <dgm:pt modelId="{15BC21A1-42A6-4AAF-B256-C5FCA69B50C4}">
      <dgm:prSet phldrT="[Text]"/>
      <dgm:spPr/>
      <dgm:t>
        <a:bodyPr/>
        <a:lstStyle/>
        <a:p>
          <a:r>
            <a:rPr lang="ar-IQ" dirty="0" smtClean="0"/>
            <a:t>القانون المدون</a:t>
          </a:r>
          <a:endParaRPr lang="en-US" dirty="0"/>
        </a:p>
      </dgm:t>
    </dgm:pt>
    <dgm:pt modelId="{C422E47B-E9AC-4882-9167-319B595012FF}" type="parTrans" cxnId="{DAA679CC-8197-43B3-ACA5-32E7E2ABAE19}">
      <dgm:prSet/>
      <dgm:spPr/>
      <dgm:t>
        <a:bodyPr/>
        <a:lstStyle/>
        <a:p>
          <a:endParaRPr lang="en-US"/>
        </a:p>
      </dgm:t>
    </dgm:pt>
    <dgm:pt modelId="{76695F66-944D-4646-BE24-07E01F6E64C8}" type="sibTrans" cxnId="{DAA679CC-8197-43B3-ACA5-32E7E2ABAE19}">
      <dgm:prSet/>
      <dgm:spPr/>
      <dgm:t>
        <a:bodyPr/>
        <a:lstStyle/>
        <a:p>
          <a:endParaRPr lang="en-US"/>
        </a:p>
      </dgm:t>
    </dgm:pt>
    <dgm:pt modelId="{17C79FEF-7377-44DF-86D1-50F8ABC7DF3C}" type="pres">
      <dgm:prSet presAssocID="{F945F8B0-A091-41BF-9FA5-984295D5021A}" presName="linearFlow" presStyleCnt="0">
        <dgm:presLayoutVars>
          <dgm:resizeHandles val="exact"/>
        </dgm:presLayoutVars>
      </dgm:prSet>
      <dgm:spPr/>
    </dgm:pt>
    <dgm:pt modelId="{C71BDA27-18DD-49CB-B6AE-8F1CF71F836E}" type="pres">
      <dgm:prSet presAssocID="{EC85800A-87C0-4DDA-A4E3-B683F55862E5}" presName="node" presStyleLbl="node1" presStyleIdx="0" presStyleCnt="3">
        <dgm:presLayoutVars>
          <dgm:bulletEnabled val="1"/>
        </dgm:presLayoutVars>
      </dgm:prSet>
      <dgm:spPr/>
      <dgm:t>
        <a:bodyPr/>
        <a:lstStyle/>
        <a:p>
          <a:endParaRPr lang="en-US"/>
        </a:p>
      </dgm:t>
    </dgm:pt>
    <dgm:pt modelId="{0B10C752-01A7-463E-B6F6-A0E55FCB98FE}" type="pres">
      <dgm:prSet presAssocID="{114EEE8A-2CE1-4FEB-92EB-540BEDBDE132}" presName="sibTrans" presStyleLbl="sibTrans2D1" presStyleIdx="0" presStyleCnt="2"/>
      <dgm:spPr/>
      <dgm:t>
        <a:bodyPr/>
        <a:lstStyle/>
        <a:p>
          <a:endParaRPr lang="en-US"/>
        </a:p>
      </dgm:t>
    </dgm:pt>
    <dgm:pt modelId="{C9642222-3884-48F5-B30A-584D2E25EA7C}" type="pres">
      <dgm:prSet presAssocID="{114EEE8A-2CE1-4FEB-92EB-540BEDBDE132}" presName="connectorText" presStyleLbl="sibTrans2D1" presStyleIdx="0" presStyleCnt="2"/>
      <dgm:spPr/>
      <dgm:t>
        <a:bodyPr/>
        <a:lstStyle/>
        <a:p>
          <a:endParaRPr lang="en-US"/>
        </a:p>
      </dgm:t>
    </dgm:pt>
    <dgm:pt modelId="{ACFB60AF-837C-4D0F-B098-73C1563C3E18}" type="pres">
      <dgm:prSet presAssocID="{2F591F29-4A64-4760-9F43-84AB277821F2}" presName="node" presStyleLbl="node1" presStyleIdx="1" presStyleCnt="3">
        <dgm:presLayoutVars>
          <dgm:bulletEnabled val="1"/>
        </dgm:presLayoutVars>
      </dgm:prSet>
      <dgm:spPr/>
      <dgm:t>
        <a:bodyPr/>
        <a:lstStyle/>
        <a:p>
          <a:endParaRPr lang="en-US"/>
        </a:p>
      </dgm:t>
    </dgm:pt>
    <dgm:pt modelId="{2FD24F79-D043-4CD8-9A0D-EB383952D1E4}" type="pres">
      <dgm:prSet presAssocID="{F1738740-EF46-4053-AA74-FFFEA0BE5830}" presName="sibTrans" presStyleLbl="sibTrans2D1" presStyleIdx="1" presStyleCnt="2"/>
      <dgm:spPr/>
      <dgm:t>
        <a:bodyPr/>
        <a:lstStyle/>
        <a:p>
          <a:endParaRPr lang="en-US"/>
        </a:p>
      </dgm:t>
    </dgm:pt>
    <dgm:pt modelId="{93090F6A-F58D-4CC8-AD1B-B04E31555EFD}" type="pres">
      <dgm:prSet presAssocID="{F1738740-EF46-4053-AA74-FFFEA0BE5830}" presName="connectorText" presStyleLbl="sibTrans2D1" presStyleIdx="1" presStyleCnt="2"/>
      <dgm:spPr/>
      <dgm:t>
        <a:bodyPr/>
        <a:lstStyle/>
        <a:p>
          <a:endParaRPr lang="en-US"/>
        </a:p>
      </dgm:t>
    </dgm:pt>
    <dgm:pt modelId="{134AC75A-971F-4019-A1F4-08FAC4E81106}" type="pres">
      <dgm:prSet presAssocID="{15BC21A1-42A6-4AAF-B256-C5FCA69B50C4}" presName="node" presStyleLbl="node1" presStyleIdx="2" presStyleCnt="3">
        <dgm:presLayoutVars>
          <dgm:bulletEnabled val="1"/>
        </dgm:presLayoutVars>
      </dgm:prSet>
      <dgm:spPr/>
      <dgm:t>
        <a:bodyPr/>
        <a:lstStyle/>
        <a:p>
          <a:endParaRPr lang="en-US"/>
        </a:p>
      </dgm:t>
    </dgm:pt>
  </dgm:ptLst>
  <dgm:cxnLst>
    <dgm:cxn modelId="{DAA679CC-8197-43B3-ACA5-32E7E2ABAE19}" srcId="{F945F8B0-A091-41BF-9FA5-984295D5021A}" destId="{15BC21A1-42A6-4AAF-B256-C5FCA69B50C4}" srcOrd="2" destOrd="0" parTransId="{C422E47B-E9AC-4882-9167-319B595012FF}" sibTransId="{76695F66-944D-4646-BE24-07E01F6E64C8}"/>
    <dgm:cxn modelId="{C9B6F57C-7A75-49CF-B399-E959D2718F7C}" type="presOf" srcId="{EC85800A-87C0-4DDA-A4E3-B683F55862E5}" destId="{C71BDA27-18DD-49CB-B6AE-8F1CF71F836E}" srcOrd="0" destOrd="0" presId="urn:microsoft.com/office/officeart/2005/8/layout/process2"/>
    <dgm:cxn modelId="{6FEACF23-8B39-45C3-B820-52843160176C}" type="presOf" srcId="{F1738740-EF46-4053-AA74-FFFEA0BE5830}" destId="{93090F6A-F58D-4CC8-AD1B-B04E31555EFD}" srcOrd="1" destOrd="0" presId="urn:microsoft.com/office/officeart/2005/8/layout/process2"/>
    <dgm:cxn modelId="{EAB99C30-0545-4847-BF31-94D45F9DE23E}" type="presOf" srcId="{15BC21A1-42A6-4AAF-B256-C5FCA69B50C4}" destId="{134AC75A-971F-4019-A1F4-08FAC4E81106}" srcOrd="0" destOrd="0" presId="urn:microsoft.com/office/officeart/2005/8/layout/process2"/>
    <dgm:cxn modelId="{F313641C-A9AD-46AE-B579-8CA164B9246B}" srcId="{F945F8B0-A091-41BF-9FA5-984295D5021A}" destId="{EC85800A-87C0-4DDA-A4E3-B683F55862E5}" srcOrd="0" destOrd="0" parTransId="{B51DEB8B-1D22-45EB-A8B9-54FB811379D4}" sibTransId="{114EEE8A-2CE1-4FEB-92EB-540BEDBDE132}"/>
    <dgm:cxn modelId="{1DC6385F-6F1E-4490-9AF6-3204587E3811}" type="presOf" srcId="{2F591F29-4A64-4760-9F43-84AB277821F2}" destId="{ACFB60AF-837C-4D0F-B098-73C1563C3E18}" srcOrd="0" destOrd="0" presId="urn:microsoft.com/office/officeart/2005/8/layout/process2"/>
    <dgm:cxn modelId="{4762977A-18B6-4138-A994-CD65B8C4593B}" type="presOf" srcId="{F1738740-EF46-4053-AA74-FFFEA0BE5830}" destId="{2FD24F79-D043-4CD8-9A0D-EB383952D1E4}" srcOrd="0" destOrd="0" presId="urn:microsoft.com/office/officeart/2005/8/layout/process2"/>
    <dgm:cxn modelId="{6B1430DA-3404-43A9-A8C4-2E598613D50A}" type="presOf" srcId="{F945F8B0-A091-41BF-9FA5-984295D5021A}" destId="{17C79FEF-7377-44DF-86D1-50F8ABC7DF3C}" srcOrd="0" destOrd="0" presId="urn:microsoft.com/office/officeart/2005/8/layout/process2"/>
    <dgm:cxn modelId="{A357219A-1666-4D03-8066-A846400FC99B}" type="presOf" srcId="{114EEE8A-2CE1-4FEB-92EB-540BEDBDE132}" destId="{0B10C752-01A7-463E-B6F6-A0E55FCB98FE}" srcOrd="0" destOrd="0" presId="urn:microsoft.com/office/officeart/2005/8/layout/process2"/>
    <dgm:cxn modelId="{C9A138FB-3BB0-4AC5-9241-97AA4EB5F216}" type="presOf" srcId="{114EEE8A-2CE1-4FEB-92EB-540BEDBDE132}" destId="{C9642222-3884-48F5-B30A-584D2E25EA7C}" srcOrd="1" destOrd="0" presId="urn:microsoft.com/office/officeart/2005/8/layout/process2"/>
    <dgm:cxn modelId="{D904D0C2-CE85-4C9A-9D8D-B1E9EB09B74A}" srcId="{F945F8B0-A091-41BF-9FA5-984295D5021A}" destId="{2F591F29-4A64-4760-9F43-84AB277821F2}" srcOrd="1" destOrd="0" parTransId="{43944BF3-FF8B-444C-95E1-BD45709950C7}" sibTransId="{F1738740-EF46-4053-AA74-FFFEA0BE5830}"/>
    <dgm:cxn modelId="{6A58E578-99DC-4449-B2BF-E45627B60BE1}" type="presParOf" srcId="{17C79FEF-7377-44DF-86D1-50F8ABC7DF3C}" destId="{C71BDA27-18DD-49CB-B6AE-8F1CF71F836E}" srcOrd="0" destOrd="0" presId="urn:microsoft.com/office/officeart/2005/8/layout/process2"/>
    <dgm:cxn modelId="{3AB768DC-20B8-4DD5-8311-207973B2808F}" type="presParOf" srcId="{17C79FEF-7377-44DF-86D1-50F8ABC7DF3C}" destId="{0B10C752-01A7-463E-B6F6-A0E55FCB98FE}" srcOrd="1" destOrd="0" presId="urn:microsoft.com/office/officeart/2005/8/layout/process2"/>
    <dgm:cxn modelId="{56AE358C-E424-43F5-97D5-144A17AE2D42}" type="presParOf" srcId="{0B10C752-01A7-463E-B6F6-A0E55FCB98FE}" destId="{C9642222-3884-48F5-B30A-584D2E25EA7C}" srcOrd="0" destOrd="0" presId="urn:microsoft.com/office/officeart/2005/8/layout/process2"/>
    <dgm:cxn modelId="{AB7410BE-A597-48B2-9B98-4C70A6B1001A}" type="presParOf" srcId="{17C79FEF-7377-44DF-86D1-50F8ABC7DF3C}" destId="{ACFB60AF-837C-4D0F-B098-73C1563C3E18}" srcOrd="2" destOrd="0" presId="urn:microsoft.com/office/officeart/2005/8/layout/process2"/>
    <dgm:cxn modelId="{9F5A2B63-DC30-42E0-954B-EA36ED86D9D7}" type="presParOf" srcId="{17C79FEF-7377-44DF-86D1-50F8ABC7DF3C}" destId="{2FD24F79-D043-4CD8-9A0D-EB383952D1E4}" srcOrd="3" destOrd="0" presId="urn:microsoft.com/office/officeart/2005/8/layout/process2"/>
    <dgm:cxn modelId="{5D2836FD-5042-4392-973B-5D03E6CBC32D}" type="presParOf" srcId="{2FD24F79-D043-4CD8-9A0D-EB383952D1E4}" destId="{93090F6A-F58D-4CC8-AD1B-B04E31555EFD}" srcOrd="0" destOrd="0" presId="urn:microsoft.com/office/officeart/2005/8/layout/process2"/>
    <dgm:cxn modelId="{D7700D88-2044-4F8B-A0D3-B61171826B9A}" type="presParOf" srcId="{17C79FEF-7377-44DF-86D1-50F8ABC7DF3C}" destId="{134AC75A-971F-4019-A1F4-08FAC4E81106}"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1BDA27-18DD-49CB-B6AE-8F1CF71F836E}">
      <dsp:nvSpPr>
        <dsp:cNvPr id="0" name=""/>
        <dsp:cNvSpPr/>
      </dsp:nvSpPr>
      <dsp:spPr>
        <a:xfrm>
          <a:off x="2878097" y="0"/>
          <a:ext cx="2606754" cy="144819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ar-IQ" sz="3900" kern="1200" dirty="0" smtClean="0"/>
            <a:t>الحكم الإلهي</a:t>
          </a:r>
          <a:endParaRPr lang="en-US" sz="3900" kern="1200" dirty="0"/>
        </a:p>
      </dsp:txBody>
      <dsp:txXfrm>
        <a:off x="2920513" y="42416"/>
        <a:ext cx="2521922" cy="1363365"/>
      </dsp:txXfrm>
    </dsp:sp>
    <dsp:sp modelId="{0B10C752-01A7-463E-B6F6-A0E55FCB98FE}">
      <dsp:nvSpPr>
        <dsp:cNvPr id="0" name=""/>
        <dsp:cNvSpPr/>
      </dsp:nvSpPr>
      <dsp:spPr>
        <a:xfrm rot="5400000">
          <a:off x="3909938" y="1484401"/>
          <a:ext cx="543073" cy="65168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rot="-5400000">
        <a:off x="3985969" y="1538708"/>
        <a:ext cx="391012" cy="380151"/>
      </dsp:txXfrm>
    </dsp:sp>
    <dsp:sp modelId="{ACFB60AF-837C-4D0F-B098-73C1563C3E18}">
      <dsp:nvSpPr>
        <dsp:cNvPr id="0" name=""/>
        <dsp:cNvSpPr/>
      </dsp:nvSpPr>
      <dsp:spPr>
        <a:xfrm>
          <a:off x="2878097" y="2172295"/>
          <a:ext cx="2606754" cy="144819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ar-IQ" sz="3900" kern="1200" dirty="0" smtClean="0"/>
            <a:t>العرف</a:t>
          </a:r>
          <a:endParaRPr lang="en-US" sz="3900" kern="1200" dirty="0"/>
        </a:p>
      </dsp:txBody>
      <dsp:txXfrm>
        <a:off x="2920513" y="2214711"/>
        <a:ext cx="2521922" cy="1363365"/>
      </dsp:txXfrm>
    </dsp:sp>
    <dsp:sp modelId="{2FD24F79-D043-4CD8-9A0D-EB383952D1E4}">
      <dsp:nvSpPr>
        <dsp:cNvPr id="0" name=""/>
        <dsp:cNvSpPr/>
      </dsp:nvSpPr>
      <dsp:spPr>
        <a:xfrm rot="5400000">
          <a:off x="3909938" y="3656697"/>
          <a:ext cx="543073" cy="65168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rot="-5400000">
        <a:off x="3985969" y="3711004"/>
        <a:ext cx="391012" cy="380151"/>
      </dsp:txXfrm>
    </dsp:sp>
    <dsp:sp modelId="{134AC75A-971F-4019-A1F4-08FAC4E81106}">
      <dsp:nvSpPr>
        <dsp:cNvPr id="0" name=""/>
        <dsp:cNvSpPr/>
      </dsp:nvSpPr>
      <dsp:spPr>
        <a:xfrm>
          <a:off x="2878097" y="4344591"/>
          <a:ext cx="2606754" cy="144819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ar-IQ" sz="3900" kern="1200" dirty="0" smtClean="0"/>
            <a:t>القانون المدون</a:t>
          </a:r>
          <a:endParaRPr lang="en-US" sz="3900" kern="1200" dirty="0"/>
        </a:p>
      </dsp:txBody>
      <dsp:txXfrm>
        <a:off x="2920513" y="4387007"/>
        <a:ext cx="2521922" cy="136336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B4C266FD-6AF7-4162-BC47-21FD161F767F}"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2D89EE-A479-4E6C-B2FD-16515A1D0C53}" type="slidenum">
              <a:rPr lang="ar-IQ" smtClean="0"/>
              <a:t>‹#›</a:t>
            </a:fld>
            <a:endParaRPr lang="ar-IQ"/>
          </a:p>
        </p:txBody>
      </p:sp>
    </p:spTree>
    <p:extLst>
      <p:ext uri="{BB962C8B-B14F-4D97-AF65-F5344CB8AC3E}">
        <p14:creationId xmlns:p14="http://schemas.microsoft.com/office/powerpoint/2010/main" val="3822422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B4C266FD-6AF7-4162-BC47-21FD161F767F}"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2D89EE-A479-4E6C-B2FD-16515A1D0C53}" type="slidenum">
              <a:rPr lang="ar-IQ" smtClean="0"/>
              <a:t>‹#›</a:t>
            </a:fld>
            <a:endParaRPr lang="ar-IQ"/>
          </a:p>
        </p:txBody>
      </p:sp>
    </p:spTree>
    <p:extLst>
      <p:ext uri="{BB962C8B-B14F-4D97-AF65-F5344CB8AC3E}">
        <p14:creationId xmlns:p14="http://schemas.microsoft.com/office/powerpoint/2010/main" val="1968034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B4C266FD-6AF7-4162-BC47-21FD161F767F}"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2D89EE-A479-4E6C-B2FD-16515A1D0C53}" type="slidenum">
              <a:rPr lang="ar-IQ" smtClean="0"/>
              <a:t>‹#›</a:t>
            </a:fld>
            <a:endParaRPr lang="ar-IQ"/>
          </a:p>
        </p:txBody>
      </p:sp>
    </p:spTree>
    <p:extLst>
      <p:ext uri="{BB962C8B-B14F-4D97-AF65-F5344CB8AC3E}">
        <p14:creationId xmlns:p14="http://schemas.microsoft.com/office/powerpoint/2010/main" val="44780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043237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240092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118460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21021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endParaRPr lang="ar-IQ">
              <a:solidFill>
                <a:prstClr val="black">
                  <a:tint val="75000"/>
                </a:prstClr>
              </a:solidFill>
            </a:endParaRPr>
          </a:p>
        </p:txBody>
      </p:sp>
      <p:sp>
        <p:nvSpPr>
          <p:cNvPr id="9" name="Slide Number Placeholder 8"/>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265596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endParaRPr lang="ar-IQ">
              <a:solidFill>
                <a:prstClr val="black">
                  <a:tint val="75000"/>
                </a:prstClr>
              </a:solidFill>
            </a:endParaRPr>
          </a:p>
        </p:txBody>
      </p:sp>
      <p:sp>
        <p:nvSpPr>
          <p:cNvPr id="5" name="Slide Number Placeholder 4"/>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5966982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endParaRPr lang="ar-IQ">
              <a:solidFill>
                <a:prstClr val="black">
                  <a:tint val="75000"/>
                </a:prstClr>
              </a:solidFill>
            </a:endParaRPr>
          </a:p>
        </p:txBody>
      </p:sp>
      <p:sp>
        <p:nvSpPr>
          <p:cNvPr id="4" name="Slide Number Placeholder 3"/>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533919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65252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B4C266FD-6AF7-4162-BC47-21FD161F767F}"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2D89EE-A479-4E6C-B2FD-16515A1D0C53}" type="slidenum">
              <a:rPr lang="ar-IQ" smtClean="0"/>
              <a:t>‹#›</a:t>
            </a:fld>
            <a:endParaRPr lang="ar-IQ"/>
          </a:p>
        </p:txBody>
      </p:sp>
    </p:spTree>
    <p:extLst>
      <p:ext uri="{BB962C8B-B14F-4D97-AF65-F5344CB8AC3E}">
        <p14:creationId xmlns:p14="http://schemas.microsoft.com/office/powerpoint/2010/main" val="3458615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3350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94012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31253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C266FD-6AF7-4162-BC47-21FD161F767F}"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2D89EE-A479-4E6C-B2FD-16515A1D0C53}" type="slidenum">
              <a:rPr lang="ar-IQ" smtClean="0"/>
              <a:t>‹#›</a:t>
            </a:fld>
            <a:endParaRPr lang="ar-IQ"/>
          </a:p>
        </p:txBody>
      </p:sp>
    </p:spTree>
    <p:extLst>
      <p:ext uri="{BB962C8B-B14F-4D97-AF65-F5344CB8AC3E}">
        <p14:creationId xmlns:p14="http://schemas.microsoft.com/office/powerpoint/2010/main" val="24663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B4C266FD-6AF7-4162-BC47-21FD161F767F}"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2D89EE-A479-4E6C-B2FD-16515A1D0C53}" type="slidenum">
              <a:rPr lang="ar-IQ" smtClean="0"/>
              <a:t>‹#›</a:t>
            </a:fld>
            <a:endParaRPr lang="ar-IQ"/>
          </a:p>
        </p:txBody>
      </p:sp>
    </p:spTree>
    <p:extLst>
      <p:ext uri="{BB962C8B-B14F-4D97-AF65-F5344CB8AC3E}">
        <p14:creationId xmlns:p14="http://schemas.microsoft.com/office/powerpoint/2010/main" val="73567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B4C266FD-6AF7-4162-BC47-21FD161F767F}" type="datetimeFigureOut">
              <a:rPr lang="ar-IQ" smtClean="0"/>
              <a:t>13/04/1445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2D89EE-A479-4E6C-B2FD-16515A1D0C53}" type="slidenum">
              <a:rPr lang="ar-IQ" smtClean="0"/>
              <a:t>‹#›</a:t>
            </a:fld>
            <a:endParaRPr lang="ar-IQ"/>
          </a:p>
        </p:txBody>
      </p:sp>
    </p:spTree>
    <p:extLst>
      <p:ext uri="{BB962C8B-B14F-4D97-AF65-F5344CB8AC3E}">
        <p14:creationId xmlns:p14="http://schemas.microsoft.com/office/powerpoint/2010/main" val="333903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B4C266FD-6AF7-4162-BC47-21FD161F767F}" type="datetimeFigureOut">
              <a:rPr lang="ar-IQ" smtClean="0"/>
              <a:t>13/04/1445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2D89EE-A479-4E6C-B2FD-16515A1D0C53}" type="slidenum">
              <a:rPr lang="ar-IQ" smtClean="0"/>
              <a:t>‹#›</a:t>
            </a:fld>
            <a:endParaRPr lang="ar-IQ"/>
          </a:p>
        </p:txBody>
      </p:sp>
    </p:spTree>
    <p:extLst>
      <p:ext uri="{BB962C8B-B14F-4D97-AF65-F5344CB8AC3E}">
        <p14:creationId xmlns:p14="http://schemas.microsoft.com/office/powerpoint/2010/main" val="1397482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266FD-6AF7-4162-BC47-21FD161F767F}" type="datetimeFigureOut">
              <a:rPr lang="ar-IQ" smtClean="0"/>
              <a:t>13/04/1445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2D89EE-A479-4E6C-B2FD-16515A1D0C53}" type="slidenum">
              <a:rPr lang="ar-IQ" smtClean="0"/>
              <a:t>‹#›</a:t>
            </a:fld>
            <a:endParaRPr lang="ar-IQ"/>
          </a:p>
        </p:txBody>
      </p:sp>
    </p:spTree>
    <p:extLst>
      <p:ext uri="{BB962C8B-B14F-4D97-AF65-F5344CB8AC3E}">
        <p14:creationId xmlns:p14="http://schemas.microsoft.com/office/powerpoint/2010/main" val="234326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C266FD-6AF7-4162-BC47-21FD161F767F}"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2D89EE-A479-4E6C-B2FD-16515A1D0C53}" type="slidenum">
              <a:rPr lang="ar-IQ" smtClean="0"/>
              <a:t>‹#›</a:t>
            </a:fld>
            <a:endParaRPr lang="ar-IQ"/>
          </a:p>
        </p:txBody>
      </p:sp>
    </p:spTree>
    <p:extLst>
      <p:ext uri="{BB962C8B-B14F-4D97-AF65-F5344CB8AC3E}">
        <p14:creationId xmlns:p14="http://schemas.microsoft.com/office/powerpoint/2010/main" val="365192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C266FD-6AF7-4162-BC47-21FD161F767F}"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2D89EE-A479-4E6C-B2FD-16515A1D0C53}" type="slidenum">
              <a:rPr lang="ar-IQ" smtClean="0"/>
              <a:t>‹#›</a:t>
            </a:fld>
            <a:endParaRPr lang="ar-IQ"/>
          </a:p>
        </p:txBody>
      </p:sp>
    </p:spTree>
    <p:extLst>
      <p:ext uri="{BB962C8B-B14F-4D97-AF65-F5344CB8AC3E}">
        <p14:creationId xmlns:p14="http://schemas.microsoft.com/office/powerpoint/2010/main" val="3357447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4C266FD-6AF7-4162-BC47-21FD161F767F}" type="datetimeFigureOut">
              <a:rPr lang="ar-IQ" smtClean="0"/>
              <a:t>13/04/1445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2D89EE-A479-4E6C-B2FD-16515A1D0C53}" type="slidenum">
              <a:rPr lang="ar-IQ" smtClean="0"/>
              <a:t>‹#›</a:t>
            </a:fld>
            <a:endParaRPr lang="ar-IQ"/>
          </a:p>
        </p:txBody>
      </p:sp>
    </p:spTree>
    <p:extLst>
      <p:ext uri="{BB962C8B-B14F-4D97-AF65-F5344CB8AC3E}">
        <p14:creationId xmlns:p14="http://schemas.microsoft.com/office/powerpoint/2010/main" val="35761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73761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ka.Ahmed@su.edu.krd" TargetMode="External"/><Relationship Id="rId2" Type="http://schemas.openxmlformats.org/officeDocument/2006/relationships/hyperlink" Target="mailto:sarbast.husen@su.edu.krd" TargetMode="Externa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708920"/>
            <a:ext cx="8435280" cy="4248471"/>
          </a:xfrm>
        </p:spPr>
        <p:txBody>
          <a:bodyPr>
            <a:normAutofit fontScale="92500" lnSpcReduction="20000"/>
          </a:bodyPr>
          <a:lstStyle/>
          <a:p>
            <a:pPr marL="0" marR="64008" lvl="0" indent="0" algn="ctr">
              <a:spcBef>
                <a:spcPts val="400"/>
              </a:spcBef>
              <a:buClr>
                <a:srgbClr val="2DA2BF"/>
              </a:buClr>
              <a:buSzPct val="68000"/>
              <a:buNone/>
            </a:pPr>
            <a:r>
              <a:rPr lang="ar-IQ" sz="4400" b="1" dirty="0">
                <a:ln w="10541" cmpd="sng">
                  <a:solidFill>
                    <a:prstClr val="black"/>
                  </a:solidFill>
                  <a:prstDash val="solid"/>
                </a:ln>
                <a:solidFill>
                  <a:prstClr val="black"/>
                </a:solidFill>
                <a:latin typeface="Unikurd Goran" pitchFamily="34" charset="-78"/>
                <a:cs typeface="Ali-A-Traditional" pitchFamily="2" charset="-78"/>
              </a:rPr>
              <a:t>نشوء القانون وتطوره</a:t>
            </a:r>
          </a:p>
          <a:p>
            <a:pPr marL="0" marR="64008" lvl="0" indent="0" algn="ctr">
              <a:spcBef>
                <a:spcPts val="400"/>
              </a:spcBef>
              <a:buClr>
                <a:srgbClr val="2DA2BF"/>
              </a:buClr>
              <a:buSzPct val="68000"/>
              <a:buNone/>
            </a:pPr>
            <a:r>
              <a:rPr lang="ar-IQ" sz="3500" b="1" dirty="0" smtClean="0">
                <a:ln w="10541" cmpd="sng">
                  <a:solidFill>
                    <a:prstClr val="black"/>
                  </a:solidFill>
                  <a:prstDash val="solid"/>
                </a:ln>
                <a:solidFill>
                  <a:prstClr val="black"/>
                </a:solidFill>
                <a:latin typeface="Unikurd Goran" pitchFamily="34" charset="-78"/>
                <a:cs typeface="Ali-A-Traditional" pitchFamily="2" charset="-78"/>
              </a:rPr>
              <a:t>المحاضرة السادسة </a:t>
            </a:r>
            <a:endParaRPr lang="ar-IQ" sz="35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endParaRPr lang="ar-IQ" sz="1600"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rtl="1">
              <a:spcBef>
                <a:spcPts val="400"/>
              </a:spcBef>
              <a:buClr>
                <a:srgbClr val="2DA2BF"/>
              </a:buClr>
              <a:buSzPct val="68000"/>
              <a:buNone/>
            </a:pPr>
            <a:r>
              <a:rPr lang="ar-IQ" sz="2600" b="1" dirty="0">
                <a:ln w="10541" cmpd="sng">
                  <a:solidFill>
                    <a:prstClr val="black"/>
                  </a:solidFill>
                  <a:prstDash val="solid"/>
                </a:ln>
                <a:solidFill>
                  <a:prstClr val="black"/>
                </a:solidFill>
                <a:latin typeface="Unikurd Goran" pitchFamily="34" charset="-78"/>
                <a:cs typeface="Ali-A-Traditional" pitchFamily="2" charset="-78"/>
              </a:rPr>
              <a:t>سربست قادر حسين</a:t>
            </a:r>
          </a:p>
          <a:p>
            <a:pPr marL="0" marR="64008" lvl="0" indent="0" algn="ctr" rtl="1">
              <a:spcBef>
                <a:spcPts val="400"/>
              </a:spcBef>
              <a:buClr>
                <a:srgbClr val="2DA2BF"/>
              </a:buClr>
              <a:buSzPct val="68000"/>
              <a:buNone/>
            </a:pPr>
            <a:r>
              <a:rPr lang="ar-IQ" sz="2600" b="1" dirty="0">
                <a:ln w="10541" cmpd="sng">
                  <a:solidFill>
                    <a:prstClr val="black"/>
                  </a:solidFill>
                  <a:prstDash val="solid"/>
                </a:ln>
                <a:solidFill>
                  <a:prstClr val="black"/>
                </a:solidFill>
                <a:latin typeface="Unikurd Goran" pitchFamily="34" charset="-78"/>
                <a:cs typeface="Ali-A-Traditional" pitchFamily="2" charset="-78"/>
              </a:rPr>
              <a:t>تاكه محمد أحمد   </a:t>
            </a:r>
          </a:p>
          <a:p>
            <a:pPr marL="0" marR="64008" lvl="0" indent="0" algn="ctr" rtl="1">
              <a:spcBef>
                <a:spcPts val="400"/>
              </a:spcBef>
              <a:buClr>
                <a:srgbClr val="2DA2BF"/>
              </a:buClr>
              <a:buSzPct val="68000"/>
              <a:buNone/>
            </a:pPr>
            <a:r>
              <a:rPr lang="ar-IQ" sz="1700" dirty="0">
                <a:ln w="10541" cmpd="sng">
                  <a:solidFill>
                    <a:prstClr val="black"/>
                  </a:solidFill>
                  <a:prstDash val="solid"/>
                </a:ln>
                <a:solidFill>
                  <a:prstClr val="black"/>
                </a:solidFill>
                <a:latin typeface="Unikurd Goran" pitchFamily="34" charset="-78"/>
                <a:cs typeface="Ali-A-Traditional" pitchFamily="2" charset="-78"/>
              </a:rPr>
              <a:t>السنة الدراسية: </a:t>
            </a:r>
            <a:r>
              <a:rPr lang="ar-IQ" sz="1700" dirty="0">
                <a:ln w="10541" cmpd="sng">
                  <a:solidFill>
                    <a:prstClr val="black"/>
                  </a:solidFill>
                  <a:prstDash val="solid"/>
                </a:ln>
                <a:solidFill>
                  <a:prstClr val="black"/>
                </a:solidFill>
                <a:latin typeface="Unikurd Goran" pitchFamily="34" charset="-78"/>
                <a:cs typeface="Tahoma"/>
              </a:rPr>
              <a:t>2023-2024</a:t>
            </a:r>
          </a:p>
          <a:p>
            <a:pPr marL="0" marR="64008" lvl="0" indent="0" algn="ctr" rtl="1">
              <a:spcBef>
                <a:spcPts val="400"/>
              </a:spcBef>
              <a:buClr>
                <a:srgbClr val="2DA2BF"/>
              </a:buClr>
              <a:buSzPct val="68000"/>
              <a:buNone/>
            </a:pPr>
            <a:endParaRPr lang="ar-IQ" sz="1700" b="1" dirty="0">
              <a:ln w="10541" cmpd="sng">
                <a:solidFill>
                  <a:prstClr val="black"/>
                </a:solidFill>
                <a:prstDash val="solid"/>
              </a:ln>
              <a:solidFill>
                <a:prstClr val="black"/>
              </a:solidFill>
              <a:latin typeface="Unikurd Goran" pitchFamily="34" charset="-78"/>
              <a:cs typeface="Tahoma"/>
            </a:endParaRPr>
          </a:p>
          <a:p>
            <a:pPr marL="0" marR="64008" lvl="0" indent="0" algn="ctr" rtl="1">
              <a:spcBef>
                <a:spcPts val="400"/>
              </a:spcBef>
              <a:buClr>
                <a:srgbClr val="2DA2BF"/>
              </a:buClr>
              <a:buSzPct val="68000"/>
              <a:buNone/>
            </a:pPr>
            <a:endParaRPr lang="ar-IQ" sz="9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r>
              <a:rPr lang="ar-IQ" sz="1500" b="1" dirty="0">
                <a:ln w="10541" cmpd="sng">
                  <a:solidFill>
                    <a:prstClr val="black"/>
                  </a:solidFill>
                  <a:prstDash val="solid"/>
                </a:ln>
                <a:solidFill>
                  <a:prstClr val="black"/>
                </a:solidFill>
                <a:latin typeface="Unikurd Goran" pitchFamily="34" charset="-78"/>
                <a:cs typeface="Ali-A-Traditional" pitchFamily="2" charset="-78"/>
              </a:rPr>
              <a:t>        </a:t>
            </a:r>
            <a:r>
              <a:rPr lang="en-US" sz="1500" b="1" dirty="0">
                <a:ln w="10541" cmpd="sng">
                  <a:solidFill>
                    <a:prstClr val="black"/>
                  </a:solidFill>
                  <a:prstDash val="solid"/>
                </a:ln>
                <a:solidFill>
                  <a:prstClr val="black"/>
                </a:solidFill>
                <a:latin typeface="Unikurd Goran" pitchFamily="34" charset="-78"/>
                <a:cs typeface="Ali-A-Traditional" pitchFamily="2" charset="-78"/>
              </a:rPr>
              <a:t>Email: </a:t>
            </a:r>
            <a:r>
              <a:rPr lang="ar-IQ" sz="1500" b="1" dirty="0">
                <a:ln w="10541" cmpd="sng">
                  <a:solidFill>
                    <a:prstClr val="black"/>
                  </a:solidFill>
                  <a:prstDash val="solid"/>
                </a:ln>
                <a:solidFill>
                  <a:prstClr val="black"/>
                </a:solidFill>
                <a:latin typeface="Unikurd Goran" pitchFamily="34" charset="-78"/>
                <a:cs typeface="Ali-A-Traditional" pitchFamily="2" charset="-78"/>
              </a:rPr>
              <a:t> </a:t>
            </a:r>
            <a:r>
              <a:rPr lang="en-US" sz="1500" b="1" dirty="0">
                <a:ln w="10541" cmpd="sng">
                  <a:solidFill>
                    <a:prstClr val="black"/>
                  </a:solidFill>
                  <a:prstDash val="solid"/>
                </a:ln>
                <a:solidFill>
                  <a:srgbClr val="C0504D"/>
                </a:solidFill>
                <a:latin typeface="Unikurd Goran" pitchFamily="34" charset="-78"/>
                <a:cs typeface="Ali-A-Traditional" pitchFamily="2" charset="-78"/>
                <a:hlinkClick r:id="rId2"/>
              </a:rPr>
              <a:t>sarbast.husen@su.edu.krd</a:t>
            </a:r>
            <a:r>
              <a:rPr lang="ar-IQ" sz="1500" b="1" dirty="0">
                <a:ln w="10541" cmpd="sng">
                  <a:solidFill>
                    <a:prstClr val="black"/>
                  </a:solidFill>
                  <a:prstDash val="solid"/>
                </a:ln>
                <a:solidFill>
                  <a:srgbClr val="C0504D"/>
                </a:solidFill>
                <a:latin typeface="Unikurd Goran" pitchFamily="34" charset="-78"/>
                <a:cs typeface="Ali-A-Traditional" pitchFamily="2" charset="-78"/>
              </a:rPr>
              <a:t>               </a:t>
            </a:r>
          </a:p>
          <a:p>
            <a:pPr marL="0" marR="64008" lvl="0" indent="0" algn="ctr">
              <a:spcBef>
                <a:spcPts val="400"/>
              </a:spcBef>
              <a:buClr>
                <a:srgbClr val="2DA2BF"/>
              </a:buClr>
              <a:buSzPct val="68000"/>
              <a:buNone/>
            </a:pPr>
            <a:r>
              <a:rPr lang="en-US" sz="1500" b="1" dirty="0">
                <a:solidFill>
                  <a:srgbClr val="C0504D"/>
                </a:solidFill>
                <a:hlinkClick r:id="rId3"/>
              </a:rPr>
              <a:t>Taka.Ahmed@su.edu.krd</a:t>
            </a:r>
            <a:endParaRPr lang="ar-IQ" sz="1500" b="1" dirty="0">
              <a:ln w="10541" cmpd="sng">
                <a:solidFill>
                  <a:prstClr val="black"/>
                </a:solidFill>
                <a:prstDash val="solid"/>
              </a:ln>
              <a:solidFill>
                <a:srgbClr val="C0504D"/>
              </a:solidFill>
              <a:latin typeface="Unikurd Goran" pitchFamily="34" charset="-78"/>
              <a:cs typeface="Ali-A-Traditional" pitchFamily="2" charset="-78"/>
            </a:endParaRPr>
          </a:p>
          <a:p>
            <a:pPr marL="0" marR="64008" lvl="0" indent="0" algn="ctr">
              <a:spcBef>
                <a:spcPts val="400"/>
              </a:spcBef>
              <a:buClr>
                <a:srgbClr val="2DA2BF"/>
              </a:buClr>
              <a:buSzPct val="68000"/>
              <a:buNone/>
            </a:pPr>
            <a:endParaRPr lang="ar-IQ" sz="2000" dirty="0">
              <a:ln w="10541" cmpd="sng">
                <a:solidFill>
                  <a:prstClr val="black"/>
                </a:solidFill>
                <a:prstDash val="solid"/>
              </a:ln>
              <a:solidFill>
                <a:prstClr val="black"/>
              </a:solidFill>
              <a:latin typeface="Unikurd Goran" pitchFamily="34" charset="-78"/>
              <a:cs typeface="Tahoma"/>
            </a:endParaRPr>
          </a:p>
          <a:p>
            <a:pPr marL="0" marR="64008" lvl="0" indent="0" algn="ctr">
              <a:spcBef>
                <a:spcPts val="400"/>
              </a:spcBef>
              <a:buClr>
                <a:srgbClr val="2DA2BF"/>
              </a:buClr>
              <a:buSzPct val="68000"/>
              <a:buNone/>
            </a:pPr>
            <a:endParaRPr lang="ar-IQ" sz="2000" b="1" dirty="0">
              <a:ln w="10541" cmpd="sng">
                <a:solidFill>
                  <a:prstClr val="black"/>
                </a:solidFill>
                <a:prstDash val="solid"/>
              </a:ln>
              <a:solidFill>
                <a:prstClr val="black"/>
              </a:solidFill>
              <a:latin typeface="Unikurd Goran" pitchFamily="34" charset="-78"/>
              <a:cs typeface="Tahoma"/>
            </a:endParaRPr>
          </a:p>
          <a:p>
            <a:pPr marL="0" marR="64008" lvl="0" indent="0" algn="ctr">
              <a:spcBef>
                <a:spcPts val="400"/>
              </a:spcBef>
              <a:buClr>
                <a:srgbClr val="2DA2BF"/>
              </a:buClr>
              <a:buSzPct val="68000"/>
              <a:buNone/>
            </a:pPr>
            <a:endParaRPr lang="ar-IQ" sz="10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l" rtl="0">
              <a:spcBef>
                <a:spcPts val="400"/>
              </a:spcBef>
              <a:buClr>
                <a:srgbClr val="2DA2BF"/>
              </a:buClr>
              <a:buSzPct val="68000"/>
              <a:buNone/>
            </a:pPr>
            <a:r>
              <a:rPr lang="ar-IQ" sz="1800" b="1" dirty="0">
                <a:ln w="10541" cmpd="sng">
                  <a:solidFill>
                    <a:prstClr val="black"/>
                  </a:solidFill>
                  <a:prstDash val="solid"/>
                </a:ln>
                <a:solidFill>
                  <a:prstClr val="black"/>
                </a:solidFill>
                <a:latin typeface="Unikurd Goran" pitchFamily="34" charset="-78"/>
                <a:cs typeface="Ali-A-Traditional" pitchFamily="2" charset="-78"/>
              </a:rPr>
              <a:t>  </a:t>
            </a:r>
            <a:r>
              <a:rPr lang="ar-IQ" sz="1800" b="1" dirty="0" smtClean="0">
                <a:ln w="10541" cmpd="sng">
                  <a:solidFill>
                    <a:prstClr val="black"/>
                  </a:solidFill>
                  <a:prstDash val="solid"/>
                </a:ln>
                <a:solidFill>
                  <a:prstClr val="black"/>
                </a:solidFill>
                <a:latin typeface="Unikurd Goran" pitchFamily="34" charset="-78"/>
                <a:cs typeface="Ali-A-Traditional" pitchFamily="2" charset="-78"/>
              </a:rPr>
              <a:t>                                           </a:t>
            </a:r>
            <a:endParaRPr lang="ar-IQ" sz="2800" b="1" dirty="0">
              <a:solidFill>
                <a:prstClr val="black"/>
              </a:solidFill>
              <a:latin typeface="Unikurd Goran" pitchFamily="34" charset="-78"/>
              <a:cs typeface="Unikurd Goran" pitchFamily="34" charset="-78"/>
            </a:endParaRPr>
          </a:p>
          <a:p>
            <a:pPr marL="0" indent="0">
              <a:buNone/>
            </a:pPr>
            <a:endParaRPr lang="ar-IQ" dirty="0"/>
          </a:p>
        </p:txBody>
      </p:sp>
      <p:sp>
        <p:nvSpPr>
          <p:cNvPr id="4" name="TextBox 3"/>
          <p:cNvSpPr txBox="1"/>
          <p:nvPr/>
        </p:nvSpPr>
        <p:spPr>
          <a:xfrm>
            <a:off x="5220072" y="106692"/>
            <a:ext cx="3816424" cy="2246769"/>
          </a:xfrm>
          <a:prstGeom prst="rect">
            <a:avLst/>
          </a:prstGeom>
          <a:noFill/>
        </p:spPr>
        <p:txBody>
          <a:bodyPr wrap="square" rtlCol="0">
            <a:spAutoFit/>
          </a:bodyPr>
          <a:lstStyle/>
          <a:p>
            <a:r>
              <a:rPr lang="ar-IQ" sz="2800" b="1" dirty="0">
                <a:ln w="10541" cmpd="sng">
                  <a:solidFill>
                    <a:prstClr val="black"/>
                  </a:solidFill>
                  <a:prstDash val="solid"/>
                </a:ln>
                <a:solidFill>
                  <a:prstClr val="black"/>
                </a:solidFill>
                <a:latin typeface="Unikurd Goran" pitchFamily="34" charset="-78"/>
                <a:cs typeface="Ali-A-Traditional" pitchFamily="2" charset="-78"/>
              </a:rPr>
              <a:t>وزارة التعليم العالي والبحث العلمي</a:t>
            </a:r>
            <a:endParaRPr lang="en-US"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جامعة صلاح الدين– أربيل</a:t>
            </a:r>
            <a:br>
              <a:rPr lang="ar-IQ" sz="2800" b="1" dirty="0">
                <a:ln w="10541" cmpd="sng">
                  <a:solidFill>
                    <a:prstClr val="black"/>
                  </a:solidFill>
                  <a:prstDash val="solid"/>
                </a:ln>
                <a:solidFill>
                  <a:prstClr val="black"/>
                </a:solidFill>
                <a:latin typeface="Unikurd Goran" pitchFamily="34" charset="-78"/>
                <a:cs typeface="Ali-A-Traditional" pitchFamily="2" charset="-78"/>
              </a:rPr>
            </a:br>
            <a:r>
              <a:rPr lang="ar-IQ" sz="2800" b="1" dirty="0">
                <a:ln w="10541" cmpd="sng">
                  <a:solidFill>
                    <a:prstClr val="black"/>
                  </a:solidFill>
                  <a:prstDash val="solid"/>
                </a:ln>
                <a:solidFill>
                  <a:prstClr val="black"/>
                </a:solidFill>
                <a:latin typeface="Unikurd Goran" pitchFamily="34" charset="-78"/>
                <a:cs typeface="Ali-A-Traditional" pitchFamily="2" charset="-78"/>
              </a:rPr>
              <a:t>كلية القانون</a:t>
            </a:r>
            <a:r>
              <a:rPr lang="en-US" sz="2800" b="1" dirty="0">
                <a:ln w="10541" cmpd="sng">
                  <a:solidFill>
                    <a:prstClr val="black"/>
                  </a:solidFill>
                  <a:prstDash val="solid"/>
                </a:ln>
                <a:solidFill>
                  <a:prstClr val="black"/>
                </a:solidFill>
                <a:latin typeface="Unikurd Goran" pitchFamily="34" charset="-78"/>
                <a:cs typeface="Ali-A-Traditional" pitchFamily="2" charset="-78"/>
              </a:rPr>
              <a:t> </a:t>
            </a:r>
            <a:endParaRPr lang="ar-IQ"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المادة: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ت</a:t>
            </a:r>
            <a:r>
              <a:rPr lang="ar-SA" sz="2800" b="1" smtClean="0">
                <a:ln w="10541" cmpd="sng">
                  <a:solidFill>
                    <a:prstClr val="black"/>
                  </a:solidFill>
                  <a:prstDash val="solid"/>
                </a:ln>
                <a:solidFill>
                  <a:prstClr val="black"/>
                </a:solidFill>
                <a:latin typeface="Unikurd Goran" pitchFamily="34" charset="-78"/>
                <a:cs typeface="Ali-A-Traditional" pitchFamily="2" charset="-78"/>
              </a:rPr>
              <a:t>ا</a:t>
            </a:r>
            <a:r>
              <a:rPr lang="ar-IQ" sz="2800" b="1" smtClean="0">
                <a:ln w="10541" cmpd="sng">
                  <a:solidFill>
                    <a:prstClr val="black"/>
                  </a:solidFill>
                  <a:prstDash val="solid"/>
                </a:ln>
                <a:solidFill>
                  <a:prstClr val="black"/>
                </a:solidFill>
                <a:latin typeface="Unikurd Goran" pitchFamily="34" charset="-78"/>
                <a:cs typeface="Ali-A-Traditional" pitchFamily="2" charset="-78"/>
              </a:rPr>
              <a:t>ريخ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القانون</a:t>
            </a:r>
            <a:endParaRPr lang="ar-IQ"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المرحلة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الاولى</a:t>
            </a:r>
            <a:endParaRPr lang="en-US" sz="2800" b="1" dirty="0">
              <a:ln w="10541" cmpd="sng">
                <a:solidFill>
                  <a:prstClr val="black"/>
                </a:solidFill>
                <a:prstDash val="solid"/>
              </a:ln>
              <a:solidFill>
                <a:prstClr val="black"/>
              </a:solidFill>
              <a:latin typeface="Unikurd Goran" pitchFamily="34" charset="-78"/>
              <a:cs typeface="Ali-A-Traditional" pitchFamily="2" charset="-78"/>
            </a:endParaRPr>
          </a:p>
        </p:txBody>
      </p:sp>
      <p:pic>
        <p:nvPicPr>
          <p:cNvPr id="5" name="Picture 4" descr="VESAL Cooperation and Mutual Agreement with Salahaddin University -  VESAL2020"/>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0" y="-99392"/>
            <a:ext cx="2514600" cy="2365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34" y="116632"/>
            <a:ext cx="2517775" cy="236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7492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10462"/>
            <a:ext cx="8712968" cy="6358898"/>
          </a:xfrm>
        </p:spPr>
        <p:txBody>
          <a:bodyPr>
            <a:normAutofit/>
          </a:bodyPr>
          <a:lstStyle/>
          <a:p>
            <a:pPr marL="0" indent="0" algn="just">
              <a:buNone/>
            </a:pPr>
            <a:r>
              <a:rPr lang="ar-IQ" sz="4000" dirty="0" smtClean="0"/>
              <a:t>وقد كتبت القوانين القديمة على </a:t>
            </a:r>
            <a:r>
              <a:rPr lang="ar-IQ" sz="4000" dirty="0" smtClean="0">
                <a:solidFill>
                  <a:schemeClr val="accent2"/>
                </a:solidFill>
              </a:rPr>
              <a:t>ألواح من الحجر الصلد</a:t>
            </a:r>
            <a:r>
              <a:rPr lang="ar-IQ" sz="4000" dirty="0" smtClean="0"/>
              <a:t> و </a:t>
            </a:r>
            <a:r>
              <a:rPr lang="ar-IQ" sz="4000" dirty="0" smtClean="0">
                <a:solidFill>
                  <a:schemeClr val="accent3"/>
                </a:solidFill>
              </a:rPr>
              <a:t>البرنز</a:t>
            </a:r>
            <a:r>
              <a:rPr lang="ar-IQ" sz="4000" dirty="0" smtClean="0"/>
              <a:t> أو </a:t>
            </a:r>
            <a:r>
              <a:rPr lang="ar-IQ" sz="4000" dirty="0" smtClean="0">
                <a:solidFill>
                  <a:schemeClr val="accent4"/>
                </a:solidFill>
              </a:rPr>
              <a:t>الفخار</a:t>
            </a:r>
            <a:r>
              <a:rPr lang="ar-IQ" sz="4000" dirty="0" smtClean="0"/>
              <a:t> أو </a:t>
            </a:r>
            <a:r>
              <a:rPr lang="ar-IQ" sz="4000" dirty="0" smtClean="0">
                <a:solidFill>
                  <a:schemeClr val="accent6"/>
                </a:solidFill>
              </a:rPr>
              <a:t>الخشب.</a:t>
            </a:r>
          </a:p>
          <a:p>
            <a:pPr marL="0" indent="0" algn="just">
              <a:buNone/>
            </a:pPr>
            <a:r>
              <a:rPr lang="ar-IQ" sz="4000" dirty="0" smtClean="0"/>
              <a:t> وكانت تعلن في </a:t>
            </a:r>
            <a:r>
              <a:rPr lang="ar-IQ" sz="4000" dirty="0" smtClean="0">
                <a:solidFill>
                  <a:schemeClr val="accent2"/>
                </a:solidFill>
              </a:rPr>
              <a:t>المعابد</a:t>
            </a:r>
            <a:r>
              <a:rPr lang="ar-IQ" sz="4000" dirty="0" smtClean="0"/>
              <a:t> أو </a:t>
            </a:r>
            <a:r>
              <a:rPr lang="ar-IQ" sz="4000" dirty="0" smtClean="0">
                <a:solidFill>
                  <a:schemeClr val="accent3"/>
                </a:solidFill>
              </a:rPr>
              <a:t>الأسواق</a:t>
            </a:r>
            <a:r>
              <a:rPr lang="ar-IQ" sz="4000" dirty="0" smtClean="0"/>
              <a:t> أو </a:t>
            </a:r>
            <a:r>
              <a:rPr lang="ar-IQ" sz="4000" dirty="0" smtClean="0">
                <a:solidFill>
                  <a:schemeClr val="accent4"/>
                </a:solidFill>
              </a:rPr>
              <a:t>الساحات العامة</a:t>
            </a:r>
            <a:r>
              <a:rPr lang="ar-IQ" sz="4000" dirty="0" smtClean="0"/>
              <a:t>.</a:t>
            </a:r>
            <a:endParaRPr lang="ar-IQ" sz="4000" dirty="0"/>
          </a:p>
        </p:txBody>
      </p:sp>
      <p:pic>
        <p:nvPicPr>
          <p:cNvPr id="2056" name="Picture 8" descr="C:\Users\PC\Desktop\مرحلة يةك\Screenshot_20191226_20315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93" y="3429000"/>
            <a:ext cx="2311772" cy="3251033"/>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PC\Desktop\مرحلة يةك\Pottery_fragment_Xianrendong_cav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708920"/>
            <a:ext cx="24288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PC\Desktop\مرحلة يةك\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6404" y="2951599"/>
            <a:ext cx="1962150" cy="233362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C:\Users\PC\Desktop\مرحلة يةك\Hattusa_Bronze_Tablet_Cuneiform.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4067175"/>
            <a:ext cx="2095500" cy="279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44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rtl="1"/>
            <a:r>
              <a:rPr lang="ar-IQ" dirty="0" smtClean="0">
                <a:solidFill>
                  <a:srgbClr val="C00000"/>
                </a:solidFill>
              </a:rPr>
              <a:t>الأسئلة المتوقعة لمحاضرة اليوم </a:t>
            </a:r>
            <a:endParaRPr lang="en-US" dirty="0">
              <a:solidFill>
                <a:srgbClr val="C00000"/>
              </a:solidFill>
            </a:endParaRPr>
          </a:p>
        </p:txBody>
      </p:sp>
      <p:sp>
        <p:nvSpPr>
          <p:cNvPr id="3" name="Content Placeholder 2"/>
          <p:cNvSpPr>
            <a:spLocks noGrp="1"/>
          </p:cNvSpPr>
          <p:nvPr>
            <p:ph idx="1"/>
          </p:nvPr>
        </p:nvSpPr>
        <p:spPr>
          <a:xfrm>
            <a:off x="35496" y="1600200"/>
            <a:ext cx="9001000" cy="5257800"/>
          </a:xfrm>
        </p:spPr>
        <p:txBody>
          <a:bodyPr>
            <a:noAutofit/>
          </a:bodyPr>
          <a:lstStyle/>
          <a:p>
            <a:pPr algn="just" rtl="1">
              <a:lnSpc>
                <a:spcPct val="115000"/>
              </a:lnSpc>
              <a:spcAft>
                <a:spcPts val="1000"/>
              </a:spcAft>
            </a:pPr>
            <a:r>
              <a:rPr lang="ar-IQ" sz="2400" dirty="0">
                <a:ea typeface="Calibri"/>
                <a:cs typeface="Unikurd Goran"/>
              </a:rPr>
              <a:t>عدد وسائل تطوير </a:t>
            </a:r>
            <a:r>
              <a:rPr lang="ar-IQ" sz="2400" dirty="0" smtClean="0">
                <a:ea typeface="Calibri"/>
                <a:cs typeface="Unikurd Goran"/>
              </a:rPr>
              <a:t>القانون</a:t>
            </a:r>
            <a:r>
              <a:rPr lang="ar-IQ" sz="2400" dirty="0">
                <a:ea typeface="Calibri"/>
                <a:cs typeface="Unikurd Goran"/>
              </a:rPr>
              <a:t>؟</a:t>
            </a:r>
            <a:r>
              <a:rPr lang="ar-IQ" sz="2400" dirty="0" smtClean="0">
                <a:ea typeface="Calibri"/>
                <a:cs typeface="Unikurd Goran"/>
              </a:rPr>
              <a:t> </a:t>
            </a:r>
            <a:r>
              <a:rPr lang="ar-IQ" sz="2400" dirty="0" smtClean="0">
                <a:ea typeface="Calibri"/>
                <a:cs typeface="Ali_K_Traditional" pitchFamily="2" charset="-78"/>
              </a:rPr>
              <a:t>ئامرازةكانى ثيَشكةوتنى ياسا بذميَرة؟ </a:t>
            </a:r>
          </a:p>
          <a:p>
            <a:pPr lvl="0" algn="just" rtl="1">
              <a:lnSpc>
                <a:spcPct val="115000"/>
              </a:lnSpc>
              <a:spcAft>
                <a:spcPts val="1000"/>
              </a:spcAft>
            </a:pPr>
            <a:r>
              <a:rPr lang="ar-IQ" sz="2400" dirty="0" smtClean="0">
                <a:ea typeface="Calibri"/>
                <a:cs typeface="Unikurd Goran"/>
              </a:rPr>
              <a:t>كيف كان الحكم الإلهي؟ ماهي خصائصها؟</a:t>
            </a:r>
            <a:r>
              <a:rPr lang="ar-IQ" sz="2400" dirty="0">
                <a:solidFill>
                  <a:prstClr val="black"/>
                </a:solidFill>
                <a:ea typeface="Calibri"/>
                <a:cs typeface="Ali_K_Traditional" pitchFamily="2" charset="-78"/>
              </a:rPr>
              <a:t> فرمانى خواى ضؤن بوو؟ تايبةت مةنديةكانى ضي بوون</a:t>
            </a:r>
            <a:r>
              <a:rPr lang="ar-IQ" sz="2400" dirty="0" smtClean="0">
                <a:solidFill>
                  <a:prstClr val="black"/>
                </a:solidFill>
                <a:ea typeface="Calibri"/>
                <a:cs typeface="Ali_K_Traditional" pitchFamily="2" charset="-78"/>
              </a:rPr>
              <a:t>؟</a:t>
            </a:r>
            <a:endParaRPr lang="en-US" sz="1400" dirty="0">
              <a:ea typeface="Calibri"/>
              <a:cs typeface="Arial"/>
            </a:endParaRPr>
          </a:p>
          <a:p>
            <a:pPr algn="just" rtl="1">
              <a:lnSpc>
                <a:spcPct val="115000"/>
              </a:lnSpc>
              <a:spcAft>
                <a:spcPts val="1000"/>
              </a:spcAft>
            </a:pPr>
            <a:r>
              <a:rPr lang="ar-IQ" sz="2400" dirty="0" smtClean="0">
                <a:ea typeface="Calibri"/>
                <a:cs typeface="Unikurd Goran"/>
              </a:rPr>
              <a:t>مييز بين </a:t>
            </a:r>
            <a:r>
              <a:rPr lang="ar-IQ" sz="2400" dirty="0">
                <a:ea typeface="Calibri"/>
                <a:cs typeface="Unikurd Goran"/>
              </a:rPr>
              <a:t>العادة و </a:t>
            </a:r>
            <a:r>
              <a:rPr lang="ar-IQ" sz="2400" dirty="0" smtClean="0">
                <a:ea typeface="Calibri"/>
                <a:cs typeface="Unikurd Goran"/>
              </a:rPr>
              <a:t>العرف؟</a:t>
            </a:r>
            <a:r>
              <a:rPr lang="ar-IQ" sz="2400" dirty="0">
                <a:solidFill>
                  <a:prstClr val="black"/>
                </a:solidFill>
                <a:ea typeface="Calibri"/>
                <a:cs typeface="Ali_K_Traditional" pitchFamily="2" charset="-78"/>
              </a:rPr>
              <a:t> جياكارى </a:t>
            </a:r>
            <a:r>
              <a:rPr lang="ar-IQ" sz="2400">
                <a:solidFill>
                  <a:prstClr val="black"/>
                </a:solidFill>
                <a:ea typeface="Calibri"/>
                <a:cs typeface="Ali_K_Traditional" pitchFamily="2" charset="-78"/>
              </a:rPr>
              <a:t>بكة </a:t>
            </a:r>
            <a:r>
              <a:rPr lang="ar-IQ" sz="2400" smtClean="0">
                <a:solidFill>
                  <a:prstClr val="black"/>
                </a:solidFill>
                <a:ea typeface="Calibri"/>
                <a:cs typeface="Ali_K_Traditional" pitchFamily="2" charset="-78"/>
              </a:rPr>
              <a:t>لة نيوان </a:t>
            </a:r>
            <a:r>
              <a:rPr lang="ar-IQ" sz="2400" dirty="0">
                <a:solidFill>
                  <a:prstClr val="black"/>
                </a:solidFill>
                <a:ea typeface="Calibri"/>
                <a:cs typeface="Ali_K_Traditional" pitchFamily="2" charset="-78"/>
              </a:rPr>
              <a:t>داب </a:t>
            </a:r>
            <a:r>
              <a:rPr lang="ar-IQ" sz="2400" dirty="0" smtClean="0">
                <a:solidFill>
                  <a:prstClr val="black"/>
                </a:solidFill>
                <a:ea typeface="Calibri"/>
                <a:cs typeface="Ali_K_Traditional" pitchFamily="2" charset="-78"/>
              </a:rPr>
              <a:t>ونةريت؟</a:t>
            </a:r>
            <a:endParaRPr lang="ar-IQ" sz="2400" dirty="0" smtClean="0">
              <a:ea typeface="Calibri"/>
              <a:cs typeface="Unikurd Goran"/>
            </a:endParaRPr>
          </a:p>
          <a:p>
            <a:pPr lvl="0" algn="just" rtl="1">
              <a:lnSpc>
                <a:spcPct val="115000"/>
              </a:lnSpc>
              <a:spcAft>
                <a:spcPts val="1000"/>
              </a:spcAft>
            </a:pPr>
            <a:r>
              <a:rPr lang="ar-IQ" sz="2400" dirty="0" smtClean="0">
                <a:ea typeface="Calibri"/>
                <a:cs typeface="Unikurd Goran"/>
              </a:rPr>
              <a:t>لماذا لجئ الأنسان الى التقنين؟</a:t>
            </a:r>
            <a:r>
              <a:rPr lang="ar-IQ" sz="2400" dirty="0">
                <a:solidFill>
                  <a:prstClr val="black"/>
                </a:solidFill>
                <a:ea typeface="Calibri"/>
                <a:cs typeface="Ali_K_Traditional" pitchFamily="2" charset="-78"/>
              </a:rPr>
              <a:t> بؤضي مرؤظ ثةناى بردة بةر </a:t>
            </a:r>
            <a:r>
              <a:rPr lang="ar-IQ" sz="2400" dirty="0" smtClean="0">
                <a:solidFill>
                  <a:prstClr val="black"/>
                </a:solidFill>
                <a:ea typeface="Calibri"/>
                <a:cs typeface="Ali_K_Traditional" pitchFamily="2" charset="-78"/>
              </a:rPr>
              <a:t>نووسينةوة؟</a:t>
            </a:r>
            <a:endParaRPr lang="ar-IQ" sz="2400" dirty="0">
              <a:solidFill>
                <a:prstClr val="black"/>
              </a:solidFill>
              <a:ea typeface="Calibri"/>
              <a:cs typeface="Unikurd Goran"/>
            </a:endParaRPr>
          </a:p>
          <a:p>
            <a:pPr algn="just" rtl="1">
              <a:lnSpc>
                <a:spcPct val="115000"/>
              </a:lnSpc>
              <a:spcAft>
                <a:spcPts val="1000"/>
              </a:spcAft>
            </a:pPr>
            <a:endParaRPr lang="en-US" sz="1400" dirty="0">
              <a:ea typeface="Calibri"/>
              <a:cs typeface="Arial"/>
            </a:endParaRPr>
          </a:p>
          <a:p>
            <a:pPr marR="228600" algn="just" rtl="1"/>
            <a:endParaRPr lang="en-US" sz="2400" dirty="0" smtClean="0">
              <a:effectLst/>
              <a:latin typeface="Times New Roman"/>
              <a:ea typeface="Times New Roman"/>
            </a:endParaRPr>
          </a:p>
        </p:txBody>
      </p:sp>
    </p:spTree>
    <p:extLst>
      <p:ext uri="{BB962C8B-B14F-4D97-AF65-F5344CB8AC3E}">
        <p14:creationId xmlns:p14="http://schemas.microsoft.com/office/powerpoint/2010/main" val="8721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529855705"/>
              </p:ext>
            </p:extLst>
          </p:nvPr>
        </p:nvGraphicFramePr>
        <p:xfrm>
          <a:off x="457200" y="333375"/>
          <a:ext cx="8362950" cy="5792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6110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ar-IQ" dirty="0" smtClean="0"/>
              <a:t>1-الحكم </a:t>
            </a:r>
            <a:r>
              <a:rPr lang="ar-IQ" b="1" dirty="0"/>
              <a:t>الإلهي</a:t>
            </a:r>
          </a:p>
        </p:txBody>
      </p:sp>
      <p:sp>
        <p:nvSpPr>
          <p:cNvPr id="3" name="Content Placeholder 2"/>
          <p:cNvSpPr>
            <a:spLocks noGrp="1"/>
          </p:cNvSpPr>
          <p:nvPr>
            <p:ph idx="1"/>
          </p:nvPr>
        </p:nvSpPr>
        <p:spPr/>
        <p:txBody>
          <a:bodyPr>
            <a:normAutofit/>
          </a:bodyPr>
          <a:lstStyle/>
          <a:p>
            <a:pPr marL="0" indent="0" algn="just">
              <a:buNone/>
            </a:pPr>
            <a:r>
              <a:rPr lang="ar-IQ" dirty="0" smtClean="0">
                <a:cs typeface="+mj-cs"/>
              </a:rPr>
              <a:t>قام </a:t>
            </a:r>
            <a:r>
              <a:rPr lang="ar-IQ" dirty="0">
                <a:cs typeface="+mj-cs"/>
              </a:rPr>
              <a:t>الناس بتوكيل امورهم القضائية الى الإلهه ومن يدعي الاتصال بالاله </a:t>
            </a:r>
            <a:r>
              <a:rPr lang="ar-IQ" dirty="0" smtClean="0">
                <a:cs typeface="+mj-cs"/>
              </a:rPr>
              <a:t>هم:</a:t>
            </a:r>
            <a:endParaRPr lang="ar-IQ" dirty="0">
              <a:cs typeface="+mj-cs"/>
            </a:endParaRPr>
          </a:p>
          <a:p>
            <a:pPr marL="514350" indent="-514350" algn="just">
              <a:buFont typeface="+mj-lt"/>
              <a:buAutoNum type="arabicPeriod"/>
            </a:pPr>
            <a:r>
              <a:rPr lang="ar-IQ" dirty="0" smtClean="0">
                <a:cs typeface="+mj-cs"/>
              </a:rPr>
              <a:t>في نطاق الأسرة كان رب الأسرة </a:t>
            </a:r>
          </a:p>
          <a:p>
            <a:pPr marL="514350" indent="-514350" algn="just">
              <a:buFont typeface="+mj-lt"/>
              <a:buAutoNum type="arabicPeriod"/>
            </a:pPr>
            <a:r>
              <a:rPr lang="ar-IQ" dirty="0" smtClean="0">
                <a:cs typeface="+mj-cs"/>
              </a:rPr>
              <a:t>وفي خارجها  فكان الكهنة  (وكان الحاكم  أو الملك في نطاق المدينة)</a:t>
            </a:r>
            <a:endParaRPr lang="ar-IQ" dirty="0">
              <a:cs typeface="+mj-cs"/>
            </a:endParaRPr>
          </a:p>
        </p:txBody>
      </p:sp>
    </p:spTree>
    <p:extLst>
      <p:ext uri="{BB962C8B-B14F-4D97-AF65-F5344CB8AC3E}">
        <p14:creationId xmlns:p14="http://schemas.microsoft.com/office/powerpoint/2010/main" val="537897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976664"/>
          </a:xfrm>
        </p:spPr>
        <p:txBody>
          <a:bodyPr>
            <a:normAutofit lnSpcReduction="10000"/>
          </a:bodyPr>
          <a:lstStyle/>
          <a:p>
            <a:pPr marL="0" indent="0" algn="just">
              <a:buNone/>
            </a:pPr>
            <a:r>
              <a:rPr lang="ar-IQ" sz="3600" b="1" dirty="0">
                <a:solidFill>
                  <a:srgbClr val="C00000"/>
                </a:solidFill>
                <a:cs typeface="+mj-cs"/>
              </a:rPr>
              <a:t>الحاكم القانوني يصدر </a:t>
            </a:r>
            <a:r>
              <a:rPr lang="ar-IQ" sz="3600" b="1" dirty="0" smtClean="0">
                <a:solidFill>
                  <a:srgbClr val="C00000"/>
                </a:solidFill>
                <a:cs typeface="+mj-cs"/>
              </a:rPr>
              <a:t>على صورة قرار يستوحيه الكاهن من إرادة  الالهه.</a:t>
            </a:r>
          </a:p>
          <a:p>
            <a:pPr marL="0" indent="0" algn="just">
              <a:buNone/>
            </a:pPr>
            <a:r>
              <a:rPr lang="ar-IQ" sz="2800" dirty="0" smtClean="0">
                <a:cs typeface="+mj-cs"/>
              </a:rPr>
              <a:t> </a:t>
            </a:r>
            <a:r>
              <a:rPr lang="ar-IQ" sz="2800" b="1" dirty="0">
                <a:cs typeface="+mj-cs"/>
              </a:rPr>
              <a:t>(نقد الحكم الالهي</a:t>
            </a:r>
            <a:r>
              <a:rPr lang="ar-IQ" sz="2800" b="1" dirty="0" smtClean="0">
                <a:cs typeface="+mj-cs"/>
              </a:rPr>
              <a:t>): </a:t>
            </a:r>
          </a:p>
          <a:p>
            <a:pPr marL="0" indent="0" algn="just">
              <a:buNone/>
            </a:pPr>
            <a:r>
              <a:rPr lang="ar-IQ" sz="2800" dirty="0" smtClean="0">
                <a:cs typeface="+mj-cs"/>
              </a:rPr>
              <a:t>1- </a:t>
            </a:r>
            <a:r>
              <a:rPr lang="ar-IQ" sz="2800" dirty="0">
                <a:cs typeface="+mj-cs"/>
              </a:rPr>
              <a:t>انه خاص بالنزاع المعروض ولايسري على اي قضية اخرى وان كانت مشابهه للقضية المعروضة ولتبرير هذه لقضية(هو لعل الالهه وجدت شيء مختلف في القضيتين لم يلحظه البشر) فأصدرت الحكم </a:t>
            </a:r>
            <a:r>
              <a:rPr lang="ar-IQ" sz="2800" dirty="0" smtClean="0">
                <a:cs typeface="+mj-cs"/>
              </a:rPr>
              <a:t>مختلف.</a:t>
            </a:r>
          </a:p>
          <a:p>
            <a:pPr marL="0" indent="0">
              <a:buNone/>
            </a:pPr>
            <a:r>
              <a:rPr lang="ar-IQ" sz="2800" dirty="0" smtClean="0">
                <a:cs typeface="+mj-cs"/>
              </a:rPr>
              <a:t>2- وهنا </a:t>
            </a:r>
            <a:r>
              <a:rPr lang="ar-IQ" sz="2800" dirty="0">
                <a:cs typeface="+mj-cs"/>
              </a:rPr>
              <a:t>كانت القاعدة القانونية ينقصها عنصر مهم وهو العموم ولقد </a:t>
            </a:r>
            <a:r>
              <a:rPr lang="ar-IQ" sz="2800" dirty="0" smtClean="0">
                <a:cs typeface="+mj-cs"/>
              </a:rPr>
              <a:t>بلغته فيما بعد.</a:t>
            </a:r>
          </a:p>
          <a:p>
            <a:pPr marL="0" indent="0">
              <a:buNone/>
            </a:pPr>
            <a:r>
              <a:rPr lang="ar-IQ" sz="2800" dirty="0" smtClean="0">
                <a:cs typeface="+mj-cs"/>
              </a:rPr>
              <a:t>3- وينقصها عنصر اخر وهو قوته الملزمة من شعور الناس بوجود جزاء دنيوي تنزله السلطة العامة على من يخالفة. </a:t>
            </a:r>
          </a:p>
          <a:p>
            <a:pPr marL="0" indent="0">
              <a:buNone/>
            </a:pPr>
            <a:r>
              <a:rPr lang="ar-IQ" dirty="0"/>
              <a:t/>
            </a:r>
            <a:br>
              <a:rPr lang="ar-IQ" dirty="0"/>
            </a:br>
            <a:endParaRPr lang="ar-IQ" dirty="0"/>
          </a:p>
        </p:txBody>
      </p:sp>
    </p:spTree>
    <p:extLst>
      <p:ext uri="{BB962C8B-B14F-4D97-AF65-F5344CB8AC3E}">
        <p14:creationId xmlns:p14="http://schemas.microsoft.com/office/powerpoint/2010/main" val="12361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الأمثلة لحكم الإلهي</a:t>
            </a:r>
            <a:endParaRPr lang="ar-IQ" dirty="0"/>
          </a:p>
        </p:txBody>
      </p:sp>
      <p:sp>
        <p:nvSpPr>
          <p:cNvPr id="3" name="Content Placeholder 2"/>
          <p:cNvSpPr>
            <a:spLocks noGrp="1"/>
          </p:cNvSpPr>
          <p:nvPr>
            <p:ph idx="1"/>
          </p:nvPr>
        </p:nvSpPr>
        <p:spPr>
          <a:xfrm>
            <a:off x="179512" y="1600200"/>
            <a:ext cx="8712968" cy="5141168"/>
          </a:xfrm>
        </p:spPr>
        <p:txBody>
          <a:bodyPr>
            <a:normAutofit/>
          </a:bodyPr>
          <a:lstStyle/>
          <a:p>
            <a:pPr marL="0" indent="0">
              <a:buNone/>
            </a:pPr>
            <a:r>
              <a:rPr lang="ar-IQ" dirty="0" smtClean="0"/>
              <a:t>في </a:t>
            </a:r>
            <a:r>
              <a:rPr lang="ar-IQ" dirty="0"/>
              <a:t>العراق القديم كانوا يعتبرون لكل مدينة اله أو آلهه تكون سيده لهم وخاص بهم وكانوا يحكمون في العراق القديم ويدعون انهم لايصدرون حكما الا تحقيقا لرغبة الآلهه ومثال ذلك صورة حمورابي عند الاله شماس وهو يأخذ الأحكام </a:t>
            </a:r>
            <a:r>
              <a:rPr lang="ar-IQ" dirty="0" smtClean="0"/>
              <a:t>السماوية.</a:t>
            </a:r>
          </a:p>
          <a:p>
            <a:pPr marL="0" indent="0">
              <a:buNone/>
            </a:pPr>
            <a:r>
              <a:rPr lang="ar-IQ" dirty="0" smtClean="0"/>
              <a:t> </a:t>
            </a:r>
            <a:r>
              <a:rPr lang="ar-IQ" dirty="0"/>
              <a:t>اما في مصر كانوا يعتقدون انه الاحكام </a:t>
            </a:r>
            <a:r>
              <a:rPr lang="ar-IQ" dirty="0" smtClean="0"/>
              <a:t>القانونية</a:t>
            </a:r>
          </a:p>
          <a:p>
            <a:pPr marL="0" indent="0">
              <a:buNone/>
            </a:pPr>
            <a:r>
              <a:rPr lang="ar-IQ" dirty="0" smtClean="0"/>
              <a:t> </a:t>
            </a:r>
            <a:r>
              <a:rPr lang="ar-IQ" dirty="0"/>
              <a:t>من </a:t>
            </a:r>
            <a:r>
              <a:rPr lang="ar-IQ" dirty="0" smtClean="0"/>
              <a:t>وضع الاله القانون (تحوت) وأما الهه </a:t>
            </a:r>
          </a:p>
          <a:p>
            <a:pPr marL="0" indent="0">
              <a:buNone/>
            </a:pPr>
            <a:r>
              <a:rPr lang="ar-IQ" dirty="0" smtClean="0"/>
              <a:t>العدل (معات)فكانت ترعي تطبيقه.</a:t>
            </a:r>
          </a:p>
          <a:p>
            <a:pPr marL="0" indent="0">
              <a:buNone/>
            </a:pPr>
            <a:endParaRPr lang="ar-IQ" dirty="0"/>
          </a:p>
          <a:p>
            <a:pPr marL="0" indent="0">
              <a:buNone/>
            </a:pPr>
            <a:endParaRPr lang="ar-IQ" dirty="0"/>
          </a:p>
        </p:txBody>
      </p:sp>
      <p:pic>
        <p:nvPicPr>
          <p:cNvPr id="1026" name="Picture 2" descr="C:\Users\PC\Desktop\مرحلة يةك\815px-f0182_louvre_code_hammourabi_bas-relief_sb8_rw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645024"/>
            <a:ext cx="2627784" cy="321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32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ar-IQ" b="1" dirty="0" smtClean="0"/>
              <a:t>2-العرف</a:t>
            </a:r>
            <a:endParaRPr lang="ar-IQ" b="1" dirty="0"/>
          </a:p>
        </p:txBody>
      </p:sp>
      <p:sp>
        <p:nvSpPr>
          <p:cNvPr id="3" name="Content Placeholder 2"/>
          <p:cNvSpPr>
            <a:spLocks noGrp="1"/>
          </p:cNvSpPr>
          <p:nvPr>
            <p:ph idx="1"/>
          </p:nvPr>
        </p:nvSpPr>
        <p:spPr>
          <a:xfrm>
            <a:off x="251520" y="1600200"/>
            <a:ext cx="8640960" cy="4525963"/>
          </a:xfrm>
        </p:spPr>
        <p:txBody>
          <a:bodyPr>
            <a:normAutofit/>
          </a:bodyPr>
          <a:lstStyle/>
          <a:p>
            <a:pPr marL="0" indent="0">
              <a:buNone/>
            </a:pPr>
            <a:r>
              <a:rPr lang="ar-IQ" sz="4000" b="1" dirty="0" smtClean="0">
                <a:solidFill>
                  <a:schemeClr val="accent3">
                    <a:lumMod val="50000"/>
                  </a:schemeClr>
                </a:solidFill>
              </a:rPr>
              <a:t>العادات الدينية</a:t>
            </a:r>
          </a:p>
          <a:p>
            <a:pPr marL="0" indent="0" algn="just">
              <a:buNone/>
            </a:pPr>
            <a:r>
              <a:rPr lang="ar-IQ" sz="3600" b="1" dirty="0" smtClean="0"/>
              <a:t>عدم تشابه الحكم الألهي       تقدم المجتمع واستقرار الأحكام القانونية        توحدت صور الحكم الإلهي في قضايا المتشابهة              اصطلاح العادات الدينية (اكتسبت صفة العموم ومفتقرة الى الجزاء الدنيوي).</a:t>
            </a:r>
          </a:p>
          <a:p>
            <a:pPr marL="0" indent="0">
              <a:buNone/>
            </a:pPr>
            <a:endParaRPr lang="ar-IQ" dirty="0"/>
          </a:p>
        </p:txBody>
      </p:sp>
      <p:sp>
        <p:nvSpPr>
          <p:cNvPr id="4" name="Right Arrow 3"/>
          <p:cNvSpPr/>
          <p:nvPr/>
        </p:nvSpPr>
        <p:spPr>
          <a:xfrm rot="10800000">
            <a:off x="4067944" y="2348880"/>
            <a:ext cx="936104"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rgbClr val="92D050"/>
              </a:solidFill>
            </a:endParaRPr>
          </a:p>
        </p:txBody>
      </p:sp>
      <p:sp>
        <p:nvSpPr>
          <p:cNvPr id="5" name="Right Arrow 4"/>
          <p:cNvSpPr/>
          <p:nvPr/>
        </p:nvSpPr>
        <p:spPr>
          <a:xfrm rot="10800000">
            <a:off x="5220072" y="2833512"/>
            <a:ext cx="1008112" cy="504217"/>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Right Arrow 5"/>
          <p:cNvSpPr/>
          <p:nvPr/>
        </p:nvSpPr>
        <p:spPr>
          <a:xfrm rot="10800000">
            <a:off x="4283968" y="3337726"/>
            <a:ext cx="1800200" cy="57590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82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lvl="0">
              <a:spcBef>
                <a:spcPct val="20000"/>
              </a:spcBef>
            </a:pPr>
            <a:r>
              <a:rPr lang="ar-IQ" b="1" dirty="0">
                <a:solidFill>
                  <a:schemeClr val="bg1"/>
                </a:solidFill>
                <a:cs typeface="Arial"/>
              </a:rPr>
              <a:t>ظهور </a:t>
            </a:r>
            <a:r>
              <a:rPr lang="ar-IQ" b="1" dirty="0" smtClean="0">
                <a:solidFill>
                  <a:schemeClr val="bg1"/>
                </a:solidFill>
                <a:cs typeface="Arial"/>
              </a:rPr>
              <a:t>العرف</a:t>
            </a:r>
            <a:endParaRPr lang="en-US" dirty="0">
              <a:solidFill>
                <a:schemeClr val="bg1"/>
              </a:solidFill>
            </a:endParaRPr>
          </a:p>
        </p:txBody>
      </p:sp>
      <p:sp>
        <p:nvSpPr>
          <p:cNvPr id="3" name="Content Placeholder 2"/>
          <p:cNvSpPr>
            <a:spLocks noGrp="1"/>
          </p:cNvSpPr>
          <p:nvPr>
            <p:ph idx="1"/>
          </p:nvPr>
        </p:nvSpPr>
        <p:spPr>
          <a:xfrm>
            <a:off x="467544" y="1844824"/>
            <a:ext cx="8229600" cy="4525963"/>
          </a:xfrm>
        </p:spPr>
        <p:txBody>
          <a:bodyPr/>
          <a:lstStyle/>
          <a:p>
            <a:pPr marL="0" lvl="0" indent="0" algn="just">
              <a:buNone/>
            </a:pPr>
            <a:r>
              <a:rPr lang="ar-IQ" dirty="0" smtClean="0">
                <a:solidFill>
                  <a:prstClr val="black"/>
                </a:solidFill>
                <a:cs typeface="Times New Roman"/>
              </a:rPr>
              <a:t>بعد </a:t>
            </a:r>
            <a:r>
              <a:rPr lang="ar-IQ" dirty="0">
                <a:solidFill>
                  <a:prstClr val="black"/>
                </a:solidFill>
                <a:cs typeface="Times New Roman"/>
              </a:rPr>
              <a:t>تقدم الحضارة وجد المجتمع ان الخروج على القواعد المنظمة لايؤدي الى سخط الآلهة فحسب بل والى الإضرار بمصالح المجتمع ومثله العليا فلذلك تدخل المجتمع ومثاله العليا الدنيوي بما يخالف وبهذا تطور العرف الديني (العادات الدينية)  الى عرف قانوني.</a:t>
            </a:r>
          </a:p>
          <a:p>
            <a:endParaRPr lang="en-US" dirty="0"/>
          </a:p>
        </p:txBody>
      </p:sp>
    </p:spTree>
    <p:extLst>
      <p:ext uri="{BB962C8B-B14F-4D97-AF65-F5344CB8AC3E}">
        <p14:creationId xmlns:p14="http://schemas.microsoft.com/office/powerpoint/2010/main" val="614144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9EC19C-3443-4790-B312-CE30563E8B86}"/>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ar-IQ" dirty="0"/>
              <a:t>الفرق بين العرف و العادة</a:t>
            </a:r>
            <a:endParaRPr lang="en-US" dirty="0"/>
          </a:p>
        </p:txBody>
      </p:sp>
      <p:sp>
        <p:nvSpPr>
          <p:cNvPr id="3" name="Content Placeholder 2">
            <a:extLst>
              <a:ext uri="{FF2B5EF4-FFF2-40B4-BE49-F238E27FC236}">
                <a16:creationId xmlns:a16="http://schemas.microsoft.com/office/drawing/2014/main" xmlns="" id="{186D8E61-CA66-41A4-9750-C5BC10319718}"/>
              </a:ext>
            </a:extLst>
          </p:cNvPr>
          <p:cNvSpPr>
            <a:spLocks noGrp="1"/>
          </p:cNvSpPr>
          <p:nvPr>
            <p:ph idx="1"/>
          </p:nvPr>
        </p:nvSpPr>
        <p:spPr/>
        <p:txBody>
          <a:bodyPr/>
          <a:lstStyle/>
          <a:p>
            <a:pPr marL="0" indent="0">
              <a:buNone/>
            </a:pPr>
            <a:r>
              <a:rPr lang="ar-IQ" dirty="0" smtClean="0"/>
              <a:t>العادة: هي </a:t>
            </a:r>
            <a:r>
              <a:rPr lang="ar-IQ" dirty="0"/>
              <a:t>إعتياد الناس على أمر جيلاً بعد جيل ما دون أن يولد الشعور لديهم إنه أمر ملزم.</a:t>
            </a:r>
          </a:p>
          <a:p>
            <a:pPr marL="0" indent="0">
              <a:buNone/>
            </a:pPr>
            <a:r>
              <a:rPr lang="ar-IQ" dirty="0"/>
              <a:t>العرف: هو إعتياد الناس على أمر  أو سلوك معين أو في أمر ما  بحيث ينشأ عن هذا الأعتياد شعور بإنه واجب و ملزم</a:t>
            </a:r>
            <a:r>
              <a:rPr lang="ar-IQ" dirty="0" smtClean="0"/>
              <a:t>.</a:t>
            </a:r>
            <a:endParaRPr lang="ar-IQ" dirty="0"/>
          </a:p>
        </p:txBody>
      </p:sp>
    </p:spTree>
    <p:extLst>
      <p:ext uri="{BB962C8B-B14F-4D97-AF65-F5344CB8AC3E}">
        <p14:creationId xmlns:p14="http://schemas.microsoft.com/office/powerpoint/2010/main" val="1142602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ar-IQ" dirty="0" smtClean="0"/>
              <a:t>3-التقنين</a:t>
            </a:r>
            <a:endParaRPr lang="ar-IQ" dirty="0"/>
          </a:p>
        </p:txBody>
      </p:sp>
      <p:sp>
        <p:nvSpPr>
          <p:cNvPr id="3" name="Content Placeholder 2"/>
          <p:cNvSpPr>
            <a:spLocks noGrp="1"/>
          </p:cNvSpPr>
          <p:nvPr>
            <p:ph idx="1"/>
          </p:nvPr>
        </p:nvSpPr>
        <p:spPr>
          <a:xfrm>
            <a:off x="179512" y="1600200"/>
            <a:ext cx="8784976" cy="5141168"/>
          </a:xfrm>
        </p:spPr>
        <p:txBody>
          <a:bodyPr>
            <a:normAutofit lnSpcReduction="10000"/>
          </a:bodyPr>
          <a:lstStyle/>
          <a:p>
            <a:pPr marL="0" indent="0" algn="just">
              <a:buNone/>
            </a:pPr>
            <a:r>
              <a:rPr lang="ar-IQ" sz="2800" dirty="0" smtClean="0">
                <a:cs typeface="+mj-cs"/>
              </a:rPr>
              <a:t>1</a:t>
            </a:r>
            <a:r>
              <a:rPr lang="ar-IQ" sz="2800" b="1" dirty="0" smtClean="0">
                <a:cs typeface="+mj-cs"/>
              </a:rPr>
              <a:t>- مرحلة القانون العرفي أو القواعد القانونية غير المدونة: </a:t>
            </a:r>
          </a:p>
          <a:p>
            <a:pPr marL="0" indent="0" algn="just">
              <a:buNone/>
            </a:pPr>
            <a:r>
              <a:rPr lang="ar-IQ" sz="2800" dirty="0" smtClean="0">
                <a:cs typeface="+mj-cs"/>
              </a:rPr>
              <a:t>الأقلية </a:t>
            </a:r>
            <a:r>
              <a:rPr lang="ar-IQ" sz="2800" dirty="0">
                <a:cs typeface="+mj-cs"/>
              </a:rPr>
              <a:t>الحاكمة كانت تحتكر معرفة القواعد القانونية لكي تحقق مصالح افرادها على حساب مصالح افراد المجتمعات </a:t>
            </a:r>
            <a:r>
              <a:rPr lang="ar-IQ" sz="2800" dirty="0" smtClean="0">
                <a:cs typeface="+mj-cs"/>
              </a:rPr>
              <a:t>الأخرى، وحاولت هذه الأقلية ان تحتفظ ببقاء القواعد القانونية سرية لا يطلع عليها احد من الجماعات الأخرى.</a:t>
            </a:r>
          </a:p>
          <a:p>
            <a:pPr marL="0" indent="0" algn="just">
              <a:buNone/>
            </a:pPr>
            <a:r>
              <a:rPr lang="ar-IQ" sz="2800" dirty="0">
                <a:cs typeface="+mj-cs"/>
              </a:rPr>
              <a:t> </a:t>
            </a:r>
            <a:r>
              <a:rPr lang="ar-IQ" sz="2800" dirty="0" smtClean="0">
                <a:cs typeface="+mj-cs"/>
              </a:rPr>
              <a:t>وقد ساعد بقاء القواعد القانونية سرية جهل افراد طبقة المحكومين وضعفهم أمام الطبقة الحاكمة وبقاء </a:t>
            </a:r>
            <a:r>
              <a:rPr lang="ar-IQ" sz="2800" dirty="0">
                <a:cs typeface="+mj-cs"/>
              </a:rPr>
              <a:t>الحال بهذا الشكل جعل المحكومين الضعفاء دائما امام </a:t>
            </a:r>
            <a:r>
              <a:rPr lang="ar-IQ" sz="2800" dirty="0" smtClean="0">
                <a:cs typeface="+mj-cs"/>
              </a:rPr>
              <a:t>الحاكم.</a:t>
            </a:r>
          </a:p>
          <a:p>
            <a:pPr marL="0" indent="0" algn="just">
              <a:buNone/>
            </a:pPr>
            <a:r>
              <a:rPr lang="ar-IQ" sz="2800" b="1" dirty="0" smtClean="0">
                <a:cs typeface="+mj-cs"/>
              </a:rPr>
              <a:t>2- مرحلة القانون المدون:</a:t>
            </a:r>
          </a:p>
          <a:p>
            <a:pPr marL="0" indent="0" algn="just">
              <a:buNone/>
            </a:pPr>
            <a:r>
              <a:rPr lang="ar-IQ" sz="2800" dirty="0" smtClean="0">
                <a:cs typeface="+mj-cs"/>
              </a:rPr>
              <a:t> نتيجة انتشار الكتابة ولشعورهم بالرغبة في المساواة بأفراد الطبقة الحاكمة ونتيجة لمساع سلمية حيناً أو رضوخاً لأعمال القوة في بعض الأحيان قامت الطبقة الحاكمة بنشر أحكام القواعد القانونية العرفية، وبتسجيل العرف في مجموعات رسمية ظهر القانون المدون.</a:t>
            </a:r>
            <a:endParaRPr lang="ar-IQ" dirty="0"/>
          </a:p>
          <a:p>
            <a:pPr marL="0" indent="0">
              <a:buNone/>
            </a:pPr>
            <a:endParaRPr lang="ar-IQ" dirty="0"/>
          </a:p>
          <a:p>
            <a:pPr marL="0" indent="0">
              <a:buNone/>
            </a:pPr>
            <a:endParaRPr lang="ar-IQ" dirty="0"/>
          </a:p>
        </p:txBody>
      </p:sp>
    </p:spTree>
    <p:extLst>
      <p:ext uri="{BB962C8B-B14F-4D97-AF65-F5344CB8AC3E}">
        <p14:creationId xmlns:p14="http://schemas.microsoft.com/office/powerpoint/2010/main" val="33045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1851</TotalTime>
  <Words>551</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1_Office Theme</vt:lpstr>
      <vt:lpstr>PowerPoint Presentation</vt:lpstr>
      <vt:lpstr>PowerPoint Presentation</vt:lpstr>
      <vt:lpstr>1-الحكم الإلهي</vt:lpstr>
      <vt:lpstr>PowerPoint Presentation</vt:lpstr>
      <vt:lpstr>الأمثلة لحكم الإلهي</vt:lpstr>
      <vt:lpstr>2-العرف</vt:lpstr>
      <vt:lpstr>ظهور العرف</vt:lpstr>
      <vt:lpstr>الفرق بين العرف و العادة</vt:lpstr>
      <vt:lpstr>3-التقنين</vt:lpstr>
      <vt:lpstr>PowerPoint Presentation</vt:lpstr>
      <vt:lpstr>الأسئلة المتوقعة لمحاضرة اليوم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دعوى اخذ رهينة</dc:title>
  <dc:creator>R-TEC</dc:creator>
  <cp:lastModifiedBy>HP</cp:lastModifiedBy>
  <cp:revision>26</cp:revision>
  <dcterms:created xsi:type="dcterms:W3CDTF">2020-10-25T20:33:10Z</dcterms:created>
  <dcterms:modified xsi:type="dcterms:W3CDTF">2023-10-27T20:10:58Z</dcterms:modified>
</cp:coreProperties>
</file>