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8EAE7D-AF4C-43DC-850F-D920AAEEC3BA}"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A97A4-B9B4-43B1-98F0-D24FFCDEDD57}" type="slidenum">
              <a:rPr lang="en-US" smtClean="0"/>
              <a:t>‹#›</a:t>
            </a:fld>
            <a:endParaRPr lang="en-US"/>
          </a:p>
        </p:txBody>
      </p:sp>
    </p:spTree>
    <p:extLst>
      <p:ext uri="{BB962C8B-B14F-4D97-AF65-F5344CB8AC3E}">
        <p14:creationId xmlns:p14="http://schemas.microsoft.com/office/powerpoint/2010/main" val="3344909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8EAE7D-AF4C-43DC-850F-D920AAEEC3BA}"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A97A4-B9B4-43B1-98F0-D24FFCDEDD57}" type="slidenum">
              <a:rPr lang="en-US" smtClean="0"/>
              <a:t>‹#›</a:t>
            </a:fld>
            <a:endParaRPr lang="en-US"/>
          </a:p>
        </p:txBody>
      </p:sp>
    </p:spTree>
    <p:extLst>
      <p:ext uri="{BB962C8B-B14F-4D97-AF65-F5344CB8AC3E}">
        <p14:creationId xmlns:p14="http://schemas.microsoft.com/office/powerpoint/2010/main" val="1360294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8EAE7D-AF4C-43DC-850F-D920AAEEC3BA}"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A97A4-B9B4-43B1-98F0-D24FFCDEDD57}" type="slidenum">
              <a:rPr lang="en-US" smtClean="0"/>
              <a:t>‹#›</a:t>
            </a:fld>
            <a:endParaRPr lang="en-US"/>
          </a:p>
        </p:txBody>
      </p:sp>
    </p:spTree>
    <p:extLst>
      <p:ext uri="{BB962C8B-B14F-4D97-AF65-F5344CB8AC3E}">
        <p14:creationId xmlns:p14="http://schemas.microsoft.com/office/powerpoint/2010/main" val="2989714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8EAE7D-AF4C-43DC-850F-D920AAEEC3BA}"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A97A4-B9B4-43B1-98F0-D24FFCDEDD57}" type="slidenum">
              <a:rPr lang="en-US" smtClean="0"/>
              <a:t>‹#›</a:t>
            </a:fld>
            <a:endParaRPr lang="en-US"/>
          </a:p>
        </p:txBody>
      </p:sp>
    </p:spTree>
    <p:extLst>
      <p:ext uri="{BB962C8B-B14F-4D97-AF65-F5344CB8AC3E}">
        <p14:creationId xmlns:p14="http://schemas.microsoft.com/office/powerpoint/2010/main" val="269604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8EAE7D-AF4C-43DC-850F-D920AAEEC3BA}"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A97A4-B9B4-43B1-98F0-D24FFCDEDD57}" type="slidenum">
              <a:rPr lang="en-US" smtClean="0"/>
              <a:t>‹#›</a:t>
            </a:fld>
            <a:endParaRPr lang="en-US"/>
          </a:p>
        </p:txBody>
      </p:sp>
    </p:spTree>
    <p:extLst>
      <p:ext uri="{BB962C8B-B14F-4D97-AF65-F5344CB8AC3E}">
        <p14:creationId xmlns:p14="http://schemas.microsoft.com/office/powerpoint/2010/main" val="2373947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8EAE7D-AF4C-43DC-850F-D920AAEEC3BA}" type="datetimeFigureOut">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5A97A4-B9B4-43B1-98F0-D24FFCDEDD57}" type="slidenum">
              <a:rPr lang="en-US" smtClean="0"/>
              <a:t>‹#›</a:t>
            </a:fld>
            <a:endParaRPr lang="en-US"/>
          </a:p>
        </p:txBody>
      </p:sp>
    </p:spTree>
    <p:extLst>
      <p:ext uri="{BB962C8B-B14F-4D97-AF65-F5344CB8AC3E}">
        <p14:creationId xmlns:p14="http://schemas.microsoft.com/office/powerpoint/2010/main" val="2665998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8EAE7D-AF4C-43DC-850F-D920AAEEC3BA}" type="datetimeFigureOut">
              <a:rPr lang="en-US" smtClean="0"/>
              <a:t>3/7/2024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5A97A4-B9B4-43B1-98F0-D24FFCDEDD57}" type="slidenum">
              <a:rPr lang="en-US" smtClean="0"/>
              <a:t>‹#›</a:t>
            </a:fld>
            <a:endParaRPr lang="en-US"/>
          </a:p>
        </p:txBody>
      </p:sp>
    </p:spTree>
    <p:extLst>
      <p:ext uri="{BB962C8B-B14F-4D97-AF65-F5344CB8AC3E}">
        <p14:creationId xmlns:p14="http://schemas.microsoft.com/office/powerpoint/2010/main" val="573795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8EAE7D-AF4C-43DC-850F-D920AAEEC3BA}" type="datetimeFigureOut">
              <a:rPr lang="en-US" smtClean="0"/>
              <a:t>3/7/2024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5A97A4-B9B4-43B1-98F0-D24FFCDEDD57}" type="slidenum">
              <a:rPr lang="en-US" smtClean="0"/>
              <a:t>‹#›</a:t>
            </a:fld>
            <a:endParaRPr lang="en-US"/>
          </a:p>
        </p:txBody>
      </p:sp>
    </p:spTree>
    <p:extLst>
      <p:ext uri="{BB962C8B-B14F-4D97-AF65-F5344CB8AC3E}">
        <p14:creationId xmlns:p14="http://schemas.microsoft.com/office/powerpoint/2010/main" val="1134530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8EAE7D-AF4C-43DC-850F-D920AAEEC3BA}" type="datetimeFigureOut">
              <a:rPr lang="en-US" smtClean="0"/>
              <a:t>3/7/2024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5A97A4-B9B4-43B1-98F0-D24FFCDEDD57}" type="slidenum">
              <a:rPr lang="en-US" smtClean="0"/>
              <a:t>‹#›</a:t>
            </a:fld>
            <a:endParaRPr lang="en-US"/>
          </a:p>
        </p:txBody>
      </p:sp>
    </p:spTree>
    <p:extLst>
      <p:ext uri="{BB962C8B-B14F-4D97-AF65-F5344CB8AC3E}">
        <p14:creationId xmlns:p14="http://schemas.microsoft.com/office/powerpoint/2010/main" val="532813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8EAE7D-AF4C-43DC-850F-D920AAEEC3BA}" type="datetimeFigureOut">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5A97A4-B9B4-43B1-98F0-D24FFCDEDD57}" type="slidenum">
              <a:rPr lang="en-US" smtClean="0"/>
              <a:t>‹#›</a:t>
            </a:fld>
            <a:endParaRPr lang="en-US"/>
          </a:p>
        </p:txBody>
      </p:sp>
    </p:spTree>
    <p:extLst>
      <p:ext uri="{BB962C8B-B14F-4D97-AF65-F5344CB8AC3E}">
        <p14:creationId xmlns:p14="http://schemas.microsoft.com/office/powerpoint/2010/main" val="1950350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8EAE7D-AF4C-43DC-850F-D920AAEEC3BA}" type="datetimeFigureOut">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5A97A4-B9B4-43B1-98F0-D24FFCDEDD57}" type="slidenum">
              <a:rPr lang="en-US" smtClean="0"/>
              <a:t>‹#›</a:t>
            </a:fld>
            <a:endParaRPr lang="en-US"/>
          </a:p>
        </p:txBody>
      </p:sp>
    </p:spTree>
    <p:extLst>
      <p:ext uri="{BB962C8B-B14F-4D97-AF65-F5344CB8AC3E}">
        <p14:creationId xmlns:p14="http://schemas.microsoft.com/office/powerpoint/2010/main" val="2112107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8EAE7D-AF4C-43DC-850F-D920AAEEC3BA}" type="datetimeFigureOut">
              <a:rPr lang="en-US" smtClean="0"/>
              <a:t>3/7/2024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5A97A4-B9B4-43B1-98F0-D24FFCDEDD57}" type="slidenum">
              <a:rPr lang="en-US" smtClean="0"/>
              <a:t>‹#›</a:t>
            </a:fld>
            <a:endParaRPr lang="en-US"/>
          </a:p>
        </p:txBody>
      </p:sp>
    </p:spTree>
    <p:extLst>
      <p:ext uri="{BB962C8B-B14F-4D97-AF65-F5344CB8AC3E}">
        <p14:creationId xmlns:p14="http://schemas.microsoft.com/office/powerpoint/2010/main" val="196438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990599"/>
          </a:xfrm>
        </p:spPr>
        <p:txBody>
          <a:bodyPr/>
          <a:lstStyle/>
          <a:p>
            <a:r>
              <a:rPr lang="ar-SA" dirty="0" smtClean="0">
                <a:solidFill>
                  <a:srgbClr val="C00000"/>
                </a:solidFill>
              </a:rPr>
              <a:t>المركز القانوني للفرد في القانون الروماني</a:t>
            </a:r>
            <a:endParaRPr lang="en-US" dirty="0">
              <a:solidFill>
                <a:srgbClr val="C00000"/>
              </a:solidFill>
            </a:endParaRPr>
          </a:p>
        </p:txBody>
      </p:sp>
      <p:sp>
        <p:nvSpPr>
          <p:cNvPr id="3" name="Subtitle 2"/>
          <p:cNvSpPr>
            <a:spLocks noGrp="1"/>
          </p:cNvSpPr>
          <p:nvPr>
            <p:ph type="subTitle" idx="1"/>
          </p:nvPr>
        </p:nvSpPr>
        <p:spPr>
          <a:xfrm>
            <a:off x="685800" y="1447800"/>
            <a:ext cx="7848600" cy="5105400"/>
          </a:xfrm>
        </p:spPr>
        <p:txBody>
          <a:bodyPr/>
          <a:lstStyle/>
          <a:p>
            <a:pPr algn="just" rtl="1"/>
            <a:r>
              <a:rPr lang="ar-SA" dirty="0" smtClean="0"/>
              <a:t>لكي يتمتع الشخص بمركز قانوني ويتمتع بالحقوق الشخصية يلزم ان يكون هذا الشخص في القانون الروماني- رومانيا- ويكون -رب اسرة- لتكون له حقوق وتترتب عليه التزامات، اما غير الروماني او غير رب الاسرة فلم تكن له شخصية قانونية، ولكن حدثت على هذه الفكرة بعض التطور لاحقاً، وعليه لابد من معرفة الاساس الذي تقوم عليه الاسرة في القانون الروماني اولاً، ثم البحث في الزواج بانواعه وشروطه، والبحث عن السلطة الابوية كأثر من آثار الزواج، ثم التكلم عن الموت المدني، واخيرا البحث عن حالات النيابة القانونية عن الاشخاص.</a:t>
            </a:r>
            <a:endParaRPr lang="en-US" dirty="0"/>
          </a:p>
        </p:txBody>
      </p:sp>
    </p:spTree>
    <p:extLst>
      <p:ext uri="{BB962C8B-B14F-4D97-AF65-F5344CB8AC3E}">
        <p14:creationId xmlns:p14="http://schemas.microsoft.com/office/powerpoint/2010/main" val="3529551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pPr algn="just" rtl="1"/>
            <a:r>
              <a:rPr lang="ar-SA" sz="4400" dirty="0">
                <a:solidFill>
                  <a:prstClr val="black"/>
                </a:solidFill>
                <a:ea typeface="+mj-ea"/>
                <a:cs typeface="Times New Roman"/>
              </a:rPr>
              <a:t>ب- انواع </a:t>
            </a:r>
            <a:r>
              <a:rPr lang="ar-SA" sz="4400" dirty="0" smtClean="0">
                <a:solidFill>
                  <a:prstClr val="black"/>
                </a:solidFill>
                <a:ea typeface="+mj-ea"/>
                <a:cs typeface="Times New Roman"/>
              </a:rPr>
              <a:t>الزواج:</a:t>
            </a:r>
          </a:p>
          <a:p>
            <a:pPr marL="0" indent="0" algn="just" rtl="1">
              <a:buNone/>
            </a:pPr>
            <a:r>
              <a:rPr lang="ar-SA" sz="4400" dirty="0" smtClean="0">
                <a:solidFill>
                  <a:prstClr val="black"/>
                </a:solidFill>
                <a:ea typeface="+mj-ea"/>
                <a:cs typeface="Times New Roman"/>
              </a:rPr>
              <a:t>اولا: الزواج بالسيادة: </a:t>
            </a:r>
            <a:r>
              <a:rPr lang="ar-SA" sz="3600" dirty="0" smtClean="0">
                <a:solidFill>
                  <a:prstClr val="black"/>
                </a:solidFill>
                <a:ea typeface="+mj-ea"/>
                <a:cs typeface="Times New Roman"/>
              </a:rPr>
              <a:t>اي ان المرأة المتزوجة بهذا الزواج تدخل في اسرة زوجها بمجرد خضوعها لسيادة زوجها، والسيادة تكتسب بأحدى ثلاث طرق:</a:t>
            </a:r>
          </a:p>
          <a:p>
            <a:pPr marL="0" indent="0" algn="just" rtl="1">
              <a:buNone/>
            </a:pPr>
            <a:r>
              <a:rPr lang="ar-SA" dirty="0" smtClean="0"/>
              <a:t>1- المعاشرة: وهي الطريقة غير مشروعة وتكون بوضع اليد على الزوجة لمدة سنة كاملة اي بمعاشرتها خلال تلك المدة، وتنقطع بالمبيت خارج المنزل ثلاث ليال.</a:t>
            </a:r>
          </a:p>
          <a:p>
            <a:pPr marL="0" indent="0" algn="just" rtl="1">
              <a:buNone/>
            </a:pPr>
            <a:r>
              <a:rPr lang="ar-SA" dirty="0" smtClean="0"/>
              <a:t>2- الزواج الديني: يتم بـ: حضور الزوجين، ومن له </a:t>
            </a:r>
            <a:r>
              <a:rPr lang="ar-SA" dirty="0" smtClean="0"/>
              <a:t>السيادة </a:t>
            </a:r>
            <a:r>
              <a:rPr lang="ar-SA" dirty="0" smtClean="0"/>
              <a:t>عليهما، وحضور (10) شهود، وكاهن المعبد، وتقديم قربان لآلهة، ترتيل عبارات دينية.</a:t>
            </a:r>
          </a:p>
          <a:p>
            <a:pPr marL="0" indent="0" algn="just" rtl="1">
              <a:buNone/>
            </a:pPr>
            <a:r>
              <a:rPr lang="ar-SA" dirty="0" smtClean="0"/>
              <a:t>3- الزواج بطريق الشراء: وهو الاسلوب الاعتيادي لاكتساب السيادة في العصر الجمهوري </a:t>
            </a:r>
            <a:r>
              <a:rPr lang="ar-SA" dirty="0" smtClean="0"/>
              <a:t>وأوائل </a:t>
            </a:r>
            <a:r>
              <a:rPr lang="ar-SA" dirty="0" smtClean="0"/>
              <a:t>العصر الامبراطوري.</a:t>
            </a:r>
          </a:p>
          <a:p>
            <a:pPr algn="just" rtl="1">
              <a:buFontTx/>
              <a:buChar char="-"/>
            </a:pPr>
            <a:r>
              <a:rPr lang="ar-SA" dirty="0" smtClean="0"/>
              <a:t>وينحل هذا الزواج بالموت </a:t>
            </a:r>
            <a:r>
              <a:rPr lang="ar-SA" dirty="0" smtClean="0"/>
              <a:t>والأسر</a:t>
            </a:r>
            <a:r>
              <a:rPr lang="ar-SA" dirty="0" smtClean="0"/>
              <a:t>. </a:t>
            </a:r>
          </a:p>
          <a:p>
            <a:pPr algn="just" rtl="1">
              <a:buFontTx/>
              <a:buChar char="-"/>
            </a:pPr>
            <a:r>
              <a:rPr lang="ar-SA" dirty="0" smtClean="0"/>
              <a:t>ونظرا لان هذا الزواج يؤدي الى عزل الزوجة عن </a:t>
            </a:r>
            <a:r>
              <a:rPr lang="ar-SA" dirty="0" smtClean="0"/>
              <a:t>أسرتها </a:t>
            </a:r>
            <a:r>
              <a:rPr lang="ar-SA" dirty="0" smtClean="0"/>
              <a:t>السابقة وخضوعها لسيادة زوجها، فقد تلاشى تدريجيا ولكنه لم يختف تماماً. </a:t>
            </a:r>
            <a:endParaRPr lang="en-US" dirty="0"/>
          </a:p>
        </p:txBody>
      </p:sp>
    </p:spTree>
    <p:extLst>
      <p:ext uri="{BB962C8B-B14F-4D97-AF65-F5344CB8AC3E}">
        <p14:creationId xmlns:p14="http://schemas.microsoft.com/office/powerpoint/2010/main" val="2272164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r" rtl="1"/>
            <a:r>
              <a:rPr lang="ar-SA" sz="3600" b="1" dirty="0" smtClean="0">
                <a:solidFill>
                  <a:srgbClr val="002060"/>
                </a:solidFill>
              </a:rPr>
              <a:t>ثانيا: الزواج بدون سيادة: </a:t>
            </a:r>
          </a:p>
          <a:p>
            <a:pPr algn="just" rtl="1"/>
            <a:r>
              <a:rPr lang="ar-SA" dirty="0" smtClean="0"/>
              <a:t>يقوم هذا النوع من الزواج على اساس التراضي والحياة المشتركة بين الزوجين والمشاركة في المركز االجتماعي وعلى انجاب الاولاد وتربيتهم، ويبقى استمراه قائما برضا وارادة الطرفين،  ويصاحب انعقاده بعض الشكليات ليس باعتبارها ركنا من اركانه، وانما كاشهار واعلان له، كالخطبة وعقد المهر والزفاف وتقديم الهدايا.</a:t>
            </a:r>
            <a:endParaRPr lang="en-US" dirty="0"/>
          </a:p>
        </p:txBody>
      </p:sp>
    </p:spTree>
    <p:extLst>
      <p:ext uri="{BB962C8B-B14F-4D97-AF65-F5344CB8AC3E}">
        <p14:creationId xmlns:p14="http://schemas.microsoft.com/office/powerpoint/2010/main" val="3147760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C00000"/>
                </a:solidFill>
              </a:rPr>
              <a:t>فنتناول هذا الموضوع في النقاط التالية:</a:t>
            </a:r>
            <a:endParaRPr lang="en-US" dirty="0">
              <a:solidFill>
                <a:srgbClr val="C00000"/>
              </a:solidFill>
            </a:endParaRPr>
          </a:p>
        </p:txBody>
      </p:sp>
      <p:sp>
        <p:nvSpPr>
          <p:cNvPr id="3" name="Content Placeholder 2"/>
          <p:cNvSpPr>
            <a:spLocks noGrp="1"/>
          </p:cNvSpPr>
          <p:nvPr>
            <p:ph idx="1"/>
          </p:nvPr>
        </p:nvSpPr>
        <p:spPr/>
        <p:txBody>
          <a:bodyPr/>
          <a:lstStyle/>
          <a:p>
            <a:pPr algn="r" rtl="1"/>
            <a:r>
              <a:rPr lang="ar-SA" dirty="0" smtClean="0"/>
              <a:t>اولا: الاساس الذي تقوم عليه الاسرة.</a:t>
            </a:r>
          </a:p>
          <a:p>
            <a:pPr algn="r" rtl="1"/>
            <a:r>
              <a:rPr lang="ar-SA" dirty="0" smtClean="0"/>
              <a:t>ثانياً: شروط صحة الزواج وانواعه في القانون الروماني.</a:t>
            </a:r>
          </a:p>
          <a:p>
            <a:pPr algn="r" rtl="1"/>
            <a:r>
              <a:rPr lang="ar-SA" dirty="0" smtClean="0"/>
              <a:t>ثالثاً: السلطة الابوية.</a:t>
            </a:r>
          </a:p>
          <a:p>
            <a:pPr algn="r" rtl="1"/>
            <a:r>
              <a:rPr lang="ar-SA" dirty="0" smtClean="0"/>
              <a:t>رابعاً: الموت المدني.</a:t>
            </a:r>
          </a:p>
          <a:p>
            <a:pPr algn="r" rtl="1"/>
            <a:r>
              <a:rPr lang="ar-SA" dirty="0" smtClean="0"/>
              <a:t>خامساً: الوصاية والقوامة.</a:t>
            </a:r>
          </a:p>
          <a:p>
            <a:pPr algn="r" rtl="1"/>
            <a:endParaRPr lang="en-US" dirty="0"/>
          </a:p>
        </p:txBody>
      </p:sp>
    </p:spTree>
    <p:extLst>
      <p:ext uri="{BB962C8B-B14F-4D97-AF65-F5344CB8AC3E}">
        <p14:creationId xmlns:p14="http://schemas.microsoft.com/office/powerpoint/2010/main" val="1842278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اولاً: الاساس الذي تقوم عليه الاسرة في القانون الروماني </a:t>
            </a:r>
            <a:endParaRPr lang="en-US" dirty="0"/>
          </a:p>
        </p:txBody>
      </p:sp>
      <p:sp>
        <p:nvSpPr>
          <p:cNvPr id="3" name="Content Placeholder 2"/>
          <p:cNvSpPr>
            <a:spLocks noGrp="1"/>
          </p:cNvSpPr>
          <p:nvPr>
            <p:ph idx="1"/>
          </p:nvPr>
        </p:nvSpPr>
        <p:spPr/>
        <p:txBody>
          <a:bodyPr>
            <a:normAutofit lnSpcReduction="10000"/>
          </a:bodyPr>
          <a:lstStyle/>
          <a:p>
            <a:pPr algn="just" rtl="1"/>
            <a:r>
              <a:rPr lang="ar-SA" dirty="0" smtClean="0"/>
              <a:t>لم تعرف الشعوب القديمة القرابة التي تقوم على وحدة الدم بانتماء الابن لاسرة ابية وامه وانما عرفت انتماء الابن لاسرة واحدة, وهي اسرة ابيه دون امه، فالاسرة كان اساسها الصلة بالاب واقاربه دون اي علاقة بامه واقاربها، ويشترك الفرد مع امه في خضوعها لسلطة الاب، ولكن هذه الامر لحقه تطور فظهرت الى الوجود القرابة القائمة على الدم. فهناك نوعين من القرابة:</a:t>
            </a:r>
          </a:p>
          <a:p>
            <a:pPr algn="just" rtl="1"/>
            <a:r>
              <a:rPr lang="ar-SA" dirty="0" smtClean="0"/>
              <a:t>1- القرابة المدنية ( قرابة الانتساب للاب).</a:t>
            </a:r>
          </a:p>
          <a:p>
            <a:pPr algn="just" rtl="1"/>
            <a:r>
              <a:rPr lang="ar-SA" dirty="0" smtClean="0"/>
              <a:t>2- القرابة الطبيعية ( القرابة القائمة على صلة الدم ).</a:t>
            </a:r>
            <a:endParaRPr lang="en-US" dirty="0"/>
          </a:p>
        </p:txBody>
      </p:sp>
    </p:spTree>
    <p:extLst>
      <p:ext uri="{BB962C8B-B14F-4D97-AF65-F5344CB8AC3E}">
        <p14:creationId xmlns:p14="http://schemas.microsoft.com/office/powerpoint/2010/main" val="3082321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C00000"/>
                </a:solidFill>
              </a:rPr>
              <a:t>1- القرابة المدنية</a:t>
            </a:r>
            <a:endParaRPr lang="en-US" dirty="0">
              <a:solidFill>
                <a:srgbClr val="C00000"/>
              </a:solidFill>
            </a:endParaRPr>
          </a:p>
        </p:txBody>
      </p:sp>
      <p:sp>
        <p:nvSpPr>
          <p:cNvPr id="3" name="Content Placeholder 2"/>
          <p:cNvSpPr>
            <a:spLocks noGrp="1"/>
          </p:cNvSpPr>
          <p:nvPr>
            <p:ph idx="1"/>
          </p:nvPr>
        </p:nvSpPr>
        <p:spPr>
          <a:xfrm>
            <a:off x="457200" y="1371600"/>
            <a:ext cx="8229600" cy="4754563"/>
          </a:xfrm>
        </p:spPr>
        <p:txBody>
          <a:bodyPr>
            <a:normAutofit fontScale="85000" lnSpcReduction="10000"/>
          </a:bodyPr>
          <a:lstStyle/>
          <a:p>
            <a:pPr algn="just" rtl="1"/>
            <a:r>
              <a:rPr lang="ar-SA" dirty="0" smtClean="0"/>
              <a:t>وهي قرابة تقوم على صلة الابن بابيه وبأقارب ابيه، ويمكن تمثيلها بثلاث دوائر ذات مركز واحد:</a:t>
            </a:r>
          </a:p>
          <a:p>
            <a:pPr marL="514350" indent="-514350" algn="just" rtl="1">
              <a:buAutoNum type="arabic1Minus"/>
            </a:pPr>
            <a:r>
              <a:rPr lang="ar-SA" dirty="0" smtClean="0"/>
              <a:t>الدائرة الضيقة وتضم العائلة بالمعنى الدقيق وتشمل أفراد البيت الواحد.</a:t>
            </a:r>
          </a:p>
          <a:p>
            <a:pPr marL="514350" indent="-514350" algn="just" rtl="1">
              <a:buAutoNum type="arabic1Minus"/>
            </a:pPr>
            <a:r>
              <a:rPr lang="ar-SA" dirty="0" smtClean="0"/>
              <a:t>الدائرة الوسطى وتضم العصبة من الرجال.</a:t>
            </a:r>
          </a:p>
          <a:p>
            <a:pPr marL="514350" indent="-514350" algn="just" rtl="1">
              <a:buAutoNum type="arabic1Minus"/>
            </a:pPr>
            <a:r>
              <a:rPr lang="ar-SA" dirty="0" smtClean="0"/>
              <a:t> الدائرة الوسعة فتتجسد بالعشيرة التي ينتمي اليها الاب. </a:t>
            </a:r>
          </a:p>
          <a:p>
            <a:pPr marL="0" indent="0" algn="just" rtl="1">
              <a:buNone/>
            </a:pPr>
            <a:r>
              <a:rPr lang="ar-SA" dirty="0" smtClean="0"/>
              <a:t>- وتحسب درجة القرابة باعتبار كل جيل درجة فالاولى بين الابن وابيه. والثانية بين الابن وجده. وهذا ما هو عليه الحال في المادة (39) من القانون المدني العراقي اذ تنص الفقرة الاولى من هذه المادة على: ( أن القرابة المباشرة هي الصلة ما بين الاصول والفروع ...). وتنص الفقرة الثانية منها على أنه: ( ويراعى في حساب درجة القرابة المباشرة اعتبار كل فرع درجة عند الصعود عند الصعود للاصل..).</a:t>
            </a:r>
            <a:endParaRPr lang="en-US" dirty="0"/>
          </a:p>
        </p:txBody>
      </p:sp>
    </p:spTree>
    <p:extLst>
      <p:ext uri="{BB962C8B-B14F-4D97-AF65-F5344CB8AC3E}">
        <p14:creationId xmlns:p14="http://schemas.microsoft.com/office/powerpoint/2010/main" val="1570953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lnSpcReduction="10000"/>
          </a:bodyPr>
          <a:lstStyle/>
          <a:p>
            <a:pPr algn="just" rtl="1"/>
            <a:r>
              <a:rPr lang="ar-SA" dirty="0" smtClean="0"/>
              <a:t>اما قرابة الحواشي اي الذين يجمعهم اصل مشترك واحد دون ان يكون احدهم اصلا لاخر، فتحتسب درجة القرابة مجموع الدرجات الفاصلة بين كل قريب والاصل المشترك، فيوجد بين الاخ والاخت درجتان، ويعد ابناء العم اقرباء من الدرجة الرابعة. وتنص الفقرة الاولى من المادة (39) في شطرها الاخيرمن القانون المدني العراقي: ( أن قرابة الحواشي هي الرابطة ما بين اشخاص يجمعهم اصل مشترك دون ان يكون احدهم فرعا لآخر. وتنص الفقرة الثانية منها:( وعند حساب درجة قرابة الحواشي تعد الدرجات صعودا من الفرع للاصل المشترك ثم نزوال من الفرع لاصل المشترك ثم نزول منه الى الفرع وكل فرع يعتبر درجة دون ان يحسب الاصل. مع ملاحظة ان القانون العراقي يأخذ بنظر الاعتبار جهة الابن بابيه وبأمه.</a:t>
            </a:r>
            <a:endParaRPr lang="en-US" dirty="0"/>
          </a:p>
        </p:txBody>
      </p:sp>
    </p:spTree>
    <p:extLst>
      <p:ext uri="{BB962C8B-B14F-4D97-AF65-F5344CB8AC3E}">
        <p14:creationId xmlns:p14="http://schemas.microsoft.com/office/powerpoint/2010/main" val="1729318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2- القرابة الطبيعية </a:t>
            </a:r>
            <a:endParaRPr lang="en-US" dirty="0"/>
          </a:p>
        </p:txBody>
      </p:sp>
      <p:sp>
        <p:nvSpPr>
          <p:cNvPr id="3" name="Content Placeholder 2"/>
          <p:cNvSpPr>
            <a:spLocks noGrp="1"/>
          </p:cNvSpPr>
          <p:nvPr>
            <p:ph idx="1"/>
          </p:nvPr>
        </p:nvSpPr>
        <p:spPr/>
        <p:txBody>
          <a:bodyPr>
            <a:normAutofit fontScale="85000" lnSpcReduction="10000"/>
          </a:bodyPr>
          <a:lstStyle/>
          <a:p>
            <a:pPr algn="just" rtl="1"/>
            <a:r>
              <a:rPr lang="ar-SA" dirty="0" smtClean="0"/>
              <a:t>ويقصد بذلك الاسرة التي تربط بينها وحدة الدم، سواء من جهة الام او من جهة الاب. وهي تشمل بالاضافة الى ذلك كل من خرجوا عن سلطة الاب سواء كان ذلك بالتبني او بالتحرير او بالزواج مع السيادة.</a:t>
            </a:r>
          </a:p>
          <a:p>
            <a:pPr algn="just" rtl="1"/>
            <a:r>
              <a:rPr lang="ar-SA" dirty="0" smtClean="0"/>
              <a:t>وتقوم هذه القرابة بين الابن وامه سواء ولدته من زواج شرعي ام لا، ولكن لا ينسب الى ابيه الا اذا كان ناتجا عن زواج شرعي.</a:t>
            </a:r>
          </a:p>
          <a:p>
            <a:pPr algn="just" rtl="1"/>
            <a:r>
              <a:rPr lang="ar-SA" dirty="0" smtClean="0"/>
              <a:t>وقد كان هذه القرابة مانعا من موانع الزواج، واصبحت لاحقاً بفضل البريتور تنتج نفس الاثار التي تترتب على القرابة المدنية من ميراث ووصية ونفقة.</a:t>
            </a:r>
          </a:p>
          <a:p>
            <a:pPr algn="just" rtl="1"/>
            <a:r>
              <a:rPr lang="ar-SA" dirty="0" smtClean="0"/>
              <a:t>وفي زمن الامبراطور جستنيان اصبح القانون لا يعرف الا نوعا واحدا من القرابة وهي القرابة الطبيعية القائمة على وحدة الدم.</a:t>
            </a:r>
            <a:endParaRPr lang="en-US" dirty="0"/>
          </a:p>
        </p:txBody>
      </p:sp>
    </p:spTree>
    <p:extLst>
      <p:ext uri="{BB962C8B-B14F-4D97-AF65-F5344CB8AC3E}">
        <p14:creationId xmlns:p14="http://schemas.microsoft.com/office/powerpoint/2010/main" val="863103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solidFill>
                  <a:srgbClr val="C00000"/>
                </a:solidFill>
              </a:rPr>
              <a:t>ثانياً: شروط صحة الزواج وانواعه في القانون الروماني</a:t>
            </a:r>
            <a:endParaRPr lang="en-US" dirty="0">
              <a:solidFill>
                <a:srgbClr val="C00000"/>
              </a:solidFill>
            </a:endParaRPr>
          </a:p>
        </p:txBody>
      </p:sp>
      <p:sp>
        <p:nvSpPr>
          <p:cNvPr id="3" name="Content Placeholder 2"/>
          <p:cNvSpPr>
            <a:spLocks noGrp="1"/>
          </p:cNvSpPr>
          <p:nvPr>
            <p:ph idx="1"/>
          </p:nvPr>
        </p:nvSpPr>
        <p:spPr/>
        <p:txBody>
          <a:bodyPr>
            <a:normAutofit fontScale="70000" lnSpcReduction="20000"/>
          </a:bodyPr>
          <a:lstStyle/>
          <a:p>
            <a:pPr algn="just" rtl="1"/>
            <a:r>
              <a:rPr lang="ar-SA" sz="4600" b="1" dirty="0" smtClean="0">
                <a:solidFill>
                  <a:srgbClr val="002060"/>
                </a:solidFill>
              </a:rPr>
              <a:t>أ- شروط صح الزواج:</a:t>
            </a:r>
          </a:p>
          <a:p>
            <a:pPr algn="just" rtl="1"/>
            <a:r>
              <a:rPr lang="ar-SA" dirty="0" smtClean="0"/>
              <a:t>1- سن الزواج: في البداية رب الاسرة هو من يقرر من هو اهل وكفؤ للزواج، ثم تحدد سن الزواح بعد ذلك بـ (12) سنة للبنت، وفي عهد الامبراطور جستنيان حدد سن الزواج للشاب بـ (14) سنة.</a:t>
            </a:r>
          </a:p>
          <a:p>
            <a:pPr algn="just" rtl="1"/>
            <a:r>
              <a:rPr lang="ar-SA" dirty="0" smtClean="0"/>
              <a:t>2- الرضا: </a:t>
            </a:r>
          </a:p>
          <a:p>
            <a:pPr algn="just" rtl="1"/>
            <a:r>
              <a:rPr lang="ar-SA" dirty="0" smtClean="0"/>
              <a:t>- قبل العصر الجمهور يتطلب الزواج رضا من يخضه له طالب الزواج، وكان لرب الاسرة ان يكرهه على الزواج.</a:t>
            </a:r>
          </a:p>
          <a:p>
            <a:pPr algn="just" rtl="1"/>
            <a:r>
              <a:rPr lang="ar-SA" dirty="0" smtClean="0"/>
              <a:t>- في العصر الجمهوري: اصبح الامر يستلزم رضا الولد والبنت اضافة الى رضا رب الاسرة.</a:t>
            </a:r>
          </a:p>
          <a:p>
            <a:pPr algn="just" rtl="1"/>
            <a:r>
              <a:rPr lang="ar-SA" dirty="0" smtClean="0"/>
              <a:t>- في العصر الامبراطوري: كان للابن ان يتزوج اذا تعذر الحصول على رضا الاب لغيبته او اسره او جنونه او رفضه رفضا غير مبرر. واذا كان الولد مستقلا بحقوقه فله ان يتزوج بدون اذن احد مهما كان عمره، اما البنت فلم يكن لها ذلك ولو كانت مستقلة بحقوقها وكان يجب استحصال موافقة وصيها لانه كان يترتب على هذا الزواج انتقال كل اموالها الى اسرة زوجها.</a:t>
            </a:r>
            <a:endParaRPr lang="en-US" dirty="0"/>
          </a:p>
        </p:txBody>
      </p:sp>
    </p:spTree>
    <p:extLst>
      <p:ext uri="{BB962C8B-B14F-4D97-AF65-F5344CB8AC3E}">
        <p14:creationId xmlns:p14="http://schemas.microsoft.com/office/powerpoint/2010/main" val="3157260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just" rtl="1"/>
            <a:r>
              <a:rPr lang="ar-SA" dirty="0" smtClean="0"/>
              <a:t>3- عدم وجود مانع من موانع الزواج: اي توفر اهلية الزواج الشرعي، وهي:</a:t>
            </a:r>
          </a:p>
          <a:p>
            <a:pPr algn="just" rtl="1"/>
            <a:r>
              <a:rPr lang="ar-SA" dirty="0" smtClean="0"/>
              <a:t>أ- القرابة: الزواج محرم بين الاصول والفروع، وبالنسبة لقرابة الحواشي كان في بداية الامر محرم الى الدرجة السادسة، ثم قلص ليتوقف عند الرابعة.</a:t>
            </a:r>
          </a:p>
          <a:p>
            <a:pPr marL="0" indent="0" algn="just" rtl="1">
              <a:buNone/>
            </a:pPr>
            <a:r>
              <a:rPr lang="ar-SA" dirty="0" smtClean="0"/>
              <a:t>ب- المصاهرة: ويقوم هذا المانع بين كل من الزوجين واقارب الزوج الاخر، وابتدأ هذا المانع في بداية العصر العلمي. فمنذ ذلك العصر اصبح من غير المشروع بين احد الزوجين واصول الاخر وفروعه. وفي عصر الامبراطورية السفلى منع الزواج باخوة الزوج او باخوات الزوجة.</a:t>
            </a:r>
            <a:endParaRPr lang="en-US" dirty="0"/>
          </a:p>
        </p:txBody>
      </p:sp>
    </p:spTree>
    <p:extLst>
      <p:ext uri="{BB962C8B-B14F-4D97-AF65-F5344CB8AC3E}">
        <p14:creationId xmlns:p14="http://schemas.microsoft.com/office/powerpoint/2010/main" val="4047181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15000"/>
          </a:xfrm>
        </p:spPr>
        <p:txBody>
          <a:bodyPr>
            <a:normAutofit fontScale="92500" lnSpcReduction="10000"/>
          </a:bodyPr>
          <a:lstStyle/>
          <a:p>
            <a:pPr marL="0" indent="0" algn="just" rtl="1">
              <a:buNone/>
            </a:pPr>
            <a:r>
              <a:rPr lang="ar-SA" dirty="0" smtClean="0"/>
              <a:t>ج- منع تعدد الزوجات: طالما ظل الشخص مرتبطا بزواج سابق فانه لم يكن له ان يتزوج ثانية وهذا يعني اجباره على الطلاق من الاولى.</a:t>
            </a:r>
          </a:p>
          <a:p>
            <a:pPr algn="just" rtl="1">
              <a:buFontTx/>
              <a:buChar char="-"/>
            </a:pPr>
            <a:r>
              <a:rPr lang="ar-SA" dirty="0" smtClean="0"/>
              <a:t>وفي عصر الامبراطورية السفلى كان الزواج اللاحق يؤدي الى انحلال الزواج الاول.</a:t>
            </a:r>
          </a:p>
          <a:p>
            <a:pPr algn="just" rtl="1">
              <a:buFontTx/>
              <a:buChar char="-"/>
            </a:pPr>
            <a:r>
              <a:rPr lang="ar-SA" dirty="0" smtClean="0"/>
              <a:t>د. الزواج في فترة العدة: كان المراة تمنع من الزواج لمدة (10) اشهر بعد وفاة زوجها، ثم اصبحت في عهد الاباطرة المسيحيين لمدة سنة واحدة، وكان المنع ابتداء على اساس ديني، ثم على اساس منع اختلاط الانساب، ولهذا اصبحت عدة الحامل وضع الحمل، وقد وسع نطاق العدة بعد ذلك لتشمل المطلقة.</a:t>
            </a:r>
          </a:p>
          <a:p>
            <a:pPr algn="just" rtl="1">
              <a:buFontTx/>
              <a:buChar char="-"/>
            </a:pPr>
            <a:r>
              <a:rPr lang="ar-SA" dirty="0" smtClean="0"/>
              <a:t>- اما الاثر المترتب على عدم الالتزام بهده الموانع فعقد الزواج يعتبر باطلا بطلانا مطلقاً عدا مانع العدة.</a:t>
            </a:r>
            <a:endParaRPr lang="en-US" dirty="0"/>
          </a:p>
        </p:txBody>
      </p:sp>
    </p:spTree>
    <p:extLst>
      <p:ext uri="{BB962C8B-B14F-4D97-AF65-F5344CB8AC3E}">
        <p14:creationId xmlns:p14="http://schemas.microsoft.com/office/powerpoint/2010/main" val="37957366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1174</Words>
  <Application>Microsoft Office PowerPoint</Application>
  <PresentationFormat>On-screen Show (4:3)</PresentationFormat>
  <Paragraphs>47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المركز القانوني للفرد في القانون الروماني</vt:lpstr>
      <vt:lpstr>فنتناول هذا الموضوع في النقاط التالية:</vt:lpstr>
      <vt:lpstr>اولاً: الاساس الذي تقوم عليه الاسرة في القانون الروماني </vt:lpstr>
      <vt:lpstr>1- القرابة المدنية</vt:lpstr>
      <vt:lpstr>PowerPoint Presentation</vt:lpstr>
      <vt:lpstr>2- القرابة الطبيعية </vt:lpstr>
      <vt:lpstr>ثانياً: شروط صحة الزواج وانواعه في القانون الروماني</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المركز القانوني للفرد في القانون الروماني</dc:title>
  <dc:creator>HP</dc:creator>
  <cp:lastModifiedBy>HP</cp:lastModifiedBy>
  <cp:revision>11</cp:revision>
  <dcterms:created xsi:type="dcterms:W3CDTF">2024-02-28T19:53:25Z</dcterms:created>
  <dcterms:modified xsi:type="dcterms:W3CDTF">2024-03-07T06:06:53Z</dcterms:modified>
</cp:coreProperties>
</file>