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5" r:id="rId7"/>
    <p:sldId id="264"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29"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FA3A7E-714C-13A1-1AE4-919887D0FA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B52AF89-9724-C362-A87B-E031B18D99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05EE1D9E-1DE4-0C6E-604A-65EDD41D38D6}"/>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5" name="Footer Placeholder 4">
            <a:extLst>
              <a:ext uri="{FF2B5EF4-FFF2-40B4-BE49-F238E27FC236}">
                <a16:creationId xmlns="" xmlns:a16="http://schemas.microsoft.com/office/drawing/2014/main" id="{B5531192-E449-03F1-A1EB-8DDB3BDFD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239D485-3B90-F68E-71E6-65C1D4F5C999}"/>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1330459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F42E32-7497-478D-7C9A-914317C98A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FF8A030-82A6-8DDC-EE25-DDE216ED61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0284862-82B3-06AD-E807-D64EDD903AE8}"/>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5" name="Footer Placeholder 4">
            <a:extLst>
              <a:ext uri="{FF2B5EF4-FFF2-40B4-BE49-F238E27FC236}">
                <a16:creationId xmlns="" xmlns:a16="http://schemas.microsoft.com/office/drawing/2014/main" id="{223347F5-BE16-7908-6AE3-5172E11AC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BA08A01-C078-8182-4E77-C021974F75FA}"/>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2764120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6974638-60B9-BCB3-6C85-095F550427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975CEB0-D2C7-1073-955A-372B7FE943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7B3BC68-4A1A-F39E-E9C4-C8D474A7CDFA}"/>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5" name="Footer Placeholder 4">
            <a:extLst>
              <a:ext uri="{FF2B5EF4-FFF2-40B4-BE49-F238E27FC236}">
                <a16:creationId xmlns="" xmlns:a16="http://schemas.microsoft.com/office/drawing/2014/main" id="{B2E57F21-095C-ADEC-82FE-921A7FC975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0CAB327-361A-8887-BC3F-802D6D09BE92}"/>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284788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6D5DCD-7070-0426-750E-FE855489E8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69D2095-FA3A-BDCC-3A7C-40D3A403D2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7C64B00-BC00-99D7-0657-49DA17D17B20}"/>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5" name="Footer Placeholder 4">
            <a:extLst>
              <a:ext uri="{FF2B5EF4-FFF2-40B4-BE49-F238E27FC236}">
                <a16:creationId xmlns="" xmlns:a16="http://schemas.microsoft.com/office/drawing/2014/main" id="{A280A60B-6E7F-1611-AA11-C88C181CE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B7B71AE-B2A0-5DC4-DE55-CFC74973A8AD}"/>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142841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B1310F-CA11-8661-3E1F-82117BFC52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67B93F9A-E858-549B-9476-5F17DD1228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26FF0DC-3895-4DE7-99B2-C13B2014D22D}"/>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5" name="Footer Placeholder 4">
            <a:extLst>
              <a:ext uri="{FF2B5EF4-FFF2-40B4-BE49-F238E27FC236}">
                <a16:creationId xmlns="" xmlns:a16="http://schemas.microsoft.com/office/drawing/2014/main" id="{7CB533A5-720F-3ECD-39A9-EF6490FB6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C768FBE-2C96-F26E-40B1-F43227E27DDE}"/>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337776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D0DC71-DD26-A705-2B7B-362E256617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B1F4893-3BF6-7C7E-FFC6-E54DB692CE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346273F-0001-CAA2-C4D1-D8C83F1BB7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ABD2366-0E0E-0C5D-8451-BB9BF6F482A9}"/>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6" name="Footer Placeholder 5">
            <a:extLst>
              <a:ext uri="{FF2B5EF4-FFF2-40B4-BE49-F238E27FC236}">
                <a16:creationId xmlns="" xmlns:a16="http://schemas.microsoft.com/office/drawing/2014/main" id="{8D35568C-9FBD-67E8-C363-E9870CC24B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7E13C5A-8F86-BD43-2EB8-95E2ABEB3393}"/>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294092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40BEEA-6DE8-AAC3-D1FD-D2C738DE21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7E2BF49-733A-BCDA-528D-A92EC2DA46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590530D-924E-DF51-894F-F5CD7E780C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6E04447-A663-175A-59DF-59FF56C7BF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1042E89B-9707-BA0A-A8CB-44D3123FB2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40F94FBA-7E03-BFBD-12C5-D6F06E0A7E5E}"/>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8" name="Footer Placeholder 7">
            <a:extLst>
              <a:ext uri="{FF2B5EF4-FFF2-40B4-BE49-F238E27FC236}">
                <a16:creationId xmlns="" xmlns:a16="http://schemas.microsoft.com/office/drawing/2014/main" id="{DD688226-452C-AE69-48C3-F9D3F5E52D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EB9AC541-5629-6DC1-5ED2-9F36DBA6A6A8}"/>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3331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0963A6-C10C-AECB-0928-770CA14A04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DC79909-9C16-EFBB-0A2A-E61F41162819}"/>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4" name="Footer Placeholder 3">
            <a:extLst>
              <a:ext uri="{FF2B5EF4-FFF2-40B4-BE49-F238E27FC236}">
                <a16:creationId xmlns="" xmlns:a16="http://schemas.microsoft.com/office/drawing/2014/main" id="{08043DD4-7B6F-C704-2F9A-9BD85558BB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A4723CB7-52C8-F331-4437-A999CFC4AE88}"/>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125957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FA2CEC3-CD7B-15E7-4F4F-027D9230109E}"/>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3" name="Footer Placeholder 2">
            <a:extLst>
              <a:ext uri="{FF2B5EF4-FFF2-40B4-BE49-F238E27FC236}">
                <a16:creationId xmlns="" xmlns:a16="http://schemas.microsoft.com/office/drawing/2014/main" id="{00E83FD3-1763-2A45-1CAD-AC473BEEB2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7CA348B-5113-FFEC-266E-23ED1152BDF2}"/>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1537153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BF5556-0F71-0C6E-494D-A105E8329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6B25C449-4465-0EAC-5644-49DD6C726E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2D28BA7-E0D4-ACC3-34AF-18352B4557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92422C3-C1F3-E8A5-A786-44BFFBD7211A}"/>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6" name="Footer Placeholder 5">
            <a:extLst>
              <a:ext uri="{FF2B5EF4-FFF2-40B4-BE49-F238E27FC236}">
                <a16:creationId xmlns="" xmlns:a16="http://schemas.microsoft.com/office/drawing/2014/main" id="{EB7CF616-0E5C-CDD3-BF09-90C674B878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D483287-E403-E901-0FBD-3196A256E8B1}"/>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222169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6A220F-8DCA-1CE1-0A9D-CCB3C95369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81C6139-61C2-56A7-78B7-BA85EC47D2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EFF5035-7DB1-7D70-5B6F-36C9270BB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5BFDA5C-BB23-A4DC-3141-093EB7C476D7}"/>
              </a:ext>
            </a:extLst>
          </p:cNvPr>
          <p:cNvSpPr>
            <a:spLocks noGrp="1"/>
          </p:cNvSpPr>
          <p:nvPr>
            <p:ph type="dt" sz="half" idx="10"/>
          </p:nvPr>
        </p:nvSpPr>
        <p:spPr/>
        <p:txBody>
          <a:bodyPr/>
          <a:lstStyle/>
          <a:p>
            <a:fld id="{A23C622D-91CD-450B-84B6-628F1E9D608F}" type="datetimeFigureOut">
              <a:rPr lang="en-US" smtClean="0"/>
              <a:t>2/22/2024</a:t>
            </a:fld>
            <a:endParaRPr lang="en-US"/>
          </a:p>
        </p:txBody>
      </p:sp>
      <p:sp>
        <p:nvSpPr>
          <p:cNvPr id="6" name="Footer Placeholder 5">
            <a:extLst>
              <a:ext uri="{FF2B5EF4-FFF2-40B4-BE49-F238E27FC236}">
                <a16:creationId xmlns="" xmlns:a16="http://schemas.microsoft.com/office/drawing/2014/main" id="{DC8BA4AD-25F7-FEEC-AB1C-17FE29899E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3A9AEA6-1F10-5C1C-0A29-62D8892E371D}"/>
              </a:ext>
            </a:extLst>
          </p:cNvPr>
          <p:cNvSpPr>
            <a:spLocks noGrp="1"/>
          </p:cNvSpPr>
          <p:nvPr>
            <p:ph type="sldNum" sz="quarter" idx="12"/>
          </p:nvPr>
        </p:nvSpPr>
        <p:spPr/>
        <p:txBody>
          <a:bodyPr/>
          <a:lstStyle/>
          <a:p>
            <a:fld id="{BF6A08A7-C68D-4B60-8370-6EDD22196B6D}" type="slidenum">
              <a:rPr lang="en-US" smtClean="0"/>
              <a:t>‹#›</a:t>
            </a:fld>
            <a:endParaRPr lang="en-US"/>
          </a:p>
        </p:txBody>
      </p:sp>
    </p:spTree>
    <p:extLst>
      <p:ext uri="{BB962C8B-B14F-4D97-AF65-F5344CB8AC3E}">
        <p14:creationId xmlns:p14="http://schemas.microsoft.com/office/powerpoint/2010/main" val="2394849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C0D014E-9582-1550-2235-D886E280CD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26415FD-A1EA-AD31-454B-79577C283B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ED3FCCD-C8F7-DA6C-B03E-7A375E3BE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C622D-91CD-450B-84B6-628F1E9D608F}" type="datetimeFigureOut">
              <a:rPr lang="en-US" smtClean="0"/>
              <a:t>2/22/2024</a:t>
            </a:fld>
            <a:endParaRPr lang="en-US"/>
          </a:p>
        </p:txBody>
      </p:sp>
      <p:sp>
        <p:nvSpPr>
          <p:cNvPr id="5" name="Footer Placeholder 4">
            <a:extLst>
              <a:ext uri="{FF2B5EF4-FFF2-40B4-BE49-F238E27FC236}">
                <a16:creationId xmlns="" xmlns:a16="http://schemas.microsoft.com/office/drawing/2014/main" id="{1BD0AEF9-D279-6401-CDC2-FD139AF263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1CA8FCB-14FE-C77D-4343-7CD43B59BF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A08A7-C68D-4B60-8370-6EDD22196B6D}" type="slidenum">
              <a:rPr lang="en-US" smtClean="0"/>
              <a:t>‹#›</a:t>
            </a:fld>
            <a:endParaRPr lang="en-US"/>
          </a:p>
        </p:txBody>
      </p:sp>
    </p:spTree>
    <p:extLst>
      <p:ext uri="{BB962C8B-B14F-4D97-AF65-F5344CB8AC3E}">
        <p14:creationId xmlns:p14="http://schemas.microsoft.com/office/powerpoint/2010/main" val="3399986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BE45F2-1DB1-264B-2EFC-D578C6F8E77D}"/>
              </a:ext>
            </a:extLst>
          </p:cNvPr>
          <p:cNvSpPr>
            <a:spLocks noGrp="1"/>
          </p:cNvSpPr>
          <p:nvPr>
            <p:ph type="title"/>
          </p:nvPr>
        </p:nvSpPr>
        <p:spPr/>
        <p:txBody>
          <a:bodyPr>
            <a:normAutofit/>
          </a:bodyPr>
          <a:lstStyle/>
          <a:p>
            <a:pPr algn="ctr"/>
            <a:r>
              <a:rPr lang="ar-IQ" sz="4000" b="1" dirty="0">
                <a:solidFill>
                  <a:srgbClr val="FF0000"/>
                </a:solidFill>
              </a:rPr>
              <a:t>مصادر القانون الروماني في العصرالملكي </a:t>
            </a:r>
            <a:endParaRPr lang="en-US" sz="4000" b="1" dirty="0">
              <a:solidFill>
                <a:srgbClr val="FF0000"/>
              </a:solidFill>
            </a:endParaRPr>
          </a:p>
        </p:txBody>
      </p:sp>
      <p:sp>
        <p:nvSpPr>
          <p:cNvPr id="3" name="Content Placeholder 2">
            <a:extLst>
              <a:ext uri="{FF2B5EF4-FFF2-40B4-BE49-F238E27FC236}">
                <a16:creationId xmlns="" xmlns:a16="http://schemas.microsoft.com/office/drawing/2014/main" id="{3C3C57AE-0968-7E09-EDB9-70793D72933C}"/>
              </a:ext>
            </a:extLst>
          </p:cNvPr>
          <p:cNvSpPr>
            <a:spLocks noGrp="1"/>
          </p:cNvSpPr>
          <p:nvPr>
            <p:ph idx="1"/>
          </p:nvPr>
        </p:nvSpPr>
        <p:spPr/>
        <p:txBody>
          <a:bodyPr>
            <a:normAutofit lnSpcReduction="10000"/>
          </a:bodyPr>
          <a:lstStyle/>
          <a:p>
            <a:pPr marL="0" indent="0" algn="r">
              <a:buNone/>
            </a:pPr>
            <a:r>
              <a:rPr lang="ar-IQ" dirty="0"/>
              <a:t>علل/ وجود العرف كأحد مصادر القانون الروماني في العصرالملكي ؟</a:t>
            </a:r>
          </a:p>
          <a:p>
            <a:pPr marL="0" indent="0" algn="r">
              <a:buNone/>
            </a:pPr>
            <a:r>
              <a:rPr lang="ar-IQ" dirty="0"/>
              <a:t>س/ كيف انشأ العرف بإعتباره أحد مصادر القانون الروماني في العصرالملكي ؟</a:t>
            </a:r>
          </a:p>
          <a:p>
            <a:pPr marL="0" indent="0" algn="r">
              <a:buNone/>
            </a:pPr>
            <a:r>
              <a:rPr lang="ar-IQ" dirty="0"/>
              <a:t>علل/ لرجال الدين كان الآثر الواضح في العصر الملكي بالإنشاء بعص القوانين؟</a:t>
            </a:r>
          </a:p>
          <a:p>
            <a:pPr marL="0" indent="0" algn="r">
              <a:buNone/>
            </a:pPr>
            <a:r>
              <a:rPr lang="ar-IQ" dirty="0"/>
              <a:t>1- منح صيغ الدعاوي:</a:t>
            </a:r>
          </a:p>
          <a:p>
            <a:pPr marL="0" indent="0" algn="r">
              <a:buNone/>
            </a:pPr>
            <a:r>
              <a:rPr lang="ar-IQ" dirty="0"/>
              <a:t>2- منح صيغ التصرفات </a:t>
            </a:r>
            <a:r>
              <a:rPr lang="ar-IQ" dirty="0" smtClean="0"/>
              <a:t>القانونية:</a:t>
            </a:r>
          </a:p>
          <a:p>
            <a:pPr marL="0" indent="0" algn="r">
              <a:buNone/>
            </a:pPr>
            <a:r>
              <a:rPr lang="ar-IQ" dirty="0" smtClean="0"/>
              <a:t>س/ لماذا منح الصيخ القانونية كان حكراً على رجال الدين؟؟</a:t>
            </a:r>
          </a:p>
          <a:p>
            <a:pPr marL="0" indent="0" algn="r">
              <a:buNone/>
            </a:pPr>
            <a:r>
              <a:rPr lang="ar-IQ" dirty="0" smtClean="0"/>
              <a:t>علل</a:t>
            </a:r>
            <a:r>
              <a:rPr lang="ar-IQ" dirty="0"/>
              <a:t>/ إن القوانين الملكية هي المصدر رئيسي من مصادر القانون الروماني في العصرالملكي</a:t>
            </a:r>
          </a:p>
          <a:p>
            <a:pPr marL="0" indent="0" algn="r">
              <a:buNone/>
            </a:pPr>
            <a:r>
              <a:rPr lang="ar-IQ" dirty="0"/>
              <a:t>علل/ القوانين الملكية التي أعتبرت مصدر من مصادر القانون في العصر الملكي لم تكن سوى مجموعة أحكام دينية جمعها الكهنة.</a:t>
            </a:r>
            <a:endParaRPr lang="en-US" dirty="0"/>
          </a:p>
        </p:txBody>
      </p:sp>
    </p:spTree>
    <p:extLst>
      <p:ext uri="{BB962C8B-B14F-4D97-AF65-F5344CB8AC3E}">
        <p14:creationId xmlns:p14="http://schemas.microsoft.com/office/powerpoint/2010/main" val="8675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ircle(in)">
                                      <p:cBhvr>
                                        <p:cTn id="35" dur="2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down)">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wipe(down)">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E6C65E-602A-E878-60DD-D78B9419F595}"/>
              </a:ext>
            </a:extLst>
          </p:cNvPr>
          <p:cNvSpPr>
            <a:spLocks noGrp="1"/>
          </p:cNvSpPr>
          <p:nvPr>
            <p:ph type="title"/>
          </p:nvPr>
        </p:nvSpPr>
        <p:spPr/>
        <p:txBody>
          <a:bodyPr>
            <a:normAutofit/>
          </a:bodyPr>
          <a:lstStyle/>
          <a:p>
            <a:pPr algn="ctr"/>
            <a:r>
              <a:rPr lang="ar-IQ" sz="4000" b="1" dirty="0">
                <a:solidFill>
                  <a:srgbClr val="FF0000"/>
                </a:solidFill>
              </a:rPr>
              <a:t>مصادر القانون الروماني في العصرالقنصلي </a:t>
            </a:r>
            <a:endParaRPr lang="en-US" sz="4000" b="1" dirty="0">
              <a:solidFill>
                <a:srgbClr val="FF0000"/>
              </a:solidFill>
            </a:endParaRPr>
          </a:p>
        </p:txBody>
      </p:sp>
      <p:sp>
        <p:nvSpPr>
          <p:cNvPr id="3" name="Content Placeholder 2">
            <a:extLst>
              <a:ext uri="{FF2B5EF4-FFF2-40B4-BE49-F238E27FC236}">
                <a16:creationId xmlns="" xmlns:a16="http://schemas.microsoft.com/office/drawing/2014/main" id="{BC558C9D-ACE5-1549-9DBD-82A6CE8E3636}"/>
              </a:ext>
            </a:extLst>
          </p:cNvPr>
          <p:cNvSpPr>
            <a:spLocks noGrp="1"/>
          </p:cNvSpPr>
          <p:nvPr>
            <p:ph idx="1"/>
          </p:nvPr>
        </p:nvSpPr>
        <p:spPr/>
        <p:txBody>
          <a:bodyPr>
            <a:normAutofit/>
          </a:bodyPr>
          <a:lstStyle/>
          <a:p>
            <a:pPr marL="0" indent="0" algn="just" rtl="1">
              <a:buNone/>
            </a:pPr>
            <a:r>
              <a:rPr lang="en-US" dirty="0" smtClean="0"/>
              <a:t> </a:t>
            </a:r>
            <a:r>
              <a:rPr lang="ar-IQ" dirty="0" smtClean="0"/>
              <a:t> </a:t>
            </a:r>
            <a:r>
              <a:rPr lang="ar-SA" dirty="0" smtClean="0"/>
              <a:t>1- العرف</a:t>
            </a:r>
          </a:p>
          <a:p>
            <a:pPr marL="0" indent="0" algn="just" rtl="1">
              <a:buNone/>
            </a:pPr>
            <a:r>
              <a:rPr lang="ar-SA" dirty="0" smtClean="0"/>
              <a:t>2- التشريع</a:t>
            </a:r>
          </a:p>
          <a:p>
            <a:pPr marL="0" indent="0" algn="just" rtl="1">
              <a:buNone/>
            </a:pPr>
            <a:r>
              <a:rPr lang="ar-SA" dirty="0" smtClean="0"/>
              <a:t>3- الفقه</a:t>
            </a:r>
            <a:endParaRPr lang="ar-IQ" dirty="0" smtClean="0"/>
          </a:p>
          <a:p>
            <a:pPr algn="just" rtl="1">
              <a:buFontTx/>
              <a:buChar char="-"/>
            </a:pPr>
            <a:endParaRPr lang="ar-IQ" dirty="0" smtClean="0"/>
          </a:p>
          <a:p>
            <a:pPr marL="0" indent="0" algn="just" rtl="1">
              <a:buNone/>
            </a:pPr>
            <a:endParaRPr lang="en-US" dirty="0"/>
          </a:p>
        </p:txBody>
      </p:sp>
    </p:spTree>
    <p:extLst>
      <p:ext uri="{BB962C8B-B14F-4D97-AF65-F5344CB8AC3E}">
        <p14:creationId xmlns:p14="http://schemas.microsoft.com/office/powerpoint/2010/main" val="393836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4757BC-F018-77DC-360F-544C4ABA14D9}"/>
              </a:ext>
            </a:extLst>
          </p:cNvPr>
          <p:cNvSpPr>
            <a:spLocks noGrp="1"/>
          </p:cNvSpPr>
          <p:nvPr>
            <p:ph type="title"/>
          </p:nvPr>
        </p:nvSpPr>
        <p:spPr/>
        <p:txBody>
          <a:bodyPr>
            <a:normAutofit/>
          </a:bodyPr>
          <a:lstStyle/>
          <a:p>
            <a:pPr algn="ctr"/>
            <a:r>
              <a:rPr lang="ar-IQ" sz="4000" b="1" dirty="0">
                <a:solidFill>
                  <a:srgbClr val="FF0000"/>
                </a:solidFill>
              </a:rPr>
              <a:t>كيفية إنشاء القانون</a:t>
            </a:r>
            <a:endParaRPr lang="en-US" sz="4000" b="1" dirty="0">
              <a:solidFill>
                <a:srgbClr val="FF0000"/>
              </a:solidFill>
            </a:endParaRPr>
          </a:p>
        </p:txBody>
      </p:sp>
      <p:sp>
        <p:nvSpPr>
          <p:cNvPr id="3" name="Content Placeholder 2">
            <a:extLst>
              <a:ext uri="{FF2B5EF4-FFF2-40B4-BE49-F238E27FC236}">
                <a16:creationId xmlns="" xmlns:a16="http://schemas.microsoft.com/office/drawing/2014/main" id="{A4425E9B-2992-E457-585F-85E717129BA2}"/>
              </a:ext>
            </a:extLst>
          </p:cNvPr>
          <p:cNvSpPr>
            <a:spLocks noGrp="1"/>
          </p:cNvSpPr>
          <p:nvPr>
            <p:ph idx="1"/>
          </p:nvPr>
        </p:nvSpPr>
        <p:spPr/>
        <p:txBody>
          <a:bodyPr/>
          <a:lstStyle/>
          <a:p>
            <a:pPr marL="0" indent="0" algn="r">
              <a:buNone/>
            </a:pPr>
            <a:r>
              <a:rPr lang="ar-IQ" dirty="0"/>
              <a:t>1- الحكام فقط من كان لهم حق الإقتراح ( إقتراح مشروع القوانين </a:t>
            </a:r>
            <a:r>
              <a:rPr lang="ar-IQ" dirty="0" smtClean="0"/>
              <a:t>)2- </a:t>
            </a:r>
            <a:r>
              <a:rPr lang="ar-IQ" dirty="0"/>
              <a:t>مجلس  </a:t>
            </a:r>
            <a:r>
              <a:rPr lang="ar-IQ" dirty="0" smtClean="0"/>
              <a:t>الشيو</a:t>
            </a:r>
            <a:r>
              <a:rPr lang="ar-SA" dirty="0" smtClean="0"/>
              <a:t>خ</a:t>
            </a:r>
            <a:endParaRPr lang="ar-IQ" dirty="0"/>
          </a:p>
          <a:p>
            <a:pPr marL="0" indent="0" algn="r">
              <a:buNone/>
            </a:pPr>
            <a:r>
              <a:rPr lang="ar-IQ" dirty="0"/>
              <a:t>3- يعرض على الشعب في الأسواق</a:t>
            </a:r>
          </a:p>
          <a:p>
            <a:pPr marL="0" indent="0" algn="r">
              <a:buNone/>
            </a:pPr>
            <a:r>
              <a:rPr lang="ar-IQ" dirty="0"/>
              <a:t>4- يوافق علية مجالس التشريعية (مجلس الشعب والمجالس الثلاثينية )</a:t>
            </a:r>
          </a:p>
          <a:p>
            <a:pPr marL="0" indent="0" algn="r">
              <a:buNone/>
            </a:pPr>
            <a:r>
              <a:rPr lang="ar-IQ" dirty="0"/>
              <a:t>5- يتم نشرها في الأسواق بعد إقراها . </a:t>
            </a:r>
            <a:endParaRPr lang="en-US" dirty="0"/>
          </a:p>
        </p:txBody>
      </p:sp>
    </p:spTree>
    <p:extLst>
      <p:ext uri="{BB962C8B-B14F-4D97-AF65-F5344CB8AC3E}">
        <p14:creationId xmlns:p14="http://schemas.microsoft.com/office/powerpoint/2010/main" val="142696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1)">
                                      <p:cBhvr>
                                        <p:cTn id="2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p:cNvSpPr>
            <a:spLocks noGrp="1"/>
          </p:cNvSpPr>
          <p:nvPr>
            <p:ph idx="1"/>
          </p:nvPr>
        </p:nvSpPr>
        <p:spPr>
          <a:xfrm>
            <a:off x="838200" y="603504"/>
            <a:ext cx="10515600" cy="5573459"/>
          </a:xfrm>
        </p:spPr>
        <p:txBody>
          <a:bodyPr>
            <a:normAutofit lnSpcReduction="10000"/>
          </a:bodyPr>
          <a:lstStyle/>
          <a:p>
            <a:pPr marL="0" lvl="0" indent="0" algn="just" rtl="1">
              <a:buNone/>
            </a:pPr>
            <a:r>
              <a:rPr lang="ar-IQ" sz="3600" dirty="0">
                <a:solidFill>
                  <a:prstClr val="black"/>
                </a:solidFill>
              </a:rPr>
              <a:t>والتشريع متمثلاً </a:t>
            </a:r>
            <a:r>
              <a:rPr lang="ar-IQ" sz="3600" dirty="0" smtClean="0">
                <a:solidFill>
                  <a:prstClr val="black"/>
                </a:solidFill>
              </a:rPr>
              <a:t>في</a:t>
            </a:r>
            <a:r>
              <a:rPr lang="ar-SA" sz="3600" dirty="0" smtClean="0">
                <a:solidFill>
                  <a:prstClr val="black"/>
                </a:solidFill>
              </a:rPr>
              <a:t>:</a:t>
            </a:r>
            <a:r>
              <a:rPr lang="ar-IQ" sz="3600" dirty="0" smtClean="0">
                <a:solidFill>
                  <a:prstClr val="black"/>
                </a:solidFill>
              </a:rPr>
              <a:t> </a:t>
            </a:r>
            <a:endParaRPr lang="ar-IQ" sz="3600" dirty="0">
              <a:solidFill>
                <a:prstClr val="black"/>
              </a:solidFill>
            </a:endParaRPr>
          </a:p>
          <a:p>
            <a:pPr marL="0" lvl="0" indent="0" algn="just" rtl="1">
              <a:buNone/>
            </a:pPr>
            <a:r>
              <a:rPr lang="ar-IQ" sz="3600" dirty="0">
                <a:solidFill>
                  <a:prstClr val="black"/>
                </a:solidFill>
              </a:rPr>
              <a:t>1-القانون الألواح إثنى عشر</a:t>
            </a:r>
          </a:p>
          <a:p>
            <a:pPr marL="0" lvl="0" indent="0" algn="just" rtl="1">
              <a:buNone/>
            </a:pPr>
            <a:r>
              <a:rPr lang="ar-IQ" sz="3600" dirty="0">
                <a:solidFill>
                  <a:prstClr val="black"/>
                </a:solidFill>
              </a:rPr>
              <a:t>2- الق</a:t>
            </a:r>
            <a:r>
              <a:rPr lang="ar-SA" sz="3600" dirty="0">
                <a:solidFill>
                  <a:prstClr val="black"/>
                </a:solidFill>
              </a:rPr>
              <a:t>ا</a:t>
            </a:r>
            <a:r>
              <a:rPr lang="ar-IQ" sz="3600" dirty="0">
                <a:solidFill>
                  <a:prstClr val="black"/>
                </a:solidFill>
              </a:rPr>
              <a:t>نون الشعوب</a:t>
            </a:r>
            <a:r>
              <a:rPr lang="ar-SA" sz="3600" dirty="0">
                <a:solidFill>
                  <a:prstClr val="black"/>
                </a:solidFill>
              </a:rPr>
              <a:t>:</a:t>
            </a:r>
            <a:endParaRPr lang="ar-IQ" sz="3600" dirty="0">
              <a:solidFill>
                <a:prstClr val="black"/>
              </a:solidFill>
            </a:endParaRPr>
          </a:p>
          <a:p>
            <a:pPr marL="0" lvl="0" indent="0" algn="just" rtl="1">
              <a:buNone/>
            </a:pPr>
            <a:r>
              <a:rPr lang="ar-IQ" sz="3600" dirty="0">
                <a:solidFill>
                  <a:prstClr val="black"/>
                </a:solidFill>
              </a:rPr>
              <a:t>3- القانون البريتوري (القضائي)</a:t>
            </a:r>
            <a:r>
              <a:rPr lang="ar-SA" sz="3600" dirty="0">
                <a:solidFill>
                  <a:prstClr val="black"/>
                </a:solidFill>
              </a:rPr>
              <a:t>:</a:t>
            </a:r>
          </a:p>
          <a:p>
            <a:pPr lvl="0" algn="just" rtl="1">
              <a:buFontTx/>
              <a:buChar char="-"/>
            </a:pPr>
            <a:r>
              <a:rPr lang="ar-SA" sz="3600" dirty="0">
                <a:solidFill>
                  <a:prstClr val="black"/>
                </a:solidFill>
              </a:rPr>
              <a:t>كان عمل البريتور يعتمد على منشورات يصدرها، وكانت مصدرا حقيقيا لتطور القانون الروماني تكون منها ما يسمى بالقانون القضائي. والمنشور اعلان يصدر من البريتور عند توليه الوظيفة يوضع فيه قواعد واصول العمل القضائي الذي سيتبعها.</a:t>
            </a:r>
          </a:p>
          <a:p>
            <a:pPr lvl="0" algn="just" rtl="1">
              <a:buFontTx/>
              <a:buChar char="-"/>
            </a:pPr>
            <a:r>
              <a:rPr lang="ar-SA" sz="3600" dirty="0">
                <a:solidFill>
                  <a:prstClr val="black"/>
                </a:solidFill>
              </a:rPr>
              <a:t>وكانت الدعوى المدنية تمر بمرحلتين، حيث ان الوظيفة القضائية موزعة بين القاضي والبريتور.</a:t>
            </a:r>
          </a:p>
          <a:p>
            <a:pPr algn="r"/>
            <a:endParaRPr lang="en-US" dirty="0"/>
          </a:p>
        </p:txBody>
      </p:sp>
    </p:spTree>
    <p:extLst>
      <p:ext uri="{BB962C8B-B14F-4D97-AF65-F5344CB8AC3E}">
        <p14:creationId xmlns:p14="http://schemas.microsoft.com/office/powerpoint/2010/main" val="123323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499"/>
          </a:xfrm>
        </p:spPr>
        <p:txBody>
          <a:bodyPr>
            <a:normAutofit fontScale="90000"/>
          </a:bodyPr>
          <a:lstStyle/>
          <a:p>
            <a:endParaRPr lang="en-US" dirty="0"/>
          </a:p>
        </p:txBody>
      </p:sp>
      <p:sp>
        <p:nvSpPr>
          <p:cNvPr id="3" name="Content Placeholder 2"/>
          <p:cNvSpPr>
            <a:spLocks noGrp="1"/>
          </p:cNvSpPr>
          <p:nvPr>
            <p:ph idx="1"/>
          </p:nvPr>
        </p:nvSpPr>
        <p:spPr>
          <a:xfrm>
            <a:off x="838200" y="640080"/>
            <a:ext cx="10515600" cy="5536883"/>
          </a:xfrm>
        </p:spPr>
        <p:txBody>
          <a:bodyPr>
            <a:normAutofit lnSpcReduction="10000"/>
          </a:bodyPr>
          <a:lstStyle/>
          <a:p>
            <a:pPr algn="r" rtl="1"/>
            <a:r>
              <a:rPr lang="ar-SA" dirty="0" smtClean="0"/>
              <a:t>الوسائل المستخدمة من قبل البريتور لاداء مهامه:</a:t>
            </a:r>
          </a:p>
          <a:p>
            <a:pPr algn="r" rtl="1"/>
            <a:r>
              <a:rPr lang="ar-SA" dirty="0" smtClean="0"/>
              <a:t>1- التمكين من الحيازة: الحيازة ضع قانوني يسيطر به شخص على مال شخص معين ليجبره على الحضور الى المحكمة، أو نقل حيازة اموال المدين الى دائنيه كتدبير احتياطي قبل بيعها لمنع المدين من التصرف بها.</a:t>
            </a:r>
          </a:p>
          <a:p>
            <a:pPr algn="r" rtl="1"/>
            <a:r>
              <a:rPr lang="ar-SA" dirty="0" smtClean="0"/>
              <a:t>2- الاشتراطات البريتورية: تعهدات يلزم البريتور بعض الاشخاص بتقديمها نتيجة ضرر محتمل يمكن أن يتعرض له الطر الذي يصدر لمصلحته التعهد. كالتعهد الذي يؤخذ من صاحب المنزل الايل للسقوط بتعويض الجار عن كل ما يمكن أن يصيبه إذا انهدم البناء. والوعد يتم بضمانة عن طريق الكفلاء ويلزم به التعهد؟ والا كان من حق المضرور اقامة الدعوى عليه.</a:t>
            </a:r>
          </a:p>
          <a:p>
            <a:pPr marL="0" indent="0" algn="r" rtl="1">
              <a:buNone/>
            </a:pPr>
            <a:r>
              <a:rPr lang="ar-SA" dirty="0" smtClean="0"/>
              <a:t>3- الاوامر: كان يأمر البريتور برد مال منتزع من المدعي اكراه، او النهيعن التعرض للمدعي عن حيازته القائمة. </a:t>
            </a:r>
          </a:p>
          <a:p>
            <a:pPr marL="0" indent="0" algn="r" rtl="1">
              <a:buNone/>
            </a:pPr>
            <a:r>
              <a:rPr lang="ar-SA" dirty="0" smtClean="0"/>
              <a:t>4- اعادة الحال الى ماكان عليه: وسيلة من وسائل تحقيق العدل، فقد يتصرف الطرفان تصرفا صحيحا على وفق القانون المدني، ولكن عن طريق الاكراه والغش والغلط والتدليس.</a:t>
            </a:r>
            <a:endParaRPr lang="en-US" dirty="0"/>
          </a:p>
        </p:txBody>
      </p:sp>
    </p:spTree>
    <p:extLst>
      <p:ext uri="{BB962C8B-B14F-4D97-AF65-F5344CB8AC3E}">
        <p14:creationId xmlns:p14="http://schemas.microsoft.com/office/powerpoint/2010/main" val="170631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7795"/>
          </a:xfrm>
        </p:spPr>
        <p:txBody>
          <a:bodyPr>
            <a:normAutofit fontScale="90000"/>
          </a:bodyPr>
          <a:lstStyle/>
          <a:p>
            <a:endParaRPr lang="en-US" dirty="0"/>
          </a:p>
        </p:txBody>
      </p:sp>
      <p:sp>
        <p:nvSpPr>
          <p:cNvPr id="3" name="Content Placeholder 2"/>
          <p:cNvSpPr>
            <a:spLocks noGrp="1"/>
          </p:cNvSpPr>
          <p:nvPr>
            <p:ph idx="1"/>
          </p:nvPr>
        </p:nvSpPr>
        <p:spPr>
          <a:xfrm>
            <a:off x="838200" y="649224"/>
            <a:ext cx="10515600" cy="5527739"/>
          </a:xfrm>
        </p:spPr>
        <p:txBody>
          <a:bodyPr/>
          <a:lstStyle/>
          <a:p>
            <a:pPr algn="r" rtl="1"/>
            <a:r>
              <a:rPr lang="ar-SA" dirty="0" smtClean="0"/>
              <a:t>4- بغض القوانين ذات صفة محددة:</a:t>
            </a:r>
          </a:p>
          <a:p>
            <a:pPr algn="r" rtl="1"/>
            <a:r>
              <a:rPr lang="ar-SA" dirty="0" smtClean="0"/>
              <a:t>أ- قانون بوتليا بابريا: منع الدائن من استعمال دعوى القاء اليد والتنفيذ على جسم المدين الا في حالتين:</a:t>
            </a:r>
          </a:p>
          <a:p>
            <a:pPr algn="r" rtl="1"/>
            <a:r>
              <a:rPr lang="ar-SA" dirty="0" smtClean="0"/>
              <a:t>الاولى: ارتكاب الجريمة</a:t>
            </a:r>
          </a:p>
          <a:p>
            <a:pPr algn="r" rtl="1"/>
            <a:r>
              <a:rPr lang="ar-SA" dirty="0" smtClean="0"/>
              <a:t>الثانية: التخلي عن الجاني من قبل من يخضع الجاني لسلطته.</a:t>
            </a:r>
          </a:p>
          <a:p>
            <a:pPr algn="r" rtl="1"/>
            <a:r>
              <a:rPr lang="ar-SA" dirty="0" smtClean="0"/>
              <a:t> ب- قانون اكويليا: معالجة جرائم الاضرار باموال الغيرمن رقيق وحيوان وديون بعد ان كانت هذه الامور محددة بقط الاشجار وحريق المنازل باهمال.</a:t>
            </a:r>
          </a:p>
          <a:p>
            <a:pPr algn="r" rtl="1"/>
            <a:r>
              <a:rPr lang="ar-SA" dirty="0" smtClean="0"/>
              <a:t>ج- قانون اتينيا: تحريم تملك المسروقات بالتقادم.</a:t>
            </a:r>
            <a:endParaRPr lang="en-US" dirty="0"/>
          </a:p>
        </p:txBody>
      </p:sp>
    </p:spTree>
    <p:extLst>
      <p:ext uri="{BB962C8B-B14F-4D97-AF65-F5344CB8AC3E}">
        <p14:creationId xmlns:p14="http://schemas.microsoft.com/office/powerpoint/2010/main" val="146893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t>3- الفقه</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معرفة القانون الروماني كانت محتكرا على رجال الدين، ويتمثل احتكاره عن حيازة سجلات لا غنى عنها لتطبيق القانون واجراءات العقود واقامة الدعوى والبادي القضائية المتبعة والايام التي يجوز فيها التقاضي.</a:t>
            </a:r>
          </a:p>
          <a:p>
            <a:pPr algn="r" rtl="1"/>
            <a:r>
              <a:rPr lang="ar-SA" dirty="0" smtClean="0"/>
              <a:t>الا ان هذا الاحتكار قدر خرق عام (312) ق. م، وذلك بعد نشر هذا السجلات.</a:t>
            </a:r>
          </a:p>
          <a:p>
            <a:pPr algn="r" rtl="1"/>
            <a:r>
              <a:rPr lang="ar-SA" dirty="0" smtClean="0"/>
              <a:t>وكان لهذه النشر دور مهم في تطوير القانون الروماني لانه عندما عرف مضمون هذا القانون علانية بدأت دراسته ومناقشته وتطويره.</a:t>
            </a:r>
          </a:p>
          <a:p>
            <a:pPr algn="r" rtl="1"/>
            <a:r>
              <a:rPr lang="ar-SA" dirty="0" smtClean="0"/>
              <a:t>الوسائب المتبعة من قبل الفقهاء لتطوير القانون الروماني:</a:t>
            </a:r>
          </a:p>
          <a:p>
            <a:pPr algn="r" rtl="1"/>
            <a:r>
              <a:rPr lang="ar-SA" dirty="0" smtClean="0"/>
              <a:t>1- الفتوى.</a:t>
            </a:r>
          </a:p>
          <a:p>
            <a:pPr algn="r" rtl="1"/>
            <a:r>
              <a:rPr lang="ar-SA" dirty="0" smtClean="0"/>
              <a:t>2- الارشاد والتوجيه في اعداد صيغ الدعاوي وكتابة العقود</a:t>
            </a:r>
          </a:p>
          <a:p>
            <a:pPr algn="r" rtl="1"/>
            <a:r>
              <a:rPr lang="ar-SA" dirty="0" smtClean="0"/>
              <a:t>3- المعونة القانونية امام القضاء</a:t>
            </a:r>
          </a:p>
          <a:p>
            <a:pPr algn="r" rtl="1"/>
            <a:r>
              <a:rPr lang="ar-SA" dirty="0" smtClean="0"/>
              <a:t>4- الدراسات الفقهية وتدريس القانون للطلاب ووضع الكتب والمجموعات القانونية.</a:t>
            </a:r>
            <a:endParaRPr lang="en-US" dirty="0"/>
          </a:p>
        </p:txBody>
      </p:sp>
    </p:spTree>
    <p:extLst>
      <p:ext uri="{BB962C8B-B14F-4D97-AF65-F5344CB8AC3E}">
        <p14:creationId xmlns:p14="http://schemas.microsoft.com/office/powerpoint/2010/main" val="269965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9C28C5-AF0D-36AA-15EA-265E90AB5776}"/>
              </a:ext>
            </a:extLst>
          </p:cNvPr>
          <p:cNvSpPr>
            <a:spLocks noGrp="1"/>
          </p:cNvSpPr>
          <p:nvPr>
            <p:ph type="title"/>
          </p:nvPr>
        </p:nvSpPr>
        <p:spPr/>
        <p:txBody>
          <a:bodyPr/>
          <a:lstStyle/>
          <a:p>
            <a:pPr algn="ctr"/>
            <a:r>
              <a:rPr lang="ar-IQ" sz="4400" b="1" dirty="0">
                <a:solidFill>
                  <a:srgbClr val="FF0000"/>
                </a:solidFill>
              </a:rPr>
              <a:t>مصادر القانون الروماني في العصرالإمبراطوري</a:t>
            </a:r>
            <a:br>
              <a:rPr lang="ar-IQ" sz="4400" b="1" dirty="0">
                <a:solidFill>
                  <a:srgbClr val="FF0000"/>
                </a:solidFill>
              </a:rPr>
            </a:br>
            <a:r>
              <a:rPr lang="en-US" sz="4400" b="1" dirty="0">
                <a:solidFill>
                  <a:srgbClr val="FF0000"/>
                </a:solidFill>
              </a:rPr>
              <a:t> </a:t>
            </a:r>
            <a:r>
              <a:rPr lang="ar-IQ" sz="4400" b="1" dirty="0">
                <a:solidFill>
                  <a:srgbClr val="FF0000"/>
                </a:solidFill>
              </a:rPr>
              <a:t> </a:t>
            </a:r>
            <a:endParaRPr lang="en-US" dirty="0"/>
          </a:p>
        </p:txBody>
      </p:sp>
      <p:sp>
        <p:nvSpPr>
          <p:cNvPr id="3" name="Content Placeholder 2">
            <a:extLst>
              <a:ext uri="{FF2B5EF4-FFF2-40B4-BE49-F238E27FC236}">
                <a16:creationId xmlns="" xmlns:a16="http://schemas.microsoft.com/office/drawing/2014/main" id="{423BC400-0262-92B4-EF10-5F1D08C5B344}"/>
              </a:ext>
            </a:extLst>
          </p:cNvPr>
          <p:cNvSpPr>
            <a:spLocks noGrp="1"/>
          </p:cNvSpPr>
          <p:nvPr>
            <p:ph idx="1"/>
          </p:nvPr>
        </p:nvSpPr>
        <p:spPr>
          <a:xfrm>
            <a:off x="838200" y="1199535"/>
            <a:ext cx="10515600" cy="4977428"/>
          </a:xfrm>
        </p:spPr>
        <p:txBody>
          <a:bodyPr/>
          <a:lstStyle/>
          <a:p>
            <a:pPr marL="0" indent="0" algn="r">
              <a:buNone/>
            </a:pPr>
            <a:r>
              <a:rPr lang="ar-IQ" sz="2800" b="1" dirty="0">
                <a:solidFill>
                  <a:srgbClr val="FF0000"/>
                </a:solidFill>
              </a:rPr>
              <a:t>1-  مصادر القانون الروماني في العصرالإمبراطوري العلمي</a:t>
            </a:r>
          </a:p>
          <a:p>
            <a:pPr marL="0" indent="0" algn="r">
              <a:buNone/>
            </a:pPr>
            <a:r>
              <a:rPr lang="ar-IQ" sz="2800" b="1" dirty="0">
                <a:solidFill>
                  <a:srgbClr val="FF0000"/>
                </a:solidFill>
              </a:rPr>
              <a:t> </a:t>
            </a:r>
            <a:r>
              <a:rPr lang="ar-IQ" dirty="0"/>
              <a:t>علل/ مصادر القانون لم تتغير في عصر الإمبراطوري العلمي عن العصر القنصلي ؟</a:t>
            </a:r>
          </a:p>
          <a:p>
            <a:pPr marL="0" indent="0" algn="r">
              <a:buNone/>
            </a:pPr>
            <a:r>
              <a:rPr lang="ar-IQ" dirty="0"/>
              <a:t>علل/ استحوذ الإمبراطور على السلطة وأصبح هو المصدر الرئيسي للتشريع</a:t>
            </a:r>
          </a:p>
          <a:p>
            <a:pPr marL="0" indent="0" algn="r">
              <a:buNone/>
            </a:pPr>
            <a:r>
              <a:rPr lang="ar-IQ" dirty="0"/>
              <a:t>س/ ما هي أنماط الدساتير الإمبراطورية؟</a:t>
            </a:r>
          </a:p>
          <a:p>
            <a:pPr marL="0" indent="0" algn="r">
              <a:buNone/>
            </a:pPr>
            <a:r>
              <a:rPr lang="ar-IQ" sz="2800" b="1" dirty="0">
                <a:solidFill>
                  <a:srgbClr val="FF0000"/>
                </a:solidFill>
              </a:rPr>
              <a:t> المنشورات</a:t>
            </a:r>
            <a:r>
              <a:rPr lang="ar-IQ" b="1" dirty="0">
                <a:solidFill>
                  <a:srgbClr val="FF0000"/>
                </a:solidFill>
              </a:rPr>
              <a:t>،</a:t>
            </a:r>
            <a:r>
              <a:rPr lang="ar-IQ" sz="2800" b="1" dirty="0">
                <a:solidFill>
                  <a:srgbClr val="FF0000"/>
                </a:solidFill>
              </a:rPr>
              <a:t> الأحكام، الفتاوي، التعليمات والقانون البريتوري.</a:t>
            </a:r>
          </a:p>
          <a:p>
            <a:pPr marL="0" indent="0" algn="r">
              <a:buNone/>
            </a:pPr>
            <a:endParaRPr lang="ar-IQ" sz="2800" b="1" dirty="0">
              <a:solidFill>
                <a:srgbClr val="FF0000"/>
              </a:solidFill>
            </a:endParaRPr>
          </a:p>
          <a:p>
            <a:pPr marL="0" indent="0" algn="r">
              <a:buNone/>
            </a:pPr>
            <a:endParaRPr lang="ar-IQ" sz="2800" b="1" dirty="0">
              <a:solidFill>
                <a:srgbClr val="FF0000"/>
              </a:solidFill>
            </a:endParaRPr>
          </a:p>
          <a:p>
            <a:pPr marL="0" indent="0" algn="r">
              <a:buNone/>
            </a:pPr>
            <a:endParaRPr lang="en-US" dirty="0"/>
          </a:p>
        </p:txBody>
      </p:sp>
    </p:spTree>
    <p:extLst>
      <p:ext uri="{BB962C8B-B14F-4D97-AF65-F5344CB8AC3E}">
        <p14:creationId xmlns:p14="http://schemas.microsoft.com/office/powerpoint/2010/main" val="3530505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805D4C-CD41-0CA0-F441-A12618CDB176}"/>
              </a:ext>
            </a:extLst>
          </p:cNvPr>
          <p:cNvSpPr>
            <a:spLocks noGrp="1"/>
          </p:cNvSpPr>
          <p:nvPr>
            <p:ph type="title"/>
          </p:nvPr>
        </p:nvSpPr>
        <p:spPr/>
        <p:txBody>
          <a:bodyPr>
            <a:normAutofit/>
          </a:bodyPr>
          <a:lstStyle/>
          <a:p>
            <a:pPr algn="ctr"/>
            <a:r>
              <a:rPr lang="ar-IQ" sz="4000" b="1" dirty="0">
                <a:solidFill>
                  <a:srgbClr val="FF0000"/>
                </a:solidFill>
              </a:rPr>
              <a:t>مصادر القانون في العصر الإمبراطوري السفلي </a:t>
            </a:r>
            <a:endParaRPr lang="en-US" sz="4000" b="1" dirty="0">
              <a:solidFill>
                <a:srgbClr val="FF0000"/>
              </a:solidFill>
            </a:endParaRPr>
          </a:p>
        </p:txBody>
      </p:sp>
      <p:sp>
        <p:nvSpPr>
          <p:cNvPr id="3" name="Content Placeholder 2">
            <a:extLst>
              <a:ext uri="{FF2B5EF4-FFF2-40B4-BE49-F238E27FC236}">
                <a16:creationId xmlns="" xmlns:a16="http://schemas.microsoft.com/office/drawing/2014/main" id="{C29B3030-A1C7-EF01-860D-DAE1386C6008}"/>
              </a:ext>
            </a:extLst>
          </p:cNvPr>
          <p:cNvSpPr>
            <a:spLocks noGrp="1"/>
          </p:cNvSpPr>
          <p:nvPr>
            <p:ph idx="1"/>
          </p:nvPr>
        </p:nvSpPr>
        <p:spPr/>
        <p:txBody>
          <a:bodyPr/>
          <a:lstStyle/>
          <a:p>
            <a:pPr marL="0" indent="0" algn="r">
              <a:buNone/>
            </a:pPr>
            <a:r>
              <a:rPr lang="ar-IQ" dirty="0"/>
              <a:t>1- القانون القديم</a:t>
            </a:r>
          </a:p>
          <a:p>
            <a:pPr marL="0" indent="0" algn="r">
              <a:buNone/>
            </a:pPr>
            <a:r>
              <a:rPr lang="ar-IQ" dirty="0"/>
              <a:t>2- الدساتير الإمبراطورية و تقسم الى ثلاثة أقسام</a:t>
            </a:r>
          </a:p>
          <a:p>
            <a:pPr marL="0" indent="0" algn="r">
              <a:buNone/>
            </a:pPr>
            <a:r>
              <a:rPr lang="ar-IQ" dirty="0"/>
              <a:t>أ –  مجموعة دساتير الإمبراطور.</a:t>
            </a:r>
          </a:p>
          <a:p>
            <a:pPr marL="0" indent="0" algn="r">
              <a:buNone/>
            </a:pPr>
            <a:r>
              <a:rPr lang="ar-IQ" dirty="0"/>
              <a:t>ب- مجموعة النظم.</a:t>
            </a:r>
          </a:p>
          <a:p>
            <a:pPr marL="0" indent="0" algn="r">
              <a:buNone/>
            </a:pPr>
            <a:r>
              <a:rPr lang="ar-IQ" dirty="0"/>
              <a:t>ج-  الموسوعة .</a:t>
            </a:r>
            <a:endParaRPr lang="en-US" dirty="0"/>
          </a:p>
        </p:txBody>
      </p:sp>
    </p:spTree>
    <p:extLst>
      <p:ext uri="{BB962C8B-B14F-4D97-AF65-F5344CB8AC3E}">
        <p14:creationId xmlns:p14="http://schemas.microsoft.com/office/powerpoint/2010/main" val="2493051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669</Words>
  <Application>Microsoft Office PowerPoint</Application>
  <PresentationFormat>Custom</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مصادر القانون الروماني في العصرالملكي </vt:lpstr>
      <vt:lpstr>مصادر القانون الروماني في العصرالقنصلي </vt:lpstr>
      <vt:lpstr>كيفية إنشاء القانون</vt:lpstr>
      <vt:lpstr>PowerPoint Presentation</vt:lpstr>
      <vt:lpstr>PowerPoint Presentation</vt:lpstr>
      <vt:lpstr>PowerPoint Presentation</vt:lpstr>
      <vt:lpstr>3- الفقه</vt:lpstr>
      <vt:lpstr>مصادر القانون الروماني في العصرالإمبراطوري   </vt:lpstr>
      <vt:lpstr>مصادر القانون في العصر الإمبراطوري السفلي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مصادر القانون الروماني في العصرالملكي</dc:title>
  <dc:creator>dell</dc:creator>
  <cp:lastModifiedBy>HP</cp:lastModifiedBy>
  <cp:revision>13</cp:revision>
  <dcterms:created xsi:type="dcterms:W3CDTF">2023-04-03T11:08:40Z</dcterms:created>
  <dcterms:modified xsi:type="dcterms:W3CDTF">2024-02-21T22:38:40Z</dcterms:modified>
</cp:coreProperties>
</file>