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 id="2147483660" r:id="rId2"/>
  </p:sldMasterIdLst>
  <p:sldIdLst>
    <p:sldId id="304" r:id="rId3"/>
    <p:sldId id="263" r:id="rId4"/>
    <p:sldId id="264" r:id="rId5"/>
    <p:sldId id="265" r:id="rId6"/>
    <p:sldId id="266" r:id="rId7"/>
    <p:sldId id="269" r:id="rId8"/>
    <p:sldId id="303" r:id="rId9"/>
    <p:sldId id="270" r:id="rId10"/>
    <p:sldId id="271" r:id="rId11"/>
    <p:sldId id="275" r:id="rId12"/>
    <p:sldId id="272" r:id="rId13"/>
    <p:sldId id="273" r:id="rId14"/>
    <p:sldId id="274" r:id="rId15"/>
    <p:sldId id="277" r:id="rId16"/>
    <p:sldId id="278" r:id="rId17"/>
    <p:sldId id="279" r:id="rId18"/>
    <p:sldId id="281" r:id="rId19"/>
    <p:sldId id="282" r:id="rId20"/>
    <p:sldId id="284" r:id="rId21"/>
    <p:sldId id="285" r:id="rId22"/>
    <p:sldId id="286" r:id="rId23"/>
    <p:sldId id="287" r:id="rId24"/>
    <p:sldId id="300" r:id="rId25"/>
    <p:sldId id="288" r:id="rId26"/>
    <p:sldId id="289" r:id="rId27"/>
    <p:sldId id="290" r:id="rId28"/>
    <p:sldId id="291" r:id="rId29"/>
    <p:sldId id="292" r:id="rId30"/>
    <p:sldId id="293" r:id="rId31"/>
    <p:sldId id="294" r:id="rId32"/>
    <p:sldId id="295" r:id="rId33"/>
    <p:sldId id="301" r:id="rId34"/>
    <p:sldId id="306" r:id="rId35"/>
    <p:sldId id="307" r:id="rId36"/>
    <p:sldId id="308" r:id="rId37"/>
    <p:sldId id="309" r:id="rId38"/>
    <p:sldId id="311" r:id="rId39"/>
    <p:sldId id="305" r:id="rId40"/>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ell" initials="d"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83490" autoAdjust="0"/>
    <p:restoredTop sz="94660"/>
  </p:normalViewPr>
  <p:slideViewPr>
    <p:cSldViewPr>
      <p:cViewPr>
        <p:scale>
          <a:sx n="100" d="100"/>
          <a:sy n="100" d="100"/>
        </p:scale>
        <p:origin x="-802" y="283"/>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presProps" Target="presProp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viewProps" Target="viewProps.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20" Type="http://schemas.openxmlformats.org/officeDocument/2006/relationships/slide" Target="slides/slide18.xml"/><Relationship Id="rId41" Type="http://schemas.openxmlformats.org/officeDocument/2006/relationships/commentAuthors" Target="commentAuthor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9EB3695-AC15-4C45-8AE1-6A9001411354}" type="doc">
      <dgm:prSet loTypeId="urn:microsoft.com/office/officeart/2005/8/layout/venn1" loCatId="relationship" qsTypeId="urn:microsoft.com/office/officeart/2005/8/quickstyle/3d3" qsCatId="3D" csTypeId="urn:microsoft.com/office/officeart/2005/8/colors/colorful5" csCatId="colorful" phldr="1"/>
      <dgm:spPr/>
    </dgm:pt>
    <dgm:pt modelId="{14269D24-8BB9-4B4C-9BFF-666CBBDC27AF}">
      <dgm:prSet phldrT="[Text]"/>
      <dgm:spPr/>
      <dgm:t>
        <a:bodyPr/>
        <a:lstStyle/>
        <a:p>
          <a:r>
            <a:rPr lang="ar-IQ" b="1" dirty="0" smtClean="0"/>
            <a:t>النظام السياسي والقانونى في الدولة الرومانية </a:t>
          </a:r>
          <a:endParaRPr lang="en-US" b="1" dirty="0"/>
        </a:p>
      </dgm:t>
    </dgm:pt>
    <dgm:pt modelId="{0F97E8CB-1752-4074-A6EE-B791AF416BCF}" type="parTrans" cxnId="{AF4FE265-4EB9-4740-BE49-2807B3FD3750}">
      <dgm:prSet/>
      <dgm:spPr/>
      <dgm:t>
        <a:bodyPr/>
        <a:lstStyle/>
        <a:p>
          <a:endParaRPr lang="en-US"/>
        </a:p>
      </dgm:t>
    </dgm:pt>
    <dgm:pt modelId="{3A04C3BE-D950-492E-BC28-41589583C4C8}" type="sibTrans" cxnId="{AF4FE265-4EB9-4740-BE49-2807B3FD3750}">
      <dgm:prSet/>
      <dgm:spPr/>
      <dgm:t>
        <a:bodyPr/>
        <a:lstStyle/>
        <a:p>
          <a:endParaRPr lang="en-US"/>
        </a:p>
      </dgm:t>
    </dgm:pt>
    <dgm:pt modelId="{730BB637-82A7-45B2-A342-2D3B7139AC54}">
      <dgm:prSet phldrT="[Text]"/>
      <dgm:spPr/>
      <dgm:t>
        <a:bodyPr/>
        <a:lstStyle/>
        <a:p>
          <a:r>
            <a:rPr lang="ar-IQ" b="1" dirty="0" smtClean="0"/>
            <a:t>المركز القانوني للفرد في القانون الروماني</a:t>
          </a:r>
          <a:r>
            <a:rPr lang="ar-IQ" dirty="0" smtClean="0"/>
            <a:t> </a:t>
          </a:r>
          <a:endParaRPr lang="en-US" dirty="0"/>
        </a:p>
      </dgm:t>
    </dgm:pt>
    <dgm:pt modelId="{C89311F9-B70A-47BE-9273-700260179519}" type="parTrans" cxnId="{7FEE534C-26A1-4EE7-A033-E432DB9D264C}">
      <dgm:prSet/>
      <dgm:spPr/>
      <dgm:t>
        <a:bodyPr/>
        <a:lstStyle/>
        <a:p>
          <a:endParaRPr lang="en-US"/>
        </a:p>
      </dgm:t>
    </dgm:pt>
    <dgm:pt modelId="{A55B0BC5-231C-48CB-91BE-8839FBD2CB2D}" type="sibTrans" cxnId="{7FEE534C-26A1-4EE7-A033-E432DB9D264C}">
      <dgm:prSet/>
      <dgm:spPr/>
      <dgm:t>
        <a:bodyPr/>
        <a:lstStyle/>
        <a:p>
          <a:endParaRPr lang="en-US"/>
        </a:p>
      </dgm:t>
    </dgm:pt>
    <dgm:pt modelId="{8C29ABD9-90F6-4CBA-871F-193A0E6C079C}">
      <dgm:prSet phldrT="[Text]"/>
      <dgm:spPr/>
      <dgm:t>
        <a:bodyPr/>
        <a:lstStyle/>
        <a:p>
          <a:r>
            <a:rPr lang="ar-IQ" b="1" dirty="0" smtClean="0"/>
            <a:t>قواعد تنظيم العلاقات المالية في القانون الرومانى </a:t>
          </a:r>
          <a:endParaRPr lang="en-US" b="1" dirty="0"/>
        </a:p>
      </dgm:t>
    </dgm:pt>
    <dgm:pt modelId="{05A58408-1B11-4131-AF77-42BCCA93E53A}" type="parTrans" cxnId="{F2D7FF23-0AA8-4E75-B9DA-80E1C60E599A}">
      <dgm:prSet/>
      <dgm:spPr/>
      <dgm:t>
        <a:bodyPr/>
        <a:lstStyle/>
        <a:p>
          <a:endParaRPr lang="en-US"/>
        </a:p>
      </dgm:t>
    </dgm:pt>
    <dgm:pt modelId="{2A2F5240-0B85-47A0-83B1-B6B4401B5C25}" type="sibTrans" cxnId="{F2D7FF23-0AA8-4E75-B9DA-80E1C60E599A}">
      <dgm:prSet/>
      <dgm:spPr/>
      <dgm:t>
        <a:bodyPr/>
        <a:lstStyle/>
        <a:p>
          <a:endParaRPr lang="en-US"/>
        </a:p>
      </dgm:t>
    </dgm:pt>
    <dgm:pt modelId="{34117B2A-2B3C-4D7B-8266-ADDEE813A165}" type="pres">
      <dgm:prSet presAssocID="{59EB3695-AC15-4C45-8AE1-6A9001411354}" presName="compositeShape" presStyleCnt="0">
        <dgm:presLayoutVars>
          <dgm:chMax val="7"/>
          <dgm:dir/>
          <dgm:resizeHandles val="exact"/>
        </dgm:presLayoutVars>
      </dgm:prSet>
      <dgm:spPr/>
    </dgm:pt>
    <dgm:pt modelId="{A3063B4E-966D-4688-80D0-A8B99A013D69}" type="pres">
      <dgm:prSet presAssocID="{14269D24-8BB9-4B4C-9BFF-666CBBDC27AF}" presName="circ1" presStyleLbl="vennNode1" presStyleIdx="0" presStyleCnt="3" custScaleX="133901"/>
      <dgm:spPr/>
      <dgm:t>
        <a:bodyPr/>
        <a:lstStyle/>
        <a:p>
          <a:endParaRPr lang="en-US"/>
        </a:p>
      </dgm:t>
    </dgm:pt>
    <dgm:pt modelId="{7F9831C1-1CAF-40B5-A41E-DF1BE9C78FE1}" type="pres">
      <dgm:prSet presAssocID="{14269D24-8BB9-4B4C-9BFF-666CBBDC27AF}" presName="circ1Tx" presStyleLbl="revTx" presStyleIdx="0" presStyleCnt="0">
        <dgm:presLayoutVars>
          <dgm:chMax val="0"/>
          <dgm:chPref val="0"/>
          <dgm:bulletEnabled val="1"/>
        </dgm:presLayoutVars>
      </dgm:prSet>
      <dgm:spPr/>
      <dgm:t>
        <a:bodyPr/>
        <a:lstStyle/>
        <a:p>
          <a:endParaRPr lang="en-US"/>
        </a:p>
      </dgm:t>
    </dgm:pt>
    <dgm:pt modelId="{55BC24CF-D2F6-414F-8B21-015014BA5813}" type="pres">
      <dgm:prSet presAssocID="{730BB637-82A7-45B2-A342-2D3B7139AC54}" presName="circ2" presStyleLbl="vennNode1" presStyleIdx="1" presStyleCnt="3" custScaleX="138514"/>
      <dgm:spPr/>
      <dgm:t>
        <a:bodyPr/>
        <a:lstStyle/>
        <a:p>
          <a:endParaRPr lang="en-US"/>
        </a:p>
      </dgm:t>
    </dgm:pt>
    <dgm:pt modelId="{4645A343-9F83-43BA-A6DF-EE8553EF3C66}" type="pres">
      <dgm:prSet presAssocID="{730BB637-82A7-45B2-A342-2D3B7139AC54}" presName="circ2Tx" presStyleLbl="revTx" presStyleIdx="0" presStyleCnt="0">
        <dgm:presLayoutVars>
          <dgm:chMax val="0"/>
          <dgm:chPref val="0"/>
          <dgm:bulletEnabled val="1"/>
        </dgm:presLayoutVars>
      </dgm:prSet>
      <dgm:spPr/>
      <dgm:t>
        <a:bodyPr/>
        <a:lstStyle/>
        <a:p>
          <a:endParaRPr lang="en-US"/>
        </a:p>
      </dgm:t>
    </dgm:pt>
    <dgm:pt modelId="{D2AA0FFB-3220-4D6C-A525-6AF1299B8993}" type="pres">
      <dgm:prSet presAssocID="{8C29ABD9-90F6-4CBA-871F-193A0E6C079C}" presName="circ3" presStyleLbl="vennNode1" presStyleIdx="2" presStyleCnt="3" custScaleX="140858"/>
      <dgm:spPr/>
      <dgm:t>
        <a:bodyPr/>
        <a:lstStyle/>
        <a:p>
          <a:endParaRPr lang="en-US"/>
        </a:p>
      </dgm:t>
    </dgm:pt>
    <dgm:pt modelId="{8C5A09E8-F5DA-446D-84DB-2CE0028FD359}" type="pres">
      <dgm:prSet presAssocID="{8C29ABD9-90F6-4CBA-871F-193A0E6C079C}" presName="circ3Tx" presStyleLbl="revTx" presStyleIdx="0" presStyleCnt="0">
        <dgm:presLayoutVars>
          <dgm:chMax val="0"/>
          <dgm:chPref val="0"/>
          <dgm:bulletEnabled val="1"/>
        </dgm:presLayoutVars>
      </dgm:prSet>
      <dgm:spPr/>
      <dgm:t>
        <a:bodyPr/>
        <a:lstStyle/>
        <a:p>
          <a:endParaRPr lang="en-US"/>
        </a:p>
      </dgm:t>
    </dgm:pt>
  </dgm:ptLst>
  <dgm:cxnLst>
    <dgm:cxn modelId="{266FF9BA-7F5F-4FD5-9B1C-E50858CC282D}" type="presOf" srcId="{8C29ABD9-90F6-4CBA-871F-193A0E6C079C}" destId="{8C5A09E8-F5DA-446D-84DB-2CE0028FD359}" srcOrd="1" destOrd="0" presId="urn:microsoft.com/office/officeart/2005/8/layout/venn1"/>
    <dgm:cxn modelId="{139A44EF-762E-4E9A-88CD-B6A7B1E649E7}" type="presOf" srcId="{8C29ABD9-90F6-4CBA-871F-193A0E6C079C}" destId="{D2AA0FFB-3220-4D6C-A525-6AF1299B8993}" srcOrd="0" destOrd="0" presId="urn:microsoft.com/office/officeart/2005/8/layout/venn1"/>
    <dgm:cxn modelId="{7FEE534C-26A1-4EE7-A033-E432DB9D264C}" srcId="{59EB3695-AC15-4C45-8AE1-6A9001411354}" destId="{730BB637-82A7-45B2-A342-2D3B7139AC54}" srcOrd="1" destOrd="0" parTransId="{C89311F9-B70A-47BE-9273-700260179519}" sibTransId="{A55B0BC5-231C-48CB-91BE-8839FBD2CB2D}"/>
    <dgm:cxn modelId="{0B51E296-5D3E-4CE6-A262-BB6140143787}" type="presOf" srcId="{14269D24-8BB9-4B4C-9BFF-666CBBDC27AF}" destId="{7F9831C1-1CAF-40B5-A41E-DF1BE9C78FE1}" srcOrd="1" destOrd="0" presId="urn:microsoft.com/office/officeart/2005/8/layout/venn1"/>
    <dgm:cxn modelId="{75E49456-7B3E-4339-A3A1-66E3A401F274}" type="presOf" srcId="{730BB637-82A7-45B2-A342-2D3B7139AC54}" destId="{55BC24CF-D2F6-414F-8B21-015014BA5813}" srcOrd="0" destOrd="0" presId="urn:microsoft.com/office/officeart/2005/8/layout/venn1"/>
    <dgm:cxn modelId="{AF4FE265-4EB9-4740-BE49-2807B3FD3750}" srcId="{59EB3695-AC15-4C45-8AE1-6A9001411354}" destId="{14269D24-8BB9-4B4C-9BFF-666CBBDC27AF}" srcOrd="0" destOrd="0" parTransId="{0F97E8CB-1752-4074-A6EE-B791AF416BCF}" sibTransId="{3A04C3BE-D950-492E-BC28-41589583C4C8}"/>
    <dgm:cxn modelId="{9997FF29-511B-4739-9BB1-916973B90BA2}" type="presOf" srcId="{14269D24-8BB9-4B4C-9BFF-666CBBDC27AF}" destId="{A3063B4E-966D-4688-80D0-A8B99A013D69}" srcOrd="0" destOrd="0" presId="urn:microsoft.com/office/officeart/2005/8/layout/venn1"/>
    <dgm:cxn modelId="{929D558C-1F90-4934-9919-6BFCACDF466F}" type="presOf" srcId="{730BB637-82A7-45B2-A342-2D3B7139AC54}" destId="{4645A343-9F83-43BA-A6DF-EE8553EF3C66}" srcOrd="1" destOrd="0" presId="urn:microsoft.com/office/officeart/2005/8/layout/venn1"/>
    <dgm:cxn modelId="{DBE4AFF0-9EE0-412A-956F-2B1851C6F89C}" type="presOf" srcId="{59EB3695-AC15-4C45-8AE1-6A9001411354}" destId="{34117B2A-2B3C-4D7B-8266-ADDEE813A165}" srcOrd="0" destOrd="0" presId="urn:microsoft.com/office/officeart/2005/8/layout/venn1"/>
    <dgm:cxn modelId="{F2D7FF23-0AA8-4E75-B9DA-80E1C60E599A}" srcId="{59EB3695-AC15-4C45-8AE1-6A9001411354}" destId="{8C29ABD9-90F6-4CBA-871F-193A0E6C079C}" srcOrd="2" destOrd="0" parTransId="{05A58408-1B11-4131-AF77-42BCCA93E53A}" sibTransId="{2A2F5240-0B85-47A0-83B1-B6B4401B5C25}"/>
    <dgm:cxn modelId="{5D2BE5F7-A3A6-4D6F-9B74-122F1C396B94}" type="presParOf" srcId="{34117B2A-2B3C-4D7B-8266-ADDEE813A165}" destId="{A3063B4E-966D-4688-80D0-A8B99A013D69}" srcOrd="0" destOrd="0" presId="urn:microsoft.com/office/officeart/2005/8/layout/venn1"/>
    <dgm:cxn modelId="{4661076D-C92F-43FE-A8D7-6B53EA607F90}" type="presParOf" srcId="{34117B2A-2B3C-4D7B-8266-ADDEE813A165}" destId="{7F9831C1-1CAF-40B5-A41E-DF1BE9C78FE1}" srcOrd="1" destOrd="0" presId="urn:microsoft.com/office/officeart/2005/8/layout/venn1"/>
    <dgm:cxn modelId="{7ACE4E89-5DCB-410E-B6E4-25C89A5CF64A}" type="presParOf" srcId="{34117B2A-2B3C-4D7B-8266-ADDEE813A165}" destId="{55BC24CF-D2F6-414F-8B21-015014BA5813}" srcOrd="2" destOrd="0" presId="urn:microsoft.com/office/officeart/2005/8/layout/venn1"/>
    <dgm:cxn modelId="{1C89B953-16DD-4BE3-A52B-6881AF341483}" type="presParOf" srcId="{34117B2A-2B3C-4D7B-8266-ADDEE813A165}" destId="{4645A343-9F83-43BA-A6DF-EE8553EF3C66}" srcOrd="3" destOrd="0" presId="urn:microsoft.com/office/officeart/2005/8/layout/venn1"/>
    <dgm:cxn modelId="{35C58508-BCBC-4BE7-B4E7-FE4A1D729190}" type="presParOf" srcId="{34117B2A-2B3C-4D7B-8266-ADDEE813A165}" destId="{D2AA0FFB-3220-4D6C-A525-6AF1299B8993}" srcOrd="4" destOrd="0" presId="urn:microsoft.com/office/officeart/2005/8/layout/venn1"/>
    <dgm:cxn modelId="{70F9388E-E21F-40E6-9979-366C0B296CB9}" type="presParOf" srcId="{34117B2A-2B3C-4D7B-8266-ADDEE813A165}" destId="{8C5A09E8-F5DA-446D-84DB-2CE0028FD359}" srcOrd="5"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016FE3A-703D-4E42-A24F-8FCF47191219}" type="doc">
      <dgm:prSet loTypeId="urn:microsoft.com/office/officeart/2005/8/layout/arrow6" loCatId="relationship" qsTypeId="urn:microsoft.com/office/officeart/2005/8/quickstyle/simple1" qsCatId="simple" csTypeId="urn:microsoft.com/office/officeart/2005/8/colors/accent1_2" csCatId="accent1" phldr="1"/>
      <dgm:spPr/>
      <dgm:t>
        <a:bodyPr/>
        <a:lstStyle/>
        <a:p>
          <a:endParaRPr lang="en-US"/>
        </a:p>
      </dgm:t>
    </dgm:pt>
    <dgm:pt modelId="{95DD4CBD-2B61-4E54-A95A-EE0CCEBEC22A}">
      <dgm:prSet phldrT="[Text]"/>
      <dgm:spPr/>
      <dgm:t>
        <a:bodyPr/>
        <a:lstStyle/>
        <a:p>
          <a:r>
            <a:rPr lang="ar-IQ" b="1" dirty="0" smtClean="0">
              <a:solidFill>
                <a:schemeClr val="tx1"/>
              </a:solidFill>
            </a:rPr>
            <a:t>مصادر القانون الرومانى </a:t>
          </a:r>
          <a:endParaRPr lang="en-US" b="1" dirty="0">
            <a:solidFill>
              <a:schemeClr val="tx1"/>
            </a:solidFill>
          </a:endParaRPr>
        </a:p>
      </dgm:t>
    </dgm:pt>
    <dgm:pt modelId="{6EFED61D-BEF4-4C84-94A3-BF37A070723C}" type="parTrans" cxnId="{24DDDBE9-851D-4378-971C-A9ADFE79D6A8}">
      <dgm:prSet/>
      <dgm:spPr/>
      <dgm:t>
        <a:bodyPr/>
        <a:lstStyle/>
        <a:p>
          <a:endParaRPr lang="en-US"/>
        </a:p>
      </dgm:t>
    </dgm:pt>
    <dgm:pt modelId="{874E27B9-A97D-469B-B1E8-C74ABE069E29}" type="sibTrans" cxnId="{24DDDBE9-851D-4378-971C-A9ADFE79D6A8}">
      <dgm:prSet/>
      <dgm:spPr/>
      <dgm:t>
        <a:bodyPr/>
        <a:lstStyle/>
        <a:p>
          <a:endParaRPr lang="en-US"/>
        </a:p>
      </dgm:t>
    </dgm:pt>
    <dgm:pt modelId="{980711FC-965C-4BEC-A441-2524090366E9}">
      <dgm:prSet phldrT="[Text]"/>
      <dgm:spPr/>
      <dgm:t>
        <a:bodyPr/>
        <a:lstStyle/>
        <a:p>
          <a:r>
            <a:rPr lang="ar-IQ" b="1" dirty="0" smtClean="0">
              <a:solidFill>
                <a:schemeClr val="tx1"/>
              </a:solidFill>
            </a:rPr>
            <a:t>النظام السياسي للدولة الرومانية </a:t>
          </a:r>
          <a:endParaRPr lang="en-US" b="1" dirty="0">
            <a:solidFill>
              <a:schemeClr val="tx1"/>
            </a:solidFill>
          </a:endParaRPr>
        </a:p>
      </dgm:t>
    </dgm:pt>
    <dgm:pt modelId="{84B3470D-DC22-4A12-BF67-39E190CA0C38}" type="parTrans" cxnId="{84944367-B912-4F9C-AD38-429188862F6F}">
      <dgm:prSet/>
      <dgm:spPr/>
      <dgm:t>
        <a:bodyPr/>
        <a:lstStyle/>
        <a:p>
          <a:endParaRPr lang="en-US"/>
        </a:p>
      </dgm:t>
    </dgm:pt>
    <dgm:pt modelId="{7B3675BF-2E67-4F25-BABF-08D93B5A04EB}" type="sibTrans" cxnId="{84944367-B912-4F9C-AD38-429188862F6F}">
      <dgm:prSet/>
      <dgm:spPr/>
      <dgm:t>
        <a:bodyPr/>
        <a:lstStyle/>
        <a:p>
          <a:endParaRPr lang="en-US"/>
        </a:p>
      </dgm:t>
    </dgm:pt>
    <dgm:pt modelId="{7BEF4C76-2479-4686-815A-31AC3066EC71}" type="pres">
      <dgm:prSet presAssocID="{6016FE3A-703D-4E42-A24F-8FCF47191219}" presName="compositeShape" presStyleCnt="0">
        <dgm:presLayoutVars>
          <dgm:chMax val="2"/>
          <dgm:dir/>
          <dgm:resizeHandles val="exact"/>
        </dgm:presLayoutVars>
      </dgm:prSet>
      <dgm:spPr/>
      <dgm:t>
        <a:bodyPr/>
        <a:lstStyle/>
        <a:p>
          <a:endParaRPr lang="en-US"/>
        </a:p>
      </dgm:t>
    </dgm:pt>
    <dgm:pt modelId="{3C0D5FA9-62FA-4F6D-8CD9-A3DCFFF15289}" type="pres">
      <dgm:prSet presAssocID="{6016FE3A-703D-4E42-A24F-8FCF47191219}" presName="ribbon" presStyleLbl="node1" presStyleIdx="0" presStyleCnt="1">
        <dgm:style>
          <a:lnRef idx="3">
            <a:schemeClr val="lt1"/>
          </a:lnRef>
          <a:fillRef idx="1">
            <a:schemeClr val="accent5"/>
          </a:fillRef>
          <a:effectRef idx="1">
            <a:schemeClr val="accent5"/>
          </a:effectRef>
          <a:fontRef idx="minor">
            <a:schemeClr val="lt1"/>
          </a:fontRef>
        </dgm:style>
      </dgm:prSet>
      <dgm:spPr/>
    </dgm:pt>
    <dgm:pt modelId="{6DEF7CDA-6A00-47E1-B6E5-7CB14DE87CDE}" type="pres">
      <dgm:prSet presAssocID="{6016FE3A-703D-4E42-A24F-8FCF47191219}" presName="leftArrowText" presStyleLbl="node1" presStyleIdx="0" presStyleCnt="1">
        <dgm:presLayoutVars>
          <dgm:chMax val="0"/>
          <dgm:bulletEnabled val="1"/>
        </dgm:presLayoutVars>
      </dgm:prSet>
      <dgm:spPr/>
      <dgm:t>
        <a:bodyPr/>
        <a:lstStyle/>
        <a:p>
          <a:endParaRPr lang="en-US"/>
        </a:p>
      </dgm:t>
    </dgm:pt>
    <dgm:pt modelId="{C8AB13F7-A5BA-42C4-A50B-E17945C2DD04}" type="pres">
      <dgm:prSet presAssocID="{6016FE3A-703D-4E42-A24F-8FCF47191219}" presName="rightArrowText" presStyleLbl="node1" presStyleIdx="0" presStyleCnt="1">
        <dgm:presLayoutVars>
          <dgm:chMax val="0"/>
          <dgm:bulletEnabled val="1"/>
        </dgm:presLayoutVars>
      </dgm:prSet>
      <dgm:spPr/>
      <dgm:t>
        <a:bodyPr/>
        <a:lstStyle/>
        <a:p>
          <a:endParaRPr lang="en-US"/>
        </a:p>
      </dgm:t>
    </dgm:pt>
  </dgm:ptLst>
  <dgm:cxnLst>
    <dgm:cxn modelId="{84944367-B912-4F9C-AD38-429188862F6F}" srcId="{6016FE3A-703D-4E42-A24F-8FCF47191219}" destId="{980711FC-965C-4BEC-A441-2524090366E9}" srcOrd="1" destOrd="0" parTransId="{84B3470D-DC22-4A12-BF67-39E190CA0C38}" sibTransId="{7B3675BF-2E67-4F25-BABF-08D93B5A04EB}"/>
    <dgm:cxn modelId="{DD033EDB-EF0D-4885-AF64-173D8988708F}" type="presOf" srcId="{95DD4CBD-2B61-4E54-A95A-EE0CCEBEC22A}" destId="{6DEF7CDA-6A00-47E1-B6E5-7CB14DE87CDE}" srcOrd="0" destOrd="0" presId="urn:microsoft.com/office/officeart/2005/8/layout/arrow6"/>
    <dgm:cxn modelId="{1B78BA3E-CA5A-446F-8FEE-7A8C94B2ADE1}" type="presOf" srcId="{6016FE3A-703D-4E42-A24F-8FCF47191219}" destId="{7BEF4C76-2479-4686-815A-31AC3066EC71}" srcOrd="0" destOrd="0" presId="urn:microsoft.com/office/officeart/2005/8/layout/arrow6"/>
    <dgm:cxn modelId="{24DDDBE9-851D-4378-971C-A9ADFE79D6A8}" srcId="{6016FE3A-703D-4E42-A24F-8FCF47191219}" destId="{95DD4CBD-2B61-4E54-A95A-EE0CCEBEC22A}" srcOrd="0" destOrd="0" parTransId="{6EFED61D-BEF4-4C84-94A3-BF37A070723C}" sibTransId="{874E27B9-A97D-469B-B1E8-C74ABE069E29}"/>
    <dgm:cxn modelId="{6B2FF014-56A6-4581-ACC5-FD544BC6C6AF}" type="presOf" srcId="{980711FC-965C-4BEC-A441-2524090366E9}" destId="{C8AB13F7-A5BA-42C4-A50B-E17945C2DD04}" srcOrd="0" destOrd="0" presId="urn:microsoft.com/office/officeart/2005/8/layout/arrow6"/>
    <dgm:cxn modelId="{A4A99C19-4C8F-483C-9BE4-EA3FEAB5B958}" type="presParOf" srcId="{7BEF4C76-2479-4686-815A-31AC3066EC71}" destId="{3C0D5FA9-62FA-4F6D-8CD9-A3DCFFF15289}" srcOrd="0" destOrd="0" presId="urn:microsoft.com/office/officeart/2005/8/layout/arrow6"/>
    <dgm:cxn modelId="{E4BDA38E-F21B-4CE6-AD83-3FE7A1C78BF7}" type="presParOf" srcId="{7BEF4C76-2479-4686-815A-31AC3066EC71}" destId="{6DEF7CDA-6A00-47E1-B6E5-7CB14DE87CDE}" srcOrd="1" destOrd="0" presId="urn:microsoft.com/office/officeart/2005/8/layout/arrow6"/>
    <dgm:cxn modelId="{C6ABC5EC-E1DA-4584-BD2A-D89404065FB4}" type="presParOf" srcId="{7BEF4C76-2479-4686-815A-31AC3066EC71}" destId="{C8AB13F7-A5BA-42C4-A50B-E17945C2DD04}" srcOrd="2" destOrd="0" presId="urn:microsoft.com/office/officeart/2005/8/layout/arrow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C410EF7-BD16-4525-A9BD-AC7BA91AC63D}" type="doc">
      <dgm:prSet loTypeId="urn:microsoft.com/office/officeart/2005/8/layout/pyramid2" loCatId="pyramid" qsTypeId="urn:microsoft.com/office/officeart/2005/8/quickstyle/simple1" qsCatId="simple" csTypeId="urn:microsoft.com/office/officeart/2005/8/colors/accent1_2" csCatId="accent1" phldr="1"/>
      <dgm:spPr/>
    </dgm:pt>
    <dgm:pt modelId="{F9ABED72-2007-40B4-926D-C58980519000}">
      <dgm:prSet phldrT="[Text]">
        <dgm:style>
          <a:lnRef idx="1">
            <a:schemeClr val="accent5"/>
          </a:lnRef>
          <a:fillRef idx="2">
            <a:schemeClr val="accent5"/>
          </a:fillRef>
          <a:effectRef idx="1">
            <a:schemeClr val="accent5"/>
          </a:effectRef>
          <a:fontRef idx="minor">
            <a:schemeClr val="dk1"/>
          </a:fontRef>
        </dgm:style>
      </dgm:prSet>
      <dgm:spPr/>
      <dgm:t>
        <a:bodyPr/>
        <a:lstStyle/>
        <a:p>
          <a:r>
            <a:rPr lang="ar-IQ" b="1" dirty="0" smtClean="0"/>
            <a:t>3- العصر الإمبراطوري</a:t>
          </a:r>
          <a:endParaRPr lang="en-US" b="1" dirty="0"/>
        </a:p>
      </dgm:t>
    </dgm:pt>
    <dgm:pt modelId="{3A9B6A68-FAE9-4132-A930-5683B74DE7D5}" type="parTrans" cxnId="{9CCADDDD-5F7A-4C1B-9729-E06D713C908D}">
      <dgm:prSet/>
      <dgm:spPr/>
      <dgm:t>
        <a:bodyPr/>
        <a:lstStyle/>
        <a:p>
          <a:endParaRPr lang="en-US"/>
        </a:p>
      </dgm:t>
    </dgm:pt>
    <dgm:pt modelId="{BEE92A5D-CF17-41E0-8682-960BD3138A19}" type="sibTrans" cxnId="{9CCADDDD-5F7A-4C1B-9729-E06D713C908D}">
      <dgm:prSet/>
      <dgm:spPr/>
      <dgm:t>
        <a:bodyPr/>
        <a:lstStyle/>
        <a:p>
          <a:endParaRPr lang="en-US"/>
        </a:p>
      </dgm:t>
    </dgm:pt>
    <dgm:pt modelId="{514E660C-A2F5-46C0-A3D4-A8F52B3E54E1}">
      <dgm:prSet phldrT="[Text]">
        <dgm:style>
          <a:lnRef idx="1">
            <a:schemeClr val="accent5"/>
          </a:lnRef>
          <a:fillRef idx="2">
            <a:schemeClr val="accent5"/>
          </a:fillRef>
          <a:effectRef idx="1">
            <a:schemeClr val="accent5"/>
          </a:effectRef>
          <a:fontRef idx="minor">
            <a:schemeClr val="dk1"/>
          </a:fontRef>
        </dgm:style>
      </dgm:prSet>
      <dgm:spPr/>
      <dgm:t>
        <a:bodyPr/>
        <a:lstStyle/>
        <a:p>
          <a:r>
            <a:rPr lang="ar-IQ" b="1" dirty="0" smtClean="0"/>
            <a:t>2- العصر الجمهوري</a:t>
          </a:r>
          <a:endParaRPr lang="en-US" b="1" dirty="0"/>
        </a:p>
      </dgm:t>
    </dgm:pt>
    <dgm:pt modelId="{CA1D2B48-9783-4465-97D3-23975B44DC87}" type="parTrans" cxnId="{05CE02FD-B2AF-4766-B7D2-C8C0FC7098AF}">
      <dgm:prSet/>
      <dgm:spPr/>
      <dgm:t>
        <a:bodyPr/>
        <a:lstStyle/>
        <a:p>
          <a:endParaRPr lang="en-US"/>
        </a:p>
      </dgm:t>
    </dgm:pt>
    <dgm:pt modelId="{74513641-E894-4EA9-95A7-33E0B04EFE17}" type="sibTrans" cxnId="{05CE02FD-B2AF-4766-B7D2-C8C0FC7098AF}">
      <dgm:prSet/>
      <dgm:spPr/>
      <dgm:t>
        <a:bodyPr/>
        <a:lstStyle/>
        <a:p>
          <a:endParaRPr lang="en-US"/>
        </a:p>
      </dgm:t>
    </dgm:pt>
    <dgm:pt modelId="{9AA9CCB7-DA19-4C34-857E-6BC3D8917261}">
      <dgm:prSet phldrT="[Text]">
        <dgm:style>
          <a:lnRef idx="1">
            <a:schemeClr val="accent5"/>
          </a:lnRef>
          <a:fillRef idx="2">
            <a:schemeClr val="accent5"/>
          </a:fillRef>
          <a:effectRef idx="1">
            <a:schemeClr val="accent5"/>
          </a:effectRef>
          <a:fontRef idx="minor">
            <a:schemeClr val="dk1"/>
          </a:fontRef>
        </dgm:style>
      </dgm:prSet>
      <dgm:spPr/>
      <dgm:t>
        <a:bodyPr/>
        <a:lstStyle/>
        <a:p>
          <a:r>
            <a:rPr lang="ar-IQ" b="1" dirty="0" smtClean="0"/>
            <a:t>1- العصر الملكي</a:t>
          </a:r>
          <a:endParaRPr lang="en-US" b="1" dirty="0"/>
        </a:p>
      </dgm:t>
    </dgm:pt>
    <dgm:pt modelId="{021E04D3-1A0B-487C-A743-CB090974F935}" type="parTrans" cxnId="{2AE45E11-55A1-4758-A38D-8C76A1668C9E}">
      <dgm:prSet/>
      <dgm:spPr/>
      <dgm:t>
        <a:bodyPr/>
        <a:lstStyle/>
        <a:p>
          <a:endParaRPr lang="en-US"/>
        </a:p>
      </dgm:t>
    </dgm:pt>
    <dgm:pt modelId="{31FB47E9-863B-480E-AE7C-1678599F8F71}" type="sibTrans" cxnId="{2AE45E11-55A1-4758-A38D-8C76A1668C9E}">
      <dgm:prSet/>
      <dgm:spPr/>
      <dgm:t>
        <a:bodyPr/>
        <a:lstStyle/>
        <a:p>
          <a:endParaRPr lang="en-US"/>
        </a:p>
      </dgm:t>
    </dgm:pt>
    <dgm:pt modelId="{2F279087-DA60-4284-B7E3-442928F63CB3}" type="pres">
      <dgm:prSet presAssocID="{6C410EF7-BD16-4525-A9BD-AC7BA91AC63D}" presName="compositeShape" presStyleCnt="0">
        <dgm:presLayoutVars>
          <dgm:dir/>
          <dgm:resizeHandles/>
        </dgm:presLayoutVars>
      </dgm:prSet>
      <dgm:spPr/>
    </dgm:pt>
    <dgm:pt modelId="{88ACAF86-8484-4826-AFCA-31AB918E5090}" type="pres">
      <dgm:prSet presAssocID="{6C410EF7-BD16-4525-A9BD-AC7BA91AC63D}" presName="pyramid" presStyleLbl="node1" presStyleIdx="0" presStyleCnt="1" custLinFactNeighborX="801" custLinFactNeighborY="388">
        <dgm:style>
          <a:lnRef idx="2">
            <a:schemeClr val="accent5">
              <a:shade val="50000"/>
            </a:schemeClr>
          </a:lnRef>
          <a:fillRef idx="1">
            <a:schemeClr val="accent5"/>
          </a:fillRef>
          <a:effectRef idx="0">
            <a:schemeClr val="accent5"/>
          </a:effectRef>
          <a:fontRef idx="minor">
            <a:schemeClr val="lt1"/>
          </a:fontRef>
        </dgm:style>
      </dgm:prSet>
      <dgm:spPr/>
    </dgm:pt>
    <dgm:pt modelId="{F06E909F-D043-415B-9D3C-0856304C2BA4}" type="pres">
      <dgm:prSet presAssocID="{6C410EF7-BD16-4525-A9BD-AC7BA91AC63D}" presName="theList" presStyleCnt="0"/>
      <dgm:spPr/>
    </dgm:pt>
    <dgm:pt modelId="{82CCFEDE-C8D0-4BDA-80BA-9B5D06353518}" type="pres">
      <dgm:prSet presAssocID="{F9ABED72-2007-40B4-926D-C58980519000}" presName="aNode" presStyleLbl="fgAcc1" presStyleIdx="0" presStyleCnt="3" custScaleX="122016">
        <dgm:presLayoutVars>
          <dgm:bulletEnabled val="1"/>
        </dgm:presLayoutVars>
      </dgm:prSet>
      <dgm:spPr/>
      <dgm:t>
        <a:bodyPr/>
        <a:lstStyle/>
        <a:p>
          <a:endParaRPr lang="en-US"/>
        </a:p>
      </dgm:t>
    </dgm:pt>
    <dgm:pt modelId="{A8085254-4671-4AA0-B9AF-E5D3519DF394}" type="pres">
      <dgm:prSet presAssocID="{F9ABED72-2007-40B4-926D-C58980519000}" presName="aSpace" presStyleCnt="0"/>
      <dgm:spPr/>
    </dgm:pt>
    <dgm:pt modelId="{ADB02C1D-01A5-4989-A1D9-76AD05E8CE66}" type="pres">
      <dgm:prSet presAssocID="{514E660C-A2F5-46C0-A3D4-A8F52B3E54E1}" presName="aNode" presStyleLbl="fgAcc1" presStyleIdx="1" presStyleCnt="3" custScaleX="117109">
        <dgm:presLayoutVars>
          <dgm:bulletEnabled val="1"/>
        </dgm:presLayoutVars>
      </dgm:prSet>
      <dgm:spPr/>
      <dgm:t>
        <a:bodyPr/>
        <a:lstStyle/>
        <a:p>
          <a:endParaRPr lang="en-US"/>
        </a:p>
      </dgm:t>
    </dgm:pt>
    <dgm:pt modelId="{A7ACDE08-2582-4C62-BACB-FB586F19C587}" type="pres">
      <dgm:prSet presAssocID="{514E660C-A2F5-46C0-A3D4-A8F52B3E54E1}" presName="aSpace" presStyleCnt="0"/>
      <dgm:spPr/>
    </dgm:pt>
    <dgm:pt modelId="{68A8353B-7CB8-4F19-B126-75153BDD6AE0}" type="pres">
      <dgm:prSet presAssocID="{9AA9CCB7-DA19-4C34-857E-6BC3D8917261}" presName="aNode" presStyleLbl="fgAcc1" presStyleIdx="2" presStyleCnt="3">
        <dgm:presLayoutVars>
          <dgm:bulletEnabled val="1"/>
        </dgm:presLayoutVars>
      </dgm:prSet>
      <dgm:spPr/>
      <dgm:t>
        <a:bodyPr/>
        <a:lstStyle/>
        <a:p>
          <a:endParaRPr lang="en-US"/>
        </a:p>
      </dgm:t>
    </dgm:pt>
    <dgm:pt modelId="{A5AE2336-E82B-4868-B2B4-2A053C7D7762}" type="pres">
      <dgm:prSet presAssocID="{9AA9CCB7-DA19-4C34-857E-6BC3D8917261}" presName="aSpace" presStyleCnt="0"/>
      <dgm:spPr/>
    </dgm:pt>
  </dgm:ptLst>
  <dgm:cxnLst>
    <dgm:cxn modelId="{3CDF874E-2071-4A55-A4C0-63801F8B495A}" type="presOf" srcId="{F9ABED72-2007-40B4-926D-C58980519000}" destId="{82CCFEDE-C8D0-4BDA-80BA-9B5D06353518}" srcOrd="0" destOrd="0" presId="urn:microsoft.com/office/officeart/2005/8/layout/pyramid2"/>
    <dgm:cxn modelId="{A47317AD-D100-4C04-90B6-4B6D44E1887A}" type="presOf" srcId="{514E660C-A2F5-46C0-A3D4-A8F52B3E54E1}" destId="{ADB02C1D-01A5-4989-A1D9-76AD05E8CE66}" srcOrd="0" destOrd="0" presId="urn:microsoft.com/office/officeart/2005/8/layout/pyramid2"/>
    <dgm:cxn modelId="{9CCADDDD-5F7A-4C1B-9729-E06D713C908D}" srcId="{6C410EF7-BD16-4525-A9BD-AC7BA91AC63D}" destId="{F9ABED72-2007-40B4-926D-C58980519000}" srcOrd="0" destOrd="0" parTransId="{3A9B6A68-FAE9-4132-A930-5683B74DE7D5}" sibTransId="{BEE92A5D-CF17-41E0-8682-960BD3138A19}"/>
    <dgm:cxn modelId="{E739DCA7-7BE9-4EA8-8651-328D6425D1F0}" type="presOf" srcId="{9AA9CCB7-DA19-4C34-857E-6BC3D8917261}" destId="{68A8353B-7CB8-4F19-B126-75153BDD6AE0}" srcOrd="0" destOrd="0" presId="urn:microsoft.com/office/officeart/2005/8/layout/pyramid2"/>
    <dgm:cxn modelId="{A13F91CD-0F2C-4CAA-A988-8E472BD7B9EC}" type="presOf" srcId="{6C410EF7-BD16-4525-A9BD-AC7BA91AC63D}" destId="{2F279087-DA60-4284-B7E3-442928F63CB3}" srcOrd="0" destOrd="0" presId="urn:microsoft.com/office/officeart/2005/8/layout/pyramid2"/>
    <dgm:cxn modelId="{05CE02FD-B2AF-4766-B7D2-C8C0FC7098AF}" srcId="{6C410EF7-BD16-4525-A9BD-AC7BA91AC63D}" destId="{514E660C-A2F5-46C0-A3D4-A8F52B3E54E1}" srcOrd="1" destOrd="0" parTransId="{CA1D2B48-9783-4465-97D3-23975B44DC87}" sibTransId="{74513641-E894-4EA9-95A7-33E0B04EFE17}"/>
    <dgm:cxn modelId="{2AE45E11-55A1-4758-A38D-8C76A1668C9E}" srcId="{6C410EF7-BD16-4525-A9BD-AC7BA91AC63D}" destId="{9AA9CCB7-DA19-4C34-857E-6BC3D8917261}" srcOrd="2" destOrd="0" parTransId="{021E04D3-1A0B-487C-A743-CB090974F935}" sibTransId="{31FB47E9-863B-480E-AE7C-1678599F8F71}"/>
    <dgm:cxn modelId="{394AFA53-0383-4099-B600-ECF78629AE79}" type="presParOf" srcId="{2F279087-DA60-4284-B7E3-442928F63CB3}" destId="{88ACAF86-8484-4826-AFCA-31AB918E5090}" srcOrd="0" destOrd="0" presId="urn:microsoft.com/office/officeart/2005/8/layout/pyramid2"/>
    <dgm:cxn modelId="{407C8601-0EBA-4190-8D78-937D2DF8B823}" type="presParOf" srcId="{2F279087-DA60-4284-B7E3-442928F63CB3}" destId="{F06E909F-D043-415B-9D3C-0856304C2BA4}" srcOrd="1" destOrd="0" presId="urn:microsoft.com/office/officeart/2005/8/layout/pyramid2"/>
    <dgm:cxn modelId="{E9B394BE-A643-4207-AAA8-5767339B2793}" type="presParOf" srcId="{F06E909F-D043-415B-9D3C-0856304C2BA4}" destId="{82CCFEDE-C8D0-4BDA-80BA-9B5D06353518}" srcOrd="0" destOrd="0" presId="urn:microsoft.com/office/officeart/2005/8/layout/pyramid2"/>
    <dgm:cxn modelId="{84904E65-5F0A-44A9-B023-BBFED83AA5D5}" type="presParOf" srcId="{F06E909F-D043-415B-9D3C-0856304C2BA4}" destId="{A8085254-4671-4AA0-B9AF-E5D3519DF394}" srcOrd="1" destOrd="0" presId="urn:microsoft.com/office/officeart/2005/8/layout/pyramid2"/>
    <dgm:cxn modelId="{2CE01050-BFEA-476F-8714-4B8A6776DABB}" type="presParOf" srcId="{F06E909F-D043-415B-9D3C-0856304C2BA4}" destId="{ADB02C1D-01A5-4989-A1D9-76AD05E8CE66}" srcOrd="2" destOrd="0" presId="urn:microsoft.com/office/officeart/2005/8/layout/pyramid2"/>
    <dgm:cxn modelId="{53CB59EB-2DE6-4454-BAB8-D505C587F7FF}" type="presParOf" srcId="{F06E909F-D043-415B-9D3C-0856304C2BA4}" destId="{A7ACDE08-2582-4C62-BACB-FB586F19C587}" srcOrd="3" destOrd="0" presId="urn:microsoft.com/office/officeart/2005/8/layout/pyramid2"/>
    <dgm:cxn modelId="{D8E530A8-62CF-44E0-843D-7B9FFD79D48B}" type="presParOf" srcId="{F06E909F-D043-415B-9D3C-0856304C2BA4}" destId="{68A8353B-7CB8-4F19-B126-75153BDD6AE0}" srcOrd="4" destOrd="0" presId="urn:microsoft.com/office/officeart/2005/8/layout/pyramid2"/>
    <dgm:cxn modelId="{4CD1BADB-7D5D-4162-A39B-7EBBBEEA3CD0}" type="presParOf" srcId="{F06E909F-D043-415B-9D3C-0856304C2BA4}" destId="{A5AE2336-E82B-4868-B2B4-2A053C7D7762}" srcOrd="5"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3063B4E-966D-4688-80D0-A8B99A013D69}">
      <dsp:nvSpPr>
        <dsp:cNvPr id="0" name=""/>
        <dsp:cNvSpPr/>
      </dsp:nvSpPr>
      <dsp:spPr>
        <a:xfrm>
          <a:off x="1429768" y="50799"/>
          <a:ext cx="3265041" cy="2438400"/>
        </a:xfrm>
        <a:prstGeom prst="ellipse">
          <a:avLst/>
        </a:prstGeom>
        <a:solidFill>
          <a:schemeClr val="accent5">
            <a:alpha val="50000"/>
            <a:hueOff val="0"/>
            <a:satOff val="0"/>
            <a:lumOff val="0"/>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111250">
            <a:lnSpc>
              <a:spcPct val="90000"/>
            </a:lnSpc>
            <a:spcBef>
              <a:spcPct val="0"/>
            </a:spcBef>
            <a:spcAft>
              <a:spcPct val="35000"/>
            </a:spcAft>
          </a:pPr>
          <a:r>
            <a:rPr lang="ar-IQ" sz="2500" b="1" kern="1200" dirty="0" smtClean="0"/>
            <a:t>النظام السياسي والقانونى في الدولة الرومانية </a:t>
          </a:r>
          <a:endParaRPr lang="en-US" sz="2500" b="1" kern="1200" dirty="0"/>
        </a:p>
      </dsp:txBody>
      <dsp:txXfrm>
        <a:off x="1865106" y="477519"/>
        <a:ext cx="2394364" cy="1097280"/>
      </dsp:txXfrm>
    </dsp:sp>
    <dsp:sp modelId="{55BC24CF-D2F6-414F-8B21-015014BA5813}">
      <dsp:nvSpPr>
        <dsp:cNvPr id="0" name=""/>
        <dsp:cNvSpPr/>
      </dsp:nvSpPr>
      <dsp:spPr>
        <a:xfrm>
          <a:off x="2253382" y="1574800"/>
          <a:ext cx="3377525" cy="2438400"/>
        </a:xfrm>
        <a:prstGeom prst="ellipse">
          <a:avLst/>
        </a:prstGeom>
        <a:solidFill>
          <a:schemeClr val="accent5">
            <a:alpha val="50000"/>
            <a:hueOff val="-4966938"/>
            <a:satOff val="19906"/>
            <a:lumOff val="4314"/>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111250">
            <a:lnSpc>
              <a:spcPct val="90000"/>
            </a:lnSpc>
            <a:spcBef>
              <a:spcPct val="0"/>
            </a:spcBef>
            <a:spcAft>
              <a:spcPct val="35000"/>
            </a:spcAft>
          </a:pPr>
          <a:r>
            <a:rPr lang="ar-IQ" sz="2500" b="1" kern="1200" dirty="0" smtClean="0"/>
            <a:t>المركز القانوني للفرد في القانون الروماني</a:t>
          </a:r>
          <a:r>
            <a:rPr lang="ar-IQ" sz="2500" kern="1200" dirty="0" smtClean="0"/>
            <a:t> </a:t>
          </a:r>
          <a:endParaRPr lang="en-US" sz="2500" kern="1200" dirty="0"/>
        </a:p>
      </dsp:txBody>
      <dsp:txXfrm>
        <a:off x="3286342" y="2204720"/>
        <a:ext cx="2026515" cy="1341120"/>
      </dsp:txXfrm>
    </dsp:sp>
    <dsp:sp modelId="{D2AA0FFB-3220-4D6C-A525-6AF1299B8993}">
      <dsp:nvSpPr>
        <dsp:cNvPr id="0" name=""/>
        <dsp:cNvSpPr/>
      </dsp:nvSpPr>
      <dsp:spPr>
        <a:xfrm>
          <a:off x="465092" y="1574800"/>
          <a:ext cx="3434681" cy="2438400"/>
        </a:xfrm>
        <a:prstGeom prst="ellipse">
          <a:avLst/>
        </a:prstGeom>
        <a:solidFill>
          <a:schemeClr val="accent5">
            <a:alpha val="50000"/>
            <a:hueOff val="-9933876"/>
            <a:satOff val="39811"/>
            <a:lumOff val="8628"/>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111250">
            <a:lnSpc>
              <a:spcPct val="90000"/>
            </a:lnSpc>
            <a:spcBef>
              <a:spcPct val="0"/>
            </a:spcBef>
            <a:spcAft>
              <a:spcPct val="35000"/>
            </a:spcAft>
          </a:pPr>
          <a:r>
            <a:rPr lang="ar-IQ" sz="2500" b="1" kern="1200" dirty="0" smtClean="0"/>
            <a:t>قواعد تنظيم العلاقات المالية في القانون الرومانى </a:t>
          </a:r>
          <a:endParaRPr lang="en-US" sz="2500" b="1" kern="1200" dirty="0"/>
        </a:p>
      </dsp:txBody>
      <dsp:txXfrm>
        <a:off x="788524" y="2204720"/>
        <a:ext cx="2060808" cy="134112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C0D5FA9-62FA-4F6D-8CD9-A3DCFFF15289}">
      <dsp:nvSpPr>
        <dsp:cNvPr id="0" name=""/>
        <dsp:cNvSpPr/>
      </dsp:nvSpPr>
      <dsp:spPr>
        <a:xfrm>
          <a:off x="0" y="432048"/>
          <a:ext cx="8280919" cy="3312367"/>
        </a:xfrm>
        <a:prstGeom prst="leftRightRibbon">
          <a:avLst/>
        </a:prstGeom>
        <a:solidFill>
          <a:schemeClr val="accent5"/>
        </a:solidFill>
        <a:ln w="38100" cap="flat" cmpd="sng" algn="ctr">
          <a:solidFill>
            <a:schemeClr val="lt1"/>
          </a:solidFill>
          <a:prstDash val="solid"/>
        </a:ln>
        <a:effectLst>
          <a:outerShdw blurRad="40000" dist="20000" dir="5400000" rotWithShape="0">
            <a:srgbClr val="000000">
              <a:alpha val="38000"/>
            </a:srgbClr>
          </a:outerShdw>
        </a:effectLst>
      </dsp:spPr>
      <dsp:style>
        <a:lnRef idx="3">
          <a:schemeClr val="lt1"/>
        </a:lnRef>
        <a:fillRef idx="1">
          <a:schemeClr val="accent5"/>
        </a:fillRef>
        <a:effectRef idx="1">
          <a:schemeClr val="accent5"/>
        </a:effectRef>
        <a:fontRef idx="minor">
          <a:schemeClr val="lt1"/>
        </a:fontRef>
      </dsp:style>
    </dsp:sp>
    <dsp:sp modelId="{6DEF7CDA-6A00-47E1-B6E5-7CB14DE87CDE}">
      <dsp:nvSpPr>
        <dsp:cNvPr id="0" name=""/>
        <dsp:cNvSpPr/>
      </dsp:nvSpPr>
      <dsp:spPr>
        <a:xfrm>
          <a:off x="993710" y="1011712"/>
          <a:ext cx="2732703" cy="1623060"/>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160020" rIns="0" bIns="171450" numCol="1" spcCol="1270" anchor="ctr" anchorCtr="0">
          <a:noAutofit/>
        </a:bodyPr>
        <a:lstStyle/>
        <a:p>
          <a:pPr lvl="0" algn="ctr" defTabSz="2000250">
            <a:lnSpc>
              <a:spcPct val="90000"/>
            </a:lnSpc>
            <a:spcBef>
              <a:spcPct val="0"/>
            </a:spcBef>
            <a:spcAft>
              <a:spcPct val="35000"/>
            </a:spcAft>
          </a:pPr>
          <a:r>
            <a:rPr lang="ar-IQ" sz="4500" b="1" kern="1200" dirty="0" smtClean="0">
              <a:solidFill>
                <a:schemeClr val="tx1"/>
              </a:solidFill>
            </a:rPr>
            <a:t>مصادر القانون الرومانى </a:t>
          </a:r>
          <a:endParaRPr lang="en-US" sz="4500" b="1" kern="1200" dirty="0">
            <a:solidFill>
              <a:schemeClr val="tx1"/>
            </a:solidFill>
          </a:endParaRPr>
        </a:p>
      </dsp:txBody>
      <dsp:txXfrm>
        <a:off x="993710" y="1011712"/>
        <a:ext cx="2732703" cy="1623060"/>
      </dsp:txXfrm>
    </dsp:sp>
    <dsp:sp modelId="{C8AB13F7-A5BA-42C4-A50B-E17945C2DD04}">
      <dsp:nvSpPr>
        <dsp:cNvPr id="0" name=""/>
        <dsp:cNvSpPr/>
      </dsp:nvSpPr>
      <dsp:spPr>
        <a:xfrm>
          <a:off x="4140460" y="1541691"/>
          <a:ext cx="3229558" cy="1623060"/>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160020" rIns="0" bIns="171450" numCol="1" spcCol="1270" anchor="ctr" anchorCtr="0">
          <a:noAutofit/>
        </a:bodyPr>
        <a:lstStyle/>
        <a:p>
          <a:pPr lvl="0" algn="ctr" defTabSz="2000250">
            <a:lnSpc>
              <a:spcPct val="90000"/>
            </a:lnSpc>
            <a:spcBef>
              <a:spcPct val="0"/>
            </a:spcBef>
            <a:spcAft>
              <a:spcPct val="35000"/>
            </a:spcAft>
          </a:pPr>
          <a:r>
            <a:rPr lang="ar-IQ" sz="4500" b="1" kern="1200" dirty="0" smtClean="0">
              <a:solidFill>
                <a:schemeClr val="tx1"/>
              </a:solidFill>
            </a:rPr>
            <a:t>النظام السياسي للدولة الرومانية </a:t>
          </a:r>
          <a:endParaRPr lang="en-US" sz="4500" b="1" kern="1200" dirty="0">
            <a:solidFill>
              <a:schemeClr val="tx1"/>
            </a:solidFill>
          </a:endParaRPr>
        </a:p>
      </dsp:txBody>
      <dsp:txXfrm>
        <a:off x="4140460" y="1541691"/>
        <a:ext cx="3229558" cy="162306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8ACAF86-8484-4826-AFCA-31AB918E5090}">
      <dsp:nvSpPr>
        <dsp:cNvPr id="0" name=""/>
        <dsp:cNvSpPr/>
      </dsp:nvSpPr>
      <dsp:spPr>
        <a:xfrm>
          <a:off x="1479013" y="0"/>
          <a:ext cx="4176464" cy="4176464"/>
        </a:xfrm>
        <a:prstGeom prst="triangle">
          <a:avLst/>
        </a:prstGeom>
        <a:solidFill>
          <a:schemeClr val="accent5"/>
        </a:solidFill>
        <a:ln w="25400" cap="flat" cmpd="sng" algn="ctr">
          <a:solidFill>
            <a:schemeClr val="accent5">
              <a:shade val="50000"/>
            </a:schemeClr>
          </a:solidFill>
          <a:prstDash val="solid"/>
        </a:ln>
        <a:effectLst/>
      </dsp:spPr>
      <dsp:style>
        <a:lnRef idx="2">
          <a:schemeClr val="accent5">
            <a:shade val="50000"/>
          </a:schemeClr>
        </a:lnRef>
        <a:fillRef idx="1">
          <a:schemeClr val="accent5"/>
        </a:fillRef>
        <a:effectRef idx="0">
          <a:schemeClr val="accent5"/>
        </a:effectRef>
        <a:fontRef idx="minor">
          <a:schemeClr val="lt1"/>
        </a:fontRef>
      </dsp:style>
    </dsp:sp>
    <dsp:sp modelId="{82CCFEDE-C8D0-4BDA-80BA-9B5D06353518}">
      <dsp:nvSpPr>
        <dsp:cNvPr id="0" name=""/>
        <dsp:cNvSpPr/>
      </dsp:nvSpPr>
      <dsp:spPr>
        <a:xfrm>
          <a:off x="3234957" y="419889"/>
          <a:ext cx="3312370" cy="988647"/>
        </a:xfrm>
        <a:prstGeom prst="roundRect">
          <a:avLst/>
        </a:prstGeom>
        <a:gradFill rotWithShape="1">
          <a:gsLst>
            <a:gs pos="0">
              <a:schemeClr val="accent5">
                <a:tint val="50000"/>
                <a:satMod val="300000"/>
              </a:schemeClr>
            </a:gs>
            <a:gs pos="35000">
              <a:schemeClr val="accent5">
                <a:tint val="37000"/>
                <a:satMod val="300000"/>
              </a:schemeClr>
            </a:gs>
            <a:gs pos="100000">
              <a:schemeClr val="accent5">
                <a:tint val="15000"/>
                <a:satMod val="350000"/>
              </a:schemeClr>
            </a:gs>
          </a:gsLst>
          <a:lin ang="16200000" scaled="1"/>
        </a:gradFill>
        <a:ln w="9525" cap="flat" cmpd="sng" algn="ctr">
          <a:solidFill>
            <a:schemeClr val="accent5">
              <a:shade val="95000"/>
              <a:satMod val="105000"/>
            </a:schemeClr>
          </a:solidFill>
          <a:prstDash val="solid"/>
        </a:ln>
        <a:effectLst>
          <a:outerShdw blurRad="40000" dist="20000" dir="5400000" rotWithShape="0">
            <a:srgbClr val="000000">
              <a:alpha val="38000"/>
            </a:srgbClr>
          </a:outerShdw>
        </a:effectLst>
      </dsp:spPr>
      <dsp:style>
        <a:lnRef idx="1">
          <a:schemeClr val="accent5"/>
        </a:lnRef>
        <a:fillRef idx="2">
          <a:schemeClr val="accent5"/>
        </a:fillRef>
        <a:effectRef idx="1">
          <a:schemeClr val="accent5"/>
        </a:effectRef>
        <a:fontRef idx="minor">
          <a:schemeClr val="dk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ar-IQ" sz="3000" b="1" kern="1200" dirty="0" smtClean="0"/>
            <a:t>3- العصر الإمبراطوري</a:t>
          </a:r>
          <a:endParaRPr lang="en-US" sz="3000" b="1" kern="1200" dirty="0"/>
        </a:p>
      </dsp:txBody>
      <dsp:txXfrm>
        <a:off x="3283219" y="468151"/>
        <a:ext cx="3215846" cy="892123"/>
      </dsp:txXfrm>
    </dsp:sp>
    <dsp:sp modelId="{ADB02C1D-01A5-4989-A1D9-76AD05E8CE66}">
      <dsp:nvSpPr>
        <dsp:cNvPr id="0" name=""/>
        <dsp:cNvSpPr/>
      </dsp:nvSpPr>
      <dsp:spPr>
        <a:xfrm>
          <a:off x="3301562" y="1532117"/>
          <a:ext cx="3179159" cy="988647"/>
        </a:xfrm>
        <a:prstGeom prst="roundRect">
          <a:avLst/>
        </a:prstGeom>
        <a:gradFill rotWithShape="1">
          <a:gsLst>
            <a:gs pos="0">
              <a:schemeClr val="accent5">
                <a:tint val="50000"/>
                <a:satMod val="300000"/>
              </a:schemeClr>
            </a:gs>
            <a:gs pos="35000">
              <a:schemeClr val="accent5">
                <a:tint val="37000"/>
                <a:satMod val="300000"/>
              </a:schemeClr>
            </a:gs>
            <a:gs pos="100000">
              <a:schemeClr val="accent5">
                <a:tint val="15000"/>
                <a:satMod val="350000"/>
              </a:schemeClr>
            </a:gs>
          </a:gsLst>
          <a:lin ang="16200000" scaled="1"/>
        </a:gradFill>
        <a:ln w="9525" cap="flat" cmpd="sng" algn="ctr">
          <a:solidFill>
            <a:schemeClr val="accent5">
              <a:shade val="95000"/>
              <a:satMod val="105000"/>
            </a:schemeClr>
          </a:solidFill>
          <a:prstDash val="solid"/>
        </a:ln>
        <a:effectLst>
          <a:outerShdw blurRad="40000" dist="20000" dir="5400000" rotWithShape="0">
            <a:srgbClr val="000000">
              <a:alpha val="38000"/>
            </a:srgbClr>
          </a:outerShdw>
        </a:effectLst>
      </dsp:spPr>
      <dsp:style>
        <a:lnRef idx="1">
          <a:schemeClr val="accent5"/>
        </a:lnRef>
        <a:fillRef idx="2">
          <a:schemeClr val="accent5"/>
        </a:fillRef>
        <a:effectRef idx="1">
          <a:schemeClr val="accent5"/>
        </a:effectRef>
        <a:fontRef idx="minor">
          <a:schemeClr val="dk1"/>
        </a:fontRef>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ar-IQ" sz="2900" b="1" kern="1200" dirty="0" smtClean="0"/>
            <a:t>2- العصر الجمهوري</a:t>
          </a:r>
          <a:endParaRPr lang="en-US" sz="2900" b="1" kern="1200" dirty="0"/>
        </a:p>
      </dsp:txBody>
      <dsp:txXfrm>
        <a:off x="3349824" y="1580379"/>
        <a:ext cx="3082635" cy="892123"/>
      </dsp:txXfrm>
    </dsp:sp>
    <dsp:sp modelId="{68A8353B-7CB8-4F19-B126-75153BDD6AE0}">
      <dsp:nvSpPr>
        <dsp:cNvPr id="0" name=""/>
        <dsp:cNvSpPr/>
      </dsp:nvSpPr>
      <dsp:spPr>
        <a:xfrm>
          <a:off x="3533792" y="2644346"/>
          <a:ext cx="2714701" cy="988647"/>
        </a:xfrm>
        <a:prstGeom prst="roundRect">
          <a:avLst/>
        </a:prstGeom>
        <a:gradFill rotWithShape="1">
          <a:gsLst>
            <a:gs pos="0">
              <a:schemeClr val="accent5">
                <a:tint val="50000"/>
                <a:satMod val="300000"/>
              </a:schemeClr>
            </a:gs>
            <a:gs pos="35000">
              <a:schemeClr val="accent5">
                <a:tint val="37000"/>
                <a:satMod val="300000"/>
              </a:schemeClr>
            </a:gs>
            <a:gs pos="100000">
              <a:schemeClr val="accent5">
                <a:tint val="15000"/>
                <a:satMod val="350000"/>
              </a:schemeClr>
            </a:gs>
          </a:gsLst>
          <a:lin ang="16200000" scaled="1"/>
        </a:gradFill>
        <a:ln w="9525" cap="flat" cmpd="sng" algn="ctr">
          <a:solidFill>
            <a:schemeClr val="accent5">
              <a:shade val="95000"/>
              <a:satMod val="105000"/>
            </a:schemeClr>
          </a:solidFill>
          <a:prstDash val="solid"/>
        </a:ln>
        <a:effectLst>
          <a:outerShdw blurRad="40000" dist="20000" dir="5400000" rotWithShape="0">
            <a:srgbClr val="000000">
              <a:alpha val="38000"/>
            </a:srgbClr>
          </a:outerShdw>
        </a:effectLst>
      </dsp:spPr>
      <dsp:style>
        <a:lnRef idx="1">
          <a:schemeClr val="accent5"/>
        </a:lnRef>
        <a:fillRef idx="2">
          <a:schemeClr val="accent5"/>
        </a:fillRef>
        <a:effectRef idx="1">
          <a:schemeClr val="accent5"/>
        </a:effectRef>
        <a:fontRef idx="minor">
          <a:schemeClr val="dk1"/>
        </a:fontRef>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ar-IQ" sz="2900" b="1" kern="1200" dirty="0" smtClean="0"/>
            <a:t>1- العصر الملكي</a:t>
          </a:r>
          <a:endParaRPr lang="en-US" sz="2900" b="1" kern="1200" dirty="0"/>
        </a:p>
      </dsp:txBody>
      <dsp:txXfrm>
        <a:off x="3582054" y="2692608"/>
        <a:ext cx="2618177" cy="892123"/>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arrow6">
  <dgm:title val=""/>
  <dgm:desc val=""/>
  <dgm:catLst>
    <dgm:cat type="relationship" pri="4000"/>
    <dgm:cat type="process" pri="29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ctr"/>
      <dgm:param type="vertAlign" val="mid"/>
      <dgm:param type="ar" val="2.5"/>
    </dgm:alg>
    <dgm:shape xmlns:r="http://schemas.openxmlformats.org/officeDocument/2006/relationships" r:blip="">
      <dgm:adjLst/>
    </dgm:shape>
    <dgm:presOf/>
    <dgm:constrLst>
      <dgm:constr type="primFontSz" for="des" ptType="node" op="equ"/>
      <dgm:constr type="w" for="ch" forName="ribbon" refType="h" refFor="ch" refForName="ribbon" fact="2.5"/>
      <dgm:constr type="h" for="ch" forName="leftArrowText" refType="h" fact="0.49"/>
      <dgm:constr type="ctrY" for="ch" forName="leftArrowText" refType="ctrY" refFor="ch" refForName="ribbon"/>
      <dgm:constr type="ctrYOff" for="ch" forName="leftArrowText" refType="h" refFor="ch" refForName="ribbon" fact="-0.08"/>
      <dgm:constr type="l" for="ch" forName="leftArrowText" refType="w" refFor="ch" refForName="ribbon" fact="0.12"/>
      <dgm:constr type="r" for="ch" forName="leftArrowText" refType="w" refFor="ch" refForName="ribbon" fact="0.45"/>
      <dgm:constr type="h" for="ch" forName="rightArrowText" refType="h" fact="0.49"/>
      <dgm:constr type="ctrY" for="ch" forName="rightArrowText" refType="ctrY" refFor="ch" refForName="ribbon"/>
      <dgm:constr type="ctrYOff" for="ch" forName="rightArrowText" refType="h" refFor="ch" refForName="ribbon" fact="0.08"/>
      <dgm:constr type="l" for="ch" forName="rightArrowText" refType="w" refFor="ch" refForName="ribbon" fact="0.5"/>
      <dgm:constr type="r" for="ch" forName="rightArrowText" refType="w" refFor="ch" refForName="ribbon" fact="0.89"/>
    </dgm:constrLst>
    <dgm:ruleLst/>
    <dgm:choose name="Name0">
      <dgm:if name="Name1" axis="ch" ptType="node" func="cnt" op="gte" val="1">
        <dgm:layoutNode name="ribbon" styleLbl="node1">
          <dgm:alg type="sp"/>
          <dgm:shape xmlns:r="http://schemas.openxmlformats.org/officeDocument/2006/relationships" type="leftRightRibbon" r:blip="">
            <dgm:adjLst/>
          </dgm:shape>
          <dgm:presOf/>
          <dgm:constrLst/>
          <dgm:ruleLst/>
        </dgm:layoutNode>
        <dgm:layoutNode name="leftArrowText" styleLbl="node1">
          <dgm:varLst>
            <dgm:chMax val="0"/>
            <dgm:bulletEnabled val="1"/>
          </dgm:varLst>
          <dgm:alg type="tx">
            <dgm:param type="txAnchorVertCh" val="mid"/>
          </dgm:alg>
          <dgm:shape xmlns:r="http://schemas.openxmlformats.org/officeDocument/2006/relationships" type="rect" r:blip="" hideGeom="1">
            <dgm:adjLst/>
          </dgm:shape>
          <dgm:choose name="Name2">
            <dgm:if name="Name3" func="var" arg="dir" op="equ" val="norm">
              <dgm:presOf axis="ch desOrSelf" ptType="node node" st="1 1" cnt="1 0"/>
            </dgm:if>
            <dgm:else name="Name4">
              <dgm:presOf axis="ch desOrSelf" ptType="node node" st="2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layoutNode name="rightArrowText" styleLbl="node1">
          <dgm:varLst>
            <dgm:chMax val="0"/>
            <dgm:bulletEnabled val="1"/>
          </dgm:varLst>
          <dgm:alg type="tx">
            <dgm:param type="txAnchorVertCh" val="mid"/>
          </dgm:alg>
          <dgm:shape xmlns:r="http://schemas.openxmlformats.org/officeDocument/2006/relationships" type="rect" r:blip="" hideGeom="1">
            <dgm:adjLst/>
          </dgm:shape>
          <dgm:choose name="Name5">
            <dgm:if name="Name6" func="var" arg="dir" op="equ" val="norm">
              <dgm:presOf axis="ch desOrSelf" ptType="node node" st="2 1" cnt="1 0"/>
            </dgm:if>
            <dgm:else name="Name7">
              <dgm:presOf axis="ch desOrSelf" ptType="node node" st="1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if>
      <dgm:else name="Name8"/>
    </dgm:choose>
  </dgm:layoutNode>
</dgm:layoutDef>
</file>

<file path=ppt/diagrams/layout3.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ar-IQ"/>
          </a:p>
        </p:txBody>
      </p:sp>
      <p:sp>
        <p:nvSpPr>
          <p:cNvPr id="4" name="Date Placeholder 3"/>
          <p:cNvSpPr>
            <a:spLocks noGrp="1"/>
          </p:cNvSpPr>
          <p:nvPr>
            <p:ph type="dt" sz="half" idx="10"/>
          </p:nvPr>
        </p:nvSpPr>
        <p:spPr/>
        <p:txBody>
          <a:bodyPr/>
          <a:lstStyle/>
          <a:p>
            <a:fld id="{947DF8BD-A381-4470-875E-85762C5B0F06}" type="datetimeFigureOut">
              <a:rPr lang="ar-IQ" smtClean="0"/>
              <a:t>28/07/1445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6F8459F-F483-4937-811D-7A08A665383B}" type="slidenum">
              <a:rPr lang="ar-IQ" smtClean="0"/>
              <a:t>‹#›</a:t>
            </a:fld>
            <a:endParaRPr lang="ar-IQ"/>
          </a:p>
        </p:txBody>
      </p:sp>
    </p:spTree>
    <p:extLst>
      <p:ext uri="{BB962C8B-B14F-4D97-AF65-F5344CB8AC3E}">
        <p14:creationId xmlns:p14="http://schemas.microsoft.com/office/powerpoint/2010/main" val="39321911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Date Placeholder 3"/>
          <p:cNvSpPr>
            <a:spLocks noGrp="1"/>
          </p:cNvSpPr>
          <p:nvPr>
            <p:ph type="dt" sz="half" idx="10"/>
          </p:nvPr>
        </p:nvSpPr>
        <p:spPr/>
        <p:txBody>
          <a:bodyPr/>
          <a:lstStyle/>
          <a:p>
            <a:fld id="{947DF8BD-A381-4470-875E-85762C5B0F06}" type="datetimeFigureOut">
              <a:rPr lang="ar-IQ" smtClean="0"/>
              <a:t>28/07/1445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6F8459F-F483-4937-811D-7A08A665383B}" type="slidenum">
              <a:rPr lang="ar-IQ" smtClean="0"/>
              <a:t>‹#›</a:t>
            </a:fld>
            <a:endParaRPr lang="ar-IQ"/>
          </a:p>
        </p:txBody>
      </p:sp>
    </p:spTree>
    <p:extLst>
      <p:ext uri="{BB962C8B-B14F-4D97-AF65-F5344CB8AC3E}">
        <p14:creationId xmlns:p14="http://schemas.microsoft.com/office/powerpoint/2010/main" val="29786503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Date Placeholder 3"/>
          <p:cNvSpPr>
            <a:spLocks noGrp="1"/>
          </p:cNvSpPr>
          <p:nvPr>
            <p:ph type="dt" sz="half" idx="10"/>
          </p:nvPr>
        </p:nvSpPr>
        <p:spPr/>
        <p:txBody>
          <a:bodyPr/>
          <a:lstStyle/>
          <a:p>
            <a:fld id="{947DF8BD-A381-4470-875E-85762C5B0F06}" type="datetimeFigureOut">
              <a:rPr lang="ar-IQ" smtClean="0"/>
              <a:t>28/07/1445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6F8459F-F483-4937-811D-7A08A665383B}" type="slidenum">
              <a:rPr lang="ar-IQ" smtClean="0"/>
              <a:t>‹#›</a:t>
            </a:fld>
            <a:endParaRPr lang="ar-IQ"/>
          </a:p>
        </p:txBody>
      </p:sp>
    </p:spTree>
    <p:extLst>
      <p:ext uri="{BB962C8B-B14F-4D97-AF65-F5344CB8AC3E}">
        <p14:creationId xmlns:p14="http://schemas.microsoft.com/office/powerpoint/2010/main" val="2631142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7BD2989-C51E-4399-9159-93D6F125279E}" type="datetimeFigureOut">
              <a:rPr lang="ar-IQ" smtClean="0">
                <a:solidFill>
                  <a:prstClr val="black">
                    <a:tint val="75000"/>
                  </a:prstClr>
                </a:solidFill>
              </a:rPr>
              <a:pPr/>
              <a:t>28/07/1445</a:t>
            </a:fld>
            <a:endParaRPr lang="ar-IQ">
              <a:solidFill>
                <a:prstClr val="black">
                  <a:tint val="75000"/>
                </a:prstClr>
              </a:solidFill>
            </a:endParaRPr>
          </a:p>
        </p:txBody>
      </p:sp>
      <p:sp>
        <p:nvSpPr>
          <p:cNvPr id="5" name="Footer Placeholder 4"/>
          <p:cNvSpPr>
            <a:spLocks noGrp="1"/>
          </p:cNvSpPr>
          <p:nvPr>
            <p:ph type="ftr" sz="quarter" idx="11"/>
          </p:nvPr>
        </p:nvSpPr>
        <p:spPr/>
        <p:txBody>
          <a:bodyPr/>
          <a:lstStyle/>
          <a:p>
            <a:endParaRPr lang="ar-IQ">
              <a:solidFill>
                <a:prstClr val="black">
                  <a:tint val="75000"/>
                </a:prstClr>
              </a:solidFill>
            </a:endParaRPr>
          </a:p>
        </p:txBody>
      </p:sp>
      <p:sp>
        <p:nvSpPr>
          <p:cNvPr id="6" name="Slide Number Placeholder 5"/>
          <p:cNvSpPr>
            <a:spLocks noGrp="1"/>
          </p:cNvSpPr>
          <p:nvPr>
            <p:ph type="sldNum" sz="quarter" idx="12"/>
          </p:nvPr>
        </p:nvSpPr>
        <p:spPr/>
        <p:txBody>
          <a:bodyPr/>
          <a:lstStyle/>
          <a:p>
            <a:fld id="{3F8D089A-68F8-46D2-9102-D7E9758C4664}"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17727099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7BD2989-C51E-4399-9159-93D6F125279E}" type="datetimeFigureOut">
              <a:rPr lang="ar-IQ" smtClean="0">
                <a:solidFill>
                  <a:prstClr val="black">
                    <a:tint val="75000"/>
                  </a:prstClr>
                </a:solidFill>
              </a:rPr>
              <a:pPr/>
              <a:t>28/07/1445</a:t>
            </a:fld>
            <a:endParaRPr lang="ar-IQ">
              <a:solidFill>
                <a:prstClr val="black">
                  <a:tint val="75000"/>
                </a:prstClr>
              </a:solidFill>
            </a:endParaRPr>
          </a:p>
        </p:txBody>
      </p:sp>
      <p:sp>
        <p:nvSpPr>
          <p:cNvPr id="5" name="Footer Placeholder 4"/>
          <p:cNvSpPr>
            <a:spLocks noGrp="1"/>
          </p:cNvSpPr>
          <p:nvPr>
            <p:ph type="ftr" sz="quarter" idx="11"/>
          </p:nvPr>
        </p:nvSpPr>
        <p:spPr/>
        <p:txBody>
          <a:bodyPr/>
          <a:lstStyle/>
          <a:p>
            <a:endParaRPr lang="ar-IQ">
              <a:solidFill>
                <a:prstClr val="black">
                  <a:tint val="75000"/>
                </a:prstClr>
              </a:solidFill>
            </a:endParaRPr>
          </a:p>
        </p:txBody>
      </p:sp>
      <p:sp>
        <p:nvSpPr>
          <p:cNvPr id="6" name="Slide Number Placeholder 5"/>
          <p:cNvSpPr>
            <a:spLocks noGrp="1"/>
          </p:cNvSpPr>
          <p:nvPr>
            <p:ph type="sldNum" sz="quarter" idx="12"/>
          </p:nvPr>
        </p:nvSpPr>
        <p:spPr/>
        <p:txBody>
          <a:bodyPr/>
          <a:lstStyle/>
          <a:p>
            <a:fld id="{3F8D089A-68F8-46D2-9102-D7E9758C4664}"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8528172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7BD2989-C51E-4399-9159-93D6F125279E}" type="datetimeFigureOut">
              <a:rPr lang="ar-IQ" smtClean="0">
                <a:solidFill>
                  <a:prstClr val="black">
                    <a:tint val="75000"/>
                  </a:prstClr>
                </a:solidFill>
              </a:rPr>
              <a:pPr/>
              <a:t>28/07/1445</a:t>
            </a:fld>
            <a:endParaRPr lang="ar-IQ">
              <a:solidFill>
                <a:prstClr val="black">
                  <a:tint val="75000"/>
                </a:prstClr>
              </a:solidFill>
            </a:endParaRPr>
          </a:p>
        </p:txBody>
      </p:sp>
      <p:sp>
        <p:nvSpPr>
          <p:cNvPr id="5" name="Footer Placeholder 4"/>
          <p:cNvSpPr>
            <a:spLocks noGrp="1"/>
          </p:cNvSpPr>
          <p:nvPr>
            <p:ph type="ftr" sz="quarter" idx="11"/>
          </p:nvPr>
        </p:nvSpPr>
        <p:spPr/>
        <p:txBody>
          <a:bodyPr/>
          <a:lstStyle/>
          <a:p>
            <a:endParaRPr lang="ar-IQ">
              <a:solidFill>
                <a:prstClr val="black">
                  <a:tint val="75000"/>
                </a:prstClr>
              </a:solidFill>
            </a:endParaRPr>
          </a:p>
        </p:txBody>
      </p:sp>
      <p:sp>
        <p:nvSpPr>
          <p:cNvPr id="6" name="Slide Number Placeholder 5"/>
          <p:cNvSpPr>
            <a:spLocks noGrp="1"/>
          </p:cNvSpPr>
          <p:nvPr>
            <p:ph type="sldNum" sz="quarter" idx="12"/>
          </p:nvPr>
        </p:nvSpPr>
        <p:spPr/>
        <p:txBody>
          <a:bodyPr/>
          <a:lstStyle/>
          <a:p>
            <a:fld id="{3F8D089A-68F8-46D2-9102-D7E9758C4664}"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288787022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7BD2989-C51E-4399-9159-93D6F125279E}" type="datetimeFigureOut">
              <a:rPr lang="ar-IQ" smtClean="0">
                <a:solidFill>
                  <a:prstClr val="black">
                    <a:tint val="75000"/>
                  </a:prstClr>
                </a:solidFill>
              </a:rPr>
              <a:pPr/>
              <a:t>28/07/1445</a:t>
            </a:fld>
            <a:endParaRPr lang="ar-IQ">
              <a:solidFill>
                <a:prstClr val="black">
                  <a:tint val="75000"/>
                </a:prstClr>
              </a:solidFill>
            </a:endParaRPr>
          </a:p>
        </p:txBody>
      </p:sp>
      <p:sp>
        <p:nvSpPr>
          <p:cNvPr id="6" name="Footer Placeholder 5"/>
          <p:cNvSpPr>
            <a:spLocks noGrp="1"/>
          </p:cNvSpPr>
          <p:nvPr>
            <p:ph type="ftr" sz="quarter" idx="11"/>
          </p:nvPr>
        </p:nvSpPr>
        <p:spPr/>
        <p:txBody>
          <a:bodyPr/>
          <a:lstStyle/>
          <a:p>
            <a:endParaRPr lang="ar-IQ">
              <a:solidFill>
                <a:prstClr val="black">
                  <a:tint val="75000"/>
                </a:prstClr>
              </a:solidFill>
            </a:endParaRPr>
          </a:p>
        </p:txBody>
      </p:sp>
      <p:sp>
        <p:nvSpPr>
          <p:cNvPr id="7" name="Slide Number Placeholder 6"/>
          <p:cNvSpPr>
            <a:spLocks noGrp="1"/>
          </p:cNvSpPr>
          <p:nvPr>
            <p:ph type="sldNum" sz="quarter" idx="12"/>
          </p:nvPr>
        </p:nvSpPr>
        <p:spPr/>
        <p:txBody>
          <a:bodyPr/>
          <a:lstStyle/>
          <a:p>
            <a:fld id="{3F8D089A-68F8-46D2-9102-D7E9758C4664}"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26246282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7BD2989-C51E-4399-9159-93D6F125279E}" type="datetimeFigureOut">
              <a:rPr lang="ar-IQ" smtClean="0">
                <a:solidFill>
                  <a:prstClr val="black">
                    <a:tint val="75000"/>
                  </a:prstClr>
                </a:solidFill>
              </a:rPr>
              <a:pPr/>
              <a:t>28/07/1445</a:t>
            </a:fld>
            <a:endParaRPr lang="ar-IQ">
              <a:solidFill>
                <a:prstClr val="black">
                  <a:tint val="75000"/>
                </a:prstClr>
              </a:solidFill>
            </a:endParaRPr>
          </a:p>
        </p:txBody>
      </p:sp>
      <p:sp>
        <p:nvSpPr>
          <p:cNvPr id="8" name="Footer Placeholder 7"/>
          <p:cNvSpPr>
            <a:spLocks noGrp="1"/>
          </p:cNvSpPr>
          <p:nvPr>
            <p:ph type="ftr" sz="quarter" idx="11"/>
          </p:nvPr>
        </p:nvSpPr>
        <p:spPr/>
        <p:txBody>
          <a:bodyPr/>
          <a:lstStyle/>
          <a:p>
            <a:endParaRPr lang="ar-IQ">
              <a:solidFill>
                <a:prstClr val="black">
                  <a:tint val="75000"/>
                </a:prstClr>
              </a:solidFill>
            </a:endParaRPr>
          </a:p>
        </p:txBody>
      </p:sp>
      <p:sp>
        <p:nvSpPr>
          <p:cNvPr id="9" name="Slide Number Placeholder 8"/>
          <p:cNvSpPr>
            <a:spLocks noGrp="1"/>
          </p:cNvSpPr>
          <p:nvPr>
            <p:ph type="sldNum" sz="quarter" idx="12"/>
          </p:nvPr>
        </p:nvSpPr>
        <p:spPr/>
        <p:txBody>
          <a:bodyPr/>
          <a:lstStyle/>
          <a:p>
            <a:fld id="{3F8D089A-68F8-46D2-9102-D7E9758C4664}"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410156925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7BD2989-C51E-4399-9159-93D6F125279E}" type="datetimeFigureOut">
              <a:rPr lang="ar-IQ" smtClean="0">
                <a:solidFill>
                  <a:prstClr val="black">
                    <a:tint val="75000"/>
                  </a:prstClr>
                </a:solidFill>
              </a:rPr>
              <a:pPr/>
              <a:t>28/07/1445</a:t>
            </a:fld>
            <a:endParaRPr lang="ar-IQ">
              <a:solidFill>
                <a:prstClr val="black">
                  <a:tint val="75000"/>
                </a:prstClr>
              </a:solidFill>
            </a:endParaRPr>
          </a:p>
        </p:txBody>
      </p:sp>
      <p:sp>
        <p:nvSpPr>
          <p:cNvPr id="4" name="Footer Placeholder 3"/>
          <p:cNvSpPr>
            <a:spLocks noGrp="1"/>
          </p:cNvSpPr>
          <p:nvPr>
            <p:ph type="ftr" sz="quarter" idx="11"/>
          </p:nvPr>
        </p:nvSpPr>
        <p:spPr/>
        <p:txBody>
          <a:bodyPr/>
          <a:lstStyle/>
          <a:p>
            <a:endParaRPr lang="ar-IQ">
              <a:solidFill>
                <a:prstClr val="black">
                  <a:tint val="75000"/>
                </a:prstClr>
              </a:solidFill>
            </a:endParaRPr>
          </a:p>
        </p:txBody>
      </p:sp>
      <p:sp>
        <p:nvSpPr>
          <p:cNvPr id="5" name="Slide Number Placeholder 4"/>
          <p:cNvSpPr>
            <a:spLocks noGrp="1"/>
          </p:cNvSpPr>
          <p:nvPr>
            <p:ph type="sldNum" sz="quarter" idx="12"/>
          </p:nvPr>
        </p:nvSpPr>
        <p:spPr/>
        <p:txBody>
          <a:bodyPr/>
          <a:lstStyle/>
          <a:p>
            <a:fld id="{3F8D089A-68F8-46D2-9102-D7E9758C4664}"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380343450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BD2989-C51E-4399-9159-93D6F125279E}" type="datetimeFigureOut">
              <a:rPr lang="ar-IQ" smtClean="0">
                <a:solidFill>
                  <a:prstClr val="black">
                    <a:tint val="75000"/>
                  </a:prstClr>
                </a:solidFill>
              </a:rPr>
              <a:pPr/>
              <a:t>28/07/1445</a:t>
            </a:fld>
            <a:endParaRPr lang="ar-IQ">
              <a:solidFill>
                <a:prstClr val="black">
                  <a:tint val="75000"/>
                </a:prstClr>
              </a:solidFill>
            </a:endParaRPr>
          </a:p>
        </p:txBody>
      </p:sp>
      <p:sp>
        <p:nvSpPr>
          <p:cNvPr id="3" name="Footer Placeholder 2"/>
          <p:cNvSpPr>
            <a:spLocks noGrp="1"/>
          </p:cNvSpPr>
          <p:nvPr>
            <p:ph type="ftr" sz="quarter" idx="11"/>
          </p:nvPr>
        </p:nvSpPr>
        <p:spPr/>
        <p:txBody>
          <a:bodyPr/>
          <a:lstStyle/>
          <a:p>
            <a:endParaRPr lang="ar-IQ">
              <a:solidFill>
                <a:prstClr val="black">
                  <a:tint val="75000"/>
                </a:prstClr>
              </a:solidFill>
            </a:endParaRPr>
          </a:p>
        </p:txBody>
      </p:sp>
      <p:sp>
        <p:nvSpPr>
          <p:cNvPr id="4" name="Slide Number Placeholder 3"/>
          <p:cNvSpPr>
            <a:spLocks noGrp="1"/>
          </p:cNvSpPr>
          <p:nvPr>
            <p:ph type="sldNum" sz="quarter" idx="12"/>
          </p:nvPr>
        </p:nvSpPr>
        <p:spPr/>
        <p:txBody>
          <a:bodyPr/>
          <a:lstStyle/>
          <a:p>
            <a:fld id="{3F8D089A-68F8-46D2-9102-D7E9758C4664}"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179978366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BD2989-C51E-4399-9159-93D6F125279E}" type="datetimeFigureOut">
              <a:rPr lang="ar-IQ" smtClean="0">
                <a:solidFill>
                  <a:prstClr val="black">
                    <a:tint val="75000"/>
                  </a:prstClr>
                </a:solidFill>
              </a:rPr>
              <a:pPr/>
              <a:t>28/07/1445</a:t>
            </a:fld>
            <a:endParaRPr lang="ar-IQ">
              <a:solidFill>
                <a:prstClr val="black">
                  <a:tint val="75000"/>
                </a:prstClr>
              </a:solidFill>
            </a:endParaRPr>
          </a:p>
        </p:txBody>
      </p:sp>
      <p:sp>
        <p:nvSpPr>
          <p:cNvPr id="6" name="Footer Placeholder 5"/>
          <p:cNvSpPr>
            <a:spLocks noGrp="1"/>
          </p:cNvSpPr>
          <p:nvPr>
            <p:ph type="ftr" sz="quarter" idx="11"/>
          </p:nvPr>
        </p:nvSpPr>
        <p:spPr/>
        <p:txBody>
          <a:bodyPr/>
          <a:lstStyle/>
          <a:p>
            <a:endParaRPr lang="ar-IQ">
              <a:solidFill>
                <a:prstClr val="black">
                  <a:tint val="75000"/>
                </a:prstClr>
              </a:solidFill>
            </a:endParaRPr>
          </a:p>
        </p:txBody>
      </p:sp>
      <p:sp>
        <p:nvSpPr>
          <p:cNvPr id="7" name="Slide Number Placeholder 6"/>
          <p:cNvSpPr>
            <a:spLocks noGrp="1"/>
          </p:cNvSpPr>
          <p:nvPr>
            <p:ph type="sldNum" sz="quarter" idx="12"/>
          </p:nvPr>
        </p:nvSpPr>
        <p:spPr/>
        <p:txBody>
          <a:bodyPr/>
          <a:lstStyle/>
          <a:p>
            <a:fld id="{3F8D089A-68F8-46D2-9102-D7E9758C4664}"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23763269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IQ"/>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Date Placeholder 3"/>
          <p:cNvSpPr>
            <a:spLocks noGrp="1"/>
          </p:cNvSpPr>
          <p:nvPr>
            <p:ph type="dt" sz="half" idx="10"/>
          </p:nvPr>
        </p:nvSpPr>
        <p:spPr/>
        <p:txBody>
          <a:bodyPr/>
          <a:lstStyle/>
          <a:p>
            <a:fld id="{947DF8BD-A381-4470-875E-85762C5B0F06}" type="datetimeFigureOut">
              <a:rPr lang="ar-IQ" smtClean="0"/>
              <a:t>28/07/1445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6F8459F-F483-4937-811D-7A08A665383B}" type="slidenum">
              <a:rPr lang="ar-IQ" smtClean="0"/>
              <a:t>‹#›</a:t>
            </a:fld>
            <a:endParaRPr lang="ar-IQ"/>
          </a:p>
        </p:txBody>
      </p:sp>
    </p:spTree>
    <p:extLst>
      <p:ext uri="{BB962C8B-B14F-4D97-AF65-F5344CB8AC3E}">
        <p14:creationId xmlns:p14="http://schemas.microsoft.com/office/powerpoint/2010/main" val="162119123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BD2989-C51E-4399-9159-93D6F125279E}" type="datetimeFigureOut">
              <a:rPr lang="ar-IQ" smtClean="0">
                <a:solidFill>
                  <a:prstClr val="black">
                    <a:tint val="75000"/>
                  </a:prstClr>
                </a:solidFill>
              </a:rPr>
              <a:pPr/>
              <a:t>28/07/1445</a:t>
            </a:fld>
            <a:endParaRPr lang="ar-IQ">
              <a:solidFill>
                <a:prstClr val="black">
                  <a:tint val="75000"/>
                </a:prstClr>
              </a:solidFill>
            </a:endParaRPr>
          </a:p>
        </p:txBody>
      </p:sp>
      <p:sp>
        <p:nvSpPr>
          <p:cNvPr id="6" name="Footer Placeholder 5"/>
          <p:cNvSpPr>
            <a:spLocks noGrp="1"/>
          </p:cNvSpPr>
          <p:nvPr>
            <p:ph type="ftr" sz="quarter" idx="11"/>
          </p:nvPr>
        </p:nvSpPr>
        <p:spPr/>
        <p:txBody>
          <a:bodyPr/>
          <a:lstStyle/>
          <a:p>
            <a:endParaRPr lang="ar-IQ">
              <a:solidFill>
                <a:prstClr val="black">
                  <a:tint val="75000"/>
                </a:prstClr>
              </a:solidFill>
            </a:endParaRPr>
          </a:p>
        </p:txBody>
      </p:sp>
      <p:sp>
        <p:nvSpPr>
          <p:cNvPr id="7" name="Slide Number Placeholder 6"/>
          <p:cNvSpPr>
            <a:spLocks noGrp="1"/>
          </p:cNvSpPr>
          <p:nvPr>
            <p:ph type="sldNum" sz="quarter" idx="12"/>
          </p:nvPr>
        </p:nvSpPr>
        <p:spPr/>
        <p:txBody>
          <a:bodyPr/>
          <a:lstStyle/>
          <a:p>
            <a:fld id="{3F8D089A-68F8-46D2-9102-D7E9758C4664}"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215465286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7BD2989-C51E-4399-9159-93D6F125279E}" type="datetimeFigureOut">
              <a:rPr lang="ar-IQ" smtClean="0">
                <a:solidFill>
                  <a:prstClr val="black">
                    <a:tint val="75000"/>
                  </a:prstClr>
                </a:solidFill>
              </a:rPr>
              <a:pPr/>
              <a:t>28/07/1445</a:t>
            </a:fld>
            <a:endParaRPr lang="ar-IQ">
              <a:solidFill>
                <a:prstClr val="black">
                  <a:tint val="75000"/>
                </a:prstClr>
              </a:solidFill>
            </a:endParaRPr>
          </a:p>
        </p:txBody>
      </p:sp>
      <p:sp>
        <p:nvSpPr>
          <p:cNvPr id="5" name="Footer Placeholder 4"/>
          <p:cNvSpPr>
            <a:spLocks noGrp="1"/>
          </p:cNvSpPr>
          <p:nvPr>
            <p:ph type="ftr" sz="quarter" idx="11"/>
          </p:nvPr>
        </p:nvSpPr>
        <p:spPr/>
        <p:txBody>
          <a:bodyPr/>
          <a:lstStyle/>
          <a:p>
            <a:endParaRPr lang="ar-IQ">
              <a:solidFill>
                <a:prstClr val="black">
                  <a:tint val="75000"/>
                </a:prstClr>
              </a:solidFill>
            </a:endParaRPr>
          </a:p>
        </p:txBody>
      </p:sp>
      <p:sp>
        <p:nvSpPr>
          <p:cNvPr id="6" name="Slide Number Placeholder 5"/>
          <p:cNvSpPr>
            <a:spLocks noGrp="1"/>
          </p:cNvSpPr>
          <p:nvPr>
            <p:ph type="sldNum" sz="quarter" idx="12"/>
          </p:nvPr>
        </p:nvSpPr>
        <p:spPr/>
        <p:txBody>
          <a:bodyPr/>
          <a:lstStyle/>
          <a:p>
            <a:fld id="{3F8D089A-68F8-46D2-9102-D7E9758C4664}"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102426958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7BD2989-C51E-4399-9159-93D6F125279E}" type="datetimeFigureOut">
              <a:rPr lang="ar-IQ" smtClean="0">
                <a:solidFill>
                  <a:prstClr val="black">
                    <a:tint val="75000"/>
                  </a:prstClr>
                </a:solidFill>
              </a:rPr>
              <a:pPr/>
              <a:t>28/07/1445</a:t>
            </a:fld>
            <a:endParaRPr lang="ar-IQ">
              <a:solidFill>
                <a:prstClr val="black">
                  <a:tint val="75000"/>
                </a:prstClr>
              </a:solidFill>
            </a:endParaRPr>
          </a:p>
        </p:txBody>
      </p:sp>
      <p:sp>
        <p:nvSpPr>
          <p:cNvPr id="5" name="Footer Placeholder 4"/>
          <p:cNvSpPr>
            <a:spLocks noGrp="1"/>
          </p:cNvSpPr>
          <p:nvPr>
            <p:ph type="ftr" sz="quarter" idx="11"/>
          </p:nvPr>
        </p:nvSpPr>
        <p:spPr/>
        <p:txBody>
          <a:bodyPr/>
          <a:lstStyle/>
          <a:p>
            <a:endParaRPr lang="ar-IQ">
              <a:solidFill>
                <a:prstClr val="black">
                  <a:tint val="75000"/>
                </a:prstClr>
              </a:solidFill>
            </a:endParaRPr>
          </a:p>
        </p:txBody>
      </p:sp>
      <p:sp>
        <p:nvSpPr>
          <p:cNvPr id="6" name="Slide Number Placeholder 5"/>
          <p:cNvSpPr>
            <a:spLocks noGrp="1"/>
          </p:cNvSpPr>
          <p:nvPr>
            <p:ph type="sldNum" sz="quarter" idx="12"/>
          </p:nvPr>
        </p:nvSpPr>
        <p:spPr/>
        <p:txBody>
          <a:bodyPr/>
          <a:lstStyle/>
          <a:p>
            <a:fld id="{3F8D089A-68F8-46D2-9102-D7E9758C4664}"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17261066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47DF8BD-A381-4470-875E-85762C5B0F06}" type="datetimeFigureOut">
              <a:rPr lang="ar-IQ" smtClean="0"/>
              <a:t>28/07/1445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6F8459F-F483-4937-811D-7A08A665383B}" type="slidenum">
              <a:rPr lang="ar-IQ" smtClean="0"/>
              <a:t>‹#›</a:t>
            </a:fld>
            <a:endParaRPr lang="ar-IQ"/>
          </a:p>
        </p:txBody>
      </p:sp>
    </p:spTree>
    <p:extLst>
      <p:ext uri="{BB962C8B-B14F-4D97-AF65-F5344CB8AC3E}">
        <p14:creationId xmlns:p14="http://schemas.microsoft.com/office/powerpoint/2010/main" val="40504742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5" name="Date Placeholder 4"/>
          <p:cNvSpPr>
            <a:spLocks noGrp="1"/>
          </p:cNvSpPr>
          <p:nvPr>
            <p:ph type="dt" sz="half" idx="10"/>
          </p:nvPr>
        </p:nvSpPr>
        <p:spPr/>
        <p:txBody>
          <a:bodyPr/>
          <a:lstStyle/>
          <a:p>
            <a:fld id="{947DF8BD-A381-4470-875E-85762C5B0F06}" type="datetimeFigureOut">
              <a:rPr lang="ar-IQ" smtClean="0"/>
              <a:t>28/07/1445</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6F8459F-F483-4937-811D-7A08A665383B}" type="slidenum">
              <a:rPr lang="ar-IQ" smtClean="0"/>
              <a:t>‹#›</a:t>
            </a:fld>
            <a:endParaRPr lang="ar-IQ"/>
          </a:p>
        </p:txBody>
      </p:sp>
    </p:spTree>
    <p:extLst>
      <p:ext uri="{BB962C8B-B14F-4D97-AF65-F5344CB8AC3E}">
        <p14:creationId xmlns:p14="http://schemas.microsoft.com/office/powerpoint/2010/main" val="14886264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7" name="Date Placeholder 6"/>
          <p:cNvSpPr>
            <a:spLocks noGrp="1"/>
          </p:cNvSpPr>
          <p:nvPr>
            <p:ph type="dt" sz="half" idx="10"/>
          </p:nvPr>
        </p:nvSpPr>
        <p:spPr/>
        <p:txBody>
          <a:bodyPr/>
          <a:lstStyle/>
          <a:p>
            <a:fld id="{947DF8BD-A381-4470-875E-85762C5B0F06}" type="datetimeFigureOut">
              <a:rPr lang="ar-IQ" smtClean="0"/>
              <a:t>28/07/1445</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B6F8459F-F483-4937-811D-7A08A665383B}" type="slidenum">
              <a:rPr lang="ar-IQ" smtClean="0"/>
              <a:t>‹#›</a:t>
            </a:fld>
            <a:endParaRPr lang="ar-IQ"/>
          </a:p>
        </p:txBody>
      </p:sp>
    </p:spTree>
    <p:extLst>
      <p:ext uri="{BB962C8B-B14F-4D97-AF65-F5344CB8AC3E}">
        <p14:creationId xmlns:p14="http://schemas.microsoft.com/office/powerpoint/2010/main" val="31544141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IQ"/>
          </a:p>
        </p:txBody>
      </p:sp>
      <p:sp>
        <p:nvSpPr>
          <p:cNvPr id="3" name="Date Placeholder 2"/>
          <p:cNvSpPr>
            <a:spLocks noGrp="1"/>
          </p:cNvSpPr>
          <p:nvPr>
            <p:ph type="dt" sz="half" idx="10"/>
          </p:nvPr>
        </p:nvSpPr>
        <p:spPr/>
        <p:txBody>
          <a:bodyPr/>
          <a:lstStyle/>
          <a:p>
            <a:fld id="{947DF8BD-A381-4470-875E-85762C5B0F06}" type="datetimeFigureOut">
              <a:rPr lang="ar-IQ" smtClean="0"/>
              <a:t>28/07/1445</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B6F8459F-F483-4937-811D-7A08A665383B}" type="slidenum">
              <a:rPr lang="ar-IQ" smtClean="0"/>
              <a:t>‹#›</a:t>
            </a:fld>
            <a:endParaRPr lang="ar-IQ"/>
          </a:p>
        </p:txBody>
      </p:sp>
    </p:spTree>
    <p:extLst>
      <p:ext uri="{BB962C8B-B14F-4D97-AF65-F5344CB8AC3E}">
        <p14:creationId xmlns:p14="http://schemas.microsoft.com/office/powerpoint/2010/main" val="14202112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7DF8BD-A381-4470-875E-85762C5B0F06}" type="datetimeFigureOut">
              <a:rPr lang="ar-IQ" smtClean="0"/>
              <a:t>28/07/1445</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B6F8459F-F483-4937-811D-7A08A665383B}" type="slidenum">
              <a:rPr lang="ar-IQ" smtClean="0"/>
              <a:t>‹#›</a:t>
            </a:fld>
            <a:endParaRPr lang="ar-IQ"/>
          </a:p>
        </p:txBody>
      </p:sp>
    </p:spTree>
    <p:extLst>
      <p:ext uri="{BB962C8B-B14F-4D97-AF65-F5344CB8AC3E}">
        <p14:creationId xmlns:p14="http://schemas.microsoft.com/office/powerpoint/2010/main" val="7013012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47DF8BD-A381-4470-875E-85762C5B0F06}" type="datetimeFigureOut">
              <a:rPr lang="ar-IQ" smtClean="0"/>
              <a:t>28/07/1445</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6F8459F-F483-4937-811D-7A08A665383B}" type="slidenum">
              <a:rPr lang="ar-IQ" smtClean="0"/>
              <a:t>‹#›</a:t>
            </a:fld>
            <a:endParaRPr lang="ar-IQ"/>
          </a:p>
        </p:txBody>
      </p:sp>
    </p:spTree>
    <p:extLst>
      <p:ext uri="{BB962C8B-B14F-4D97-AF65-F5344CB8AC3E}">
        <p14:creationId xmlns:p14="http://schemas.microsoft.com/office/powerpoint/2010/main" val="39396414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47DF8BD-A381-4470-875E-85762C5B0F06}" type="datetimeFigureOut">
              <a:rPr lang="ar-IQ" smtClean="0"/>
              <a:t>28/07/1445</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6F8459F-F483-4937-811D-7A08A665383B}" type="slidenum">
              <a:rPr lang="ar-IQ" smtClean="0"/>
              <a:t>‹#›</a:t>
            </a:fld>
            <a:endParaRPr lang="ar-IQ"/>
          </a:p>
        </p:txBody>
      </p:sp>
    </p:spTree>
    <p:extLst>
      <p:ext uri="{BB962C8B-B14F-4D97-AF65-F5344CB8AC3E}">
        <p14:creationId xmlns:p14="http://schemas.microsoft.com/office/powerpoint/2010/main" val="15189619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947DF8BD-A381-4470-875E-85762C5B0F06}" type="datetimeFigureOut">
              <a:rPr lang="ar-IQ" smtClean="0"/>
              <a:t>28/07/1445</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B6F8459F-F483-4937-811D-7A08A665383B}" type="slidenum">
              <a:rPr lang="ar-IQ" smtClean="0"/>
              <a:t>‹#›</a:t>
            </a:fld>
            <a:endParaRPr lang="ar-IQ"/>
          </a:p>
        </p:txBody>
      </p:sp>
    </p:spTree>
    <p:extLst>
      <p:ext uri="{BB962C8B-B14F-4D97-AF65-F5344CB8AC3E}">
        <p14:creationId xmlns:p14="http://schemas.microsoft.com/office/powerpoint/2010/main" val="682893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BD2989-C51E-4399-9159-93D6F125279E}" type="datetimeFigureOut">
              <a:rPr lang="ar-IQ" smtClean="0">
                <a:solidFill>
                  <a:prstClr val="black">
                    <a:tint val="75000"/>
                  </a:prstClr>
                </a:solidFill>
              </a:rPr>
              <a:pPr/>
              <a:t>28/07/1445</a:t>
            </a:fld>
            <a:endParaRPr lang="ar-IQ">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ar-IQ">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8D089A-68F8-46D2-9102-D7E9758C4664}"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65860343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Taka.Ahmed@su.edu.krd" TargetMode="External"/><Relationship Id="rId2" Type="http://schemas.openxmlformats.org/officeDocument/2006/relationships/hyperlink" Target="mailto:sarbast.husen@su.edu.krd" TargetMode="External"/><Relationship Id="rId1" Type="http://schemas.openxmlformats.org/officeDocument/2006/relationships/slideLayout" Target="../slideLayouts/slideLayout13.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504" y="2708920"/>
            <a:ext cx="8435280" cy="4248471"/>
          </a:xfrm>
        </p:spPr>
        <p:txBody>
          <a:bodyPr>
            <a:normAutofit/>
          </a:bodyPr>
          <a:lstStyle/>
          <a:p>
            <a:pPr marL="0" marR="64008" lvl="0" indent="0" algn="ctr" rtl="1">
              <a:spcBef>
                <a:spcPts val="400"/>
              </a:spcBef>
              <a:buClr>
                <a:srgbClr val="2DA2BF"/>
              </a:buClr>
              <a:buSzPct val="68000"/>
              <a:buNone/>
            </a:pPr>
            <a:r>
              <a:rPr lang="ar-IQ" sz="5400" b="1" dirty="0" smtClean="0">
                <a:ln w="10541" cmpd="sng">
                  <a:solidFill>
                    <a:prstClr val="black"/>
                  </a:solidFill>
                  <a:prstDash val="solid"/>
                </a:ln>
                <a:solidFill>
                  <a:prstClr val="black"/>
                </a:solidFill>
                <a:latin typeface="Unikurd Goran" pitchFamily="34" charset="-78"/>
                <a:cs typeface="Ali-A-Traditional" pitchFamily="2" charset="-78"/>
              </a:rPr>
              <a:t>القانون الروماني</a:t>
            </a:r>
          </a:p>
          <a:p>
            <a:pPr marL="0" marR="64008" lvl="0" indent="0" algn="ctr" rtl="1">
              <a:spcBef>
                <a:spcPts val="400"/>
              </a:spcBef>
              <a:buClr>
                <a:srgbClr val="2DA2BF"/>
              </a:buClr>
              <a:buSzPct val="68000"/>
              <a:buNone/>
            </a:pPr>
            <a:r>
              <a:rPr lang="ar-IQ" sz="2800" b="1" dirty="0" smtClean="0">
                <a:ln w="10541" cmpd="sng">
                  <a:solidFill>
                    <a:prstClr val="black"/>
                  </a:solidFill>
                  <a:prstDash val="solid"/>
                </a:ln>
                <a:solidFill>
                  <a:prstClr val="black"/>
                </a:solidFill>
                <a:latin typeface="Unikurd Goran" pitchFamily="34" charset="-78"/>
                <a:cs typeface="Ali-A-Traditional" pitchFamily="2" charset="-78"/>
              </a:rPr>
              <a:t>المحاضرة الخامسة العشرة</a:t>
            </a:r>
            <a:r>
              <a:rPr lang="en-US" sz="2800" b="1" dirty="0" smtClean="0">
                <a:ln w="10541" cmpd="sng">
                  <a:solidFill>
                    <a:prstClr val="black"/>
                  </a:solidFill>
                  <a:prstDash val="solid"/>
                </a:ln>
                <a:solidFill>
                  <a:prstClr val="black"/>
                </a:solidFill>
                <a:latin typeface="Unikurd Goran" pitchFamily="34" charset="-78"/>
                <a:cs typeface="Ali-A-Traditional" pitchFamily="2" charset="-78"/>
              </a:rPr>
              <a:t> </a:t>
            </a:r>
            <a:r>
              <a:rPr lang="ar-IQ" sz="2800" b="1" dirty="0" smtClean="0">
                <a:ln w="10541" cmpd="sng">
                  <a:solidFill>
                    <a:prstClr val="black"/>
                  </a:solidFill>
                  <a:prstDash val="solid"/>
                </a:ln>
                <a:solidFill>
                  <a:prstClr val="black"/>
                </a:solidFill>
                <a:latin typeface="Unikurd Goran" pitchFamily="34" charset="-78"/>
                <a:cs typeface="Ali-A-Traditional" pitchFamily="2" charset="-78"/>
              </a:rPr>
              <a:t>– السابعة العشرة </a:t>
            </a:r>
            <a:endParaRPr lang="ar-IQ" sz="2800" b="1" dirty="0">
              <a:ln w="10541" cmpd="sng">
                <a:solidFill>
                  <a:prstClr val="black"/>
                </a:solidFill>
                <a:prstDash val="solid"/>
              </a:ln>
              <a:solidFill>
                <a:prstClr val="black"/>
              </a:solidFill>
              <a:latin typeface="Unikurd Goran" pitchFamily="34" charset="-78"/>
              <a:cs typeface="Ali-A-Traditional" pitchFamily="2" charset="-78"/>
            </a:endParaRPr>
          </a:p>
          <a:p>
            <a:pPr marL="0" marR="64008" lvl="0" indent="0" algn="ctr">
              <a:spcBef>
                <a:spcPts val="400"/>
              </a:spcBef>
              <a:buClr>
                <a:srgbClr val="2DA2BF"/>
              </a:buClr>
              <a:buSzPct val="68000"/>
              <a:buNone/>
            </a:pPr>
            <a:endParaRPr lang="ar-IQ" sz="1600" dirty="0">
              <a:ln w="10541" cmpd="sng">
                <a:solidFill>
                  <a:prstClr val="black"/>
                </a:solidFill>
                <a:prstDash val="solid"/>
              </a:ln>
              <a:solidFill>
                <a:prstClr val="black"/>
              </a:solidFill>
              <a:latin typeface="Unikurd Goran" pitchFamily="34" charset="-78"/>
              <a:cs typeface="Ali-A-Traditional" pitchFamily="2" charset="-78"/>
            </a:endParaRPr>
          </a:p>
          <a:p>
            <a:pPr marL="0" marR="64008" lvl="0" indent="0" algn="ctr" rtl="1">
              <a:spcBef>
                <a:spcPts val="400"/>
              </a:spcBef>
              <a:buClr>
                <a:srgbClr val="2DA2BF"/>
              </a:buClr>
              <a:buSzPct val="68000"/>
              <a:buNone/>
            </a:pPr>
            <a:r>
              <a:rPr lang="ar-IQ" sz="2600" b="1" dirty="0">
                <a:ln w="10541" cmpd="sng">
                  <a:solidFill>
                    <a:prstClr val="black"/>
                  </a:solidFill>
                  <a:prstDash val="solid"/>
                </a:ln>
                <a:solidFill>
                  <a:prstClr val="black"/>
                </a:solidFill>
                <a:latin typeface="Unikurd Goran" pitchFamily="34" charset="-78"/>
                <a:cs typeface="Ali-A-Traditional" pitchFamily="2" charset="-78"/>
              </a:rPr>
              <a:t>سربست قادر حسين</a:t>
            </a:r>
          </a:p>
          <a:p>
            <a:pPr marL="0" marR="64008" lvl="0" indent="0" algn="ctr" rtl="1">
              <a:spcBef>
                <a:spcPts val="400"/>
              </a:spcBef>
              <a:buClr>
                <a:srgbClr val="2DA2BF"/>
              </a:buClr>
              <a:buSzPct val="68000"/>
              <a:buNone/>
            </a:pPr>
            <a:r>
              <a:rPr lang="ar-IQ" sz="2600" b="1" dirty="0">
                <a:ln w="10541" cmpd="sng">
                  <a:solidFill>
                    <a:prstClr val="black"/>
                  </a:solidFill>
                  <a:prstDash val="solid"/>
                </a:ln>
                <a:solidFill>
                  <a:prstClr val="black"/>
                </a:solidFill>
                <a:latin typeface="Unikurd Goran" pitchFamily="34" charset="-78"/>
                <a:cs typeface="Ali-A-Traditional" pitchFamily="2" charset="-78"/>
              </a:rPr>
              <a:t>تاكه محمد أحمد   </a:t>
            </a:r>
          </a:p>
          <a:p>
            <a:pPr marL="0" marR="64008" lvl="0" indent="0" algn="ctr" rtl="1">
              <a:spcBef>
                <a:spcPts val="400"/>
              </a:spcBef>
              <a:buClr>
                <a:srgbClr val="2DA2BF"/>
              </a:buClr>
              <a:buSzPct val="68000"/>
              <a:buNone/>
            </a:pPr>
            <a:r>
              <a:rPr lang="ar-IQ" sz="1700" dirty="0">
                <a:ln w="10541" cmpd="sng">
                  <a:solidFill>
                    <a:prstClr val="black"/>
                  </a:solidFill>
                  <a:prstDash val="solid"/>
                </a:ln>
                <a:solidFill>
                  <a:prstClr val="black"/>
                </a:solidFill>
                <a:latin typeface="Unikurd Goran" pitchFamily="34" charset="-78"/>
                <a:cs typeface="Ali-A-Traditional" pitchFamily="2" charset="-78"/>
              </a:rPr>
              <a:t>السنة الدراسية: </a:t>
            </a:r>
            <a:r>
              <a:rPr lang="ar-IQ" sz="1700" dirty="0">
                <a:ln w="10541" cmpd="sng">
                  <a:solidFill>
                    <a:prstClr val="black"/>
                  </a:solidFill>
                  <a:prstDash val="solid"/>
                </a:ln>
                <a:solidFill>
                  <a:prstClr val="black"/>
                </a:solidFill>
                <a:latin typeface="Unikurd Goran" pitchFamily="34" charset="-78"/>
                <a:cs typeface="Tahoma"/>
              </a:rPr>
              <a:t>2023-2024</a:t>
            </a:r>
          </a:p>
          <a:p>
            <a:pPr marL="0" marR="64008" lvl="0" indent="0" algn="ctr" rtl="1">
              <a:spcBef>
                <a:spcPts val="400"/>
              </a:spcBef>
              <a:buClr>
                <a:srgbClr val="2DA2BF"/>
              </a:buClr>
              <a:buSzPct val="68000"/>
              <a:buNone/>
            </a:pPr>
            <a:endParaRPr lang="ar-IQ" sz="1700" b="1" dirty="0">
              <a:ln w="10541" cmpd="sng">
                <a:solidFill>
                  <a:prstClr val="black"/>
                </a:solidFill>
                <a:prstDash val="solid"/>
              </a:ln>
              <a:solidFill>
                <a:prstClr val="black"/>
              </a:solidFill>
              <a:latin typeface="Unikurd Goran" pitchFamily="34" charset="-78"/>
              <a:cs typeface="Tahoma"/>
            </a:endParaRPr>
          </a:p>
          <a:p>
            <a:pPr marL="0" marR="64008" lvl="0" indent="0" algn="ctr" rtl="1">
              <a:spcBef>
                <a:spcPts val="400"/>
              </a:spcBef>
              <a:buClr>
                <a:srgbClr val="2DA2BF"/>
              </a:buClr>
              <a:buSzPct val="68000"/>
              <a:buNone/>
            </a:pPr>
            <a:endParaRPr lang="ar-IQ" sz="900" b="1" dirty="0">
              <a:ln w="10541" cmpd="sng">
                <a:solidFill>
                  <a:prstClr val="black"/>
                </a:solidFill>
                <a:prstDash val="solid"/>
              </a:ln>
              <a:solidFill>
                <a:prstClr val="black"/>
              </a:solidFill>
              <a:latin typeface="Unikurd Goran" pitchFamily="34" charset="-78"/>
              <a:cs typeface="Ali-A-Traditional" pitchFamily="2" charset="-78"/>
            </a:endParaRPr>
          </a:p>
          <a:p>
            <a:pPr marL="0" marR="64008" lvl="0" indent="0" algn="ctr">
              <a:spcBef>
                <a:spcPts val="400"/>
              </a:spcBef>
              <a:buClr>
                <a:srgbClr val="2DA2BF"/>
              </a:buClr>
              <a:buSzPct val="68000"/>
              <a:buNone/>
            </a:pPr>
            <a:r>
              <a:rPr lang="ar-IQ" sz="1500" b="1" dirty="0">
                <a:ln w="10541" cmpd="sng">
                  <a:solidFill>
                    <a:prstClr val="black"/>
                  </a:solidFill>
                  <a:prstDash val="solid"/>
                </a:ln>
                <a:solidFill>
                  <a:prstClr val="black"/>
                </a:solidFill>
                <a:latin typeface="Unikurd Goran" pitchFamily="34" charset="-78"/>
                <a:cs typeface="Ali-A-Traditional" pitchFamily="2" charset="-78"/>
              </a:rPr>
              <a:t>        </a:t>
            </a:r>
            <a:r>
              <a:rPr lang="en-US" sz="1500" b="1" dirty="0">
                <a:ln w="10541" cmpd="sng">
                  <a:solidFill>
                    <a:prstClr val="black"/>
                  </a:solidFill>
                  <a:prstDash val="solid"/>
                </a:ln>
                <a:solidFill>
                  <a:prstClr val="black"/>
                </a:solidFill>
                <a:latin typeface="Unikurd Goran" pitchFamily="34" charset="-78"/>
                <a:cs typeface="Ali-A-Traditional" pitchFamily="2" charset="-78"/>
              </a:rPr>
              <a:t>Email: </a:t>
            </a:r>
            <a:r>
              <a:rPr lang="ar-IQ" sz="1500" b="1" dirty="0">
                <a:ln w="10541" cmpd="sng">
                  <a:solidFill>
                    <a:prstClr val="black"/>
                  </a:solidFill>
                  <a:prstDash val="solid"/>
                </a:ln>
                <a:solidFill>
                  <a:prstClr val="black"/>
                </a:solidFill>
                <a:latin typeface="Unikurd Goran" pitchFamily="34" charset="-78"/>
                <a:cs typeface="Ali-A-Traditional" pitchFamily="2" charset="-78"/>
              </a:rPr>
              <a:t> </a:t>
            </a:r>
            <a:r>
              <a:rPr lang="en-US" sz="1500" b="1" dirty="0">
                <a:ln w="10541" cmpd="sng">
                  <a:solidFill>
                    <a:prstClr val="black"/>
                  </a:solidFill>
                  <a:prstDash val="solid"/>
                </a:ln>
                <a:solidFill>
                  <a:srgbClr val="C0504D"/>
                </a:solidFill>
                <a:latin typeface="Unikurd Goran" pitchFamily="34" charset="-78"/>
                <a:cs typeface="Ali-A-Traditional" pitchFamily="2" charset="-78"/>
                <a:hlinkClick r:id="rId2"/>
              </a:rPr>
              <a:t>sarbast.husen@su.edu.krd</a:t>
            </a:r>
            <a:r>
              <a:rPr lang="ar-IQ" sz="1500" b="1" dirty="0">
                <a:ln w="10541" cmpd="sng">
                  <a:solidFill>
                    <a:prstClr val="black"/>
                  </a:solidFill>
                  <a:prstDash val="solid"/>
                </a:ln>
                <a:solidFill>
                  <a:srgbClr val="C0504D"/>
                </a:solidFill>
                <a:latin typeface="Unikurd Goran" pitchFamily="34" charset="-78"/>
                <a:cs typeface="Ali-A-Traditional" pitchFamily="2" charset="-78"/>
              </a:rPr>
              <a:t>               </a:t>
            </a:r>
          </a:p>
          <a:p>
            <a:pPr marL="0" marR="64008" lvl="0" indent="0" algn="ctr">
              <a:spcBef>
                <a:spcPts val="400"/>
              </a:spcBef>
              <a:buClr>
                <a:srgbClr val="2DA2BF"/>
              </a:buClr>
              <a:buSzPct val="68000"/>
              <a:buNone/>
            </a:pPr>
            <a:r>
              <a:rPr lang="en-US" sz="1500" b="1" dirty="0">
                <a:solidFill>
                  <a:srgbClr val="C0504D"/>
                </a:solidFill>
                <a:hlinkClick r:id="rId3"/>
              </a:rPr>
              <a:t>Taka.Ahmed@su.edu.krd</a:t>
            </a:r>
            <a:endParaRPr lang="ar-IQ" sz="1500" b="1">
              <a:ln w="10541" cmpd="sng">
                <a:solidFill>
                  <a:prstClr val="black"/>
                </a:solidFill>
                <a:prstDash val="solid"/>
              </a:ln>
              <a:solidFill>
                <a:srgbClr val="C0504D"/>
              </a:solidFill>
              <a:latin typeface="Unikurd Goran" pitchFamily="34" charset="-78"/>
              <a:cs typeface="Ali-A-Traditional" pitchFamily="2" charset="-78"/>
            </a:endParaRPr>
          </a:p>
          <a:p>
            <a:pPr marL="0" indent="0">
              <a:buNone/>
            </a:pPr>
            <a:endParaRPr lang="ar-IQ" dirty="0"/>
          </a:p>
        </p:txBody>
      </p:sp>
      <p:sp>
        <p:nvSpPr>
          <p:cNvPr id="4" name="TextBox 3"/>
          <p:cNvSpPr txBox="1"/>
          <p:nvPr/>
        </p:nvSpPr>
        <p:spPr>
          <a:xfrm>
            <a:off x="5292080" y="106692"/>
            <a:ext cx="3744416" cy="2246769"/>
          </a:xfrm>
          <a:prstGeom prst="rect">
            <a:avLst/>
          </a:prstGeom>
          <a:noFill/>
        </p:spPr>
        <p:txBody>
          <a:bodyPr wrap="square" rtlCol="0">
            <a:spAutoFit/>
          </a:bodyPr>
          <a:lstStyle/>
          <a:p>
            <a:r>
              <a:rPr lang="ar-IQ" sz="2800" b="1" dirty="0">
                <a:ln w="10541" cmpd="sng">
                  <a:solidFill>
                    <a:prstClr val="black"/>
                  </a:solidFill>
                  <a:prstDash val="solid"/>
                </a:ln>
                <a:solidFill>
                  <a:prstClr val="black"/>
                </a:solidFill>
                <a:latin typeface="Unikurd Goran" pitchFamily="34" charset="-78"/>
                <a:cs typeface="Ali-A-Traditional" pitchFamily="2" charset="-78"/>
              </a:rPr>
              <a:t>وزارة التعليم العالي والبحث العلمي</a:t>
            </a:r>
            <a:endParaRPr lang="en-US" sz="2800" b="1" dirty="0">
              <a:ln w="10541" cmpd="sng">
                <a:solidFill>
                  <a:prstClr val="black"/>
                </a:solidFill>
                <a:prstDash val="solid"/>
              </a:ln>
              <a:solidFill>
                <a:prstClr val="black"/>
              </a:solidFill>
              <a:latin typeface="Unikurd Goran" pitchFamily="34" charset="-78"/>
              <a:cs typeface="Ali-A-Traditional" pitchFamily="2" charset="-78"/>
            </a:endParaRPr>
          </a:p>
          <a:p>
            <a:r>
              <a:rPr lang="ar-IQ" sz="2800" b="1" dirty="0">
                <a:ln w="10541" cmpd="sng">
                  <a:solidFill>
                    <a:prstClr val="black"/>
                  </a:solidFill>
                  <a:prstDash val="solid"/>
                </a:ln>
                <a:solidFill>
                  <a:prstClr val="black"/>
                </a:solidFill>
                <a:latin typeface="Unikurd Goran" pitchFamily="34" charset="-78"/>
                <a:cs typeface="Ali-A-Traditional" pitchFamily="2" charset="-78"/>
              </a:rPr>
              <a:t>جامعة صلاح الدين– أربيل</a:t>
            </a:r>
            <a:br>
              <a:rPr lang="ar-IQ" sz="2800" b="1" dirty="0">
                <a:ln w="10541" cmpd="sng">
                  <a:solidFill>
                    <a:prstClr val="black"/>
                  </a:solidFill>
                  <a:prstDash val="solid"/>
                </a:ln>
                <a:solidFill>
                  <a:prstClr val="black"/>
                </a:solidFill>
                <a:latin typeface="Unikurd Goran" pitchFamily="34" charset="-78"/>
                <a:cs typeface="Ali-A-Traditional" pitchFamily="2" charset="-78"/>
              </a:rPr>
            </a:br>
            <a:r>
              <a:rPr lang="ar-IQ" sz="2800" b="1" dirty="0">
                <a:ln w="10541" cmpd="sng">
                  <a:solidFill>
                    <a:prstClr val="black"/>
                  </a:solidFill>
                  <a:prstDash val="solid"/>
                </a:ln>
                <a:solidFill>
                  <a:prstClr val="black"/>
                </a:solidFill>
                <a:latin typeface="Unikurd Goran" pitchFamily="34" charset="-78"/>
                <a:cs typeface="Ali-A-Traditional" pitchFamily="2" charset="-78"/>
              </a:rPr>
              <a:t>كلية القانون</a:t>
            </a:r>
            <a:r>
              <a:rPr lang="en-US" sz="2800" b="1" dirty="0">
                <a:ln w="10541" cmpd="sng">
                  <a:solidFill>
                    <a:prstClr val="black"/>
                  </a:solidFill>
                  <a:prstDash val="solid"/>
                </a:ln>
                <a:solidFill>
                  <a:prstClr val="black"/>
                </a:solidFill>
                <a:latin typeface="Unikurd Goran" pitchFamily="34" charset="-78"/>
                <a:cs typeface="Ali-A-Traditional" pitchFamily="2" charset="-78"/>
              </a:rPr>
              <a:t> </a:t>
            </a:r>
            <a:endParaRPr lang="ar-IQ" sz="2800" b="1" dirty="0">
              <a:ln w="10541" cmpd="sng">
                <a:solidFill>
                  <a:prstClr val="black"/>
                </a:solidFill>
                <a:prstDash val="solid"/>
              </a:ln>
              <a:solidFill>
                <a:prstClr val="black"/>
              </a:solidFill>
              <a:latin typeface="Unikurd Goran" pitchFamily="34" charset="-78"/>
              <a:cs typeface="Ali-A-Traditional" pitchFamily="2" charset="-78"/>
            </a:endParaRPr>
          </a:p>
          <a:p>
            <a:r>
              <a:rPr lang="ar-IQ" sz="2800" b="1" dirty="0">
                <a:ln w="10541" cmpd="sng">
                  <a:solidFill>
                    <a:prstClr val="black"/>
                  </a:solidFill>
                  <a:prstDash val="solid"/>
                </a:ln>
                <a:solidFill>
                  <a:prstClr val="black"/>
                </a:solidFill>
                <a:latin typeface="Unikurd Goran" pitchFamily="34" charset="-78"/>
                <a:cs typeface="Ali-A-Traditional" pitchFamily="2" charset="-78"/>
              </a:rPr>
              <a:t>المادة: </a:t>
            </a:r>
            <a:r>
              <a:rPr lang="ar-IQ" sz="2800" b="1" dirty="0" smtClean="0">
                <a:ln w="10541" cmpd="sng">
                  <a:solidFill>
                    <a:prstClr val="black"/>
                  </a:solidFill>
                  <a:prstDash val="solid"/>
                </a:ln>
                <a:solidFill>
                  <a:prstClr val="black"/>
                </a:solidFill>
                <a:latin typeface="Unikurd Goran" pitchFamily="34" charset="-78"/>
                <a:cs typeface="Ali-A-Traditional" pitchFamily="2" charset="-78"/>
              </a:rPr>
              <a:t>ت</a:t>
            </a:r>
            <a:r>
              <a:rPr lang="ar-SA" sz="2800" b="1" smtClean="0">
                <a:ln w="10541" cmpd="sng">
                  <a:solidFill>
                    <a:prstClr val="black"/>
                  </a:solidFill>
                  <a:prstDash val="solid"/>
                </a:ln>
                <a:solidFill>
                  <a:prstClr val="black"/>
                </a:solidFill>
                <a:latin typeface="Unikurd Goran" pitchFamily="34" charset="-78"/>
                <a:cs typeface="Ali-A-Traditional" pitchFamily="2" charset="-78"/>
              </a:rPr>
              <a:t>ا</a:t>
            </a:r>
            <a:r>
              <a:rPr lang="ar-IQ" sz="2800" b="1" smtClean="0">
                <a:ln w="10541" cmpd="sng">
                  <a:solidFill>
                    <a:prstClr val="black"/>
                  </a:solidFill>
                  <a:prstDash val="solid"/>
                </a:ln>
                <a:solidFill>
                  <a:prstClr val="black"/>
                </a:solidFill>
                <a:latin typeface="Unikurd Goran" pitchFamily="34" charset="-78"/>
                <a:cs typeface="Ali-A-Traditional" pitchFamily="2" charset="-78"/>
              </a:rPr>
              <a:t>ريخ </a:t>
            </a:r>
            <a:r>
              <a:rPr lang="ar-IQ" sz="2800" b="1" dirty="0" smtClean="0">
                <a:ln w="10541" cmpd="sng">
                  <a:solidFill>
                    <a:prstClr val="black"/>
                  </a:solidFill>
                  <a:prstDash val="solid"/>
                </a:ln>
                <a:solidFill>
                  <a:prstClr val="black"/>
                </a:solidFill>
                <a:latin typeface="Unikurd Goran" pitchFamily="34" charset="-78"/>
                <a:cs typeface="Ali-A-Traditional" pitchFamily="2" charset="-78"/>
              </a:rPr>
              <a:t>القانون</a:t>
            </a:r>
            <a:endParaRPr lang="ar-IQ" sz="2800" b="1" dirty="0">
              <a:ln w="10541" cmpd="sng">
                <a:solidFill>
                  <a:prstClr val="black"/>
                </a:solidFill>
                <a:prstDash val="solid"/>
              </a:ln>
              <a:solidFill>
                <a:prstClr val="black"/>
              </a:solidFill>
              <a:latin typeface="Unikurd Goran" pitchFamily="34" charset="-78"/>
              <a:cs typeface="Ali-A-Traditional" pitchFamily="2" charset="-78"/>
            </a:endParaRPr>
          </a:p>
          <a:p>
            <a:r>
              <a:rPr lang="ar-IQ" sz="2800" b="1" dirty="0">
                <a:ln w="10541" cmpd="sng">
                  <a:solidFill>
                    <a:prstClr val="black"/>
                  </a:solidFill>
                  <a:prstDash val="solid"/>
                </a:ln>
                <a:solidFill>
                  <a:prstClr val="black"/>
                </a:solidFill>
                <a:latin typeface="Unikurd Goran" pitchFamily="34" charset="-78"/>
                <a:cs typeface="Ali-A-Traditional" pitchFamily="2" charset="-78"/>
              </a:rPr>
              <a:t>المرحلة </a:t>
            </a:r>
            <a:r>
              <a:rPr lang="ar-IQ" sz="2800" b="1" dirty="0" smtClean="0">
                <a:ln w="10541" cmpd="sng">
                  <a:solidFill>
                    <a:prstClr val="black"/>
                  </a:solidFill>
                  <a:prstDash val="solid"/>
                </a:ln>
                <a:solidFill>
                  <a:prstClr val="black"/>
                </a:solidFill>
                <a:latin typeface="Unikurd Goran" pitchFamily="34" charset="-78"/>
                <a:cs typeface="Ali-A-Traditional" pitchFamily="2" charset="-78"/>
              </a:rPr>
              <a:t>الاولى</a:t>
            </a:r>
            <a:endParaRPr lang="en-US" sz="2800" b="1" dirty="0">
              <a:ln w="10541" cmpd="sng">
                <a:solidFill>
                  <a:prstClr val="black"/>
                </a:solidFill>
                <a:prstDash val="solid"/>
              </a:ln>
              <a:solidFill>
                <a:prstClr val="black"/>
              </a:solidFill>
              <a:latin typeface="Unikurd Goran" pitchFamily="34" charset="-78"/>
              <a:cs typeface="Ali-A-Traditional" pitchFamily="2" charset="-78"/>
            </a:endParaRPr>
          </a:p>
        </p:txBody>
      </p:sp>
      <p:pic>
        <p:nvPicPr>
          <p:cNvPr id="5" name="Picture 4" descr="VESAL Cooperation and Mutual Agreement with Salahaddin University -  VESAL2020"/>
          <p:cNvPicPr>
            <a:picLocks noChangeAspect="1" noChangeArrowheads="1"/>
          </p:cNvPicPr>
          <p:nvPr/>
        </p:nvPicPr>
        <p:blipFill>
          <a:blip cstate="print">
            <a:extLst>
              <a:ext uri="{28A0092B-C50C-407E-A947-70E740481C1C}">
                <a14:useLocalDpi xmlns:a14="http://schemas.microsoft.com/office/drawing/2010/main" val="0"/>
              </a:ext>
            </a:extLst>
          </a:blip>
          <a:srcRect/>
          <a:stretch>
            <a:fillRect/>
          </a:stretch>
        </p:blipFill>
        <p:spPr bwMode="auto">
          <a:xfrm>
            <a:off x="0" y="-99392"/>
            <a:ext cx="2514600" cy="23653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934" y="116632"/>
            <a:ext cx="2517775" cy="2365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910412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5"/>
          </a:lnRef>
          <a:fillRef idx="1">
            <a:schemeClr val="lt1"/>
          </a:fillRef>
          <a:effectRef idx="0">
            <a:schemeClr val="accent5"/>
          </a:effectRef>
          <a:fontRef idx="minor">
            <a:schemeClr val="dk1"/>
          </a:fontRef>
        </p:style>
        <p:txBody>
          <a:bodyPr>
            <a:normAutofit/>
          </a:bodyPr>
          <a:lstStyle/>
          <a:p>
            <a:r>
              <a:rPr lang="ar-IQ" b="1" dirty="0">
                <a:solidFill>
                  <a:schemeClr val="accent5">
                    <a:lumMod val="75000"/>
                  </a:schemeClr>
                </a:solidFill>
              </a:rPr>
              <a:t>الاسرة</a:t>
            </a:r>
          </a:p>
        </p:txBody>
      </p:sp>
      <p:sp>
        <p:nvSpPr>
          <p:cNvPr id="3" name="Content Placeholder 2"/>
          <p:cNvSpPr>
            <a:spLocks noGrp="1"/>
          </p:cNvSpPr>
          <p:nvPr>
            <p:ph idx="1"/>
          </p:nvPr>
        </p:nvSpPr>
        <p:spPr/>
        <p:txBody>
          <a:bodyPr/>
          <a:lstStyle/>
          <a:p>
            <a:pPr marL="0" indent="0" algn="just">
              <a:buNone/>
            </a:pPr>
            <a:r>
              <a:rPr lang="ar-IQ" dirty="0"/>
              <a:t>وفي داخل كل عشيرة توجد الاسر، وهي مجموعات عائلية ضمن العشيرة وترتبط هي الاخرى برابطة الخضوع لرئيس مشترك هو رب الاسرة. ومع الزمن ضعفت رابطة العشيرة. واصبحت الاسرة هي الوحدة الاجتماعية لدى الرومان واختفت العشائر نهائياً في بداية الامبراطورية.</a:t>
            </a:r>
          </a:p>
        </p:txBody>
      </p:sp>
    </p:spTree>
    <p:extLst>
      <p:ext uri="{BB962C8B-B14F-4D97-AF65-F5344CB8AC3E}">
        <p14:creationId xmlns:p14="http://schemas.microsoft.com/office/powerpoint/2010/main" val="41573837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5"/>
          </a:lnRef>
          <a:fillRef idx="1">
            <a:schemeClr val="lt1"/>
          </a:fillRef>
          <a:effectRef idx="0">
            <a:schemeClr val="accent5"/>
          </a:effectRef>
          <a:fontRef idx="minor">
            <a:schemeClr val="dk1"/>
          </a:fontRef>
        </p:style>
        <p:txBody>
          <a:bodyPr/>
          <a:lstStyle/>
          <a:p>
            <a:r>
              <a:rPr lang="ar-IQ" b="1" dirty="0" smtClean="0">
                <a:solidFill>
                  <a:schemeClr val="accent5">
                    <a:lumMod val="75000"/>
                  </a:schemeClr>
                </a:solidFill>
              </a:rPr>
              <a:t>ثانياً: الحالة </a:t>
            </a:r>
            <a:r>
              <a:rPr lang="ar-IQ" b="1" dirty="0">
                <a:solidFill>
                  <a:schemeClr val="accent5">
                    <a:lumMod val="75000"/>
                  </a:schemeClr>
                </a:solidFill>
              </a:rPr>
              <a:t>السياسية</a:t>
            </a:r>
          </a:p>
        </p:txBody>
      </p:sp>
      <p:sp>
        <p:nvSpPr>
          <p:cNvPr id="3" name="Content Placeholder 2"/>
          <p:cNvSpPr>
            <a:spLocks noGrp="1"/>
          </p:cNvSpPr>
          <p:nvPr>
            <p:ph idx="1"/>
          </p:nvPr>
        </p:nvSpPr>
        <p:spPr/>
        <p:txBody>
          <a:bodyPr>
            <a:normAutofit fontScale="92500" lnSpcReduction="20000"/>
          </a:bodyPr>
          <a:lstStyle/>
          <a:p>
            <a:pPr marL="0" indent="0" algn="just">
              <a:buNone/>
            </a:pPr>
            <a:r>
              <a:rPr lang="ar-IQ" dirty="0"/>
              <a:t>وجدت في هذا العصر ثلاث مؤسسات سياسية هامة </a:t>
            </a:r>
            <a:r>
              <a:rPr lang="ar-IQ" dirty="0" smtClean="0"/>
              <a:t>هي:</a:t>
            </a:r>
          </a:p>
          <a:p>
            <a:pPr marL="0" indent="0" algn="just">
              <a:buNone/>
            </a:pPr>
            <a:r>
              <a:rPr lang="ar-IQ" dirty="0"/>
              <a:t/>
            </a:r>
            <a:br>
              <a:rPr lang="ar-IQ" dirty="0"/>
            </a:br>
            <a:r>
              <a:rPr lang="ar-IQ" b="1" dirty="0">
                <a:solidFill>
                  <a:schemeClr val="accent5">
                    <a:lumMod val="75000"/>
                  </a:schemeClr>
                </a:solidFill>
              </a:rPr>
              <a:t>1- الملك (ريكس): </a:t>
            </a:r>
            <a:r>
              <a:rPr lang="ar-IQ" dirty="0"/>
              <a:t>كان الملك في هذه الحقبة من التاريخ القائد السياسي إضافة  لكونه فهو:</a:t>
            </a:r>
          </a:p>
          <a:p>
            <a:pPr marL="514350" indent="-514350" algn="just">
              <a:buFont typeface="+mj-lt"/>
              <a:buAutoNum type="arabicParenR"/>
            </a:pPr>
            <a:r>
              <a:rPr lang="ar-IQ" dirty="0"/>
              <a:t>القائد السياسي</a:t>
            </a:r>
          </a:p>
          <a:p>
            <a:pPr marL="514350" indent="-514350" algn="just">
              <a:buFont typeface="+mj-lt"/>
              <a:buAutoNum type="arabicParenR"/>
            </a:pPr>
            <a:r>
              <a:rPr lang="ar-IQ" dirty="0"/>
              <a:t> الرئيس الديني </a:t>
            </a:r>
          </a:p>
          <a:p>
            <a:pPr marL="514350" indent="-514350" algn="just">
              <a:buFont typeface="+mj-lt"/>
              <a:buAutoNum type="arabicParenR"/>
            </a:pPr>
            <a:r>
              <a:rPr lang="ar-IQ" dirty="0"/>
              <a:t>القائد العسكري .</a:t>
            </a:r>
          </a:p>
          <a:p>
            <a:pPr marL="514350" indent="-514350" algn="just">
              <a:buFont typeface="+mj-lt"/>
              <a:buAutoNum type="arabicParenR"/>
            </a:pPr>
            <a:r>
              <a:rPr lang="ar-IQ" dirty="0"/>
              <a:t>انه يتمتع بصلاحيات قضائية. </a:t>
            </a:r>
          </a:p>
          <a:p>
            <a:pPr marL="0" indent="0" algn="just">
              <a:buNone/>
            </a:pPr>
            <a:r>
              <a:rPr lang="ar-IQ" dirty="0"/>
              <a:t>ومع ذلك  لم يكن ملك الرومان حاكماً </a:t>
            </a:r>
            <a:r>
              <a:rPr lang="ar-IQ" dirty="0" smtClean="0"/>
              <a:t>ب</a:t>
            </a:r>
            <a:r>
              <a:rPr lang="ar-SA" dirty="0" smtClean="0"/>
              <a:t>أ</a:t>
            </a:r>
            <a:r>
              <a:rPr lang="ar-IQ" dirty="0" smtClean="0"/>
              <a:t>مره </a:t>
            </a:r>
            <a:r>
              <a:rPr lang="ar-IQ" dirty="0"/>
              <a:t>بل كان عليه ان يتعاون مع اجهزة الدولة.</a:t>
            </a:r>
          </a:p>
          <a:p>
            <a:pPr marL="0" indent="0">
              <a:buNone/>
            </a:pPr>
            <a:endParaRPr lang="ar-IQ" dirty="0"/>
          </a:p>
        </p:txBody>
      </p:sp>
    </p:spTree>
    <p:extLst>
      <p:ext uri="{BB962C8B-B14F-4D97-AF65-F5344CB8AC3E}">
        <p14:creationId xmlns:p14="http://schemas.microsoft.com/office/powerpoint/2010/main" val="7972987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Effect transition="in" filter="fade">
                                      <p:cBhvr>
                                        <p:cTn id="42" dur="1000"/>
                                        <p:tgtEl>
                                          <p:spTgt spid="3">
                                            <p:txEl>
                                              <p:pRg st="4" end="4"/>
                                            </p:txEl>
                                          </p:spTgt>
                                        </p:tgtEl>
                                      </p:cBhvr>
                                    </p:animEffect>
                                    <p:anim calcmode="lin" valueType="num">
                                      <p:cBhvr>
                                        <p:cTn id="4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5" end="5"/>
                                            </p:txEl>
                                          </p:spTgt>
                                        </p:tgtEl>
                                        <p:attrNameLst>
                                          <p:attrName>style.visibility</p:attrName>
                                        </p:attrNameLst>
                                      </p:cBhvr>
                                      <p:to>
                                        <p:strVal val="visible"/>
                                      </p:to>
                                    </p:set>
                                    <p:animEffect transition="in" filter="fade">
                                      <p:cBhvr>
                                        <p:cTn id="49" dur="1000"/>
                                        <p:tgtEl>
                                          <p:spTgt spid="3">
                                            <p:txEl>
                                              <p:pRg st="5" end="5"/>
                                            </p:txEl>
                                          </p:spTgt>
                                        </p:tgtEl>
                                      </p:cBhvr>
                                    </p:animEffect>
                                    <p:anim calcmode="lin" valueType="num">
                                      <p:cBhvr>
                                        <p:cTn id="5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3">
                                            <p:txEl>
                                              <p:pRg st="6" end="6"/>
                                            </p:txEl>
                                          </p:spTgt>
                                        </p:tgtEl>
                                        <p:attrNameLst>
                                          <p:attrName>style.visibility</p:attrName>
                                        </p:attrNameLst>
                                      </p:cBhvr>
                                      <p:to>
                                        <p:strVal val="visible"/>
                                      </p:to>
                                    </p:set>
                                    <p:animEffect transition="in" filter="fade">
                                      <p:cBhvr>
                                        <p:cTn id="56" dur="1000"/>
                                        <p:tgtEl>
                                          <p:spTgt spid="3">
                                            <p:txEl>
                                              <p:pRg st="6" end="6"/>
                                            </p:txEl>
                                          </p:spTgt>
                                        </p:tgtEl>
                                      </p:cBhvr>
                                    </p:animEffect>
                                    <p:anim calcmode="lin" valueType="num">
                                      <p:cBhvr>
                                        <p:cTn id="57"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0648"/>
            <a:ext cx="8229600" cy="5865515"/>
          </a:xfrm>
        </p:spPr>
        <p:txBody>
          <a:bodyPr/>
          <a:lstStyle/>
          <a:p>
            <a:pPr marL="0" indent="0" algn="just">
              <a:buNone/>
            </a:pPr>
            <a:r>
              <a:rPr lang="ar-IQ" b="1" dirty="0">
                <a:solidFill>
                  <a:schemeClr val="accent5">
                    <a:lumMod val="75000"/>
                  </a:schemeClr>
                </a:solidFill>
                <a:ea typeface="+mj-ea"/>
                <a:cs typeface="Times New Roman"/>
              </a:rPr>
              <a:t>2- مجلس </a:t>
            </a:r>
            <a:r>
              <a:rPr lang="ar-IQ" b="1" dirty="0" smtClean="0">
                <a:solidFill>
                  <a:schemeClr val="accent5">
                    <a:lumMod val="75000"/>
                  </a:schemeClr>
                </a:solidFill>
                <a:ea typeface="+mj-ea"/>
                <a:cs typeface="Times New Roman"/>
              </a:rPr>
              <a:t>الشيوخ:</a:t>
            </a:r>
            <a:r>
              <a:rPr lang="ar-IQ" dirty="0" smtClean="0"/>
              <a:t>هذا </a:t>
            </a:r>
            <a:r>
              <a:rPr lang="ar-IQ" dirty="0"/>
              <a:t>المجلس كان يضم رؤوسا العشائر الرومانية</a:t>
            </a:r>
            <a:r>
              <a:rPr lang="ar-IQ" dirty="0" smtClean="0"/>
              <a:t>. </a:t>
            </a:r>
            <a:r>
              <a:rPr lang="ar-IQ" dirty="0"/>
              <a:t>وكان أعضاؤه يزدادون تبعا لزيادة عدد العشائر الداخلة الى </a:t>
            </a:r>
            <a:r>
              <a:rPr lang="ar-IQ" dirty="0" smtClean="0"/>
              <a:t>روما، </a:t>
            </a:r>
            <a:r>
              <a:rPr lang="ar-IQ" dirty="0"/>
              <a:t>ومهام هذا المجلس استشارية وانتخابية </a:t>
            </a:r>
            <a:r>
              <a:rPr lang="ar-IQ" dirty="0" smtClean="0"/>
              <a:t>وتصديقيه.</a:t>
            </a:r>
          </a:p>
          <a:p>
            <a:pPr marL="0" indent="0" algn="just">
              <a:buNone/>
            </a:pPr>
            <a:endParaRPr lang="ar-IQ" dirty="0" smtClean="0"/>
          </a:p>
          <a:p>
            <a:pPr marL="0" indent="0" algn="just">
              <a:buNone/>
            </a:pPr>
            <a:r>
              <a:rPr lang="ar-IQ" b="1" dirty="0">
                <a:solidFill>
                  <a:schemeClr val="accent5">
                    <a:lumMod val="75000"/>
                  </a:schemeClr>
                </a:solidFill>
                <a:cs typeface="Times New Roman"/>
              </a:rPr>
              <a:t>أ- المهمة الاستشارية: </a:t>
            </a:r>
            <a:r>
              <a:rPr lang="ar-IQ" dirty="0">
                <a:solidFill>
                  <a:prstClr val="black"/>
                </a:solidFill>
              </a:rPr>
              <a:t>يمكن ان يقال ان هذا المجلس كان مجلساً استشارياً للملك فكان الملك يرجع اليه ليستشره كلما حدث امر هام يلزم أن يتخذ فيه قرار بمستوى تلك الاهمية مع ملاحظة ان الرأي الذي يقدمه المجلس للملك يعتبر قراراً استشارياً فهو غير ملزم للمك</a:t>
            </a:r>
            <a:r>
              <a:rPr lang="ar-IQ" dirty="0" smtClean="0">
                <a:solidFill>
                  <a:prstClr val="black"/>
                </a:solidFill>
              </a:rPr>
              <a:t>. </a:t>
            </a:r>
            <a:endParaRPr lang="ar-IQ" dirty="0"/>
          </a:p>
          <a:p>
            <a:pPr marL="0" indent="0">
              <a:buNone/>
            </a:pPr>
            <a:endParaRPr lang="ar-IQ" dirty="0"/>
          </a:p>
        </p:txBody>
      </p:sp>
    </p:spTree>
    <p:extLst>
      <p:ext uri="{BB962C8B-B14F-4D97-AF65-F5344CB8AC3E}">
        <p14:creationId xmlns:p14="http://schemas.microsoft.com/office/powerpoint/2010/main" val="11624833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96752"/>
            <a:ext cx="8229600" cy="4929411"/>
          </a:xfrm>
        </p:spPr>
        <p:txBody>
          <a:bodyPr>
            <a:normAutofit/>
          </a:bodyPr>
          <a:lstStyle/>
          <a:p>
            <a:pPr marL="0" indent="0" algn="just">
              <a:buNone/>
            </a:pPr>
            <a:r>
              <a:rPr lang="ar-IQ" sz="3600" b="1" dirty="0">
                <a:solidFill>
                  <a:schemeClr val="accent5">
                    <a:lumMod val="75000"/>
                  </a:schemeClr>
                </a:solidFill>
              </a:rPr>
              <a:t>ب- المهمة الانتخابية: </a:t>
            </a:r>
            <a:r>
              <a:rPr lang="ar-IQ" sz="3600" dirty="0"/>
              <a:t>كان مجلس الشيوخ هو الذي يتولي ترشيح من يخلف الملك بعد وفاته</a:t>
            </a:r>
            <a:r>
              <a:rPr lang="ar-IQ" sz="3600" dirty="0" smtClean="0"/>
              <a:t>. </a:t>
            </a:r>
          </a:p>
          <a:p>
            <a:pPr marL="0" lvl="0" indent="0">
              <a:buNone/>
            </a:pPr>
            <a:r>
              <a:rPr lang="ar-IQ" sz="3600" b="1" dirty="0">
                <a:solidFill>
                  <a:srgbClr val="4BACC6">
                    <a:lumMod val="75000"/>
                  </a:srgbClr>
                </a:solidFill>
              </a:rPr>
              <a:t>ج</a:t>
            </a:r>
            <a:r>
              <a:rPr lang="ar-IQ" sz="3600" b="1" dirty="0">
                <a:solidFill>
                  <a:srgbClr val="4BACC6">
                    <a:lumMod val="75000"/>
                  </a:srgbClr>
                </a:solidFill>
                <a:cs typeface="Times New Roman"/>
              </a:rPr>
              <a:t>- المهام التصديقية: </a:t>
            </a:r>
            <a:r>
              <a:rPr lang="ar-IQ" sz="3600" dirty="0">
                <a:solidFill>
                  <a:prstClr val="black"/>
                </a:solidFill>
              </a:rPr>
              <a:t>ان قرارات المجالس الشعبية لا تعتبر نافذة المفعول ما لم يصادق عليها مجلس الشيوخ.</a:t>
            </a:r>
          </a:p>
          <a:p>
            <a:pPr marL="0" indent="0" algn="just">
              <a:buNone/>
            </a:pPr>
            <a:endParaRPr lang="ar-IQ" sz="3600" dirty="0"/>
          </a:p>
        </p:txBody>
      </p:sp>
    </p:spTree>
    <p:extLst>
      <p:ext uri="{BB962C8B-B14F-4D97-AF65-F5344CB8AC3E}">
        <p14:creationId xmlns:p14="http://schemas.microsoft.com/office/powerpoint/2010/main" val="6035434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5"/>
          </a:lnRef>
          <a:fillRef idx="1">
            <a:schemeClr val="lt1"/>
          </a:fillRef>
          <a:effectRef idx="0">
            <a:schemeClr val="accent5"/>
          </a:effectRef>
          <a:fontRef idx="minor">
            <a:schemeClr val="dk1"/>
          </a:fontRef>
        </p:style>
        <p:txBody>
          <a:bodyPr>
            <a:normAutofit fontScale="90000"/>
          </a:bodyPr>
          <a:lstStyle/>
          <a:p>
            <a:r>
              <a:rPr lang="ar-IQ" sz="4900" b="1" dirty="0" smtClean="0">
                <a:solidFill>
                  <a:srgbClr val="FF0000"/>
                </a:solidFill>
              </a:rPr>
              <a:t/>
            </a:r>
            <a:br>
              <a:rPr lang="ar-IQ" sz="4900" b="1" dirty="0" smtClean="0">
                <a:solidFill>
                  <a:srgbClr val="FF0000"/>
                </a:solidFill>
              </a:rPr>
            </a:br>
            <a:r>
              <a:rPr lang="ar-IQ" sz="4900" b="1" dirty="0">
                <a:solidFill>
                  <a:schemeClr val="accent5">
                    <a:lumMod val="75000"/>
                  </a:schemeClr>
                </a:solidFill>
              </a:rPr>
              <a:t>3</a:t>
            </a:r>
            <a:r>
              <a:rPr lang="ar-IQ" sz="4900" b="1" dirty="0" smtClean="0">
                <a:solidFill>
                  <a:schemeClr val="accent5">
                    <a:lumMod val="75000"/>
                  </a:schemeClr>
                </a:solidFill>
              </a:rPr>
              <a:t>- </a:t>
            </a:r>
            <a:r>
              <a:rPr lang="ar-IQ" sz="4900" b="1" dirty="0">
                <a:solidFill>
                  <a:schemeClr val="accent5">
                    <a:lumMod val="75000"/>
                  </a:schemeClr>
                </a:solidFill>
              </a:rPr>
              <a:t>المجالس الشعبية</a:t>
            </a:r>
            <a:r>
              <a:rPr lang="ar-IQ" dirty="0"/>
              <a:t/>
            </a:r>
            <a:br>
              <a:rPr lang="ar-IQ" dirty="0"/>
            </a:br>
            <a:r>
              <a:rPr lang="ar-IQ" dirty="0"/>
              <a:t> </a:t>
            </a:r>
          </a:p>
        </p:txBody>
      </p:sp>
      <p:sp>
        <p:nvSpPr>
          <p:cNvPr id="3" name="Content Placeholder 2"/>
          <p:cNvSpPr>
            <a:spLocks noGrp="1"/>
          </p:cNvSpPr>
          <p:nvPr>
            <p:ph idx="1"/>
          </p:nvPr>
        </p:nvSpPr>
        <p:spPr/>
        <p:txBody>
          <a:bodyPr/>
          <a:lstStyle/>
          <a:p>
            <a:pPr marL="0" indent="0" algn="just">
              <a:buNone/>
            </a:pPr>
            <a:r>
              <a:rPr lang="ar-IQ" dirty="0"/>
              <a:t>عضوية هذه المجالس كانت مقتصرة على </a:t>
            </a:r>
            <a:r>
              <a:rPr lang="ar-IQ" dirty="0" smtClean="0"/>
              <a:t>ال</a:t>
            </a:r>
            <a:r>
              <a:rPr lang="ar-SA" dirty="0" smtClean="0"/>
              <a:t>ا</a:t>
            </a:r>
            <a:r>
              <a:rPr lang="ar-IQ" dirty="0" smtClean="0"/>
              <a:t>شراف </a:t>
            </a:r>
            <a:r>
              <a:rPr lang="ar-IQ" dirty="0"/>
              <a:t>وحدهم، وسميت ايضاً بمجالس الوحدات، لان الاشراف اعضاء هذه المجالس كانوا مقسمين الى ثلاث قبائل وقسمت كل قبيلة الى عشر وحدات اي كان هناك ثلاثون وحدة. وقسمت الوحدة الى عدد معين من الاسر.</a:t>
            </a:r>
          </a:p>
          <a:p>
            <a:pPr marL="0" indent="0">
              <a:buNone/>
            </a:pPr>
            <a:endParaRPr lang="ar-IQ" dirty="0"/>
          </a:p>
        </p:txBody>
      </p:sp>
    </p:spTree>
    <p:extLst>
      <p:ext uri="{BB962C8B-B14F-4D97-AF65-F5344CB8AC3E}">
        <p14:creationId xmlns:p14="http://schemas.microsoft.com/office/powerpoint/2010/main" val="18408275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normAutofit/>
          </a:bodyPr>
          <a:lstStyle/>
          <a:p>
            <a:r>
              <a:rPr lang="ar-IQ" b="1" dirty="0" smtClean="0">
                <a:solidFill>
                  <a:schemeClr val="tx1"/>
                </a:solidFill>
              </a:rPr>
              <a:t>2- العصر </a:t>
            </a:r>
            <a:r>
              <a:rPr lang="ar-IQ" b="1" dirty="0">
                <a:solidFill>
                  <a:schemeClr val="tx1"/>
                </a:solidFill>
              </a:rPr>
              <a:t>القنصلی </a:t>
            </a:r>
          </a:p>
        </p:txBody>
      </p:sp>
      <p:sp>
        <p:nvSpPr>
          <p:cNvPr id="3" name="Content Placeholder 2"/>
          <p:cNvSpPr>
            <a:spLocks noGrp="1"/>
          </p:cNvSpPr>
          <p:nvPr>
            <p:ph idx="1"/>
          </p:nvPr>
        </p:nvSpPr>
        <p:spPr/>
        <p:txBody>
          <a:bodyPr/>
          <a:lstStyle/>
          <a:p>
            <a:pPr marL="0" indent="0" algn="just">
              <a:buNone/>
            </a:pPr>
            <a:r>
              <a:rPr lang="ar-IQ" dirty="0"/>
              <a:t>يبدأ هذا العصر بقيام الجمهورية عام 509 ق.م. وينتهي بصدور قانون ايبوثيا حوالي عام 130 ق.م .</a:t>
            </a:r>
          </a:p>
          <a:p>
            <a:pPr marL="0" indent="0" algn="just">
              <a:buNone/>
            </a:pPr>
            <a:r>
              <a:rPr lang="ar-IQ" dirty="0"/>
              <a:t>وقد جاء هذا التغير نتيجة قيام ثورة ارستقراطية من جانب الأشراف لرغبتهم بالاستئثار بالحكم بدل الملوك. </a:t>
            </a:r>
          </a:p>
        </p:txBody>
      </p:sp>
    </p:spTree>
    <p:extLst>
      <p:ext uri="{BB962C8B-B14F-4D97-AF65-F5344CB8AC3E}">
        <p14:creationId xmlns:p14="http://schemas.microsoft.com/office/powerpoint/2010/main" val="32324788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5"/>
          </a:lnRef>
          <a:fillRef idx="1">
            <a:schemeClr val="lt1"/>
          </a:fillRef>
          <a:effectRef idx="0">
            <a:schemeClr val="accent5"/>
          </a:effectRef>
          <a:fontRef idx="minor">
            <a:schemeClr val="dk1"/>
          </a:fontRef>
        </p:style>
        <p:txBody>
          <a:bodyPr>
            <a:normAutofit/>
          </a:bodyPr>
          <a:lstStyle/>
          <a:p>
            <a:r>
              <a:rPr lang="ar-IQ" b="1" dirty="0" smtClean="0">
                <a:solidFill>
                  <a:schemeClr val="accent5">
                    <a:lumMod val="75000"/>
                  </a:schemeClr>
                </a:solidFill>
              </a:rPr>
              <a:t>أولاً: الحاله‌ </a:t>
            </a:r>
            <a:r>
              <a:rPr lang="ar-IQ" b="1" dirty="0">
                <a:solidFill>
                  <a:schemeClr val="accent5">
                    <a:lumMod val="75000"/>
                  </a:schemeClr>
                </a:solidFill>
              </a:rPr>
              <a:t>الإجتماعیه‌</a:t>
            </a:r>
          </a:p>
        </p:txBody>
      </p:sp>
      <p:sp>
        <p:nvSpPr>
          <p:cNvPr id="3" name="Content Placeholder 2"/>
          <p:cNvSpPr>
            <a:spLocks noGrp="1"/>
          </p:cNvSpPr>
          <p:nvPr>
            <p:ph idx="1"/>
          </p:nvPr>
        </p:nvSpPr>
        <p:spPr/>
        <p:txBody>
          <a:bodyPr/>
          <a:lstStyle/>
          <a:p>
            <a:pPr marL="0" indent="0" algn="just">
              <a:buNone/>
            </a:pPr>
            <a:r>
              <a:rPr lang="ar-IQ" dirty="0"/>
              <a:t>المجتمع منقسم على </a:t>
            </a:r>
            <a:r>
              <a:rPr lang="ar-IQ" dirty="0" smtClean="0"/>
              <a:t>طبقتين:</a:t>
            </a:r>
            <a:endParaRPr lang="ar-IQ" dirty="0"/>
          </a:p>
          <a:p>
            <a:pPr marL="0" indent="0" algn="just">
              <a:buNone/>
            </a:pPr>
            <a:r>
              <a:rPr lang="ar-IQ" b="1" dirty="0" smtClean="0">
                <a:solidFill>
                  <a:schemeClr val="accent5">
                    <a:lumMod val="75000"/>
                  </a:schemeClr>
                </a:solidFill>
              </a:rPr>
              <a:t>1- طبقة </a:t>
            </a:r>
            <a:r>
              <a:rPr lang="ar-IQ" b="1" dirty="0">
                <a:solidFill>
                  <a:schemeClr val="accent5">
                    <a:lumMod val="75000"/>
                  </a:schemeClr>
                </a:solidFill>
              </a:rPr>
              <a:t>الأشراف :</a:t>
            </a:r>
          </a:p>
          <a:p>
            <a:pPr marL="0" indent="0" algn="just">
              <a:buNone/>
            </a:pPr>
            <a:r>
              <a:rPr lang="ar-IQ" dirty="0"/>
              <a:t> كانت طبقة الأشراف من ضمن العشائر الرومانية في حين ان طبقة العامة لم تكن ضمن هذه العشائر</a:t>
            </a:r>
            <a:r>
              <a:rPr lang="ar-IQ" dirty="0" smtClean="0"/>
              <a:t>. وقد </a:t>
            </a:r>
            <a:r>
              <a:rPr lang="ar-IQ" dirty="0"/>
              <a:t>كانت هذه الطبقة تتمتع بالحقوق العامة والخاصة   والامتيازات. كما ان الثروة العقارية كانت بيد هذه الطبقة لان الارض كانت ملكاً للعشائر الرومانية وكان مايضاف للمدنية اراضي جديدة يوزع على طبقة الاشراف دون العامة. </a:t>
            </a:r>
          </a:p>
          <a:p>
            <a:pPr marL="0" indent="0">
              <a:buNone/>
            </a:pPr>
            <a:endParaRPr lang="ar-IQ" dirty="0"/>
          </a:p>
        </p:txBody>
      </p:sp>
    </p:spTree>
    <p:extLst>
      <p:ext uri="{BB962C8B-B14F-4D97-AF65-F5344CB8AC3E}">
        <p14:creationId xmlns:p14="http://schemas.microsoft.com/office/powerpoint/2010/main" val="31337618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6" presetID="42" presetClass="entr" presetSubtype="0" fill="hold" nodeType="with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fade">
                                      <p:cBhvr>
                                        <p:cTn id="18" dur="1000"/>
                                        <p:tgtEl>
                                          <p:spTgt spid="3">
                                            <p:txEl>
                                              <p:pRg st="1" end="1"/>
                                            </p:txEl>
                                          </p:spTgt>
                                        </p:tgtEl>
                                      </p:cBhvr>
                                    </p:animEffect>
                                    <p:anim calcmode="lin" valueType="num">
                                      <p:cBhvr>
                                        <p:cTn id="19"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0"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332656"/>
            <a:ext cx="8229600" cy="4525963"/>
          </a:xfrm>
        </p:spPr>
        <p:txBody>
          <a:bodyPr/>
          <a:lstStyle/>
          <a:p>
            <a:pPr marL="0" indent="0" algn="just">
              <a:buNone/>
            </a:pPr>
            <a:r>
              <a:rPr lang="ar-IQ" b="1" dirty="0" smtClean="0">
                <a:solidFill>
                  <a:schemeClr val="accent5">
                    <a:lumMod val="75000"/>
                  </a:schemeClr>
                </a:solidFill>
                <a:ea typeface="+mj-ea"/>
                <a:cs typeface="Times New Roman"/>
              </a:rPr>
              <a:t>2- الطبقة العامة: </a:t>
            </a:r>
            <a:endParaRPr lang="ar-IQ" dirty="0" smtClean="0">
              <a:solidFill>
                <a:schemeClr val="accent5">
                  <a:lumMod val="75000"/>
                </a:schemeClr>
              </a:solidFill>
            </a:endParaRPr>
          </a:p>
          <a:p>
            <a:pPr marL="0" indent="0" algn="just">
              <a:buNone/>
            </a:pPr>
            <a:r>
              <a:rPr lang="ar-IQ" dirty="0" smtClean="0"/>
              <a:t>هذه </a:t>
            </a:r>
            <a:r>
              <a:rPr lang="ar-IQ" dirty="0"/>
              <a:t>الطبقة تكاد ان تكون محرومة من جميع الامتيازات في نطاق القانون العام والخاص مما أدى إلى قيام نزاع شديد بين الطبقيتين  في هذا العصر للمطالبة بالمساواة. وفي عام 494 ق.م. ثار العامة ضد الأشراف واعتصموا بتل خارج روما مهددين </a:t>
            </a:r>
            <a:r>
              <a:rPr lang="ar-IQ" dirty="0" smtClean="0"/>
              <a:t>بالانسحاب من </a:t>
            </a:r>
            <a:r>
              <a:rPr lang="ar-IQ" dirty="0"/>
              <a:t>روما وإنشاء مدينة لهم ولما راى الأشراف في ذلك خطرا يتهددهم ارتضوا ان يكون العامة حاكمان كان لهم حقان استثنائيان:</a:t>
            </a:r>
          </a:p>
        </p:txBody>
      </p:sp>
    </p:spTree>
    <p:extLst>
      <p:ext uri="{BB962C8B-B14F-4D97-AF65-F5344CB8AC3E}">
        <p14:creationId xmlns:p14="http://schemas.microsoft.com/office/powerpoint/2010/main" val="35964880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404664"/>
            <a:ext cx="8229600" cy="4525963"/>
          </a:xfrm>
        </p:spPr>
        <p:txBody>
          <a:bodyPr/>
          <a:lstStyle/>
          <a:p>
            <a:pPr marL="0" indent="0">
              <a:buNone/>
            </a:pPr>
            <a:r>
              <a:rPr lang="ar-IQ" dirty="0" smtClean="0">
                <a:solidFill>
                  <a:schemeClr val="accent5">
                    <a:lumMod val="75000"/>
                  </a:schemeClr>
                </a:solidFill>
              </a:rPr>
              <a:t>أ</a:t>
            </a:r>
            <a:r>
              <a:rPr lang="ar-IQ" dirty="0">
                <a:solidFill>
                  <a:schemeClr val="accent5">
                    <a:lumMod val="75000"/>
                  </a:schemeClr>
                </a:solidFill>
              </a:rPr>
              <a:t>. حق الاعتراض </a:t>
            </a:r>
            <a:r>
              <a:rPr lang="en-US" sz="4400" b="1" dirty="0">
                <a:solidFill>
                  <a:schemeClr val="accent5">
                    <a:lumMod val="75000"/>
                  </a:schemeClr>
                </a:solidFill>
                <a:latin typeface="+mj-lt"/>
                <a:ea typeface="+mj-ea"/>
                <a:cs typeface="+mj-cs"/>
              </a:rPr>
              <a:t>Veto)</a:t>
            </a:r>
            <a:r>
              <a:rPr lang="en-US" dirty="0">
                <a:solidFill>
                  <a:schemeClr val="accent5">
                    <a:lumMod val="75000"/>
                  </a:schemeClr>
                </a:solidFill>
              </a:rPr>
              <a:t> </a:t>
            </a:r>
            <a:r>
              <a:rPr lang="ar-IQ" sz="4400" b="1" dirty="0">
                <a:solidFill>
                  <a:schemeClr val="accent5">
                    <a:lumMod val="75000"/>
                  </a:schemeClr>
                </a:solidFill>
                <a:latin typeface="+mj-lt"/>
                <a:ea typeface="+mj-ea"/>
                <a:cs typeface="+mj-cs"/>
              </a:rPr>
              <a:t>) </a:t>
            </a:r>
            <a:r>
              <a:rPr lang="ar-IQ" dirty="0"/>
              <a:t>على القرارات الصادرة من حكام المدينة من مجلسي الشيوخ او الشعب التي يكون فيها إجحاف بمصالح العامة</a:t>
            </a:r>
            <a:r>
              <a:rPr lang="ar-IQ" dirty="0" smtClean="0"/>
              <a:t>.</a:t>
            </a:r>
          </a:p>
          <a:p>
            <a:pPr marL="0" indent="0">
              <a:buNone/>
            </a:pPr>
            <a:endParaRPr lang="ar-IQ" dirty="0"/>
          </a:p>
          <a:p>
            <a:pPr marL="0" lvl="0" indent="0" algn="just">
              <a:buNone/>
            </a:pPr>
            <a:r>
              <a:rPr lang="ar-IQ" dirty="0">
                <a:solidFill>
                  <a:schemeClr val="accent5">
                    <a:lumMod val="75000"/>
                  </a:schemeClr>
                </a:solidFill>
              </a:rPr>
              <a:t>ب. </a:t>
            </a:r>
            <a:r>
              <a:rPr lang="ar-IQ" dirty="0">
                <a:solidFill>
                  <a:prstClr val="black"/>
                </a:solidFill>
              </a:rPr>
              <a:t>اعتبار ذات الحاكم مصونة لأتمس فأي اعتداء على حكام العامة نحو السعي لتحقيق المساواة وعدم تشجيع الروح الانفصالية وتم لهم ذلك تدريجيا</a:t>
            </a:r>
            <a:r>
              <a:rPr lang="ar-IQ" dirty="0" smtClean="0">
                <a:solidFill>
                  <a:prstClr val="black"/>
                </a:solidFill>
              </a:rPr>
              <a:t>.</a:t>
            </a:r>
            <a:endParaRPr lang="ar-IQ" dirty="0"/>
          </a:p>
          <a:p>
            <a:pPr marL="0" indent="0">
              <a:buNone/>
            </a:pPr>
            <a:endParaRPr lang="ar-IQ" dirty="0"/>
          </a:p>
        </p:txBody>
      </p:sp>
    </p:spTree>
    <p:extLst>
      <p:ext uri="{BB962C8B-B14F-4D97-AF65-F5344CB8AC3E}">
        <p14:creationId xmlns:p14="http://schemas.microsoft.com/office/powerpoint/2010/main" val="32956145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5"/>
          </a:lnRef>
          <a:fillRef idx="1">
            <a:schemeClr val="lt1"/>
          </a:fillRef>
          <a:effectRef idx="0">
            <a:schemeClr val="accent5"/>
          </a:effectRef>
          <a:fontRef idx="minor">
            <a:schemeClr val="dk1"/>
          </a:fontRef>
        </p:style>
        <p:txBody>
          <a:bodyPr>
            <a:normAutofit/>
          </a:bodyPr>
          <a:lstStyle/>
          <a:p>
            <a:r>
              <a:rPr lang="ar-IQ" sz="4900" b="1" dirty="0" smtClean="0">
                <a:solidFill>
                  <a:srgbClr val="FF0000"/>
                </a:solidFill>
              </a:rPr>
              <a:t> </a:t>
            </a:r>
            <a:r>
              <a:rPr lang="ar-IQ" sz="4900" b="1" dirty="0" smtClean="0">
                <a:solidFill>
                  <a:schemeClr val="accent5">
                    <a:lumMod val="75000"/>
                  </a:schemeClr>
                </a:solidFill>
              </a:rPr>
              <a:t>ثانياً: الحاله </a:t>
            </a:r>
            <a:r>
              <a:rPr lang="ar-IQ" sz="4900" b="1" dirty="0">
                <a:solidFill>
                  <a:schemeClr val="accent5">
                    <a:lumMod val="75000"/>
                  </a:schemeClr>
                </a:solidFill>
              </a:rPr>
              <a:t>السیاسیه‌‌</a:t>
            </a:r>
          </a:p>
        </p:txBody>
      </p:sp>
      <p:sp>
        <p:nvSpPr>
          <p:cNvPr id="3" name="Content Placeholder 2"/>
          <p:cNvSpPr>
            <a:spLocks noGrp="1"/>
          </p:cNvSpPr>
          <p:nvPr>
            <p:ph idx="1"/>
          </p:nvPr>
        </p:nvSpPr>
        <p:spPr/>
        <p:txBody>
          <a:bodyPr/>
          <a:lstStyle/>
          <a:p>
            <a:pPr marL="0" indent="0" algn="just">
              <a:buNone/>
            </a:pPr>
            <a:r>
              <a:rPr lang="ar-IQ" dirty="0"/>
              <a:t>نتيجة للتطورات السياسية التي تعرضت لها روما وما أدت إليه ثورة الأشراف إلى </a:t>
            </a:r>
            <a:r>
              <a:rPr lang="ar-SA" dirty="0" smtClean="0"/>
              <a:t>ظ</a:t>
            </a:r>
            <a:r>
              <a:rPr lang="ar-IQ" dirty="0" smtClean="0"/>
              <a:t>هور </a:t>
            </a:r>
            <a:r>
              <a:rPr lang="ar-IQ" dirty="0"/>
              <a:t>القنصل أو الحاكم محل الملك حيث كان القنصل ينتخب من قبل الشعب والى جانب ذلك ظهر مجلس الشيوخ ومجلس الشعب.</a:t>
            </a:r>
          </a:p>
        </p:txBody>
      </p:sp>
    </p:spTree>
    <p:extLst>
      <p:ext uri="{BB962C8B-B14F-4D97-AF65-F5344CB8AC3E}">
        <p14:creationId xmlns:p14="http://schemas.microsoft.com/office/powerpoint/2010/main" val="9616224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1143000"/>
          </a:xfrm>
        </p:spPr>
        <p:txBody>
          <a:bodyPr>
            <a:noAutofit/>
          </a:bodyPr>
          <a:lstStyle/>
          <a:p>
            <a:r>
              <a:rPr lang="ar-IQ" b="1" dirty="0" smtClean="0">
                <a:solidFill>
                  <a:srgbClr val="C00000"/>
                </a:solidFill>
              </a:rPr>
              <a:t>القانون </a:t>
            </a:r>
            <a:r>
              <a:rPr lang="ar-IQ" b="1" dirty="0">
                <a:solidFill>
                  <a:srgbClr val="C00000"/>
                </a:solidFill>
              </a:rPr>
              <a:t>الروماني</a:t>
            </a:r>
          </a:p>
        </p:txBody>
      </p:sp>
      <p:sp>
        <p:nvSpPr>
          <p:cNvPr id="3" name="Content Placeholder 2"/>
          <p:cNvSpPr>
            <a:spLocks noGrp="1"/>
          </p:cNvSpPr>
          <p:nvPr>
            <p:ph idx="1"/>
          </p:nvPr>
        </p:nvSpPr>
        <p:spPr>
          <a:xfrm>
            <a:off x="457200" y="1196752"/>
            <a:ext cx="8229600" cy="4929411"/>
          </a:xfrm>
        </p:spPr>
        <p:txBody>
          <a:bodyPr/>
          <a:lstStyle/>
          <a:p>
            <a:pPr marL="0" indent="0" algn="just">
              <a:buNone/>
            </a:pPr>
            <a:r>
              <a:rPr lang="ar-IQ" dirty="0"/>
              <a:t>يقصد بالقانون الروماني:  مجموعة القواعد والنظم التي سادت المجتمع الروماني منذ انشاء مدينة روما عام 754 قبل الميلاد وحتى وفاة الامبراطور </a:t>
            </a:r>
            <a:r>
              <a:rPr lang="ar-IQ" dirty="0" smtClean="0"/>
              <a:t>جستنيان</a:t>
            </a:r>
            <a:r>
              <a:rPr lang="ar-SA" dirty="0" smtClean="0"/>
              <a:t> </a:t>
            </a:r>
            <a:r>
              <a:rPr lang="ar-IQ" dirty="0" smtClean="0"/>
              <a:t>وزوال</a:t>
            </a:r>
            <a:r>
              <a:rPr lang="ar-SA" dirty="0" smtClean="0"/>
              <a:t> الامبراطورية الرومانية عام 565</a:t>
            </a:r>
            <a:r>
              <a:rPr lang="ar-IQ" dirty="0" smtClean="0"/>
              <a:t>.</a:t>
            </a:r>
          </a:p>
          <a:p>
            <a:pPr marL="0" indent="0" algn="just">
              <a:buNone/>
            </a:pPr>
            <a:endParaRPr lang="ar-IQ" dirty="0"/>
          </a:p>
          <a:p>
            <a:pPr marL="0" indent="0">
              <a:buNone/>
            </a:pPr>
            <a:endParaRPr lang="ar-IQ" dirty="0"/>
          </a:p>
        </p:txBody>
      </p:sp>
      <p:graphicFrame>
        <p:nvGraphicFramePr>
          <p:cNvPr id="6" name="Diagram 5"/>
          <p:cNvGraphicFramePr/>
          <p:nvPr>
            <p:extLst>
              <p:ext uri="{D42A27DB-BD31-4B8C-83A1-F6EECF244321}">
                <p14:modId xmlns:p14="http://schemas.microsoft.com/office/powerpoint/2010/main" val="3183249876"/>
              </p:ext>
            </p:extLst>
          </p:nvPr>
        </p:nvGraphicFramePr>
        <p:xfrm>
          <a:off x="1835696" y="270892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630686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5"/>
          </a:lnRef>
          <a:fillRef idx="1">
            <a:schemeClr val="lt1"/>
          </a:fillRef>
          <a:effectRef idx="0">
            <a:schemeClr val="accent5"/>
          </a:effectRef>
          <a:fontRef idx="minor">
            <a:schemeClr val="dk1"/>
          </a:fontRef>
        </p:style>
        <p:txBody>
          <a:bodyPr/>
          <a:lstStyle/>
          <a:p>
            <a:r>
              <a:rPr lang="ar-IQ" b="1" dirty="0" smtClean="0">
                <a:solidFill>
                  <a:schemeClr val="accent5">
                    <a:lumMod val="75000"/>
                  </a:schemeClr>
                </a:solidFill>
              </a:rPr>
              <a:t>1-الحاكمان </a:t>
            </a:r>
            <a:r>
              <a:rPr lang="ar-IQ" b="1" dirty="0">
                <a:solidFill>
                  <a:schemeClr val="accent5">
                    <a:lumMod val="75000"/>
                  </a:schemeClr>
                </a:solidFill>
              </a:rPr>
              <a:t>(القنصلان) </a:t>
            </a:r>
          </a:p>
        </p:txBody>
      </p:sp>
      <p:sp>
        <p:nvSpPr>
          <p:cNvPr id="3" name="Content Placeholder 2"/>
          <p:cNvSpPr>
            <a:spLocks noGrp="1"/>
          </p:cNvSpPr>
          <p:nvPr>
            <p:ph idx="1"/>
          </p:nvPr>
        </p:nvSpPr>
        <p:spPr/>
        <p:txBody>
          <a:bodyPr/>
          <a:lstStyle/>
          <a:p>
            <a:pPr marL="0" indent="0" algn="just">
              <a:buNone/>
            </a:pPr>
            <a:r>
              <a:rPr lang="ar-IQ" dirty="0"/>
              <a:t>الحاكمان (القنصلان) حل حاكمان ينتخبان سنويا محل الملك  لرئاسة الدولة والامور القضائية والعسكرية عدا الامور الدينية والتي كان ينتخب لها قنصل يدعى الملك الديني.</a:t>
            </a:r>
          </a:p>
          <a:p>
            <a:pPr marL="0" indent="0" algn="just">
              <a:buNone/>
            </a:pPr>
            <a:r>
              <a:rPr lang="ar-IQ" dirty="0"/>
              <a:t>فسلطة الحاكم كانت شبيهة بالملك ولكن كانت تختلف عنها في المضمون بمعنى انه كان ينتخب سنويا من قبل الشعب.</a:t>
            </a:r>
          </a:p>
        </p:txBody>
      </p:sp>
    </p:spTree>
    <p:extLst>
      <p:ext uri="{BB962C8B-B14F-4D97-AF65-F5344CB8AC3E}">
        <p14:creationId xmlns:p14="http://schemas.microsoft.com/office/powerpoint/2010/main" val="5767717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5"/>
          </a:lnRef>
          <a:fillRef idx="1">
            <a:schemeClr val="lt1"/>
          </a:fillRef>
          <a:effectRef idx="0">
            <a:schemeClr val="accent5"/>
          </a:effectRef>
          <a:fontRef idx="minor">
            <a:schemeClr val="dk1"/>
          </a:fontRef>
        </p:style>
        <p:txBody>
          <a:bodyPr>
            <a:normAutofit fontScale="90000"/>
          </a:bodyPr>
          <a:lstStyle/>
          <a:p>
            <a:r>
              <a:rPr lang="ar-IQ" dirty="0"/>
              <a:t/>
            </a:r>
            <a:br>
              <a:rPr lang="ar-IQ" dirty="0"/>
            </a:br>
            <a:r>
              <a:rPr lang="ar-IQ" b="1" dirty="0">
                <a:solidFill>
                  <a:schemeClr val="accent5">
                    <a:lumMod val="75000"/>
                  </a:schemeClr>
                </a:solidFill>
              </a:rPr>
              <a:t>علل سبب ظهور حاكمان محل وجود حاكم واحد ؟</a:t>
            </a:r>
            <a:r>
              <a:rPr lang="ar-IQ" dirty="0">
                <a:solidFill>
                  <a:schemeClr val="accent5">
                    <a:lumMod val="75000"/>
                  </a:schemeClr>
                </a:solidFill>
              </a:rPr>
              <a:t> </a:t>
            </a:r>
            <a:r>
              <a:rPr lang="ar-IQ" dirty="0"/>
              <a:t/>
            </a:r>
            <a:br>
              <a:rPr lang="ar-IQ" dirty="0"/>
            </a:br>
            <a:endParaRPr lang="ar-IQ" sz="4900" b="1" dirty="0">
              <a:solidFill>
                <a:srgbClr val="FF0000"/>
              </a:solidFill>
            </a:endParaRPr>
          </a:p>
        </p:txBody>
      </p:sp>
      <p:sp>
        <p:nvSpPr>
          <p:cNvPr id="3" name="Content Placeholder 2"/>
          <p:cNvSpPr>
            <a:spLocks noGrp="1"/>
          </p:cNvSpPr>
          <p:nvPr>
            <p:ph idx="1"/>
          </p:nvPr>
        </p:nvSpPr>
        <p:spPr/>
        <p:txBody>
          <a:bodyPr/>
          <a:lstStyle/>
          <a:p>
            <a:pPr marL="0" indent="0">
              <a:buNone/>
            </a:pPr>
            <a:r>
              <a:rPr lang="ar-IQ" dirty="0"/>
              <a:t>السبب في ذلك هو تقليص سلطة الحاكم بحيث يستطيع اعترض احدهما على قرار الأخر. </a:t>
            </a:r>
          </a:p>
          <a:p>
            <a:pPr marL="0" indent="0">
              <a:buNone/>
            </a:pPr>
            <a:endParaRPr lang="ar-IQ" dirty="0"/>
          </a:p>
        </p:txBody>
      </p:sp>
    </p:spTree>
    <p:extLst>
      <p:ext uri="{BB962C8B-B14F-4D97-AF65-F5344CB8AC3E}">
        <p14:creationId xmlns:p14="http://schemas.microsoft.com/office/powerpoint/2010/main" val="18971927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5"/>
          </a:lnRef>
          <a:fillRef idx="1">
            <a:schemeClr val="lt1"/>
          </a:fillRef>
          <a:effectRef idx="0">
            <a:schemeClr val="accent5"/>
          </a:effectRef>
          <a:fontRef idx="minor">
            <a:schemeClr val="dk1"/>
          </a:fontRef>
        </p:style>
        <p:txBody>
          <a:bodyPr>
            <a:normAutofit/>
          </a:bodyPr>
          <a:lstStyle/>
          <a:p>
            <a:r>
              <a:rPr lang="ar-IQ" b="1" dirty="0">
                <a:solidFill>
                  <a:schemeClr val="accent5">
                    <a:lumMod val="75000"/>
                  </a:schemeClr>
                </a:solidFill>
              </a:rPr>
              <a:t>علل ظهور حكام إلى جانب القنصل؟ </a:t>
            </a:r>
          </a:p>
        </p:txBody>
      </p:sp>
      <p:sp>
        <p:nvSpPr>
          <p:cNvPr id="3" name="Content Placeholder 2"/>
          <p:cNvSpPr>
            <a:spLocks noGrp="1"/>
          </p:cNvSpPr>
          <p:nvPr>
            <p:ph idx="1"/>
          </p:nvPr>
        </p:nvSpPr>
        <p:spPr/>
        <p:txBody>
          <a:bodyPr>
            <a:normAutofit/>
          </a:bodyPr>
          <a:lstStyle/>
          <a:p>
            <a:pPr marL="0" indent="0" algn="just">
              <a:buNone/>
            </a:pPr>
            <a:r>
              <a:rPr lang="ar-IQ" dirty="0"/>
              <a:t>وذلك من اجل تقليص وتقيد سلطات القناصل ولان هؤلاء اختصوا ببعض سلطات القنصل وهؤلاء الحكام كانوا يعملون تحت أشراف وتوجيه القنصل في بداية الأمر ثم أصبحوا ينتخبون مباشرة من قبل الشعب. وهؤلاء الحكام هم: </a:t>
            </a:r>
          </a:p>
          <a:p>
            <a:pPr marL="0" indent="0">
              <a:buNone/>
            </a:pPr>
            <a:r>
              <a:rPr lang="ar-IQ" dirty="0"/>
              <a:t>. </a:t>
            </a:r>
          </a:p>
        </p:txBody>
      </p:sp>
    </p:spTree>
    <p:extLst>
      <p:ext uri="{BB962C8B-B14F-4D97-AF65-F5344CB8AC3E}">
        <p14:creationId xmlns:p14="http://schemas.microsoft.com/office/powerpoint/2010/main" val="24537061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5"/>
          </a:lnRef>
          <a:fillRef idx="1">
            <a:schemeClr val="lt1"/>
          </a:fillRef>
          <a:effectRef idx="0">
            <a:schemeClr val="accent5"/>
          </a:effectRef>
          <a:fontRef idx="minor">
            <a:schemeClr val="dk1"/>
          </a:fontRef>
        </p:style>
        <p:txBody>
          <a:bodyPr/>
          <a:lstStyle/>
          <a:p>
            <a:r>
              <a:rPr lang="ar-IQ" b="1" dirty="0">
                <a:solidFill>
                  <a:schemeClr val="accent5">
                    <a:lumMod val="75000"/>
                  </a:schemeClr>
                </a:solidFill>
              </a:rPr>
              <a:t>أ. </a:t>
            </a:r>
            <a:r>
              <a:rPr lang="ar-IQ" b="1" dirty="0" smtClean="0">
                <a:solidFill>
                  <a:schemeClr val="accent5">
                    <a:lumMod val="75000"/>
                  </a:schemeClr>
                </a:solidFill>
              </a:rPr>
              <a:t>حاكم الإحصاء: السنسور</a:t>
            </a:r>
            <a:r>
              <a:rPr lang="en-US" b="1" dirty="0" smtClean="0">
                <a:solidFill>
                  <a:schemeClr val="accent5">
                    <a:lumMod val="75000"/>
                  </a:schemeClr>
                </a:solidFill>
              </a:rPr>
              <a:t>Censor ) </a:t>
            </a:r>
            <a:r>
              <a:rPr lang="ar-IQ" b="1" dirty="0" smtClean="0">
                <a:solidFill>
                  <a:schemeClr val="accent5">
                    <a:lumMod val="75000"/>
                  </a:schemeClr>
                </a:solidFill>
              </a:rPr>
              <a:t>)</a:t>
            </a:r>
            <a:endParaRPr lang="ar-IQ" dirty="0">
              <a:solidFill>
                <a:schemeClr val="accent5">
                  <a:lumMod val="75000"/>
                </a:schemeClr>
              </a:solidFill>
            </a:endParaRPr>
          </a:p>
        </p:txBody>
      </p:sp>
      <p:sp>
        <p:nvSpPr>
          <p:cNvPr id="3" name="Content Placeholder 2"/>
          <p:cNvSpPr>
            <a:spLocks noGrp="1"/>
          </p:cNvSpPr>
          <p:nvPr>
            <p:ph idx="1"/>
          </p:nvPr>
        </p:nvSpPr>
        <p:spPr/>
        <p:txBody>
          <a:bodyPr/>
          <a:lstStyle/>
          <a:p>
            <a:pPr marL="0" indent="0" algn="just">
              <a:buNone/>
            </a:pPr>
            <a:r>
              <a:rPr lang="ar-IQ" dirty="0"/>
              <a:t>مركز وظيفي أنشاه الرومان عام 435 ق.م. يشغله موظف عام مهمته:</a:t>
            </a:r>
          </a:p>
          <a:p>
            <a:pPr marL="0" indent="0" algn="just">
              <a:buNone/>
            </a:pPr>
            <a:r>
              <a:rPr lang="ar-IQ" dirty="0"/>
              <a:t>1-  إحصاء أعداد المواطنين الرومان </a:t>
            </a:r>
          </a:p>
          <a:p>
            <a:pPr marL="0" indent="0" algn="just">
              <a:buNone/>
            </a:pPr>
            <a:r>
              <a:rPr lang="ar-IQ" dirty="0"/>
              <a:t>2- وثروت المواطنين . </a:t>
            </a:r>
          </a:p>
        </p:txBody>
      </p:sp>
    </p:spTree>
    <p:extLst>
      <p:ext uri="{BB962C8B-B14F-4D97-AF65-F5344CB8AC3E}">
        <p14:creationId xmlns:p14="http://schemas.microsoft.com/office/powerpoint/2010/main" val="20914717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5"/>
          </a:lnRef>
          <a:fillRef idx="1">
            <a:schemeClr val="lt1"/>
          </a:fillRef>
          <a:effectRef idx="0">
            <a:schemeClr val="accent5"/>
          </a:effectRef>
          <a:fontRef idx="minor">
            <a:schemeClr val="dk1"/>
          </a:fontRef>
        </p:style>
        <p:txBody>
          <a:bodyPr>
            <a:normAutofit fontScale="90000"/>
          </a:bodyPr>
          <a:lstStyle/>
          <a:p>
            <a:r>
              <a:rPr lang="ar-IQ" sz="4900" b="1" dirty="0" smtClean="0">
                <a:solidFill>
                  <a:schemeClr val="accent5">
                    <a:lumMod val="75000"/>
                  </a:schemeClr>
                </a:solidFill>
              </a:rPr>
              <a:t/>
            </a:r>
            <a:br>
              <a:rPr lang="ar-IQ" sz="4900" b="1" dirty="0" smtClean="0">
                <a:solidFill>
                  <a:schemeClr val="accent5">
                    <a:lumMod val="75000"/>
                  </a:schemeClr>
                </a:solidFill>
              </a:rPr>
            </a:br>
            <a:r>
              <a:rPr lang="ar-IQ" sz="4900" b="1" dirty="0" smtClean="0">
                <a:solidFill>
                  <a:schemeClr val="accent5">
                    <a:lumMod val="75000"/>
                  </a:schemeClr>
                </a:solidFill>
              </a:rPr>
              <a:t>ب</a:t>
            </a:r>
            <a:r>
              <a:rPr lang="ar-IQ" sz="4900" b="1" dirty="0">
                <a:solidFill>
                  <a:schemeClr val="accent5">
                    <a:lumMod val="75000"/>
                  </a:schemeClr>
                </a:solidFill>
              </a:rPr>
              <a:t>. الكويستور </a:t>
            </a:r>
            <a:r>
              <a:rPr lang="en-US" sz="4900" b="1" dirty="0" err="1">
                <a:solidFill>
                  <a:schemeClr val="accent5">
                    <a:lumMod val="75000"/>
                  </a:schemeClr>
                </a:solidFill>
              </a:rPr>
              <a:t>Queastor</a:t>
            </a:r>
            <a:r>
              <a:rPr lang="en-US" sz="4900" b="1" dirty="0">
                <a:solidFill>
                  <a:schemeClr val="accent5">
                    <a:lumMod val="75000"/>
                  </a:schemeClr>
                </a:solidFill>
              </a:rPr>
              <a:t>)</a:t>
            </a:r>
            <a:r>
              <a:rPr lang="en-US" dirty="0">
                <a:solidFill>
                  <a:schemeClr val="accent5">
                    <a:lumMod val="75000"/>
                  </a:schemeClr>
                </a:solidFill>
              </a:rPr>
              <a:t> </a:t>
            </a:r>
            <a:r>
              <a:rPr lang="ar-IQ" dirty="0">
                <a:solidFill>
                  <a:schemeClr val="accent5">
                    <a:lumMod val="75000"/>
                  </a:schemeClr>
                </a:solidFill>
              </a:rPr>
              <a:t> </a:t>
            </a:r>
            <a:r>
              <a:rPr lang="ar-IQ" b="1" dirty="0">
                <a:solidFill>
                  <a:schemeClr val="accent5">
                    <a:lumMod val="75000"/>
                  </a:schemeClr>
                </a:solidFill>
              </a:rPr>
              <a:t>)</a:t>
            </a:r>
            <a:r>
              <a:rPr lang="ar-IQ" dirty="0">
                <a:solidFill>
                  <a:schemeClr val="accent5">
                    <a:lumMod val="75000"/>
                  </a:schemeClr>
                </a:solidFill>
              </a:rPr>
              <a:t/>
            </a:r>
            <a:br>
              <a:rPr lang="ar-IQ" dirty="0">
                <a:solidFill>
                  <a:schemeClr val="accent5">
                    <a:lumMod val="75000"/>
                  </a:schemeClr>
                </a:solidFill>
              </a:rPr>
            </a:br>
            <a:endParaRPr lang="ar-IQ" sz="4900" b="1" dirty="0">
              <a:solidFill>
                <a:schemeClr val="accent5">
                  <a:lumMod val="75000"/>
                </a:schemeClr>
              </a:solidFill>
            </a:endParaRPr>
          </a:p>
        </p:txBody>
      </p:sp>
      <p:sp>
        <p:nvSpPr>
          <p:cNvPr id="3" name="Content Placeholder 2"/>
          <p:cNvSpPr>
            <a:spLocks noGrp="1"/>
          </p:cNvSpPr>
          <p:nvPr>
            <p:ph idx="1"/>
          </p:nvPr>
        </p:nvSpPr>
        <p:spPr/>
        <p:txBody>
          <a:bodyPr/>
          <a:lstStyle/>
          <a:p>
            <a:pPr marL="0" indent="0" algn="just">
              <a:buNone/>
            </a:pPr>
            <a:r>
              <a:rPr lang="ar-IQ" dirty="0"/>
              <a:t>وهو منصب شخص ابتداء عمله كمساعد يختاره القنصل لمساعدته في الامور المالية والقضايا الجنائية لكنه من عام 420 ق.م. أصبح الشعب  يختار من قبل الشعب مثل القنصل.</a:t>
            </a:r>
          </a:p>
          <a:p>
            <a:pPr marL="0" indent="0">
              <a:buNone/>
            </a:pPr>
            <a:endParaRPr lang="ar-IQ" dirty="0"/>
          </a:p>
        </p:txBody>
      </p:sp>
    </p:spTree>
    <p:extLst>
      <p:ext uri="{BB962C8B-B14F-4D97-AF65-F5344CB8AC3E}">
        <p14:creationId xmlns:p14="http://schemas.microsoft.com/office/powerpoint/2010/main" val="27572717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5"/>
          </a:lnRef>
          <a:fillRef idx="1">
            <a:schemeClr val="lt1"/>
          </a:fillRef>
          <a:effectRef idx="0">
            <a:schemeClr val="accent5"/>
          </a:effectRef>
          <a:fontRef idx="minor">
            <a:schemeClr val="dk1"/>
          </a:fontRef>
        </p:style>
        <p:txBody>
          <a:bodyPr>
            <a:normAutofit/>
          </a:bodyPr>
          <a:lstStyle/>
          <a:p>
            <a:r>
              <a:rPr lang="ar-IQ" b="1" dirty="0">
                <a:solidFill>
                  <a:schemeClr val="accent5">
                    <a:lumMod val="75000"/>
                  </a:schemeClr>
                </a:solidFill>
              </a:rPr>
              <a:t>ج. حكام الأسواق</a:t>
            </a:r>
          </a:p>
        </p:txBody>
      </p:sp>
      <p:sp>
        <p:nvSpPr>
          <p:cNvPr id="3" name="Content Placeholder 2"/>
          <p:cNvSpPr>
            <a:spLocks noGrp="1"/>
          </p:cNvSpPr>
          <p:nvPr>
            <p:ph idx="1"/>
          </p:nvPr>
        </p:nvSpPr>
        <p:spPr/>
        <p:txBody>
          <a:bodyPr>
            <a:normAutofit fontScale="92500"/>
          </a:bodyPr>
          <a:lstStyle/>
          <a:p>
            <a:pPr marL="0" indent="0" algn="just">
              <a:buNone/>
            </a:pPr>
            <a:r>
              <a:rPr lang="ar-IQ" dirty="0"/>
              <a:t>استنادا  الى قوانين لسيليا انشأت وظيفة حكام الاسواق عام 367 ق. م. ومهمته هؤلاء تشمل :</a:t>
            </a:r>
          </a:p>
          <a:p>
            <a:pPr marL="0" indent="0" algn="just">
              <a:buNone/>
            </a:pPr>
            <a:r>
              <a:rPr lang="ar-IQ" dirty="0"/>
              <a:t>1- الأشراف على الأسواق العامة والمحلات العامة. </a:t>
            </a:r>
          </a:p>
          <a:p>
            <a:pPr marL="0" indent="0" algn="just">
              <a:buNone/>
            </a:pPr>
            <a:r>
              <a:rPr lang="ar-IQ" dirty="0"/>
              <a:t>2- ومراقبة بيع الأرقاء والمواشي فيها, وحسم الخصومات التي تنشا بصددها.</a:t>
            </a:r>
          </a:p>
          <a:p>
            <a:pPr marL="0" indent="0" algn="just">
              <a:buNone/>
            </a:pPr>
            <a:r>
              <a:rPr lang="ar-IQ" dirty="0"/>
              <a:t>4- توفير المواد الغذائية للمدينة. </a:t>
            </a:r>
          </a:p>
          <a:p>
            <a:pPr marL="0" indent="0" algn="just">
              <a:buNone/>
            </a:pPr>
            <a:r>
              <a:rPr lang="ar-IQ" dirty="0"/>
              <a:t>5- ومراقبة غلاء الأسعار خصوصا منها القمح.</a:t>
            </a:r>
          </a:p>
          <a:p>
            <a:pPr marL="0" indent="0" algn="just">
              <a:buNone/>
            </a:pPr>
            <a:r>
              <a:rPr lang="ar-IQ" dirty="0"/>
              <a:t>6- صلاحيات القضائية متخصصة فقط ببيع الرقيق و الحيوانات.</a:t>
            </a:r>
          </a:p>
          <a:p>
            <a:pPr marL="0" indent="0">
              <a:buNone/>
            </a:pPr>
            <a:endParaRPr lang="ar-IQ" dirty="0"/>
          </a:p>
        </p:txBody>
      </p:sp>
    </p:spTree>
    <p:extLst>
      <p:ext uri="{BB962C8B-B14F-4D97-AF65-F5344CB8AC3E}">
        <p14:creationId xmlns:p14="http://schemas.microsoft.com/office/powerpoint/2010/main" val="6629688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additive="base">
                                        <p:cTn id="2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 calcmode="lin" valueType="num">
                                      <p:cBhvr additive="base">
                                        <p:cTn id="2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additive="base">
                                        <p:cTn id="3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3">
                                            <p:txEl>
                                              <p:pRg st="5" end="5"/>
                                            </p:txEl>
                                          </p:spTgt>
                                        </p:tgtEl>
                                        <p:attrNameLst>
                                          <p:attrName>style.visibility</p:attrName>
                                        </p:attrNameLst>
                                      </p:cBhvr>
                                      <p:to>
                                        <p:strVal val="visible"/>
                                      </p:to>
                                    </p:set>
                                    <p:anim calcmode="lin" valueType="num">
                                      <p:cBhvr additive="base">
                                        <p:cTn id="4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5"/>
          </a:lnRef>
          <a:fillRef idx="1">
            <a:schemeClr val="lt1"/>
          </a:fillRef>
          <a:effectRef idx="0">
            <a:schemeClr val="accent5"/>
          </a:effectRef>
          <a:fontRef idx="minor">
            <a:schemeClr val="dk1"/>
          </a:fontRef>
        </p:style>
        <p:txBody>
          <a:bodyPr/>
          <a:lstStyle/>
          <a:p>
            <a:r>
              <a:rPr lang="ar-IQ" b="1" dirty="0">
                <a:solidFill>
                  <a:schemeClr val="accent5">
                    <a:lumMod val="75000"/>
                  </a:schemeClr>
                </a:solidFill>
              </a:rPr>
              <a:t>د. الحاكم القضائي (البريتور)</a:t>
            </a:r>
            <a:endParaRPr lang="ar-IQ" dirty="0">
              <a:solidFill>
                <a:schemeClr val="accent5">
                  <a:lumMod val="75000"/>
                </a:schemeClr>
              </a:solidFill>
            </a:endParaRPr>
          </a:p>
        </p:txBody>
      </p:sp>
      <p:sp>
        <p:nvSpPr>
          <p:cNvPr id="3" name="Content Placeholder 2"/>
          <p:cNvSpPr>
            <a:spLocks noGrp="1"/>
          </p:cNvSpPr>
          <p:nvPr>
            <p:ph idx="1"/>
          </p:nvPr>
        </p:nvSpPr>
        <p:spPr/>
        <p:txBody>
          <a:bodyPr/>
          <a:lstStyle/>
          <a:p>
            <a:pPr marL="0" indent="0" algn="just">
              <a:buNone/>
            </a:pPr>
            <a:r>
              <a:rPr lang="ar-IQ" dirty="0"/>
              <a:t>أنشأت هذه الوظيفة القضائية عام 367 ق.م. ليتولى القضاء على المسائل المدنية بين المواطنين ولذلك كان يسمى بالبريتور المدني وذلك تخفيف لمهام القنصل.</a:t>
            </a:r>
          </a:p>
          <a:p>
            <a:pPr marL="0" indent="0" algn="just">
              <a:buNone/>
            </a:pPr>
            <a:r>
              <a:rPr lang="ar-IQ" dirty="0"/>
              <a:t>البريتور كان يستع لادعاءات الطرفين ويحدد نقاط النزاع. ثم يختار الطرفان القاضي الذي يحكم في النزاع. أو يختاره البريتور وعليه فأن دور البريتور يشبه دور قاضي التحقيق في الوقت الحاضر.</a:t>
            </a:r>
          </a:p>
          <a:p>
            <a:pPr marL="0" indent="0">
              <a:buNone/>
            </a:pPr>
            <a:endParaRPr lang="ar-IQ" dirty="0"/>
          </a:p>
        </p:txBody>
      </p:sp>
    </p:spTree>
    <p:extLst>
      <p:ext uri="{BB962C8B-B14F-4D97-AF65-F5344CB8AC3E}">
        <p14:creationId xmlns:p14="http://schemas.microsoft.com/office/powerpoint/2010/main" val="8500119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5"/>
          </a:lnRef>
          <a:fillRef idx="1">
            <a:schemeClr val="lt1"/>
          </a:fillRef>
          <a:effectRef idx="0">
            <a:schemeClr val="accent5"/>
          </a:effectRef>
          <a:fontRef idx="minor">
            <a:schemeClr val="dk1"/>
          </a:fontRef>
        </p:style>
        <p:txBody>
          <a:bodyPr>
            <a:normAutofit/>
          </a:bodyPr>
          <a:lstStyle/>
          <a:p>
            <a:r>
              <a:rPr lang="ar-IQ" b="1" dirty="0" smtClean="0">
                <a:solidFill>
                  <a:schemeClr val="accent5">
                    <a:lumMod val="75000"/>
                  </a:schemeClr>
                </a:solidFill>
              </a:rPr>
              <a:t>2- </a:t>
            </a:r>
            <a:r>
              <a:rPr lang="ar-IQ" b="1" dirty="0">
                <a:solidFill>
                  <a:schemeClr val="accent5">
                    <a:lumMod val="75000"/>
                  </a:schemeClr>
                </a:solidFill>
              </a:rPr>
              <a:t>مجلس الشيوخ (</a:t>
            </a:r>
            <a:r>
              <a:rPr lang="en-US" b="1" dirty="0" err="1">
                <a:solidFill>
                  <a:schemeClr val="accent5">
                    <a:lumMod val="75000"/>
                  </a:schemeClr>
                </a:solidFill>
              </a:rPr>
              <a:t>Centor</a:t>
            </a:r>
            <a:r>
              <a:rPr lang="ar-IQ" b="1" dirty="0">
                <a:solidFill>
                  <a:schemeClr val="accent5">
                    <a:lumMod val="75000"/>
                  </a:schemeClr>
                </a:solidFill>
              </a:rPr>
              <a:t>)</a:t>
            </a:r>
          </a:p>
        </p:txBody>
      </p:sp>
      <p:sp>
        <p:nvSpPr>
          <p:cNvPr id="3" name="Content Placeholder 2"/>
          <p:cNvSpPr>
            <a:spLocks noGrp="1"/>
          </p:cNvSpPr>
          <p:nvPr>
            <p:ph idx="1"/>
          </p:nvPr>
        </p:nvSpPr>
        <p:spPr/>
        <p:txBody>
          <a:bodyPr/>
          <a:lstStyle/>
          <a:p>
            <a:pPr marL="0" indent="0" algn="just">
              <a:buNone/>
            </a:pPr>
            <a:r>
              <a:rPr lang="ar-IQ" dirty="0"/>
              <a:t> بقي هذا المجلس استشاريا ومن طبقة الأشراف كما كان علية الحال في في العهد الملكي وكان يختار اعضاؤه من قبل القنصل ثم السنسور.</a:t>
            </a:r>
          </a:p>
        </p:txBody>
      </p:sp>
    </p:spTree>
    <p:extLst>
      <p:ext uri="{BB962C8B-B14F-4D97-AF65-F5344CB8AC3E}">
        <p14:creationId xmlns:p14="http://schemas.microsoft.com/office/powerpoint/2010/main" val="8865914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5"/>
          </a:lnRef>
          <a:fillRef idx="1">
            <a:schemeClr val="lt1"/>
          </a:fillRef>
          <a:effectRef idx="0">
            <a:schemeClr val="accent5"/>
          </a:effectRef>
          <a:fontRef idx="minor">
            <a:schemeClr val="dk1"/>
          </a:fontRef>
        </p:style>
        <p:txBody>
          <a:bodyPr/>
          <a:lstStyle/>
          <a:p>
            <a:r>
              <a:rPr lang="ar-IQ" b="1" dirty="0" smtClean="0">
                <a:solidFill>
                  <a:schemeClr val="accent5">
                    <a:lumMod val="75000"/>
                  </a:schemeClr>
                </a:solidFill>
              </a:rPr>
              <a:t>3- مجلس </a:t>
            </a:r>
            <a:r>
              <a:rPr lang="ar-IQ" b="1" dirty="0">
                <a:solidFill>
                  <a:schemeClr val="accent5">
                    <a:lumMod val="75000"/>
                  </a:schemeClr>
                </a:solidFill>
              </a:rPr>
              <a:t>الشعب</a:t>
            </a:r>
            <a:endParaRPr lang="ar-IQ" dirty="0">
              <a:solidFill>
                <a:schemeClr val="accent5">
                  <a:lumMod val="75000"/>
                </a:schemeClr>
              </a:solidFill>
            </a:endParaRPr>
          </a:p>
        </p:txBody>
      </p:sp>
      <p:sp>
        <p:nvSpPr>
          <p:cNvPr id="3" name="Content Placeholder 2"/>
          <p:cNvSpPr>
            <a:spLocks noGrp="1"/>
          </p:cNvSpPr>
          <p:nvPr>
            <p:ph idx="1"/>
          </p:nvPr>
        </p:nvSpPr>
        <p:spPr/>
        <p:txBody>
          <a:bodyPr/>
          <a:lstStyle/>
          <a:p>
            <a:pPr marL="0" indent="0" algn="just">
              <a:buNone/>
            </a:pPr>
            <a:r>
              <a:rPr lang="ar-IQ" dirty="0"/>
              <a:t>في هذا العهد اصبح لمجالس الشعب </a:t>
            </a:r>
          </a:p>
          <a:p>
            <a:pPr marL="0" indent="0" algn="just">
              <a:buNone/>
            </a:pPr>
            <a:r>
              <a:rPr lang="ar-IQ" dirty="0"/>
              <a:t>1- حق اختيار الحكام الجمهوريين </a:t>
            </a:r>
          </a:p>
          <a:p>
            <a:pPr marL="0" indent="0" algn="just">
              <a:buNone/>
            </a:pPr>
            <a:r>
              <a:rPr lang="ar-IQ" dirty="0"/>
              <a:t>2- والاقتراع على مشروعات القوانين التي يتقدم بها القناصل 3- اصبح لهماختصاص قضائي في الامور الجنائية. انواع مجلس الشعب هي:</a:t>
            </a:r>
          </a:p>
        </p:txBody>
      </p:sp>
    </p:spTree>
    <p:extLst>
      <p:ext uri="{BB962C8B-B14F-4D97-AF65-F5344CB8AC3E}">
        <p14:creationId xmlns:p14="http://schemas.microsoft.com/office/powerpoint/2010/main" val="27219711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5"/>
          </a:lnRef>
          <a:fillRef idx="1">
            <a:schemeClr val="lt1"/>
          </a:fillRef>
          <a:effectRef idx="0">
            <a:schemeClr val="accent5"/>
          </a:effectRef>
          <a:fontRef idx="minor">
            <a:schemeClr val="dk1"/>
          </a:fontRef>
        </p:style>
        <p:txBody>
          <a:bodyPr>
            <a:normAutofit/>
          </a:bodyPr>
          <a:lstStyle/>
          <a:p>
            <a:r>
              <a:rPr lang="ar-IQ" b="1" dirty="0">
                <a:solidFill>
                  <a:schemeClr val="accent5">
                    <a:lumMod val="75000"/>
                  </a:schemeClr>
                </a:solidFill>
              </a:rPr>
              <a:t>أ. مجالس الشعب الثلاثية القديمة </a:t>
            </a:r>
          </a:p>
        </p:txBody>
      </p:sp>
      <p:sp>
        <p:nvSpPr>
          <p:cNvPr id="3" name="Content Placeholder 2"/>
          <p:cNvSpPr>
            <a:spLocks noGrp="1"/>
          </p:cNvSpPr>
          <p:nvPr>
            <p:ph idx="1"/>
          </p:nvPr>
        </p:nvSpPr>
        <p:spPr/>
        <p:txBody>
          <a:bodyPr/>
          <a:lstStyle/>
          <a:p>
            <a:pPr marL="0" indent="0" algn="just">
              <a:buNone/>
            </a:pPr>
            <a:r>
              <a:rPr lang="ar-IQ" dirty="0"/>
              <a:t>والتي كانت موجودة في العصر الملكي والتي كانت مقصورة على الأشراف. وفي هذه المرحلة قلصت اختصاصاتها لتشمل :</a:t>
            </a:r>
          </a:p>
          <a:p>
            <a:pPr marL="0" indent="0" algn="just">
              <a:buNone/>
            </a:pPr>
            <a:r>
              <a:rPr lang="ar-IQ" dirty="0"/>
              <a:t> 1- تغيير نظام الآسرة بالتبني .</a:t>
            </a:r>
          </a:p>
          <a:p>
            <a:pPr marL="0" indent="0" algn="just">
              <a:buNone/>
            </a:pPr>
            <a:r>
              <a:rPr lang="ar-IQ" dirty="0"/>
              <a:t>2- انتقال أموالها بالوصايا فقط.</a:t>
            </a:r>
          </a:p>
          <a:p>
            <a:pPr marL="0" indent="0">
              <a:buNone/>
            </a:pPr>
            <a:endParaRPr lang="ar-IQ" dirty="0"/>
          </a:p>
        </p:txBody>
      </p:sp>
    </p:spTree>
    <p:extLst>
      <p:ext uri="{BB962C8B-B14F-4D97-AF65-F5344CB8AC3E}">
        <p14:creationId xmlns:p14="http://schemas.microsoft.com/office/powerpoint/2010/main" val="39753450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additive="base">
                                        <p:cTn id="14"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additive="base">
                                        <p:cTn id="20"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additive="base">
                                        <p:cTn id="26"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normAutofit fontScale="90000"/>
          </a:bodyPr>
          <a:lstStyle/>
          <a:p>
            <a:r>
              <a:rPr lang="ar-IQ" sz="4900" b="1" dirty="0" smtClean="0">
                <a:solidFill>
                  <a:srgbClr val="FF0000"/>
                </a:solidFill>
              </a:rPr>
              <a:t/>
            </a:r>
            <a:br>
              <a:rPr lang="ar-IQ" sz="4900" b="1" dirty="0" smtClean="0">
                <a:solidFill>
                  <a:srgbClr val="FF0000"/>
                </a:solidFill>
              </a:rPr>
            </a:br>
            <a:r>
              <a:rPr lang="ar-IQ" sz="4900" b="1" dirty="0" smtClean="0">
                <a:solidFill>
                  <a:schemeClr val="tx1"/>
                </a:solidFill>
              </a:rPr>
              <a:t>النظم </a:t>
            </a:r>
            <a:r>
              <a:rPr lang="ar-IQ" sz="4900" b="1" dirty="0">
                <a:solidFill>
                  <a:schemeClr val="tx1"/>
                </a:solidFill>
              </a:rPr>
              <a:t>السياسي والقانوني للدولة الرومانية </a:t>
            </a:r>
            <a:r>
              <a:rPr lang="ar-IQ" dirty="0"/>
              <a:t/>
            </a:r>
            <a:br>
              <a:rPr lang="ar-IQ" dirty="0"/>
            </a:br>
            <a:endParaRPr lang="ar-IQ" dirty="0"/>
          </a:p>
        </p:txBody>
      </p:sp>
      <p:graphicFrame>
        <p:nvGraphicFramePr>
          <p:cNvPr id="4" name="Diagram 3"/>
          <p:cNvGraphicFramePr/>
          <p:nvPr>
            <p:extLst>
              <p:ext uri="{D42A27DB-BD31-4B8C-83A1-F6EECF244321}">
                <p14:modId xmlns:p14="http://schemas.microsoft.com/office/powerpoint/2010/main" val="691047280"/>
              </p:ext>
            </p:extLst>
          </p:nvPr>
        </p:nvGraphicFramePr>
        <p:xfrm>
          <a:off x="395536" y="1772816"/>
          <a:ext cx="8280920" cy="41764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3879429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5"/>
          </a:lnRef>
          <a:fillRef idx="1">
            <a:schemeClr val="lt1"/>
          </a:fillRef>
          <a:effectRef idx="0">
            <a:schemeClr val="accent5"/>
          </a:effectRef>
          <a:fontRef idx="minor">
            <a:schemeClr val="dk1"/>
          </a:fontRef>
        </p:style>
        <p:txBody>
          <a:bodyPr/>
          <a:lstStyle/>
          <a:p>
            <a:r>
              <a:rPr lang="ar-IQ" b="1" dirty="0">
                <a:solidFill>
                  <a:schemeClr val="accent5">
                    <a:lumMod val="75000"/>
                  </a:schemeClr>
                </a:solidFill>
              </a:rPr>
              <a:t>ب. مجالس القبائل</a:t>
            </a:r>
            <a:endParaRPr lang="ar-IQ" dirty="0">
              <a:solidFill>
                <a:schemeClr val="accent5">
                  <a:lumMod val="75000"/>
                </a:schemeClr>
              </a:solidFill>
            </a:endParaRPr>
          </a:p>
        </p:txBody>
      </p:sp>
      <p:sp>
        <p:nvSpPr>
          <p:cNvPr id="3" name="Content Placeholder 2"/>
          <p:cNvSpPr>
            <a:spLocks noGrp="1"/>
          </p:cNvSpPr>
          <p:nvPr>
            <p:ph idx="1"/>
          </p:nvPr>
        </p:nvSpPr>
        <p:spPr/>
        <p:txBody>
          <a:bodyPr/>
          <a:lstStyle/>
          <a:p>
            <a:pPr marL="0" indent="0" algn="just">
              <a:buNone/>
            </a:pPr>
            <a:r>
              <a:rPr lang="ar-IQ" dirty="0"/>
              <a:t>وهي مجالس تضم الاشراف والعامة وتشكل طبقا للتقسيم الاقليمي للمدينة, وكان أهم اختصاص لها هو انتخاب الحكام المحققين وحكام الأسواق.</a:t>
            </a:r>
          </a:p>
        </p:txBody>
      </p:sp>
    </p:spTree>
    <p:extLst>
      <p:ext uri="{BB962C8B-B14F-4D97-AF65-F5344CB8AC3E}">
        <p14:creationId xmlns:p14="http://schemas.microsoft.com/office/powerpoint/2010/main" val="19540550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5"/>
          </a:lnRef>
          <a:fillRef idx="1">
            <a:schemeClr val="lt1"/>
          </a:fillRef>
          <a:effectRef idx="0">
            <a:schemeClr val="accent5"/>
          </a:effectRef>
          <a:fontRef idx="minor">
            <a:schemeClr val="dk1"/>
          </a:fontRef>
        </p:style>
        <p:txBody>
          <a:bodyPr>
            <a:normAutofit/>
          </a:bodyPr>
          <a:lstStyle/>
          <a:p>
            <a:r>
              <a:rPr lang="ar-IQ" b="1" dirty="0">
                <a:solidFill>
                  <a:schemeClr val="accent5">
                    <a:lumMod val="75000"/>
                  </a:schemeClr>
                </a:solidFill>
              </a:rPr>
              <a:t>ج. مجالس الوحدات المئوية الجديدة</a:t>
            </a:r>
          </a:p>
        </p:txBody>
      </p:sp>
      <p:sp>
        <p:nvSpPr>
          <p:cNvPr id="3" name="Content Placeholder 2"/>
          <p:cNvSpPr>
            <a:spLocks noGrp="1"/>
          </p:cNvSpPr>
          <p:nvPr>
            <p:ph idx="1"/>
          </p:nvPr>
        </p:nvSpPr>
        <p:spPr/>
        <p:txBody>
          <a:bodyPr>
            <a:normAutofit/>
          </a:bodyPr>
          <a:lstStyle/>
          <a:p>
            <a:pPr marL="0" indent="0" algn="just">
              <a:buNone/>
            </a:pPr>
            <a:r>
              <a:rPr lang="ar-IQ" dirty="0"/>
              <a:t> شكلت هذه المجالس في عهد  الملك سرفيوس توليوس فقد قسمت القبائل إلى خمس طبقات  وكل طبقة الى وحدة مئوية وكانت تتكون من الأشراف والعامة. وهي ذات طابع عسكري واختصاص هذه المجالس كان انتخاب  القناصل والحكام  القضائيين وحكام الأسواق.</a:t>
            </a:r>
          </a:p>
        </p:txBody>
      </p:sp>
    </p:spTree>
    <p:extLst>
      <p:ext uri="{BB962C8B-B14F-4D97-AF65-F5344CB8AC3E}">
        <p14:creationId xmlns:p14="http://schemas.microsoft.com/office/powerpoint/2010/main" val="1197654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5"/>
          </a:lnRef>
          <a:fillRef idx="1">
            <a:schemeClr val="lt1"/>
          </a:fillRef>
          <a:effectRef idx="0">
            <a:schemeClr val="accent5"/>
          </a:effectRef>
          <a:fontRef idx="minor">
            <a:schemeClr val="dk1"/>
          </a:fontRef>
        </p:style>
        <p:txBody>
          <a:bodyPr>
            <a:normAutofit/>
          </a:bodyPr>
          <a:lstStyle/>
          <a:p>
            <a:r>
              <a:rPr lang="ar-IQ" b="1" dirty="0">
                <a:solidFill>
                  <a:schemeClr val="accent5">
                    <a:lumMod val="75000"/>
                  </a:schemeClr>
                </a:solidFill>
              </a:rPr>
              <a:t>د. مجالس العامة</a:t>
            </a:r>
          </a:p>
        </p:txBody>
      </p:sp>
      <p:sp>
        <p:nvSpPr>
          <p:cNvPr id="3" name="Content Placeholder 2"/>
          <p:cNvSpPr>
            <a:spLocks noGrp="1"/>
          </p:cNvSpPr>
          <p:nvPr>
            <p:ph idx="1"/>
          </p:nvPr>
        </p:nvSpPr>
        <p:spPr/>
        <p:txBody>
          <a:bodyPr/>
          <a:lstStyle/>
          <a:p>
            <a:pPr marL="0" indent="0" algn="just">
              <a:buNone/>
            </a:pPr>
            <a:r>
              <a:rPr lang="ar-IQ" dirty="0"/>
              <a:t>نشأت هذه المجالس نتيجة اجتماع العامة واضطلعت هذه المجالس بانتخاب حكام العامة عندما أصبح للعامة حكام يمثلوهم داخل المدينة على اثر ثورة العامة عام 494 ق.م.</a:t>
            </a:r>
          </a:p>
          <a:p>
            <a:pPr marL="0" indent="0">
              <a:buNone/>
            </a:pPr>
            <a:endParaRPr lang="ar-IQ" dirty="0"/>
          </a:p>
        </p:txBody>
      </p:sp>
    </p:spTree>
    <p:extLst>
      <p:ext uri="{BB962C8B-B14F-4D97-AF65-F5344CB8AC3E}">
        <p14:creationId xmlns:p14="http://schemas.microsoft.com/office/powerpoint/2010/main" val="24791199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229600" cy="928670"/>
          </a:xfrm>
        </p:spPr>
        <p:style>
          <a:lnRef idx="1">
            <a:schemeClr val="accent5"/>
          </a:lnRef>
          <a:fillRef idx="2">
            <a:schemeClr val="accent5"/>
          </a:fillRef>
          <a:effectRef idx="1">
            <a:schemeClr val="accent5"/>
          </a:effectRef>
          <a:fontRef idx="minor">
            <a:schemeClr val="dk1"/>
          </a:fontRef>
        </p:style>
        <p:txBody>
          <a:bodyPr>
            <a:normAutofit fontScale="90000"/>
          </a:bodyPr>
          <a:lstStyle/>
          <a:p>
            <a:pPr lvl="0" algn="ctr"/>
            <a:r>
              <a:rPr lang="fa-IR" sz="3600" u="sng" dirty="0" smtClean="0">
                <a:solidFill>
                  <a:schemeClr val="tx1"/>
                </a:solidFill>
                <a:latin typeface="Simplified Arabic" pitchFamily="18" charset="-78"/>
                <a:cs typeface="Simplified Arabic" pitchFamily="18" charset="-78"/>
              </a:rPr>
              <a:t/>
            </a:r>
            <a:br>
              <a:rPr lang="fa-IR" sz="3600" u="sng" dirty="0" smtClean="0">
                <a:solidFill>
                  <a:schemeClr val="tx1"/>
                </a:solidFill>
                <a:latin typeface="Simplified Arabic" pitchFamily="18" charset="-78"/>
                <a:cs typeface="Simplified Arabic" pitchFamily="18" charset="-78"/>
              </a:rPr>
            </a:br>
            <a:r>
              <a:rPr lang="fa-IR" sz="3600" dirty="0" smtClean="0">
                <a:solidFill>
                  <a:schemeClr val="tx1"/>
                </a:solidFill>
                <a:latin typeface="Simplified Arabic" pitchFamily="18" charset="-78"/>
                <a:cs typeface="Simplified Arabic" pitchFamily="18" charset="-78"/>
              </a:rPr>
              <a:t> </a:t>
            </a:r>
            <a:r>
              <a:rPr lang="ar-IQ" sz="3600" dirty="0" smtClean="0">
                <a:solidFill>
                  <a:schemeClr val="tx1"/>
                </a:solidFill>
                <a:latin typeface="Simplified Arabic" pitchFamily="18" charset="-78"/>
                <a:cs typeface="Simplified Arabic" pitchFamily="18" charset="-78"/>
              </a:rPr>
              <a:t>ثالثاً: </a:t>
            </a:r>
            <a:r>
              <a:rPr lang="fa-IR" sz="3600" dirty="0" smtClean="0">
                <a:solidFill>
                  <a:schemeClr val="tx1"/>
                </a:solidFill>
                <a:latin typeface="Simplified Arabic" pitchFamily="18" charset="-78"/>
                <a:cs typeface="Simplified Arabic" pitchFamily="18" charset="-78"/>
              </a:rPr>
              <a:t>العصر الإمبرا</a:t>
            </a:r>
            <a:r>
              <a:rPr lang="ar-IQ" sz="3600" dirty="0" smtClean="0">
                <a:solidFill>
                  <a:schemeClr val="tx1"/>
                </a:solidFill>
                <a:latin typeface="Simplified Arabic" pitchFamily="18" charset="-78"/>
                <a:cs typeface="Simplified Arabic" pitchFamily="18" charset="-78"/>
              </a:rPr>
              <a:t>ط</a:t>
            </a:r>
            <a:r>
              <a:rPr lang="fa-IR" sz="3600" dirty="0" smtClean="0">
                <a:solidFill>
                  <a:schemeClr val="tx1"/>
                </a:solidFill>
                <a:latin typeface="Simplified Arabic" pitchFamily="18" charset="-78"/>
                <a:cs typeface="Simplified Arabic" pitchFamily="18" charset="-78"/>
              </a:rPr>
              <a:t>وری </a:t>
            </a:r>
            <a:r>
              <a:rPr lang="en-US" sz="3600" u="sng" dirty="0" smtClean="0">
                <a:solidFill>
                  <a:schemeClr val="tx1"/>
                </a:solidFill>
                <a:latin typeface="Simplified Arabic" pitchFamily="18" charset="-78"/>
                <a:cs typeface="Simplified Arabic" pitchFamily="18" charset="-78"/>
              </a:rPr>
              <a:t/>
            </a:r>
            <a:br>
              <a:rPr lang="en-US" sz="3600" u="sng" dirty="0" smtClean="0">
                <a:solidFill>
                  <a:schemeClr val="tx1"/>
                </a:solidFill>
                <a:latin typeface="Simplified Arabic" pitchFamily="18" charset="-78"/>
                <a:cs typeface="Simplified Arabic" pitchFamily="18" charset="-78"/>
              </a:rPr>
            </a:br>
            <a:endParaRPr lang="ar-IQ" dirty="0"/>
          </a:p>
        </p:txBody>
      </p:sp>
      <p:sp>
        <p:nvSpPr>
          <p:cNvPr id="4" name="Content Placeholder 3"/>
          <p:cNvSpPr>
            <a:spLocks noGrp="1"/>
          </p:cNvSpPr>
          <p:nvPr>
            <p:ph idx="1"/>
          </p:nvPr>
        </p:nvSpPr>
        <p:spPr/>
        <p:txBody>
          <a:bodyPr>
            <a:normAutofit lnSpcReduction="10000"/>
          </a:bodyPr>
          <a:lstStyle/>
          <a:p>
            <a:pPr lvl="0">
              <a:defRPr/>
            </a:pPr>
            <a:r>
              <a:rPr lang="ar-IQ" sz="2800" dirty="0">
                <a:solidFill>
                  <a:prstClr val="black"/>
                </a:solidFill>
              </a:rPr>
              <a:t> يقسم شراح القانون الروماني هذا العصر إلى ثلاث فترات.</a:t>
            </a:r>
          </a:p>
          <a:p>
            <a:pPr lvl="0">
              <a:defRPr/>
            </a:pPr>
            <a:endParaRPr lang="en-US" sz="2800" dirty="0">
              <a:solidFill>
                <a:prstClr val="black"/>
              </a:solidFill>
            </a:endParaRPr>
          </a:p>
          <a:p>
            <a:pPr lvl="0">
              <a:defRPr/>
            </a:pPr>
            <a:r>
              <a:rPr lang="ar-IQ" sz="2800" dirty="0">
                <a:solidFill>
                  <a:prstClr val="black"/>
                </a:solidFill>
              </a:rPr>
              <a:t>أولا: تبدأ هذه الفترة بصورة فعلية  من سنة 130 ق.م وتنتهي بقيام النظام الإمبراطوري  سنة 27 ق.م  وهو تاريخ تولي الإمبراطور أغسطس الحكم وتسمى بصدر العصر العلمي.</a:t>
            </a:r>
            <a:endParaRPr lang="ar-SA" sz="2800" dirty="0">
              <a:solidFill>
                <a:prstClr val="black"/>
              </a:solidFill>
            </a:endParaRPr>
          </a:p>
          <a:p>
            <a:pPr lvl="0">
              <a:buNone/>
              <a:defRPr/>
            </a:pPr>
            <a:endParaRPr lang="en-US" sz="2800" dirty="0">
              <a:solidFill>
                <a:prstClr val="black"/>
              </a:solidFill>
            </a:endParaRPr>
          </a:p>
          <a:p>
            <a:pPr lvl="0">
              <a:defRPr/>
            </a:pPr>
            <a:r>
              <a:rPr lang="ar-IQ" sz="2800" dirty="0">
                <a:solidFill>
                  <a:prstClr val="black"/>
                </a:solidFill>
              </a:rPr>
              <a:t>ثانيا: تبدأ هذه الفترة من عام 27 ق.م الى عام 235 ميلادية وهذه هي فترة العصر العلمي. الصحيح.</a:t>
            </a:r>
            <a:endParaRPr lang="ar-SA" sz="2800" dirty="0">
              <a:solidFill>
                <a:prstClr val="black"/>
              </a:solidFill>
            </a:endParaRPr>
          </a:p>
          <a:p>
            <a:pPr lvl="0">
              <a:buNone/>
              <a:defRPr/>
            </a:pPr>
            <a:endParaRPr lang="en-US" sz="2800" dirty="0">
              <a:solidFill>
                <a:prstClr val="black"/>
              </a:solidFill>
            </a:endParaRPr>
          </a:p>
          <a:p>
            <a:pPr lvl="0">
              <a:defRPr/>
            </a:pPr>
            <a:r>
              <a:rPr lang="ar-IQ" sz="2800" dirty="0">
                <a:solidFill>
                  <a:prstClr val="black"/>
                </a:solidFill>
              </a:rPr>
              <a:t>ثالثا: وهذه الفترة تبدأ من سنة 235 ميلادية الى سنة 284 ميلادية.</a:t>
            </a:r>
            <a:endParaRPr lang="ar-SA" sz="2800" dirty="0">
              <a:solidFill>
                <a:prstClr val="black"/>
              </a:solidFill>
            </a:endParaRPr>
          </a:p>
          <a:p>
            <a:pPr marL="623888" lvl="0" indent="-514350"/>
            <a:endParaRPr lang="en-US" sz="2800" dirty="0">
              <a:solidFill>
                <a:prstClr val="black"/>
              </a:solidFill>
            </a:endParaRPr>
          </a:p>
          <a:p>
            <a:endParaRPr lang="en-US" dirty="0"/>
          </a:p>
        </p:txBody>
      </p:sp>
    </p:spTree>
    <p:extLst>
      <p:ext uri="{BB962C8B-B14F-4D97-AF65-F5344CB8AC3E}">
        <p14:creationId xmlns:p14="http://schemas.microsoft.com/office/powerpoint/2010/main" val="806240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88640"/>
            <a:ext cx="8229600" cy="928670"/>
          </a:xfrm>
        </p:spPr>
        <p:style>
          <a:lnRef idx="2">
            <a:schemeClr val="accent5"/>
          </a:lnRef>
          <a:fillRef idx="1">
            <a:schemeClr val="lt1"/>
          </a:fillRef>
          <a:effectRef idx="0">
            <a:schemeClr val="accent5"/>
          </a:effectRef>
          <a:fontRef idx="minor">
            <a:schemeClr val="dk1"/>
          </a:fontRef>
        </p:style>
        <p:txBody>
          <a:bodyPr>
            <a:normAutofit fontScale="90000"/>
          </a:bodyPr>
          <a:lstStyle/>
          <a:p>
            <a:pPr lvl="0" algn="ctr"/>
            <a:r>
              <a:rPr lang="fa-IR" sz="3600" u="sng" dirty="0" smtClean="0">
                <a:solidFill>
                  <a:schemeClr val="tx1"/>
                </a:solidFill>
                <a:latin typeface="Simplified Arabic" pitchFamily="18" charset="-78"/>
                <a:cs typeface="Simplified Arabic" pitchFamily="18" charset="-78"/>
              </a:rPr>
              <a:t/>
            </a:r>
            <a:br>
              <a:rPr lang="fa-IR" sz="3600" u="sng" dirty="0" smtClean="0">
                <a:solidFill>
                  <a:schemeClr val="tx1"/>
                </a:solidFill>
                <a:latin typeface="Simplified Arabic" pitchFamily="18" charset="-78"/>
                <a:cs typeface="Simplified Arabic" pitchFamily="18" charset="-78"/>
              </a:rPr>
            </a:br>
            <a:r>
              <a:rPr lang="fa-IR" sz="3600" dirty="0" smtClean="0">
                <a:solidFill>
                  <a:schemeClr val="tx1"/>
                </a:solidFill>
                <a:latin typeface="Simplified Arabic" pitchFamily="18" charset="-78"/>
                <a:cs typeface="Simplified Arabic" pitchFamily="18" charset="-78"/>
              </a:rPr>
              <a:t> </a:t>
            </a:r>
            <a:r>
              <a:rPr lang="ar-IQ" sz="3600" dirty="0" smtClean="0">
                <a:solidFill>
                  <a:schemeClr val="accent5">
                    <a:lumMod val="75000"/>
                  </a:schemeClr>
                </a:solidFill>
                <a:latin typeface="Simplified Arabic" pitchFamily="18" charset="-78"/>
                <a:cs typeface="Simplified Arabic" pitchFamily="18" charset="-78"/>
              </a:rPr>
              <a:t>أولاً:</a:t>
            </a:r>
            <a:r>
              <a:rPr lang="fa-IR" sz="3600" dirty="0" smtClean="0">
                <a:solidFill>
                  <a:schemeClr val="accent5">
                    <a:lumMod val="75000"/>
                  </a:schemeClr>
                </a:solidFill>
                <a:latin typeface="Simplified Arabic" pitchFamily="18" charset="-78"/>
                <a:cs typeface="Simplified Arabic" pitchFamily="18" charset="-78"/>
              </a:rPr>
              <a:t> </a:t>
            </a:r>
            <a:r>
              <a:rPr lang="ar-IQ" sz="3600" dirty="0" smtClean="0">
                <a:solidFill>
                  <a:schemeClr val="accent5">
                    <a:lumMod val="75000"/>
                  </a:schemeClr>
                </a:solidFill>
                <a:latin typeface="Simplified Arabic" pitchFamily="18" charset="-78"/>
                <a:cs typeface="Simplified Arabic" pitchFamily="18" charset="-78"/>
              </a:rPr>
              <a:t>الحالة السياسية</a:t>
            </a:r>
            <a:r>
              <a:rPr lang="en-US" sz="3600" u="sng" dirty="0" smtClean="0">
                <a:solidFill>
                  <a:schemeClr val="tx1"/>
                </a:solidFill>
                <a:latin typeface="Simplified Arabic" pitchFamily="18" charset="-78"/>
                <a:cs typeface="Simplified Arabic" pitchFamily="18" charset="-78"/>
              </a:rPr>
              <a:t/>
            </a:r>
            <a:br>
              <a:rPr lang="en-US" sz="3600" u="sng" dirty="0" smtClean="0">
                <a:solidFill>
                  <a:schemeClr val="tx1"/>
                </a:solidFill>
                <a:latin typeface="Simplified Arabic" pitchFamily="18" charset="-78"/>
                <a:cs typeface="Simplified Arabic" pitchFamily="18" charset="-78"/>
              </a:rPr>
            </a:br>
            <a:endParaRPr lang="ar-IQ" dirty="0"/>
          </a:p>
        </p:txBody>
      </p:sp>
      <p:sp>
        <p:nvSpPr>
          <p:cNvPr id="4" name="Content Placeholder 3"/>
          <p:cNvSpPr>
            <a:spLocks noGrp="1"/>
          </p:cNvSpPr>
          <p:nvPr>
            <p:ph idx="1"/>
          </p:nvPr>
        </p:nvSpPr>
        <p:spPr>
          <a:xfrm>
            <a:off x="395536" y="1268760"/>
            <a:ext cx="8229600" cy="5069160"/>
          </a:xfrm>
        </p:spPr>
        <p:txBody>
          <a:bodyPr>
            <a:normAutofit fontScale="92500" lnSpcReduction="20000"/>
          </a:bodyPr>
          <a:lstStyle/>
          <a:p>
            <a:pPr marL="109728" lvl="0" indent="0">
              <a:buNone/>
              <a:defRPr/>
            </a:pPr>
            <a:r>
              <a:rPr lang="ar-IQ" sz="2800" dirty="0">
                <a:solidFill>
                  <a:prstClr val="black"/>
                </a:solidFill>
              </a:rPr>
              <a:t>الأهم المؤسسات السياسية في هذه الفترة </a:t>
            </a:r>
            <a:r>
              <a:rPr lang="ar-SA" sz="2800" dirty="0">
                <a:solidFill>
                  <a:prstClr val="black"/>
                </a:solidFill>
              </a:rPr>
              <a:t>:</a:t>
            </a:r>
          </a:p>
          <a:p>
            <a:pPr marL="624078" lvl="0" indent="-514350">
              <a:buFont typeface="Wingdings 3"/>
              <a:buAutoNum type="arabicPeriod"/>
              <a:defRPr/>
            </a:pPr>
            <a:endParaRPr lang="en-US" sz="2800" dirty="0">
              <a:solidFill>
                <a:prstClr val="black"/>
              </a:solidFill>
            </a:endParaRPr>
          </a:p>
          <a:p>
            <a:pPr lvl="0">
              <a:buNone/>
              <a:defRPr/>
            </a:pPr>
            <a:r>
              <a:rPr lang="ar-SA" sz="2800" dirty="0">
                <a:solidFill>
                  <a:prstClr val="black"/>
                </a:solidFill>
              </a:rPr>
              <a:t>   </a:t>
            </a:r>
            <a:r>
              <a:rPr lang="ar-SA" sz="2800" b="1" dirty="0">
                <a:solidFill>
                  <a:schemeClr val="accent5">
                    <a:lumMod val="75000"/>
                  </a:schemeClr>
                </a:solidFill>
              </a:rPr>
              <a:t>أ. </a:t>
            </a:r>
            <a:r>
              <a:rPr lang="ar-IQ" sz="2800" b="1" u="sng" dirty="0">
                <a:solidFill>
                  <a:schemeClr val="accent5">
                    <a:lumMod val="75000"/>
                  </a:schemeClr>
                </a:solidFill>
              </a:rPr>
              <a:t>رئيس الدولة </a:t>
            </a:r>
            <a:r>
              <a:rPr lang="ar-IQ" sz="2800" b="1" dirty="0">
                <a:solidFill>
                  <a:schemeClr val="accent5">
                    <a:lumMod val="75000"/>
                  </a:schemeClr>
                </a:solidFill>
              </a:rPr>
              <a:t>: </a:t>
            </a:r>
            <a:r>
              <a:rPr lang="ar-IQ" sz="2800" dirty="0">
                <a:solidFill>
                  <a:prstClr val="black"/>
                </a:solidFill>
              </a:rPr>
              <a:t>ادت كثرة الخلافات بين القناصل وقادة الجيش الذي اصبح جنده من المرتزقة المستأجرين الموالين لقادتهم للسيطرة على السلطة الى استقلال شخص واحد بالحكم لقب نفسه بالامبراطور وذلك هو الامبراطور اغسطس (اكتافيوس).</a:t>
            </a:r>
            <a:endParaRPr lang="ar-SA" sz="2800" dirty="0">
              <a:solidFill>
                <a:prstClr val="black"/>
              </a:solidFill>
            </a:endParaRPr>
          </a:p>
          <a:p>
            <a:pPr lvl="0">
              <a:buNone/>
              <a:defRPr/>
            </a:pPr>
            <a:endParaRPr lang="en-US" sz="2800" dirty="0">
              <a:solidFill>
                <a:prstClr val="black"/>
              </a:solidFill>
            </a:endParaRPr>
          </a:p>
          <a:p>
            <a:pPr lvl="0">
              <a:buNone/>
              <a:defRPr/>
            </a:pPr>
            <a:r>
              <a:rPr lang="ar-SA" sz="2800" dirty="0">
                <a:solidFill>
                  <a:schemeClr val="accent5">
                    <a:lumMod val="75000"/>
                  </a:schemeClr>
                </a:solidFill>
              </a:rPr>
              <a:t>   </a:t>
            </a:r>
            <a:r>
              <a:rPr lang="ar-SA" sz="2800" b="1" dirty="0">
                <a:solidFill>
                  <a:schemeClr val="accent5">
                    <a:lumMod val="75000"/>
                  </a:schemeClr>
                </a:solidFill>
              </a:rPr>
              <a:t>ب. </a:t>
            </a:r>
            <a:r>
              <a:rPr lang="ar-IQ" sz="2800" b="1" u="sng" dirty="0">
                <a:solidFill>
                  <a:schemeClr val="accent5">
                    <a:lumMod val="75000"/>
                  </a:schemeClr>
                </a:solidFill>
              </a:rPr>
              <a:t>الحكام : </a:t>
            </a:r>
            <a:r>
              <a:rPr lang="ar-IQ" sz="2800" dirty="0">
                <a:solidFill>
                  <a:prstClr val="black"/>
                </a:solidFill>
              </a:rPr>
              <a:t>لم يحصل ثمة تغيير حقيقي في نظام الحكام وانما ظهر حكام جدد لاغراض مختلفة وتوسعت مهام البريتور لتشمل امور ادارية والشؤون الحربية.</a:t>
            </a:r>
            <a:endParaRPr lang="ar-SA" sz="2800" dirty="0">
              <a:solidFill>
                <a:prstClr val="black"/>
              </a:solidFill>
            </a:endParaRPr>
          </a:p>
          <a:p>
            <a:pPr lvl="0">
              <a:buNone/>
              <a:defRPr/>
            </a:pPr>
            <a:endParaRPr lang="en-US" sz="2800" dirty="0">
              <a:solidFill>
                <a:prstClr val="black"/>
              </a:solidFill>
            </a:endParaRPr>
          </a:p>
          <a:p>
            <a:pPr lvl="0">
              <a:buNone/>
              <a:defRPr/>
            </a:pPr>
            <a:r>
              <a:rPr lang="ar-SA" sz="2800" dirty="0">
                <a:solidFill>
                  <a:prstClr val="black"/>
                </a:solidFill>
              </a:rPr>
              <a:t>  </a:t>
            </a:r>
            <a:r>
              <a:rPr lang="ar-SA" sz="2800" b="1" dirty="0">
                <a:solidFill>
                  <a:schemeClr val="accent5">
                    <a:lumMod val="75000"/>
                  </a:schemeClr>
                </a:solidFill>
              </a:rPr>
              <a:t>ج  .</a:t>
            </a:r>
            <a:r>
              <a:rPr lang="ar-IQ" sz="2800" b="1" u="sng" dirty="0">
                <a:solidFill>
                  <a:schemeClr val="accent5">
                    <a:lumMod val="75000"/>
                  </a:schemeClr>
                </a:solidFill>
              </a:rPr>
              <a:t>مجلس الشيوخ: </a:t>
            </a:r>
            <a:r>
              <a:rPr lang="ar-IQ" sz="2800" dirty="0">
                <a:solidFill>
                  <a:prstClr val="black"/>
                </a:solidFill>
              </a:rPr>
              <a:t>في هذه الفترة ازدادت سلطات هذا المجلس  في المجال الإداري والتشريعي.</a:t>
            </a:r>
            <a:endParaRPr lang="en-US" sz="2800" dirty="0">
              <a:solidFill>
                <a:prstClr val="black"/>
              </a:solidFill>
            </a:endParaRPr>
          </a:p>
          <a:p>
            <a:pPr lvl="0">
              <a:defRPr/>
            </a:pPr>
            <a:endParaRPr lang="en-US" sz="2800" dirty="0">
              <a:solidFill>
                <a:prstClr val="black"/>
              </a:solidFill>
            </a:endParaRPr>
          </a:p>
          <a:p>
            <a:pPr marL="0" indent="0">
              <a:buNone/>
            </a:pPr>
            <a:endParaRPr lang="en-US" dirty="0"/>
          </a:p>
        </p:txBody>
      </p:sp>
    </p:spTree>
    <p:extLst>
      <p:ext uri="{BB962C8B-B14F-4D97-AF65-F5344CB8AC3E}">
        <p14:creationId xmlns:p14="http://schemas.microsoft.com/office/powerpoint/2010/main" val="60294412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88640"/>
            <a:ext cx="8229600" cy="928670"/>
          </a:xfrm>
        </p:spPr>
        <p:style>
          <a:lnRef idx="2">
            <a:schemeClr val="accent5"/>
          </a:lnRef>
          <a:fillRef idx="1">
            <a:schemeClr val="lt1"/>
          </a:fillRef>
          <a:effectRef idx="0">
            <a:schemeClr val="accent5"/>
          </a:effectRef>
          <a:fontRef idx="minor">
            <a:schemeClr val="dk1"/>
          </a:fontRef>
        </p:style>
        <p:txBody>
          <a:bodyPr>
            <a:normAutofit fontScale="90000"/>
          </a:bodyPr>
          <a:lstStyle/>
          <a:p>
            <a:pPr lvl="0" algn="ctr"/>
            <a:r>
              <a:rPr lang="fa-IR" sz="3600" u="sng" dirty="0" smtClean="0">
                <a:solidFill>
                  <a:schemeClr val="tx1"/>
                </a:solidFill>
                <a:latin typeface="Simplified Arabic" pitchFamily="18" charset="-78"/>
                <a:cs typeface="Simplified Arabic" pitchFamily="18" charset="-78"/>
              </a:rPr>
              <a:t/>
            </a:r>
            <a:br>
              <a:rPr lang="fa-IR" sz="3600" u="sng" dirty="0" smtClean="0">
                <a:solidFill>
                  <a:schemeClr val="tx1"/>
                </a:solidFill>
                <a:latin typeface="Simplified Arabic" pitchFamily="18" charset="-78"/>
                <a:cs typeface="Simplified Arabic" pitchFamily="18" charset="-78"/>
              </a:rPr>
            </a:br>
            <a:r>
              <a:rPr lang="fa-IR" sz="3600" dirty="0" smtClean="0">
                <a:solidFill>
                  <a:schemeClr val="tx1"/>
                </a:solidFill>
                <a:latin typeface="Simplified Arabic" pitchFamily="18" charset="-78"/>
                <a:cs typeface="Simplified Arabic" pitchFamily="18" charset="-78"/>
              </a:rPr>
              <a:t> </a:t>
            </a:r>
            <a:r>
              <a:rPr lang="ar-IQ" sz="3600" b="1" dirty="0" smtClean="0">
                <a:solidFill>
                  <a:schemeClr val="accent5">
                    <a:lumMod val="75000"/>
                  </a:schemeClr>
                </a:solidFill>
                <a:latin typeface="Simplified Arabic" pitchFamily="18" charset="-78"/>
                <a:cs typeface="Simplified Arabic" pitchFamily="18" charset="-78"/>
              </a:rPr>
              <a:t>ثانياً: الحالة الإجتماعية</a:t>
            </a:r>
            <a:r>
              <a:rPr lang="en-US" sz="3600" b="1" u="sng" dirty="0" smtClean="0">
                <a:solidFill>
                  <a:schemeClr val="accent5">
                    <a:lumMod val="75000"/>
                  </a:schemeClr>
                </a:solidFill>
                <a:latin typeface="Simplified Arabic" pitchFamily="18" charset="-78"/>
                <a:cs typeface="Simplified Arabic" pitchFamily="18" charset="-78"/>
              </a:rPr>
              <a:t/>
            </a:r>
            <a:br>
              <a:rPr lang="en-US" sz="3600" b="1" u="sng" dirty="0" smtClean="0">
                <a:solidFill>
                  <a:schemeClr val="accent5">
                    <a:lumMod val="75000"/>
                  </a:schemeClr>
                </a:solidFill>
                <a:latin typeface="Simplified Arabic" pitchFamily="18" charset="-78"/>
                <a:cs typeface="Simplified Arabic" pitchFamily="18" charset="-78"/>
              </a:rPr>
            </a:br>
            <a:endParaRPr lang="ar-IQ" b="1" dirty="0">
              <a:solidFill>
                <a:schemeClr val="accent5">
                  <a:lumMod val="75000"/>
                </a:schemeClr>
              </a:solidFill>
            </a:endParaRPr>
          </a:p>
        </p:txBody>
      </p:sp>
      <p:sp>
        <p:nvSpPr>
          <p:cNvPr id="4" name="TextBox 3"/>
          <p:cNvSpPr txBox="1"/>
          <p:nvPr/>
        </p:nvSpPr>
        <p:spPr>
          <a:xfrm>
            <a:off x="467544" y="1484784"/>
            <a:ext cx="8064896" cy="4918269"/>
          </a:xfrm>
          <a:prstGeom prst="rect">
            <a:avLst/>
          </a:prstGeom>
          <a:noFill/>
        </p:spPr>
        <p:txBody>
          <a:bodyPr wrap="square" rtlCol="0">
            <a:spAutoFit/>
          </a:bodyPr>
          <a:lstStyle/>
          <a:p>
            <a:pPr marL="342900" lvl="0" indent="-342900" algn="just">
              <a:spcBef>
                <a:spcPct val="20000"/>
              </a:spcBef>
              <a:buFont typeface="Arial" pitchFamily="34" charset="0"/>
              <a:buChar char="•"/>
              <a:defRPr/>
            </a:pPr>
            <a:r>
              <a:rPr lang="ar-IQ" sz="2800" dirty="0">
                <a:solidFill>
                  <a:prstClr val="black"/>
                </a:solidFill>
              </a:rPr>
              <a:t>أدت كثرة الحروب والفتوحات واتساع رقعة رقعة الدولة إلى تغيير البنية الاقتصادية في الدولة والى تغيير في الوضع الاجتماعي وكذلك من الناحية الثقافية:</a:t>
            </a:r>
            <a:endParaRPr lang="en-US" sz="2800" dirty="0">
              <a:solidFill>
                <a:prstClr val="black"/>
              </a:solidFill>
            </a:endParaRPr>
          </a:p>
          <a:p>
            <a:pPr marL="624078" lvl="0" indent="-514350" algn="just">
              <a:spcBef>
                <a:spcPct val="20000"/>
              </a:spcBef>
              <a:buFont typeface="+mj-lt"/>
              <a:buAutoNum type="arabicPeriod"/>
              <a:defRPr/>
            </a:pPr>
            <a:r>
              <a:rPr lang="ar-IQ" sz="2800" b="1" u="sng" dirty="0">
                <a:solidFill>
                  <a:schemeClr val="accent5">
                    <a:lumMod val="75000"/>
                  </a:schemeClr>
                </a:solidFill>
              </a:rPr>
              <a:t>التغيير في البنية الاقتصادية</a:t>
            </a:r>
            <a:r>
              <a:rPr lang="ar-IQ" sz="2800" b="1" dirty="0">
                <a:solidFill>
                  <a:schemeClr val="accent5">
                    <a:lumMod val="75000"/>
                  </a:schemeClr>
                </a:solidFill>
              </a:rPr>
              <a:t>:</a:t>
            </a:r>
            <a:r>
              <a:rPr lang="ar-SA" sz="2800" b="1" dirty="0">
                <a:solidFill>
                  <a:schemeClr val="accent5">
                    <a:lumMod val="75000"/>
                  </a:schemeClr>
                </a:solidFill>
              </a:rPr>
              <a:t> </a:t>
            </a:r>
            <a:r>
              <a:rPr lang="ar-IQ" sz="2800" dirty="0">
                <a:solidFill>
                  <a:prstClr val="black"/>
                </a:solidFill>
              </a:rPr>
              <a:t>أدت كثرة الحروب والفتوحات واتساع رقعة رقعة الدولة الى نشاط تجاري هائل تحول به المجتمع من الزراعة إلى التجارة كمرتكز أساسي للاقتصاد مما أدى إلى ظهور طبقة من الأثرياء حصلوا على الثروة بسبب التجارة وامتلاكهم الأراضي الزراعية الشاسعة بعد سحق صغار الملاك الزراعيين بسبب رخص المنتجات الزراعية التي كان يجلبها كبار التجار من المستعمرات مما اضطر صغار المزارعين إلى بيع أراضيهم لكبار التجار</a:t>
            </a:r>
            <a:r>
              <a:rPr lang="ar-IQ" sz="2800" dirty="0" smtClean="0">
                <a:solidFill>
                  <a:prstClr val="black"/>
                </a:solidFill>
              </a:rPr>
              <a:t>.</a:t>
            </a:r>
            <a:endParaRPr lang="en-US" sz="2800" dirty="0">
              <a:solidFill>
                <a:prstClr val="black"/>
              </a:solidFill>
            </a:endParaRPr>
          </a:p>
        </p:txBody>
      </p:sp>
    </p:spTree>
    <p:extLst>
      <p:ext uri="{BB962C8B-B14F-4D97-AF65-F5344CB8AC3E}">
        <p14:creationId xmlns:p14="http://schemas.microsoft.com/office/powerpoint/2010/main" val="22455748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95536" y="548680"/>
            <a:ext cx="8280920" cy="5521512"/>
          </a:xfrm>
          <a:prstGeom prst="rect">
            <a:avLst/>
          </a:prstGeom>
          <a:noFill/>
        </p:spPr>
        <p:txBody>
          <a:bodyPr wrap="square" rtlCol="0">
            <a:spAutoFit/>
          </a:bodyPr>
          <a:lstStyle/>
          <a:p>
            <a:pPr lvl="0" algn="just">
              <a:spcBef>
                <a:spcPct val="20000"/>
              </a:spcBef>
            </a:pPr>
            <a:r>
              <a:rPr lang="ar-IQ" sz="2800" u="sng" dirty="0" smtClean="0">
                <a:solidFill>
                  <a:srgbClr val="4BACC6">
                    <a:lumMod val="75000"/>
                  </a:srgbClr>
                </a:solidFill>
              </a:rPr>
              <a:t>2</a:t>
            </a:r>
            <a:r>
              <a:rPr lang="ar-SA" sz="2800" b="1" u="sng" dirty="0" smtClean="0">
                <a:solidFill>
                  <a:srgbClr val="4BACC6">
                    <a:lumMod val="75000"/>
                  </a:srgbClr>
                </a:solidFill>
              </a:rPr>
              <a:t>. </a:t>
            </a:r>
            <a:r>
              <a:rPr lang="ar-IQ" sz="2800" b="1" u="sng" dirty="0">
                <a:solidFill>
                  <a:srgbClr val="4BACC6">
                    <a:lumMod val="75000"/>
                  </a:srgbClr>
                </a:solidFill>
              </a:rPr>
              <a:t>التغيير الاجتماعي:</a:t>
            </a:r>
            <a:r>
              <a:rPr lang="ar-IQ" sz="2800" u="sng" dirty="0">
                <a:solidFill>
                  <a:srgbClr val="4BACC6">
                    <a:lumMod val="75000"/>
                  </a:srgbClr>
                </a:solidFill>
              </a:rPr>
              <a:t> </a:t>
            </a:r>
            <a:r>
              <a:rPr lang="ar-IQ" sz="2800" dirty="0">
                <a:solidFill>
                  <a:prstClr val="black"/>
                </a:solidFill>
              </a:rPr>
              <a:t>بدل تقسيم المجتمع الروماني إلى طبقتي الأشراف والعامة أصبح في هذه الفترة يقسم إلى طبقتي الأثرياء </a:t>
            </a:r>
            <a:r>
              <a:rPr lang="ar-IQ" sz="2800" dirty="0" smtClean="0">
                <a:solidFill>
                  <a:prstClr val="black"/>
                </a:solidFill>
              </a:rPr>
              <a:t>والفقراء، </a:t>
            </a:r>
            <a:r>
              <a:rPr lang="ar-IQ" sz="2800" dirty="0">
                <a:solidFill>
                  <a:prstClr val="black"/>
                </a:solidFill>
              </a:rPr>
              <a:t>إما الأثرياء فقد كانت تضم كبار تجار والملاك وبين هؤلاء من شغل الوظائف عليا في </a:t>
            </a:r>
            <a:r>
              <a:rPr lang="ar-IQ" sz="2800" dirty="0" smtClean="0">
                <a:solidFill>
                  <a:prstClr val="black"/>
                </a:solidFill>
              </a:rPr>
              <a:t>الدولة، اما </a:t>
            </a:r>
            <a:r>
              <a:rPr lang="ar-IQ" sz="2800" dirty="0">
                <a:solidFill>
                  <a:prstClr val="black"/>
                </a:solidFill>
              </a:rPr>
              <a:t>الفقراء فكانوا طبقة معدومة تضم فلاحين وصناع الأرقاء والأجانب </a:t>
            </a:r>
            <a:r>
              <a:rPr lang="ar-IQ" sz="2800" dirty="0" smtClean="0">
                <a:solidFill>
                  <a:prstClr val="black"/>
                </a:solidFill>
              </a:rPr>
              <a:t>الفقراء.</a:t>
            </a:r>
          </a:p>
          <a:p>
            <a:pPr lvl="0" algn="just">
              <a:spcBef>
                <a:spcPct val="20000"/>
              </a:spcBef>
            </a:pPr>
            <a:endParaRPr lang="en-US" sz="2800" dirty="0">
              <a:solidFill>
                <a:prstClr val="black"/>
              </a:solidFill>
            </a:endParaRPr>
          </a:p>
          <a:p>
            <a:pPr lvl="0" algn="just">
              <a:spcBef>
                <a:spcPct val="20000"/>
              </a:spcBef>
            </a:pPr>
            <a:r>
              <a:rPr lang="ar-IQ" sz="2800" b="1" u="sng" dirty="0" smtClean="0">
                <a:solidFill>
                  <a:schemeClr val="accent5">
                    <a:lumMod val="75000"/>
                  </a:schemeClr>
                </a:solidFill>
              </a:rPr>
              <a:t>3</a:t>
            </a:r>
            <a:r>
              <a:rPr lang="ar-SA" sz="2800" b="1" u="sng" dirty="0" smtClean="0">
                <a:solidFill>
                  <a:schemeClr val="accent5">
                    <a:lumMod val="75000"/>
                  </a:schemeClr>
                </a:solidFill>
              </a:rPr>
              <a:t>. </a:t>
            </a:r>
            <a:r>
              <a:rPr lang="ar-IQ" sz="2800" b="1" u="sng" dirty="0">
                <a:solidFill>
                  <a:schemeClr val="accent5">
                    <a:lumMod val="75000"/>
                  </a:schemeClr>
                </a:solidFill>
              </a:rPr>
              <a:t>التغيير الثقافي: </a:t>
            </a:r>
            <a:r>
              <a:rPr lang="ar-IQ" sz="2800" dirty="0">
                <a:solidFill>
                  <a:prstClr val="black"/>
                </a:solidFill>
              </a:rPr>
              <a:t>من الأمور التي أثرت على المجتمع الروماني نتيجة اتساع الدولة هي الثقافة اليونانية. فقد نزح كثير من الفلاسفة الإغريق إلى روما لنشر مبادئهم. كما سافر عدد من الطلية الرومان إلى اليونان لتلقي الفلسفة اليونانية والثقافة اليونانية وهذا أدى إلى اثرين هامين من الناحية القانونية والدينية لدى الرومان: </a:t>
            </a:r>
            <a:endParaRPr lang="en-US" sz="2800" dirty="0">
              <a:solidFill>
                <a:prstClr val="black"/>
              </a:solidFill>
            </a:endParaRPr>
          </a:p>
          <a:p>
            <a:pPr marL="624078" lvl="0" indent="-514350" algn="just">
              <a:spcBef>
                <a:spcPct val="20000"/>
              </a:spcBef>
              <a:defRPr/>
            </a:pPr>
            <a:endParaRPr lang="en-US" sz="2800" dirty="0">
              <a:solidFill>
                <a:prstClr val="black"/>
              </a:solidFill>
            </a:endParaRPr>
          </a:p>
        </p:txBody>
      </p:sp>
    </p:spTree>
    <p:extLst>
      <p:ext uri="{BB962C8B-B14F-4D97-AF65-F5344CB8AC3E}">
        <p14:creationId xmlns:p14="http://schemas.microsoft.com/office/powerpoint/2010/main" val="5814715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4704"/>
            <a:ext cx="8229600" cy="5361459"/>
          </a:xfrm>
        </p:spPr>
        <p:txBody>
          <a:bodyPr/>
          <a:lstStyle/>
          <a:p>
            <a:pPr marL="0" lvl="0" indent="0" algn="just">
              <a:buNone/>
            </a:pPr>
            <a:r>
              <a:rPr lang="ar-IQ" sz="2800" b="1" dirty="0">
                <a:solidFill>
                  <a:schemeClr val="accent5">
                    <a:lumMod val="75000"/>
                  </a:schemeClr>
                </a:solidFill>
              </a:rPr>
              <a:t>أ-</a:t>
            </a:r>
            <a:r>
              <a:rPr lang="ar-IQ" sz="2800" b="1" u="sng" dirty="0">
                <a:solidFill>
                  <a:schemeClr val="accent5">
                    <a:lumMod val="75000"/>
                  </a:schemeClr>
                </a:solidFill>
              </a:rPr>
              <a:t>الناحية القانونية: </a:t>
            </a:r>
            <a:r>
              <a:rPr lang="ar-IQ" sz="2800" dirty="0">
                <a:solidFill>
                  <a:prstClr val="black"/>
                </a:solidFill>
              </a:rPr>
              <a:t>كانت الفلسفة اليونانية أثرها بالنسبة للعلوم  القانونية من حيث تبويب المؤلفات القانونية بطريقة منطقية شكلا ومضمونا</a:t>
            </a:r>
            <a:r>
              <a:rPr lang="ar-IQ" sz="2800" dirty="0" smtClean="0">
                <a:solidFill>
                  <a:prstClr val="black"/>
                </a:solidFill>
              </a:rPr>
              <a:t>. وكذلك </a:t>
            </a:r>
            <a:r>
              <a:rPr lang="ar-IQ" sz="2800" dirty="0">
                <a:solidFill>
                  <a:prstClr val="black"/>
                </a:solidFill>
              </a:rPr>
              <a:t>ايضا بالنسبة لتفسير القانون</a:t>
            </a:r>
            <a:r>
              <a:rPr lang="ar-IQ" sz="2800" dirty="0" smtClean="0">
                <a:solidFill>
                  <a:prstClr val="black"/>
                </a:solidFill>
              </a:rPr>
              <a:t>.</a:t>
            </a:r>
          </a:p>
          <a:p>
            <a:pPr marL="0" lvl="0" indent="0" algn="just">
              <a:buNone/>
            </a:pPr>
            <a:endParaRPr lang="ar-IQ" sz="2800" dirty="0">
              <a:solidFill>
                <a:prstClr val="black"/>
              </a:solidFill>
            </a:endParaRPr>
          </a:p>
          <a:p>
            <a:pPr marL="109728" lvl="0" indent="0" algn="just">
              <a:buNone/>
              <a:defRPr/>
            </a:pPr>
            <a:r>
              <a:rPr lang="ar-IQ" sz="2800" b="1" dirty="0">
                <a:solidFill>
                  <a:schemeClr val="accent5">
                    <a:lumMod val="75000"/>
                  </a:schemeClr>
                </a:solidFill>
              </a:rPr>
              <a:t>ب-</a:t>
            </a:r>
            <a:r>
              <a:rPr lang="ar-IQ" sz="2800" b="1" u="sng" dirty="0">
                <a:solidFill>
                  <a:schemeClr val="accent5">
                    <a:lumMod val="75000"/>
                  </a:schemeClr>
                </a:solidFill>
              </a:rPr>
              <a:t>الناحية الدينية</a:t>
            </a:r>
            <a:r>
              <a:rPr lang="ar-IQ" sz="2800" b="1" dirty="0">
                <a:solidFill>
                  <a:schemeClr val="accent5">
                    <a:lumMod val="75000"/>
                  </a:schemeClr>
                </a:solidFill>
              </a:rPr>
              <a:t>: </a:t>
            </a:r>
            <a:r>
              <a:rPr lang="ar-IQ" sz="2800" dirty="0">
                <a:solidFill>
                  <a:prstClr val="black"/>
                </a:solidFill>
              </a:rPr>
              <a:t>أدى هذا الاتصال الثقافي والفلسفي إلى البعد عن العقائد الوثنية الرومانية إلى مدى كبير بحيث هيأ النفوس </a:t>
            </a:r>
            <a:r>
              <a:rPr lang="ar-SA" sz="2800" dirty="0">
                <a:solidFill>
                  <a:prstClr val="black"/>
                </a:solidFill>
              </a:rPr>
              <a:t> </a:t>
            </a:r>
            <a:r>
              <a:rPr lang="ar-IQ" sz="2800" dirty="0">
                <a:solidFill>
                  <a:prstClr val="black"/>
                </a:solidFill>
              </a:rPr>
              <a:t>تقبل الديانة المسيحية فيما بعد.</a:t>
            </a:r>
            <a:endParaRPr lang="en-US" sz="2800" dirty="0">
              <a:solidFill>
                <a:prstClr val="black"/>
              </a:solidFill>
            </a:endParaRPr>
          </a:p>
          <a:p>
            <a:pPr algn="just"/>
            <a:endParaRPr lang="en-US" dirty="0"/>
          </a:p>
        </p:txBody>
      </p:sp>
    </p:spTree>
    <p:extLst>
      <p:ext uri="{BB962C8B-B14F-4D97-AF65-F5344CB8AC3E}">
        <p14:creationId xmlns:p14="http://schemas.microsoft.com/office/powerpoint/2010/main" val="265134079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dk1"/>
          </a:lnRef>
          <a:fillRef idx="2">
            <a:schemeClr val="dk1"/>
          </a:fillRef>
          <a:effectRef idx="1">
            <a:schemeClr val="dk1"/>
          </a:effectRef>
          <a:fontRef idx="minor">
            <a:schemeClr val="dk1"/>
          </a:fontRef>
        </p:style>
        <p:txBody>
          <a:bodyPr/>
          <a:lstStyle/>
          <a:p>
            <a:pPr rtl="1"/>
            <a:r>
              <a:rPr lang="ar-IQ" dirty="0" smtClean="0">
                <a:solidFill>
                  <a:srgbClr val="C00000"/>
                </a:solidFill>
              </a:rPr>
              <a:t>الأسئلة المتوقعة لمحاضرة اليوم </a:t>
            </a:r>
            <a:endParaRPr lang="en-US" dirty="0">
              <a:solidFill>
                <a:srgbClr val="C00000"/>
              </a:solidFill>
            </a:endParaRPr>
          </a:p>
        </p:txBody>
      </p:sp>
      <p:sp>
        <p:nvSpPr>
          <p:cNvPr id="3" name="Content Placeholder 2"/>
          <p:cNvSpPr>
            <a:spLocks noGrp="1"/>
          </p:cNvSpPr>
          <p:nvPr>
            <p:ph idx="1"/>
          </p:nvPr>
        </p:nvSpPr>
        <p:spPr>
          <a:xfrm>
            <a:off x="35496" y="1600200"/>
            <a:ext cx="9001000" cy="5257800"/>
          </a:xfrm>
        </p:spPr>
        <p:txBody>
          <a:bodyPr>
            <a:noAutofit/>
          </a:bodyPr>
          <a:lstStyle/>
          <a:p>
            <a:pPr marR="228600" algn="just" rtl="1"/>
            <a:endParaRPr lang="en-US" sz="2000" dirty="0" smtClean="0">
              <a:effectLst/>
              <a:latin typeface="Times New Roman"/>
              <a:ea typeface="Times New Roman"/>
            </a:endParaRPr>
          </a:p>
        </p:txBody>
      </p:sp>
    </p:spTree>
    <p:extLst>
      <p:ext uri="{BB962C8B-B14F-4D97-AF65-F5344CB8AC3E}">
        <p14:creationId xmlns:p14="http://schemas.microsoft.com/office/powerpoint/2010/main" val="25280096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229600" cy="1143000"/>
          </a:xfrm>
        </p:spPr>
        <p:style>
          <a:lnRef idx="1">
            <a:schemeClr val="accent5"/>
          </a:lnRef>
          <a:fillRef idx="2">
            <a:schemeClr val="accent5"/>
          </a:fillRef>
          <a:effectRef idx="1">
            <a:schemeClr val="accent5"/>
          </a:effectRef>
          <a:fontRef idx="minor">
            <a:schemeClr val="dk1"/>
          </a:fontRef>
        </p:style>
        <p:txBody>
          <a:bodyPr>
            <a:noAutofit/>
          </a:bodyPr>
          <a:lstStyle/>
          <a:p>
            <a:r>
              <a:rPr lang="ar-IQ" b="1" dirty="0" smtClean="0">
                <a:solidFill>
                  <a:schemeClr val="tx1"/>
                </a:solidFill>
              </a:rPr>
              <a:t>أولاً: النظام </a:t>
            </a:r>
            <a:r>
              <a:rPr lang="ar-IQ" b="1" dirty="0">
                <a:solidFill>
                  <a:schemeClr val="tx1"/>
                </a:solidFill>
              </a:rPr>
              <a:t>السياسي للدولة الرومانية</a:t>
            </a:r>
          </a:p>
        </p:txBody>
      </p:sp>
      <p:sp>
        <p:nvSpPr>
          <p:cNvPr id="3" name="Content Placeholder 2"/>
          <p:cNvSpPr>
            <a:spLocks noGrp="1"/>
          </p:cNvSpPr>
          <p:nvPr>
            <p:ph idx="1"/>
          </p:nvPr>
        </p:nvSpPr>
        <p:spPr/>
        <p:txBody>
          <a:bodyPr/>
          <a:lstStyle/>
          <a:p>
            <a:pPr marL="0" indent="0" algn="just">
              <a:buNone/>
            </a:pPr>
            <a:r>
              <a:rPr lang="ar-IQ" dirty="0">
                <a:cs typeface="+mj-cs"/>
              </a:rPr>
              <a:t>دأب الباحثون في تاريخ القانون الروماني على دراسته وفق العصور السياسية وهذه العصور </a:t>
            </a:r>
            <a:r>
              <a:rPr lang="ar-IQ" dirty="0" smtClean="0">
                <a:cs typeface="+mj-cs"/>
              </a:rPr>
              <a:t>هي:</a:t>
            </a:r>
            <a:endParaRPr lang="ar-IQ" dirty="0">
              <a:cs typeface="+mj-cs"/>
            </a:endParaRPr>
          </a:p>
          <a:p>
            <a:pPr marL="0" indent="0">
              <a:buNone/>
            </a:pPr>
            <a:endParaRPr lang="ar-IQ" dirty="0"/>
          </a:p>
        </p:txBody>
      </p:sp>
      <p:graphicFrame>
        <p:nvGraphicFramePr>
          <p:cNvPr id="5" name="Diagram 4"/>
          <p:cNvGraphicFramePr/>
          <p:nvPr>
            <p:extLst>
              <p:ext uri="{D42A27DB-BD31-4B8C-83A1-F6EECF244321}">
                <p14:modId xmlns:p14="http://schemas.microsoft.com/office/powerpoint/2010/main" val="3134449465"/>
              </p:ext>
            </p:extLst>
          </p:nvPr>
        </p:nvGraphicFramePr>
        <p:xfrm>
          <a:off x="611560" y="2636912"/>
          <a:ext cx="7992888" cy="41764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393888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normAutofit/>
          </a:bodyPr>
          <a:lstStyle/>
          <a:p>
            <a:r>
              <a:rPr lang="ar-IQ" sz="4800" b="1" dirty="0" smtClean="0">
                <a:solidFill>
                  <a:schemeClr val="tx1"/>
                </a:solidFill>
              </a:rPr>
              <a:t>1- العصر الملكي</a:t>
            </a:r>
            <a:endParaRPr lang="ar-IQ" sz="4800" b="1" dirty="0">
              <a:solidFill>
                <a:schemeClr val="tx1"/>
              </a:solidFill>
            </a:endParaRPr>
          </a:p>
        </p:txBody>
      </p:sp>
      <p:sp>
        <p:nvSpPr>
          <p:cNvPr id="3" name="Content Placeholder 2"/>
          <p:cNvSpPr>
            <a:spLocks noGrp="1"/>
          </p:cNvSpPr>
          <p:nvPr>
            <p:ph idx="1"/>
          </p:nvPr>
        </p:nvSpPr>
        <p:spPr/>
        <p:txBody>
          <a:bodyPr/>
          <a:lstStyle/>
          <a:p>
            <a:pPr marL="0" indent="0" algn="just">
              <a:buNone/>
            </a:pPr>
            <a:r>
              <a:rPr lang="ar-IQ" b="1" dirty="0" smtClean="0">
                <a:solidFill>
                  <a:schemeClr val="accent5">
                    <a:lumMod val="75000"/>
                  </a:schemeClr>
                </a:solidFill>
              </a:rPr>
              <a:t>أولاً: الحالة الاجتماعية</a:t>
            </a:r>
          </a:p>
          <a:p>
            <a:pPr marL="0" indent="0" algn="just">
              <a:buNone/>
            </a:pPr>
            <a:r>
              <a:rPr lang="ar-IQ" dirty="0" smtClean="0"/>
              <a:t>تعتبر </a:t>
            </a:r>
            <a:r>
              <a:rPr lang="ar-IQ" dirty="0"/>
              <a:t>العشيرة هي الخلية الاجتماعية للشعب الروماني وتتكون العشيرة من عدة اسر تضم المئات او الآلاف من الأفراد ويرجع أفراد العشائر الى اصل مشترك ويعتبر الجد الأول المؤسس لتلك العشيرة. </a:t>
            </a:r>
          </a:p>
          <a:p>
            <a:pPr marL="0" indent="0">
              <a:buNone/>
            </a:pPr>
            <a:endParaRPr lang="ar-IQ" dirty="0"/>
          </a:p>
        </p:txBody>
      </p:sp>
    </p:spTree>
    <p:extLst>
      <p:ext uri="{BB962C8B-B14F-4D97-AF65-F5344CB8AC3E}">
        <p14:creationId xmlns:p14="http://schemas.microsoft.com/office/powerpoint/2010/main" val="42674269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barn(inVertical)">
                                      <p:cBhvr>
                                        <p:cTn id="1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5"/>
          </a:lnRef>
          <a:fillRef idx="1">
            <a:schemeClr val="lt1"/>
          </a:fillRef>
          <a:effectRef idx="0">
            <a:schemeClr val="accent5"/>
          </a:effectRef>
          <a:fontRef idx="minor">
            <a:schemeClr val="dk1"/>
          </a:fontRef>
        </p:style>
        <p:txBody>
          <a:bodyPr>
            <a:normAutofit fontScale="90000"/>
          </a:bodyPr>
          <a:lstStyle/>
          <a:p>
            <a:r>
              <a:rPr lang="ar-IQ" sz="4900" b="1" dirty="0" smtClean="0">
                <a:solidFill>
                  <a:srgbClr val="FF0000"/>
                </a:solidFill>
              </a:rPr>
              <a:t/>
            </a:r>
            <a:br>
              <a:rPr lang="ar-IQ" sz="4900" b="1" dirty="0" smtClean="0">
                <a:solidFill>
                  <a:srgbClr val="FF0000"/>
                </a:solidFill>
              </a:rPr>
            </a:br>
            <a:r>
              <a:rPr lang="ar-IQ" sz="4900" b="1" dirty="0" smtClean="0">
                <a:solidFill>
                  <a:schemeClr val="accent5">
                    <a:lumMod val="75000"/>
                  </a:schemeClr>
                </a:solidFill>
              </a:rPr>
              <a:t>من </a:t>
            </a:r>
            <a:r>
              <a:rPr lang="ar-IQ" sz="4900" b="1" dirty="0">
                <a:solidFill>
                  <a:schemeClr val="accent5">
                    <a:lumMod val="75000"/>
                  </a:schemeClr>
                </a:solidFill>
              </a:rPr>
              <a:t>هم النزلاء ؟</a:t>
            </a:r>
            <a:r>
              <a:rPr lang="ar-IQ" dirty="0">
                <a:solidFill>
                  <a:schemeClr val="accent5">
                    <a:lumMod val="75000"/>
                  </a:schemeClr>
                </a:solidFill>
              </a:rPr>
              <a:t/>
            </a:r>
            <a:br>
              <a:rPr lang="ar-IQ" dirty="0">
                <a:solidFill>
                  <a:schemeClr val="accent5">
                    <a:lumMod val="75000"/>
                  </a:schemeClr>
                </a:solidFill>
              </a:rPr>
            </a:br>
            <a:endParaRPr lang="ar-IQ" dirty="0">
              <a:solidFill>
                <a:schemeClr val="accent5">
                  <a:lumMod val="75000"/>
                </a:schemeClr>
              </a:solidFill>
            </a:endParaRPr>
          </a:p>
        </p:txBody>
      </p:sp>
      <p:sp>
        <p:nvSpPr>
          <p:cNvPr id="3" name="Content Placeholder 2"/>
          <p:cNvSpPr>
            <a:spLocks noGrp="1"/>
          </p:cNvSpPr>
          <p:nvPr>
            <p:ph idx="1"/>
          </p:nvPr>
        </p:nvSpPr>
        <p:spPr>
          <a:xfrm>
            <a:off x="467544" y="2132856"/>
            <a:ext cx="8229600" cy="1972816"/>
          </a:xfrm>
        </p:spPr>
        <p:txBody>
          <a:bodyPr/>
          <a:lstStyle/>
          <a:p>
            <a:pPr marL="0" indent="0" algn="just">
              <a:buNone/>
            </a:pPr>
            <a:r>
              <a:rPr lang="ar-IQ" dirty="0" smtClean="0">
                <a:cs typeface="+mj-cs"/>
              </a:rPr>
              <a:t>والى جانب أفراد العشيرة يوجد داخلها من يسمون بالنزلاء و</a:t>
            </a:r>
          </a:p>
          <a:p>
            <a:pPr marL="0" indent="0" algn="just">
              <a:buNone/>
            </a:pPr>
            <a:r>
              <a:rPr lang="ar-IQ" dirty="0" smtClean="0">
                <a:cs typeface="+mj-cs"/>
              </a:rPr>
              <a:t>هؤلاء انضموا إلى العشيرة طلبا للحماية ويشمل ذلك الأعداء الذين هزموا في الحرب او الأجانب او العتقاء من الرق..</a:t>
            </a:r>
          </a:p>
          <a:p>
            <a:pPr marL="0" indent="0">
              <a:buNone/>
            </a:pPr>
            <a:endParaRPr lang="ar-IQ" dirty="0"/>
          </a:p>
        </p:txBody>
      </p:sp>
    </p:spTree>
    <p:extLst>
      <p:ext uri="{BB962C8B-B14F-4D97-AF65-F5344CB8AC3E}">
        <p14:creationId xmlns:p14="http://schemas.microsoft.com/office/powerpoint/2010/main" val="34871913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par>
                                <p:cTn id="13" presetID="16" presetClass="entr" presetSubtype="21"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barn(inVertical)">
                                      <p:cBhvr>
                                        <p:cTn id="15"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5"/>
          </a:lnRef>
          <a:fillRef idx="1">
            <a:schemeClr val="lt1"/>
          </a:fillRef>
          <a:effectRef idx="0">
            <a:schemeClr val="accent5"/>
          </a:effectRef>
          <a:fontRef idx="minor">
            <a:schemeClr val="dk1"/>
          </a:fontRef>
        </p:style>
        <p:txBody>
          <a:bodyPr>
            <a:normAutofit/>
          </a:bodyPr>
          <a:lstStyle/>
          <a:p>
            <a:r>
              <a:rPr lang="ar-IQ" b="1" dirty="0" smtClean="0">
                <a:solidFill>
                  <a:schemeClr val="accent5">
                    <a:lumMod val="75000"/>
                  </a:schemeClr>
                </a:solidFill>
              </a:rPr>
              <a:t>1- طبقة </a:t>
            </a:r>
            <a:r>
              <a:rPr lang="ar-IQ" b="1" dirty="0">
                <a:solidFill>
                  <a:schemeClr val="accent5">
                    <a:lumMod val="75000"/>
                  </a:schemeClr>
                </a:solidFill>
              </a:rPr>
              <a:t>الاشراف(الباتريسيان)</a:t>
            </a:r>
          </a:p>
        </p:txBody>
      </p:sp>
      <p:sp>
        <p:nvSpPr>
          <p:cNvPr id="3" name="Content Placeholder 2"/>
          <p:cNvSpPr>
            <a:spLocks noGrp="1"/>
          </p:cNvSpPr>
          <p:nvPr>
            <p:ph idx="1"/>
          </p:nvPr>
        </p:nvSpPr>
        <p:spPr/>
        <p:txBody>
          <a:bodyPr/>
          <a:lstStyle/>
          <a:p>
            <a:pPr marL="0" indent="0" algn="just">
              <a:buNone/>
            </a:pPr>
            <a:r>
              <a:rPr lang="ar-IQ" dirty="0"/>
              <a:t>نسبة إلى (بيتر)  الذي هو رئيس العشيرة وهؤلاء يؤلفون الطبقة الممتازة والتي تتمتع بكامل الحقوق المدنية والسياسية والاقتصادية. </a:t>
            </a:r>
          </a:p>
          <a:p>
            <a:pPr marL="0" indent="0" algn="just">
              <a:buNone/>
            </a:pPr>
            <a:r>
              <a:rPr lang="ar-IQ" dirty="0"/>
              <a:t>وكل تشكيلات الدولة السياسية من الملك ومجلس الشيوخ ومجالس القرى يقتصر اشغالها على افراد هذه الطبقة، كما ان تملك الاراضي في روما وما يتبعها من حقوق ومراكز اقتصادية محصورة العامة بهذه الطبقة ايضاً.</a:t>
            </a:r>
          </a:p>
        </p:txBody>
      </p:sp>
    </p:spTree>
    <p:extLst>
      <p:ext uri="{BB962C8B-B14F-4D97-AF65-F5344CB8AC3E}">
        <p14:creationId xmlns:p14="http://schemas.microsoft.com/office/powerpoint/2010/main" val="31228025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barn(inVertical)">
                                      <p:cBhvr>
                                        <p:cTn id="19"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5"/>
          </a:lnRef>
          <a:fillRef idx="1">
            <a:schemeClr val="lt1"/>
          </a:fillRef>
          <a:effectRef idx="0">
            <a:schemeClr val="accent5"/>
          </a:effectRef>
          <a:fontRef idx="minor">
            <a:schemeClr val="dk1"/>
          </a:fontRef>
        </p:style>
        <p:txBody>
          <a:bodyPr/>
          <a:lstStyle/>
          <a:p>
            <a:r>
              <a:rPr lang="ar-IQ" b="1" dirty="0">
                <a:solidFill>
                  <a:schemeClr val="accent5">
                    <a:lumMod val="75000"/>
                  </a:schemeClr>
                </a:solidFill>
              </a:rPr>
              <a:t>2- الطبقة </a:t>
            </a:r>
            <a:r>
              <a:rPr lang="ar-IQ" b="1" dirty="0" smtClean="0">
                <a:solidFill>
                  <a:schemeClr val="accent5">
                    <a:lumMod val="75000"/>
                  </a:schemeClr>
                </a:solidFill>
              </a:rPr>
              <a:t>العامة (</a:t>
            </a:r>
            <a:r>
              <a:rPr lang="ar-IQ" b="1" dirty="0">
                <a:solidFill>
                  <a:schemeClr val="accent5">
                    <a:lumMod val="75000"/>
                  </a:schemeClr>
                </a:solidFill>
              </a:rPr>
              <a:t>اللبلبيان)</a:t>
            </a:r>
            <a:endParaRPr lang="ar-IQ" dirty="0">
              <a:solidFill>
                <a:schemeClr val="accent5">
                  <a:lumMod val="75000"/>
                </a:schemeClr>
              </a:solidFill>
            </a:endParaRPr>
          </a:p>
        </p:txBody>
      </p:sp>
      <p:sp>
        <p:nvSpPr>
          <p:cNvPr id="3" name="Content Placeholder 2"/>
          <p:cNvSpPr>
            <a:spLocks noGrp="1"/>
          </p:cNvSpPr>
          <p:nvPr>
            <p:ph idx="1"/>
          </p:nvPr>
        </p:nvSpPr>
        <p:spPr/>
        <p:txBody>
          <a:bodyPr/>
          <a:lstStyle/>
          <a:p>
            <a:pPr marL="0" indent="0" algn="just">
              <a:buNone/>
            </a:pPr>
            <a:r>
              <a:rPr lang="ar-IQ" dirty="0"/>
              <a:t>الطبقة الشعبية: وهي طبقة ذات مراكز اجتماعية واقتصادية ضعيفة تقتصر حقوقها على البيع والشراء من طبقة الأشراف</a:t>
            </a:r>
          </a:p>
          <a:p>
            <a:pPr marL="0" indent="0" algn="just">
              <a:buNone/>
            </a:pPr>
            <a:r>
              <a:rPr lang="ar-IQ" dirty="0"/>
              <a:t> وقد حصلوا على بعض الحقوق فيما بعد مثل: </a:t>
            </a:r>
          </a:p>
          <a:p>
            <a:pPr marL="0" indent="0" algn="just">
              <a:buNone/>
            </a:pPr>
            <a:endParaRPr lang="ar-IQ" dirty="0"/>
          </a:p>
          <a:p>
            <a:pPr marL="0" indent="0" algn="just">
              <a:buNone/>
            </a:pPr>
            <a:r>
              <a:rPr lang="ar-IQ" dirty="0"/>
              <a:t>1-  حق الزواج من الأشراف والذي ظل ممنوعا لفترة طويلة.</a:t>
            </a:r>
          </a:p>
          <a:p>
            <a:pPr marL="0" indent="0" algn="just">
              <a:buNone/>
            </a:pPr>
            <a:r>
              <a:rPr lang="ar-IQ" dirty="0"/>
              <a:t>2- حق دخول المجالس الشعبية .</a:t>
            </a:r>
          </a:p>
          <a:p>
            <a:pPr marL="0" indent="0">
              <a:buNone/>
            </a:pPr>
            <a:endParaRPr lang="ar-IQ" dirty="0"/>
          </a:p>
        </p:txBody>
      </p:sp>
    </p:spTree>
    <p:extLst>
      <p:ext uri="{BB962C8B-B14F-4D97-AF65-F5344CB8AC3E}">
        <p14:creationId xmlns:p14="http://schemas.microsoft.com/office/powerpoint/2010/main" val="40220372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par>
                                <p:cTn id="13" presetID="16" presetClass="entr" presetSubtype="21"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barn(inVertical)">
                                      <p:cBhvr>
                                        <p:cTn id="15" dur="500"/>
                                        <p:tgtEl>
                                          <p:spTgt spid="3">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barn(inVertical)">
                                      <p:cBhvr>
                                        <p:cTn id="20" dur="500"/>
                                        <p:tgtEl>
                                          <p:spTgt spid="3">
                                            <p:txEl>
                                              <p:pRg st="3" end="3"/>
                                            </p:txEl>
                                          </p:spTgt>
                                        </p:tgtEl>
                                      </p:cBhvr>
                                    </p:animEffect>
                                  </p:childTnLst>
                                </p:cTn>
                              </p:par>
                              <p:par>
                                <p:cTn id="21" presetID="16" presetClass="entr" presetSubtype="21"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barn(inVertical)">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5"/>
          </a:lnRef>
          <a:fillRef idx="1">
            <a:schemeClr val="lt1"/>
          </a:fillRef>
          <a:effectRef idx="0">
            <a:schemeClr val="accent5"/>
          </a:effectRef>
          <a:fontRef idx="minor">
            <a:schemeClr val="dk1"/>
          </a:fontRef>
        </p:style>
        <p:txBody>
          <a:bodyPr>
            <a:normAutofit/>
          </a:bodyPr>
          <a:lstStyle/>
          <a:p>
            <a:r>
              <a:rPr lang="ar-IQ" b="1" dirty="0">
                <a:solidFill>
                  <a:schemeClr val="accent5">
                    <a:lumMod val="75000"/>
                  </a:schemeClr>
                </a:solidFill>
              </a:rPr>
              <a:t>مميزات العشيرة في هذه المرحلة</a:t>
            </a:r>
          </a:p>
        </p:txBody>
      </p:sp>
      <p:sp>
        <p:nvSpPr>
          <p:cNvPr id="3" name="Content Placeholder 2"/>
          <p:cNvSpPr>
            <a:spLocks noGrp="1"/>
          </p:cNvSpPr>
          <p:nvPr>
            <p:ph idx="1"/>
          </p:nvPr>
        </p:nvSpPr>
        <p:spPr/>
        <p:txBody>
          <a:bodyPr>
            <a:normAutofit lnSpcReduction="10000"/>
          </a:bodyPr>
          <a:lstStyle/>
          <a:p>
            <a:pPr marL="0" indent="0" algn="just">
              <a:buNone/>
            </a:pPr>
            <a:r>
              <a:rPr lang="ar-IQ" dirty="0"/>
              <a:t>1- وفي ظل هذا التنظيم الاجتماعي كانت العشيرة هي الوحدة السياسية السابقة على المدينة.</a:t>
            </a:r>
          </a:p>
          <a:p>
            <a:pPr marL="0" indent="0" algn="just">
              <a:buNone/>
            </a:pPr>
            <a:r>
              <a:rPr lang="ar-IQ" dirty="0"/>
              <a:t>2- لكل عشيرة نظامها التي يوجد منها وحدة مستقلة عن العشائر </a:t>
            </a:r>
            <a:r>
              <a:rPr lang="ar-IQ" dirty="0" smtClean="0"/>
              <a:t>الاخر</a:t>
            </a:r>
            <a:r>
              <a:rPr lang="ar-SA" dirty="0" smtClean="0"/>
              <a:t>ى</a:t>
            </a:r>
            <a:r>
              <a:rPr lang="ar-IQ" dirty="0" smtClean="0"/>
              <a:t> </a:t>
            </a:r>
            <a:r>
              <a:rPr lang="ar-IQ" dirty="0"/>
              <a:t>فلها ديانتها الخاصة المتمثلة في عبادة اسلافها اصلها المشترك ولها رئيسها الذي يدين اليه افرادها بالولاء والطاعة.</a:t>
            </a:r>
          </a:p>
          <a:p>
            <a:pPr marL="0" indent="0" algn="just">
              <a:buNone/>
            </a:pPr>
            <a:r>
              <a:rPr lang="ar-IQ" dirty="0"/>
              <a:t>3-  والعشيرة هي التي تفرض الالتزامات على افرادها. ويستغل افرادها الاراضي التي تملكها العشيرة على وجه الشيوع. </a:t>
            </a:r>
          </a:p>
          <a:p>
            <a:pPr marL="0" indent="0">
              <a:buNone/>
            </a:pPr>
            <a:endParaRPr lang="ar-IQ" dirty="0"/>
          </a:p>
        </p:txBody>
      </p:sp>
    </p:spTree>
    <p:extLst>
      <p:ext uri="{BB962C8B-B14F-4D97-AF65-F5344CB8AC3E}">
        <p14:creationId xmlns:p14="http://schemas.microsoft.com/office/powerpoint/2010/main" val="34635208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arn(inVertical)">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1674</TotalTime>
  <Words>1784</Words>
  <Application>Microsoft Office PowerPoint</Application>
  <PresentationFormat>On-screen Show (4:3)</PresentationFormat>
  <Paragraphs>143</Paragraphs>
  <Slides>38</Slides>
  <Notes>0</Notes>
  <HiddenSlides>0</HiddenSlides>
  <MMClips>0</MMClips>
  <ScaleCrop>false</ScaleCrop>
  <HeadingPairs>
    <vt:vector size="4" baseType="variant">
      <vt:variant>
        <vt:lpstr>Theme</vt:lpstr>
      </vt:variant>
      <vt:variant>
        <vt:i4>2</vt:i4>
      </vt:variant>
      <vt:variant>
        <vt:lpstr>Slide Titles</vt:lpstr>
      </vt:variant>
      <vt:variant>
        <vt:i4>38</vt:i4>
      </vt:variant>
    </vt:vector>
  </HeadingPairs>
  <TitlesOfParts>
    <vt:vector size="40" baseType="lpstr">
      <vt:lpstr>Office Theme</vt:lpstr>
      <vt:lpstr>1_Office Theme</vt:lpstr>
      <vt:lpstr>PowerPoint Presentation</vt:lpstr>
      <vt:lpstr>القانون الروماني</vt:lpstr>
      <vt:lpstr> النظم السياسي والقانوني للدولة الرومانية  </vt:lpstr>
      <vt:lpstr>أولاً: النظام السياسي للدولة الرومانية</vt:lpstr>
      <vt:lpstr>1- العصر الملكي</vt:lpstr>
      <vt:lpstr> من هم النزلاء ؟ </vt:lpstr>
      <vt:lpstr>1- طبقة الاشراف(الباتريسيان)</vt:lpstr>
      <vt:lpstr>2- الطبقة العامة (اللبلبيان)</vt:lpstr>
      <vt:lpstr>مميزات العشيرة في هذه المرحلة</vt:lpstr>
      <vt:lpstr>الاسرة</vt:lpstr>
      <vt:lpstr>ثانياً: الحالة السياسية</vt:lpstr>
      <vt:lpstr>PowerPoint Presentation</vt:lpstr>
      <vt:lpstr>PowerPoint Presentation</vt:lpstr>
      <vt:lpstr> 3- المجالس الشعبية  </vt:lpstr>
      <vt:lpstr>2- العصر القنصلی </vt:lpstr>
      <vt:lpstr>أولاً: الحاله‌ الإجتماعیه‌</vt:lpstr>
      <vt:lpstr>PowerPoint Presentation</vt:lpstr>
      <vt:lpstr>PowerPoint Presentation</vt:lpstr>
      <vt:lpstr> ثانياً: الحاله السیاسیه‌‌</vt:lpstr>
      <vt:lpstr>1-الحاكمان (القنصلان) </vt:lpstr>
      <vt:lpstr> علل سبب ظهور حاكمان محل وجود حاكم واحد ؟  </vt:lpstr>
      <vt:lpstr>علل ظهور حكام إلى جانب القنصل؟ </vt:lpstr>
      <vt:lpstr>أ. حاكم الإحصاء: السنسورCensor ) )</vt:lpstr>
      <vt:lpstr> ب. الكويستور Queastor)  ) </vt:lpstr>
      <vt:lpstr>ج. حكام الأسواق</vt:lpstr>
      <vt:lpstr>د. الحاكم القضائي (البريتور)</vt:lpstr>
      <vt:lpstr>2- مجلس الشيوخ (Centor)</vt:lpstr>
      <vt:lpstr>3- مجلس الشعب</vt:lpstr>
      <vt:lpstr>أ. مجالس الشعب الثلاثية القديمة </vt:lpstr>
      <vt:lpstr>ب. مجالس القبائل</vt:lpstr>
      <vt:lpstr>ج. مجالس الوحدات المئوية الجديدة</vt:lpstr>
      <vt:lpstr>د. مجالس العامة</vt:lpstr>
      <vt:lpstr>  ثالثاً: العصر الإمبراطوری  </vt:lpstr>
      <vt:lpstr>  أولاً: الحالة السياسية </vt:lpstr>
      <vt:lpstr>  ثانياً: الحالة الإجتماعية </vt:lpstr>
      <vt:lpstr>PowerPoint Presentation</vt:lpstr>
      <vt:lpstr>PowerPoint Presentation</vt:lpstr>
      <vt:lpstr>الأسئلة المتوقعة لمحاضرة اليوم </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التشريع</dc:title>
  <dc:creator>R-TEC</dc:creator>
  <cp:lastModifiedBy>HP</cp:lastModifiedBy>
  <cp:revision>54</cp:revision>
  <dcterms:created xsi:type="dcterms:W3CDTF">2020-02-12T21:06:14Z</dcterms:created>
  <dcterms:modified xsi:type="dcterms:W3CDTF">2024-02-07T18:27:51Z</dcterms:modified>
</cp:coreProperties>
</file>