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9" r:id="rId4"/>
    <p:sldId id="300" r:id="rId5"/>
    <p:sldId id="258" r:id="rId6"/>
    <p:sldId id="259" r:id="rId7"/>
    <p:sldId id="301" r:id="rId8"/>
    <p:sldId id="261" r:id="rId9"/>
    <p:sldId id="262" r:id="rId10"/>
    <p:sldId id="263" r:id="rId11"/>
    <p:sldId id="322" r:id="rId12"/>
    <p:sldId id="264" r:id="rId13"/>
    <p:sldId id="269" r:id="rId14"/>
    <p:sldId id="337" r:id="rId15"/>
    <p:sldId id="270" r:id="rId16"/>
    <p:sldId id="338" r:id="rId17"/>
    <p:sldId id="324" r:id="rId18"/>
    <p:sldId id="326" r:id="rId19"/>
    <p:sldId id="360" r:id="rId20"/>
    <p:sldId id="361" r:id="rId21"/>
    <p:sldId id="366" r:id="rId22"/>
    <p:sldId id="362" r:id="rId23"/>
    <p:sldId id="363" r:id="rId24"/>
    <p:sldId id="364" r:id="rId25"/>
    <p:sldId id="365" r:id="rId26"/>
    <p:sldId id="370" r:id="rId27"/>
    <p:sldId id="345" r:id="rId28"/>
    <p:sldId id="346" r:id="rId29"/>
    <p:sldId id="373" r:id="rId30"/>
    <p:sldId id="347" r:id="rId31"/>
    <p:sldId id="348" r:id="rId32"/>
    <p:sldId id="349" r:id="rId33"/>
    <p:sldId id="358" r:id="rId34"/>
    <p:sldId id="350" r:id="rId35"/>
    <p:sldId id="367" r:id="rId36"/>
    <p:sldId id="351" r:id="rId37"/>
    <p:sldId id="368" r:id="rId38"/>
    <p:sldId id="352" r:id="rId39"/>
    <p:sldId id="353" r:id="rId40"/>
    <p:sldId id="354" r:id="rId41"/>
    <p:sldId id="359" r:id="rId42"/>
    <p:sldId id="369" r:id="rId43"/>
    <p:sldId id="355" r:id="rId44"/>
    <p:sldId id="371" r:id="rId45"/>
    <p:sldId id="356" r:id="rId46"/>
    <p:sldId id="372" r:id="rId47"/>
    <p:sldId id="342" r:id="rId48"/>
    <p:sldId id="344" r:id="rId49"/>
    <p:sldId id="309" r:id="rId50"/>
    <p:sldId id="274" r:id="rId51"/>
    <p:sldId id="327" r:id="rId52"/>
    <p:sldId id="310" r:id="rId53"/>
    <p:sldId id="275" r:id="rId54"/>
    <p:sldId id="328" r:id="rId55"/>
    <p:sldId id="276" r:id="rId56"/>
    <p:sldId id="311" r:id="rId57"/>
    <p:sldId id="329" r:id="rId58"/>
    <p:sldId id="277" r:id="rId59"/>
    <p:sldId id="278" r:id="rId60"/>
    <p:sldId id="312" r:id="rId61"/>
    <p:sldId id="279" r:id="rId62"/>
    <p:sldId id="313" r:id="rId63"/>
    <p:sldId id="314" r:id="rId64"/>
    <p:sldId id="280" r:id="rId65"/>
    <p:sldId id="281" r:id="rId66"/>
    <p:sldId id="341" r:id="rId67"/>
    <p:sldId id="282" r:id="rId68"/>
    <p:sldId id="315" r:id="rId69"/>
    <p:sldId id="330" r:id="rId70"/>
    <p:sldId id="283" r:id="rId71"/>
    <p:sldId id="284" r:id="rId72"/>
    <p:sldId id="316" r:id="rId73"/>
    <p:sldId id="285" r:id="rId74"/>
    <p:sldId id="317" r:id="rId75"/>
    <p:sldId id="331" r:id="rId76"/>
    <p:sldId id="286" r:id="rId77"/>
    <p:sldId id="287" r:id="rId78"/>
    <p:sldId id="288" r:id="rId79"/>
    <p:sldId id="332" r:id="rId80"/>
    <p:sldId id="289" r:id="rId81"/>
    <p:sldId id="318" r:id="rId82"/>
    <p:sldId id="290" r:id="rId83"/>
    <p:sldId id="291" r:id="rId84"/>
    <p:sldId id="292" r:id="rId85"/>
    <p:sldId id="319" r:id="rId86"/>
    <p:sldId id="293" r:id="rId87"/>
    <p:sldId id="294"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labtestsonline.org/tests/coagulation-factors" TargetMode="External"/><Relationship Id="rId13" Type="http://schemas.openxmlformats.org/officeDocument/2006/relationships/hyperlink" Target="https://labtestsonline.org/conditions/bleeding-disorders" TargetMode="External"/><Relationship Id="rId18" Type="http://schemas.openxmlformats.org/officeDocument/2006/relationships/hyperlink" Target="https://labtestsonline.org/conditions/deep-vein-thrombosis-dvt" TargetMode="External"/><Relationship Id="rId3" Type="http://schemas.openxmlformats.org/officeDocument/2006/relationships/hyperlink" Target="https://labtestsonline.org/tests/fibrinogen" TargetMode="External"/><Relationship Id="rId7" Type="http://schemas.openxmlformats.org/officeDocument/2006/relationships/hyperlink" Target="https://labtestsonline.org/tests/activated-clotting-time-act" TargetMode="External"/><Relationship Id="rId12" Type="http://schemas.openxmlformats.org/officeDocument/2006/relationships/hyperlink" Target="https://labtestsonline.org/tests/antiphospholipid-antibodies" TargetMode="External"/><Relationship Id="rId17" Type="http://schemas.openxmlformats.org/officeDocument/2006/relationships/hyperlink" Target="https://labtestsonline.org/conditions/antiphospholipid-syndrome" TargetMode="External"/><Relationship Id="rId2" Type="http://schemas.openxmlformats.org/officeDocument/2006/relationships/hyperlink" Target="https://labtestsonline.org/tests/prothrombin-time-and-international-normalized-ratio-ptinr" TargetMode="External"/><Relationship Id="rId16" Type="http://schemas.openxmlformats.org/officeDocument/2006/relationships/hyperlink" Target="https://labtestsonline.org/conditions/disseminated-intravascular-coagulation-dic" TargetMode="External"/><Relationship Id="rId1" Type="http://schemas.openxmlformats.org/officeDocument/2006/relationships/slideLayout" Target="../slideLayouts/slideLayout2.xml"/><Relationship Id="rId6" Type="http://schemas.openxmlformats.org/officeDocument/2006/relationships/hyperlink" Target="https://labtestsonline.org/tests/lupus-anticoagulant-testing" TargetMode="External"/><Relationship Id="rId11" Type="http://schemas.openxmlformats.org/officeDocument/2006/relationships/hyperlink" Target="https://labtestsonline.org/tests/von-willebrand-factor" TargetMode="External"/><Relationship Id="rId5" Type="http://schemas.openxmlformats.org/officeDocument/2006/relationships/hyperlink" Target="https://labtestsonline.org/tests/thrombin-time" TargetMode="External"/><Relationship Id="rId15" Type="http://schemas.openxmlformats.org/officeDocument/2006/relationships/hyperlink" Target="https://labtestsonline.org/conditions/vitamin-k-deficiency" TargetMode="External"/><Relationship Id="rId10" Type="http://schemas.openxmlformats.org/officeDocument/2006/relationships/hyperlink" Target="https://labtestsonline.org/tests/heparin-anti-xa" TargetMode="External"/><Relationship Id="rId4" Type="http://schemas.openxmlformats.org/officeDocument/2006/relationships/hyperlink" Target="https://labtestsonline.org/tests/d-dimer" TargetMode="External"/><Relationship Id="rId9" Type="http://schemas.openxmlformats.org/officeDocument/2006/relationships/hyperlink" Target="https://labtestsonline.org/tests/platelet-count" TargetMode="External"/><Relationship Id="rId14" Type="http://schemas.openxmlformats.org/officeDocument/2006/relationships/hyperlink" Target="https://labtestsonline.org/conditions/excessive-clotting-disorders"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800" dirty="0">
                <a:solidFill>
                  <a:srgbClr val="FFC000"/>
                </a:solidFill>
              </a:rPr>
              <a:t>Haemostasis</a:t>
            </a:r>
            <a:endParaRPr lang="en-US" dirty="0">
              <a:solidFill>
                <a:srgbClr val="FFC000"/>
              </a:solidFill>
            </a:endParaRPr>
          </a:p>
        </p:txBody>
      </p:sp>
    </p:spTree>
    <p:extLst>
      <p:ext uri="{BB962C8B-B14F-4D97-AF65-F5344CB8AC3E}">
        <p14:creationId xmlns:p14="http://schemas.microsoft.com/office/powerpoint/2010/main" val="3080476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4419600"/>
          </a:xfrm>
        </p:spPr>
        <p:txBody>
          <a:bodyPr>
            <a:noAutofit/>
          </a:bodyPr>
          <a:lstStyle/>
          <a:p>
            <a:r>
              <a:rPr lang="en-US" sz="4000" dirty="0"/>
              <a:t>The </a:t>
            </a:r>
            <a:r>
              <a:rPr lang="en-US" sz="4000" dirty="0">
                <a:solidFill>
                  <a:srgbClr val="0070C0"/>
                </a:solidFill>
              </a:rPr>
              <a:t>membrane phospholipids</a:t>
            </a:r>
            <a:r>
              <a:rPr lang="en-US" sz="4000" dirty="0"/>
              <a:t> (previously known as </a:t>
            </a:r>
            <a:r>
              <a:rPr lang="en-US" sz="4000" dirty="0">
                <a:solidFill>
                  <a:srgbClr val="0070C0"/>
                </a:solidFill>
              </a:rPr>
              <a:t>platelet factor 3</a:t>
            </a:r>
            <a:r>
              <a:rPr lang="en-US" sz="4000" dirty="0"/>
              <a:t>) are of particular importance in the conversion of coagulation factor </a:t>
            </a:r>
            <a:r>
              <a:rPr lang="en-US" sz="4000" dirty="0">
                <a:solidFill>
                  <a:srgbClr val="00B050"/>
                </a:solidFill>
              </a:rPr>
              <a:t>X</a:t>
            </a:r>
            <a:r>
              <a:rPr lang="en-US" sz="4000" dirty="0"/>
              <a:t> to </a:t>
            </a:r>
            <a:r>
              <a:rPr lang="en-US" sz="4000" dirty="0" err="1">
                <a:solidFill>
                  <a:srgbClr val="00B050"/>
                </a:solidFill>
              </a:rPr>
              <a:t>Xa</a:t>
            </a:r>
            <a:r>
              <a:rPr lang="en-US" sz="4000" dirty="0"/>
              <a:t> and </a:t>
            </a:r>
            <a:r>
              <a:rPr lang="en-US" sz="4000" dirty="0" err="1">
                <a:solidFill>
                  <a:srgbClr val="00B050"/>
                </a:solidFill>
              </a:rPr>
              <a:t>prothrombin</a:t>
            </a:r>
            <a:r>
              <a:rPr lang="en-US" sz="4000" dirty="0">
                <a:solidFill>
                  <a:srgbClr val="00B050"/>
                </a:solidFill>
              </a:rPr>
              <a:t> (factor II)</a:t>
            </a:r>
            <a:r>
              <a:rPr lang="en-US" sz="4000" dirty="0"/>
              <a:t> to </a:t>
            </a:r>
            <a:r>
              <a:rPr lang="en-US" sz="4000" dirty="0">
                <a:solidFill>
                  <a:srgbClr val="00B050"/>
                </a:solidFill>
              </a:rPr>
              <a:t>thrombin</a:t>
            </a:r>
            <a:r>
              <a:rPr lang="en-US" sz="4000" dirty="0"/>
              <a:t> (factor </a:t>
            </a:r>
            <a:r>
              <a:rPr lang="en-US" sz="4000" dirty="0" err="1"/>
              <a:t>IIa</a:t>
            </a:r>
            <a:r>
              <a:rPr lang="en-US" sz="4000" dirty="0"/>
              <a:t>)</a:t>
            </a:r>
            <a:endParaRPr lang="en-US" sz="3600" dirty="0"/>
          </a:p>
        </p:txBody>
      </p:sp>
    </p:spTree>
    <p:extLst>
      <p:ext uri="{BB962C8B-B14F-4D97-AF65-F5344CB8AC3E}">
        <p14:creationId xmlns:p14="http://schemas.microsoft.com/office/powerpoint/2010/main" val="2682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73" y="1752600"/>
            <a:ext cx="896422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228600" y="381000"/>
            <a:ext cx="8763000" cy="1066800"/>
          </a:xfrm>
        </p:spPr>
        <p:txBody>
          <a:bodyPr>
            <a:normAutofit/>
          </a:bodyPr>
          <a:lstStyle/>
          <a:p>
            <a:r>
              <a:rPr lang="en-US" dirty="0"/>
              <a:t>The platelet contains three types of storage granules: </a:t>
            </a:r>
            <a:r>
              <a:rPr lang="en-US" dirty="0">
                <a:solidFill>
                  <a:srgbClr val="0070C0"/>
                </a:solidFill>
              </a:rPr>
              <a:t>α</a:t>
            </a:r>
            <a:r>
              <a:rPr lang="en-US" dirty="0">
                <a:solidFill>
                  <a:srgbClr val="D60093"/>
                </a:solidFill>
              </a:rPr>
              <a:t> </a:t>
            </a:r>
            <a:r>
              <a:rPr lang="en-US" dirty="0">
                <a:solidFill>
                  <a:srgbClr val="0070C0"/>
                </a:solidFill>
              </a:rPr>
              <a:t>granules, dense</a:t>
            </a:r>
            <a:r>
              <a:rPr lang="en-US" dirty="0"/>
              <a:t> and </a:t>
            </a:r>
            <a:r>
              <a:rPr lang="en-US" dirty="0">
                <a:solidFill>
                  <a:srgbClr val="0070C0"/>
                </a:solidFill>
              </a:rPr>
              <a:t>lysosomes</a:t>
            </a:r>
            <a:r>
              <a:rPr lang="en-US" dirty="0"/>
              <a:t>.</a:t>
            </a:r>
          </a:p>
        </p:txBody>
      </p:sp>
    </p:spTree>
    <p:extLst>
      <p:ext uri="{BB962C8B-B14F-4D97-AF65-F5344CB8AC3E}">
        <p14:creationId xmlns:p14="http://schemas.microsoft.com/office/powerpoint/2010/main" val="91849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943600"/>
          </a:xfrm>
        </p:spPr>
        <p:txBody>
          <a:bodyPr>
            <a:normAutofit/>
          </a:bodyPr>
          <a:lstStyle/>
          <a:p>
            <a:pPr marL="0" indent="0">
              <a:buNone/>
            </a:pPr>
            <a:r>
              <a:rPr lang="en-US" sz="3600" b="1" dirty="0">
                <a:solidFill>
                  <a:srgbClr val="C00000"/>
                </a:solidFill>
              </a:rPr>
              <a:t>Platelet function</a:t>
            </a:r>
          </a:p>
          <a:p>
            <a:r>
              <a:rPr lang="en-US" sz="3600" dirty="0"/>
              <a:t>The main function of platelets is the formation of </a:t>
            </a:r>
            <a:r>
              <a:rPr lang="en-US" sz="3600" dirty="0">
                <a:solidFill>
                  <a:srgbClr val="00B0F0"/>
                </a:solidFill>
              </a:rPr>
              <a:t>mechanical plugs </a:t>
            </a:r>
            <a:r>
              <a:rPr lang="en-US" sz="3600" dirty="0"/>
              <a:t>during the </a:t>
            </a:r>
            <a:r>
              <a:rPr lang="en-US" sz="3600" dirty="0" err="1"/>
              <a:t>haemostatic</a:t>
            </a:r>
            <a:r>
              <a:rPr lang="en-US" sz="3600" dirty="0"/>
              <a:t> response to vascular injury. In the absence of platelets, spontaneous leakage of blood through small vessels may occur. </a:t>
            </a:r>
          </a:p>
          <a:p>
            <a:r>
              <a:rPr lang="en-US" sz="3600" dirty="0"/>
              <a:t>There are three major platelet functions: </a:t>
            </a:r>
            <a:r>
              <a:rPr lang="en-US" sz="3600" b="1" dirty="0">
                <a:solidFill>
                  <a:srgbClr val="00B050"/>
                </a:solidFill>
              </a:rPr>
              <a:t>adhesion</a:t>
            </a:r>
            <a:r>
              <a:rPr lang="en-US" sz="3600" dirty="0"/>
              <a:t>, </a:t>
            </a:r>
            <a:r>
              <a:rPr lang="en-US" sz="3600" b="1" dirty="0">
                <a:solidFill>
                  <a:srgbClr val="00B050"/>
                </a:solidFill>
              </a:rPr>
              <a:t>aggregation</a:t>
            </a:r>
            <a:r>
              <a:rPr lang="en-US" sz="3600" b="1" dirty="0"/>
              <a:t> </a:t>
            </a:r>
            <a:r>
              <a:rPr lang="en-US" sz="3600" dirty="0"/>
              <a:t>and </a:t>
            </a:r>
            <a:r>
              <a:rPr lang="en-US" sz="3600" b="1" dirty="0">
                <a:solidFill>
                  <a:srgbClr val="00B050"/>
                </a:solidFill>
              </a:rPr>
              <a:t>release reactions and amplification</a:t>
            </a:r>
            <a:r>
              <a:rPr lang="en-US" sz="3600" dirty="0"/>
              <a:t>. </a:t>
            </a:r>
          </a:p>
        </p:txBody>
      </p:sp>
    </p:spTree>
    <p:extLst>
      <p:ext uri="{BB962C8B-B14F-4D97-AF65-F5344CB8AC3E}">
        <p14:creationId xmlns:p14="http://schemas.microsoft.com/office/powerpoint/2010/main" val="100639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610600" cy="3810000"/>
          </a:xfrm>
        </p:spPr>
        <p:txBody>
          <a:bodyPr>
            <a:normAutofit/>
          </a:bodyPr>
          <a:lstStyle/>
          <a:p>
            <a:pPr marL="0" indent="0">
              <a:buNone/>
            </a:pPr>
            <a:r>
              <a:rPr lang="en-US" sz="4000" b="1" dirty="0">
                <a:solidFill>
                  <a:srgbClr val="C00000"/>
                </a:solidFill>
              </a:rPr>
              <a:t>Natural inhibitors of platelet function</a:t>
            </a:r>
          </a:p>
          <a:p>
            <a:r>
              <a:rPr lang="en-US" sz="4000" dirty="0">
                <a:solidFill>
                  <a:srgbClr val="0070C0"/>
                </a:solidFill>
              </a:rPr>
              <a:t>Nitric oxide (NO)</a:t>
            </a:r>
            <a:endParaRPr lang="en-US" sz="4000" dirty="0"/>
          </a:p>
          <a:p>
            <a:r>
              <a:rPr lang="en-US" sz="4000" dirty="0">
                <a:solidFill>
                  <a:srgbClr val="0070C0"/>
                </a:solidFill>
              </a:rPr>
              <a:t>Prostacyclin</a:t>
            </a:r>
            <a:r>
              <a:rPr lang="en-US" sz="4000" dirty="0"/>
              <a:t> synthesized by </a:t>
            </a:r>
            <a:r>
              <a:rPr lang="en-US" sz="4000" dirty="0">
                <a:solidFill>
                  <a:srgbClr val="00B050"/>
                </a:solidFill>
              </a:rPr>
              <a:t>endothelial cells</a:t>
            </a:r>
            <a:r>
              <a:rPr lang="en-US" sz="4000" dirty="0"/>
              <a:t> also inhibits platelet function</a:t>
            </a:r>
          </a:p>
        </p:txBody>
      </p:sp>
    </p:spTree>
    <p:extLst>
      <p:ext uri="{BB962C8B-B14F-4D97-AF65-F5344CB8AC3E}">
        <p14:creationId xmlns:p14="http://schemas.microsoft.com/office/powerpoint/2010/main" val="3726745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7843246" cy="503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965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105400"/>
          </a:xfrm>
        </p:spPr>
        <p:txBody>
          <a:bodyPr>
            <a:normAutofit/>
          </a:bodyPr>
          <a:lstStyle/>
          <a:p>
            <a:pPr marL="0" indent="0">
              <a:buNone/>
            </a:pPr>
            <a:r>
              <a:rPr lang="en-US" b="1" dirty="0">
                <a:solidFill>
                  <a:srgbClr val="C00000"/>
                </a:solidFill>
              </a:rPr>
              <a:t>Blood coagulation</a:t>
            </a:r>
          </a:p>
          <a:p>
            <a:pPr marL="0" indent="0">
              <a:buNone/>
            </a:pPr>
            <a:r>
              <a:rPr lang="en-US" b="1" dirty="0">
                <a:solidFill>
                  <a:schemeClr val="accent6">
                    <a:lumMod val="75000"/>
                  </a:schemeClr>
                </a:solidFill>
              </a:rPr>
              <a:t>The coagulation cascade</a:t>
            </a:r>
          </a:p>
          <a:p>
            <a:r>
              <a:rPr lang="en-US" dirty="0"/>
              <a:t>Blood coagulation </a:t>
            </a:r>
            <a:r>
              <a:rPr lang="en-US" i="1" dirty="0"/>
              <a:t>in vivo </a:t>
            </a:r>
            <a:r>
              <a:rPr lang="en-US" dirty="0"/>
              <a:t>involves formation of </a:t>
            </a:r>
            <a:r>
              <a:rPr lang="en-US" dirty="0">
                <a:solidFill>
                  <a:srgbClr val="00B050"/>
                </a:solidFill>
              </a:rPr>
              <a:t>thrombin</a:t>
            </a:r>
            <a:r>
              <a:rPr lang="en-US" dirty="0"/>
              <a:t>; this, in turn, converts soluble plasma </a:t>
            </a:r>
            <a:r>
              <a:rPr lang="en-US" dirty="0">
                <a:solidFill>
                  <a:srgbClr val="0070C0"/>
                </a:solidFill>
              </a:rPr>
              <a:t>fibrinogen</a:t>
            </a:r>
            <a:r>
              <a:rPr lang="en-US" dirty="0"/>
              <a:t> into </a:t>
            </a:r>
            <a:r>
              <a:rPr lang="en-US" dirty="0">
                <a:solidFill>
                  <a:srgbClr val="0070C0"/>
                </a:solidFill>
              </a:rPr>
              <a:t>fibrin</a:t>
            </a:r>
            <a:r>
              <a:rPr lang="en-US" dirty="0"/>
              <a:t>. </a:t>
            </a:r>
          </a:p>
          <a:p>
            <a:r>
              <a:rPr lang="en-US" dirty="0"/>
              <a:t>The operation of this enzyme cascade requires local concentration of circulating coagulation factors at the site of injury.</a:t>
            </a:r>
          </a:p>
        </p:txBody>
      </p:sp>
    </p:spTree>
    <p:extLst>
      <p:ext uri="{BB962C8B-B14F-4D97-AF65-F5344CB8AC3E}">
        <p14:creationId xmlns:p14="http://schemas.microsoft.com/office/powerpoint/2010/main" val="198514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6278"/>
            <a:ext cx="5333999" cy="6525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149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81575"/>
            <a:ext cx="8382000" cy="1724025"/>
          </a:xfrm>
        </p:spPr>
        <p:txBody>
          <a:bodyPr>
            <a:noAutofit/>
          </a:bodyPr>
          <a:lstStyle/>
          <a:p>
            <a:pPr marL="0" indent="0">
              <a:buNone/>
            </a:pPr>
            <a:r>
              <a:rPr lang="en-US" sz="1600" b="1" dirty="0"/>
              <a:t>Figure 24.8 </a:t>
            </a:r>
            <a:r>
              <a:rPr lang="en-US" sz="1600" dirty="0"/>
              <a:t>The pathway of blood coagulation in vivo initiated by </a:t>
            </a:r>
            <a:r>
              <a:rPr lang="en-US" sz="1600" dirty="0">
                <a:solidFill>
                  <a:srgbClr val="0070C0"/>
                </a:solidFill>
              </a:rPr>
              <a:t>tissue factor </a:t>
            </a:r>
            <a:r>
              <a:rPr lang="en-US" sz="1600" dirty="0"/>
              <a:t>(TF) on the cell surface. When plasma comes into contact with TF, factor VII binds to TF. The complex of TF and activated VII (</a:t>
            </a:r>
            <a:r>
              <a:rPr lang="en-US" sz="1600" dirty="0" err="1"/>
              <a:t>VIIa</a:t>
            </a:r>
            <a:r>
              <a:rPr lang="en-US" sz="1600" dirty="0"/>
              <a:t>) activates X and IX. The generation of </a:t>
            </a:r>
            <a:r>
              <a:rPr lang="en-US" sz="1600" dirty="0">
                <a:solidFill>
                  <a:srgbClr val="0070C0"/>
                </a:solidFill>
              </a:rPr>
              <a:t>thrombin</a:t>
            </a:r>
            <a:r>
              <a:rPr lang="en-US" sz="1600" dirty="0"/>
              <a:t> from </a:t>
            </a:r>
            <a:r>
              <a:rPr lang="en-US" sz="1600" dirty="0" err="1"/>
              <a:t>prothrombin</a:t>
            </a:r>
            <a:r>
              <a:rPr lang="en-US" sz="1600" dirty="0"/>
              <a:t> by the action of </a:t>
            </a:r>
            <a:r>
              <a:rPr lang="en-US" sz="1600" dirty="0" err="1"/>
              <a:t>Xa</a:t>
            </a:r>
            <a:r>
              <a:rPr lang="en-US" sz="1600" dirty="0"/>
              <a:t>–</a:t>
            </a:r>
            <a:r>
              <a:rPr lang="en-US" sz="1600" dirty="0" err="1"/>
              <a:t>Va</a:t>
            </a:r>
            <a:r>
              <a:rPr lang="en-US" sz="1600" dirty="0"/>
              <a:t> complex leads to fibrin formation. Importantly, the small amounts of thrombin generated serve to greatly amplify coagulation. (T)</a:t>
            </a:r>
            <a:r>
              <a:rPr lang="en-US" sz="1600" dirty="0">
                <a:solidFill>
                  <a:srgbClr val="0070C0"/>
                </a:solidFill>
              </a:rPr>
              <a:t>Thrombin</a:t>
            </a:r>
            <a:r>
              <a:rPr lang="en-US" sz="1600" dirty="0"/>
              <a:t> activates XI, VIII, V and XIII, and also cleaves VIII from its carrier </a:t>
            </a:r>
            <a:r>
              <a:rPr lang="en-US" sz="1600" dirty="0">
                <a:solidFill>
                  <a:srgbClr val="FF0000"/>
                </a:solidFill>
              </a:rPr>
              <a:t>von Willebrand factor</a:t>
            </a:r>
            <a:r>
              <a:rPr lang="en-US" sz="1600" dirty="0"/>
              <a:t> (VWF), massively increasing the formation of </a:t>
            </a:r>
            <a:r>
              <a:rPr lang="en-US" sz="1600" dirty="0" err="1"/>
              <a:t>VIIIa</a:t>
            </a:r>
            <a:r>
              <a:rPr lang="en-US" sz="1600" dirty="0"/>
              <a:t>–</a:t>
            </a:r>
            <a:r>
              <a:rPr lang="en-US" sz="1600" dirty="0" err="1"/>
              <a:t>IXa</a:t>
            </a:r>
            <a:r>
              <a:rPr lang="en-US" sz="1600" dirty="0"/>
              <a:t> and hence of </a:t>
            </a:r>
            <a:r>
              <a:rPr lang="en-US" sz="1600" dirty="0" err="1"/>
              <a:t>Xa</a:t>
            </a:r>
            <a:r>
              <a:rPr lang="en-US" sz="1600" dirty="0"/>
              <a:t>–Va.</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437" y="228600"/>
            <a:ext cx="4884192"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7078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2611"/>
            <a:ext cx="2971800" cy="6472989"/>
          </a:xfrm>
        </p:spPr>
        <p:txBody>
          <a:bodyPr>
            <a:normAutofit fontScale="70000" lnSpcReduction="20000"/>
          </a:bodyPr>
          <a:lstStyle/>
          <a:p>
            <a:pPr marL="0" indent="0">
              <a:buNone/>
            </a:pPr>
            <a:r>
              <a:rPr lang="en-US" dirty="0"/>
              <a:t>The </a:t>
            </a:r>
            <a:r>
              <a:rPr lang="en-US" dirty="0">
                <a:solidFill>
                  <a:srgbClr val="00B050"/>
                </a:solidFill>
              </a:rPr>
              <a:t>intrinsic</a:t>
            </a:r>
            <a:r>
              <a:rPr lang="en-US" dirty="0"/>
              <a:t> (contact), </a:t>
            </a:r>
            <a:r>
              <a:rPr lang="en-US" dirty="0">
                <a:solidFill>
                  <a:srgbClr val="00B050"/>
                </a:solidFill>
              </a:rPr>
              <a:t>extrinsic</a:t>
            </a:r>
            <a:r>
              <a:rPr lang="en-US" dirty="0"/>
              <a:t> and </a:t>
            </a:r>
            <a:r>
              <a:rPr lang="en-US" dirty="0">
                <a:solidFill>
                  <a:srgbClr val="00B050"/>
                </a:solidFill>
              </a:rPr>
              <a:t>common</a:t>
            </a:r>
            <a:r>
              <a:rPr lang="en-US" dirty="0"/>
              <a:t> pathways of blood coagulation. </a:t>
            </a:r>
          </a:p>
          <a:p>
            <a:pPr marL="514350" indent="-514350">
              <a:buFont typeface="+mj-lt"/>
              <a:buAutoNum type="arabicPeriod"/>
            </a:pPr>
            <a:r>
              <a:rPr lang="en-US" dirty="0"/>
              <a:t>The </a:t>
            </a:r>
            <a:r>
              <a:rPr lang="en-US" dirty="0">
                <a:solidFill>
                  <a:srgbClr val="0070C0"/>
                </a:solidFill>
              </a:rPr>
              <a:t>activated partial </a:t>
            </a:r>
            <a:r>
              <a:rPr lang="en-US" dirty="0" err="1">
                <a:solidFill>
                  <a:srgbClr val="0070C0"/>
                </a:solidFill>
              </a:rPr>
              <a:t>thromboplastin</a:t>
            </a:r>
            <a:r>
              <a:rPr lang="en-US" dirty="0">
                <a:solidFill>
                  <a:srgbClr val="0070C0"/>
                </a:solidFill>
              </a:rPr>
              <a:t> time </a:t>
            </a:r>
            <a:r>
              <a:rPr lang="en-US" dirty="0"/>
              <a:t> (</a:t>
            </a:r>
            <a:r>
              <a:rPr lang="en-US" dirty="0" err="1"/>
              <a:t>aPPT</a:t>
            </a:r>
            <a:r>
              <a:rPr lang="en-US" dirty="0"/>
              <a:t>) tests the intrinsic and common pathways, </a:t>
            </a:r>
          </a:p>
          <a:p>
            <a:pPr marL="514350" indent="-514350">
              <a:buFont typeface="+mj-lt"/>
              <a:buAutoNum type="arabicPeriod"/>
            </a:pPr>
            <a:r>
              <a:rPr lang="en-US" dirty="0"/>
              <a:t>the </a:t>
            </a:r>
            <a:r>
              <a:rPr lang="en-US" b="1" dirty="0" err="1">
                <a:solidFill>
                  <a:srgbClr val="0070C0"/>
                </a:solidFill>
              </a:rPr>
              <a:t>Prothrombin</a:t>
            </a:r>
            <a:r>
              <a:rPr lang="en-US" b="1" dirty="0">
                <a:solidFill>
                  <a:srgbClr val="0070C0"/>
                </a:solidFill>
              </a:rPr>
              <a:t> time </a:t>
            </a:r>
            <a:r>
              <a:rPr lang="en-US" dirty="0"/>
              <a:t>(PT) the extrinsic and common pathways and </a:t>
            </a:r>
          </a:p>
          <a:p>
            <a:pPr marL="514350" indent="-514350">
              <a:buFont typeface="+mj-lt"/>
              <a:buAutoNum type="arabicPeriod"/>
            </a:pPr>
            <a:r>
              <a:rPr lang="en-US" dirty="0"/>
              <a:t>the </a:t>
            </a:r>
            <a:r>
              <a:rPr lang="en-US" b="1" dirty="0">
                <a:solidFill>
                  <a:srgbClr val="0070C0"/>
                </a:solidFill>
              </a:rPr>
              <a:t>Thrombin time </a:t>
            </a:r>
            <a:r>
              <a:rPr lang="en-US" dirty="0"/>
              <a:t>(TT) tests for thrombin inhibitors and deficiency or abnormality of fibrinogen. HMWK (high molecular weight </a:t>
            </a:r>
            <a:r>
              <a:rPr lang="en-US" dirty="0" err="1"/>
              <a:t>kininogen</a:t>
            </a:r>
            <a:r>
              <a:rPr lang="en-US" dirty="0"/>
              <a: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319" y="232610"/>
            <a:ext cx="5806951" cy="5253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08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248400"/>
          </a:xfrm>
        </p:spPr>
        <p:txBody>
          <a:bodyPr>
            <a:normAutofit/>
          </a:bodyPr>
          <a:lstStyle/>
          <a:p>
            <a:pPr marL="0" indent="0">
              <a:buNone/>
            </a:pPr>
            <a:r>
              <a:rPr lang="en-US" b="1" dirty="0">
                <a:solidFill>
                  <a:srgbClr val="C00000"/>
                </a:solidFill>
              </a:rPr>
              <a:t>Physiological limitation of blood coagulation</a:t>
            </a:r>
          </a:p>
          <a:p>
            <a:r>
              <a:rPr lang="en-US" sz="4000" dirty="0"/>
              <a:t>Blood coagulation would lead to dangerous </a:t>
            </a:r>
            <a:r>
              <a:rPr lang="en-US" sz="4000" dirty="0">
                <a:solidFill>
                  <a:srgbClr val="00B050"/>
                </a:solidFill>
              </a:rPr>
              <a:t>occlusion</a:t>
            </a:r>
            <a:r>
              <a:rPr lang="en-US" sz="4000" dirty="0"/>
              <a:t> of blood vessels (thrombosis) if the protective mechanisms of </a:t>
            </a:r>
          </a:p>
          <a:p>
            <a:pPr marL="0" indent="0">
              <a:buNone/>
            </a:pPr>
            <a:r>
              <a:rPr lang="en-US" sz="4000" dirty="0">
                <a:solidFill>
                  <a:srgbClr val="0070C0"/>
                </a:solidFill>
              </a:rPr>
              <a:t>1- coagulation factor inhibitors</a:t>
            </a:r>
            <a:r>
              <a:rPr lang="en-US" sz="4000" dirty="0"/>
              <a:t>, </a:t>
            </a:r>
          </a:p>
          <a:p>
            <a:pPr marL="0" indent="0">
              <a:buNone/>
            </a:pPr>
            <a:r>
              <a:rPr lang="en-US" sz="4000" dirty="0">
                <a:solidFill>
                  <a:srgbClr val="0070C0"/>
                </a:solidFill>
              </a:rPr>
              <a:t>2- blood flow </a:t>
            </a:r>
            <a:r>
              <a:rPr lang="en-US" sz="4000" dirty="0"/>
              <a:t>and </a:t>
            </a:r>
          </a:p>
          <a:p>
            <a:pPr marL="0" indent="0">
              <a:buNone/>
            </a:pPr>
            <a:r>
              <a:rPr lang="en-US" sz="4000" dirty="0">
                <a:solidFill>
                  <a:srgbClr val="0070C0"/>
                </a:solidFill>
              </a:rPr>
              <a:t>3- fibrinolysis</a:t>
            </a:r>
            <a:r>
              <a:rPr lang="en-US" sz="4000" dirty="0"/>
              <a:t> </a:t>
            </a:r>
          </a:p>
          <a:p>
            <a:pPr marL="0" indent="0">
              <a:buNone/>
            </a:pPr>
            <a:r>
              <a:rPr lang="en-US" sz="4000" dirty="0"/>
              <a:t>were not in operation.</a:t>
            </a:r>
          </a:p>
        </p:txBody>
      </p:sp>
    </p:spTree>
    <p:extLst>
      <p:ext uri="{BB962C8B-B14F-4D97-AF65-F5344CB8AC3E}">
        <p14:creationId xmlns:p14="http://schemas.microsoft.com/office/powerpoint/2010/main" val="349087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534400" cy="5029200"/>
          </a:xfrm>
        </p:spPr>
        <p:txBody>
          <a:bodyPr>
            <a:normAutofit fontScale="92500" lnSpcReduction="10000"/>
          </a:bodyPr>
          <a:lstStyle/>
          <a:p>
            <a:r>
              <a:rPr lang="en-US" sz="4400" b="1" dirty="0">
                <a:solidFill>
                  <a:srgbClr val="D60093"/>
                </a:solidFill>
              </a:rPr>
              <a:t>Hemostasis</a:t>
            </a:r>
            <a:r>
              <a:rPr lang="en-US" sz="4400" b="1" dirty="0"/>
              <a:t>: </a:t>
            </a:r>
            <a:r>
              <a:rPr lang="en-US" sz="4400" dirty="0"/>
              <a:t>The stoppage of </a:t>
            </a:r>
            <a:r>
              <a:rPr lang="en-US" sz="4400" dirty="0">
                <a:solidFill>
                  <a:srgbClr val="FF0000"/>
                </a:solidFill>
              </a:rPr>
              <a:t>bleeding</a:t>
            </a:r>
            <a:r>
              <a:rPr lang="en-US" sz="4400" dirty="0"/>
              <a:t> or </a:t>
            </a:r>
            <a:r>
              <a:rPr lang="en-US" sz="4400" dirty="0">
                <a:solidFill>
                  <a:srgbClr val="FF0000"/>
                </a:solidFill>
              </a:rPr>
              <a:t>hemorrhage</a:t>
            </a:r>
          </a:p>
          <a:p>
            <a:r>
              <a:rPr lang="en-US" sz="4400" dirty="0"/>
              <a:t>The normal </a:t>
            </a:r>
            <a:r>
              <a:rPr lang="en-US" sz="4400" dirty="0" err="1">
                <a:solidFill>
                  <a:srgbClr val="00B050"/>
                </a:solidFill>
              </a:rPr>
              <a:t>haemostatic</a:t>
            </a:r>
            <a:r>
              <a:rPr lang="en-US" sz="4400" dirty="0">
                <a:solidFill>
                  <a:srgbClr val="00B050"/>
                </a:solidFill>
              </a:rPr>
              <a:t> response; </a:t>
            </a:r>
            <a:r>
              <a:rPr lang="en-US" sz="4400" dirty="0"/>
              <a:t>to vascular damage depends on a closely linked interaction between the </a:t>
            </a:r>
            <a:r>
              <a:rPr lang="en-US" sz="4400" dirty="0">
                <a:solidFill>
                  <a:srgbClr val="0070C0"/>
                </a:solidFill>
              </a:rPr>
              <a:t>blood vessel wall</a:t>
            </a:r>
            <a:r>
              <a:rPr lang="en-US" sz="4400" dirty="0"/>
              <a:t>, </a:t>
            </a:r>
            <a:r>
              <a:rPr lang="en-US" sz="4400" dirty="0">
                <a:solidFill>
                  <a:srgbClr val="0070C0"/>
                </a:solidFill>
              </a:rPr>
              <a:t>circulating platelets</a:t>
            </a:r>
            <a:r>
              <a:rPr lang="en-US" sz="4400" dirty="0"/>
              <a:t> and </a:t>
            </a:r>
            <a:r>
              <a:rPr lang="en-US" sz="4400" dirty="0">
                <a:solidFill>
                  <a:srgbClr val="0070C0"/>
                </a:solidFill>
              </a:rPr>
              <a:t>blood coagulation factors </a:t>
            </a:r>
            <a:r>
              <a:rPr lang="en-US" sz="4400" dirty="0"/>
              <a:t>.</a:t>
            </a:r>
          </a:p>
        </p:txBody>
      </p:sp>
    </p:spTree>
    <p:extLst>
      <p:ext uri="{BB962C8B-B14F-4D97-AF65-F5344CB8AC3E}">
        <p14:creationId xmlns:p14="http://schemas.microsoft.com/office/powerpoint/2010/main" val="94661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943600"/>
          </a:xfrm>
        </p:spPr>
        <p:txBody>
          <a:bodyPr>
            <a:normAutofit lnSpcReduction="10000"/>
          </a:bodyPr>
          <a:lstStyle/>
          <a:p>
            <a:pPr marL="0" indent="0">
              <a:buNone/>
            </a:pPr>
            <a:r>
              <a:rPr lang="en-US" sz="3600" b="1" dirty="0">
                <a:solidFill>
                  <a:srgbClr val="C00000"/>
                </a:solidFill>
              </a:rPr>
              <a:t>1- Coagulation factor inhibitors</a:t>
            </a:r>
          </a:p>
          <a:p>
            <a:r>
              <a:rPr lang="en-US" sz="3600" dirty="0"/>
              <a:t>It is important that the effect of thrombin is limited to the site of injury. </a:t>
            </a:r>
          </a:p>
          <a:p>
            <a:r>
              <a:rPr lang="en-US" sz="3600" dirty="0"/>
              <a:t>The first inhibitor to act is </a:t>
            </a:r>
            <a:r>
              <a:rPr lang="en-US" sz="3600" dirty="0">
                <a:solidFill>
                  <a:srgbClr val="0070C0"/>
                </a:solidFill>
              </a:rPr>
              <a:t>Tissue Factor Pathway Inhibitor-1</a:t>
            </a:r>
            <a:r>
              <a:rPr lang="en-US" sz="3600" dirty="0"/>
              <a:t> (</a:t>
            </a:r>
            <a:r>
              <a:rPr lang="en-US" sz="3600" dirty="0">
                <a:solidFill>
                  <a:schemeClr val="tx2">
                    <a:lumMod val="60000"/>
                    <a:lumOff val="40000"/>
                  </a:schemeClr>
                </a:solidFill>
              </a:rPr>
              <a:t>TFPI)</a:t>
            </a:r>
            <a:r>
              <a:rPr lang="en-US" sz="3600" dirty="0"/>
              <a:t>, which is synthesized in endothelial cells and is present in plasma and platelets and accumulates at the site of injury caused by local platelet activation. </a:t>
            </a:r>
          </a:p>
          <a:p>
            <a:pPr marL="360363" indent="0">
              <a:buNone/>
            </a:pPr>
            <a:r>
              <a:rPr lang="en-US" sz="3600" dirty="0">
                <a:solidFill>
                  <a:schemeClr val="tx2">
                    <a:lumMod val="60000"/>
                    <a:lumOff val="40000"/>
                  </a:schemeClr>
                </a:solidFill>
              </a:rPr>
              <a:t>TFPI</a:t>
            </a:r>
            <a:r>
              <a:rPr lang="en-US" sz="3600" dirty="0"/>
              <a:t> inhibits </a:t>
            </a:r>
            <a:r>
              <a:rPr lang="en-US" sz="3600" dirty="0" err="1">
                <a:solidFill>
                  <a:srgbClr val="00B050"/>
                </a:solidFill>
              </a:rPr>
              <a:t>Xa</a:t>
            </a:r>
            <a:r>
              <a:rPr lang="en-US" sz="3600" dirty="0"/>
              <a:t> and </a:t>
            </a:r>
            <a:r>
              <a:rPr lang="en-US" sz="3600" dirty="0" err="1">
                <a:solidFill>
                  <a:srgbClr val="00B050"/>
                </a:solidFill>
              </a:rPr>
              <a:t>VIIa</a:t>
            </a:r>
            <a:r>
              <a:rPr lang="en-US" sz="3600" dirty="0"/>
              <a:t> and </a:t>
            </a:r>
            <a:r>
              <a:rPr lang="en-US" sz="3600" dirty="0">
                <a:solidFill>
                  <a:srgbClr val="00B050"/>
                </a:solidFill>
              </a:rPr>
              <a:t>tissue factor </a:t>
            </a:r>
            <a:r>
              <a:rPr lang="en-US" sz="3600" dirty="0"/>
              <a:t>to limit the main </a:t>
            </a:r>
            <a:r>
              <a:rPr lang="en-US" sz="3600" i="1" dirty="0"/>
              <a:t>in vivo </a:t>
            </a:r>
            <a:r>
              <a:rPr lang="en-US" sz="3600" dirty="0"/>
              <a:t>pathway. </a:t>
            </a:r>
          </a:p>
        </p:txBody>
      </p:sp>
    </p:spTree>
    <p:extLst>
      <p:ext uri="{BB962C8B-B14F-4D97-AF65-F5344CB8AC3E}">
        <p14:creationId xmlns:p14="http://schemas.microsoft.com/office/powerpoint/2010/main" val="421203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181600"/>
          </a:xfrm>
        </p:spPr>
        <p:txBody>
          <a:bodyPr>
            <a:normAutofit/>
          </a:bodyPr>
          <a:lstStyle/>
          <a:p>
            <a:pPr marL="0" indent="0">
              <a:buNone/>
            </a:pPr>
            <a:endParaRPr lang="en-US" dirty="0"/>
          </a:p>
          <a:p>
            <a:r>
              <a:rPr lang="en-US" sz="3600" dirty="0"/>
              <a:t>There is also direct inactivation of thrombin and other serine protease factors by other circulating inhibitors, of which </a:t>
            </a:r>
            <a:r>
              <a:rPr lang="en-US" sz="3600" dirty="0" err="1">
                <a:solidFill>
                  <a:srgbClr val="0070C0"/>
                </a:solidFill>
              </a:rPr>
              <a:t>antithrombin</a:t>
            </a:r>
            <a:r>
              <a:rPr lang="en-US" sz="3600" dirty="0"/>
              <a:t> is the most potent. It inactivates </a:t>
            </a:r>
            <a:r>
              <a:rPr lang="en-US" sz="3600" dirty="0">
                <a:solidFill>
                  <a:srgbClr val="FF0000"/>
                </a:solidFill>
              </a:rPr>
              <a:t>serine proteases</a:t>
            </a:r>
            <a:r>
              <a:rPr lang="en-US" sz="3600" dirty="0"/>
              <a:t>. </a:t>
            </a:r>
          </a:p>
          <a:p>
            <a:r>
              <a:rPr lang="en-US" sz="3600" dirty="0">
                <a:solidFill>
                  <a:srgbClr val="0070C0"/>
                </a:solidFill>
              </a:rPr>
              <a:t>Heparin</a:t>
            </a:r>
            <a:r>
              <a:rPr lang="en-US" sz="3600" dirty="0"/>
              <a:t> potentiates its action markedly.</a:t>
            </a:r>
            <a:endParaRPr lang="en-US" dirty="0"/>
          </a:p>
        </p:txBody>
      </p:sp>
    </p:spTree>
    <p:extLst>
      <p:ext uri="{BB962C8B-B14F-4D97-AF65-F5344CB8AC3E}">
        <p14:creationId xmlns:p14="http://schemas.microsoft.com/office/powerpoint/2010/main" val="336942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6019799"/>
          </a:xfrm>
        </p:spPr>
        <p:txBody>
          <a:bodyPr>
            <a:normAutofit/>
          </a:bodyPr>
          <a:lstStyle/>
          <a:p>
            <a:pPr marL="0" indent="0">
              <a:buNone/>
            </a:pPr>
            <a:r>
              <a:rPr lang="en-US" dirty="0"/>
              <a:t>Another protein, </a:t>
            </a:r>
          </a:p>
          <a:p>
            <a:r>
              <a:rPr lang="en-US" dirty="0">
                <a:solidFill>
                  <a:srgbClr val="FF0000"/>
                </a:solidFill>
              </a:rPr>
              <a:t>heparin</a:t>
            </a:r>
            <a:r>
              <a:rPr lang="en-US" dirty="0"/>
              <a:t> </a:t>
            </a:r>
            <a:r>
              <a:rPr lang="en-US" dirty="0">
                <a:solidFill>
                  <a:srgbClr val="FF0000"/>
                </a:solidFill>
              </a:rPr>
              <a:t>cofactor</a:t>
            </a:r>
            <a:r>
              <a:rPr lang="en-US" dirty="0"/>
              <a:t> </a:t>
            </a:r>
            <a:r>
              <a:rPr lang="en-US" dirty="0">
                <a:solidFill>
                  <a:srgbClr val="FF0000"/>
                </a:solidFill>
              </a:rPr>
              <a:t>II</a:t>
            </a:r>
            <a:r>
              <a:rPr lang="en-US" dirty="0"/>
              <a:t>, also inhibits thrombin. </a:t>
            </a:r>
          </a:p>
          <a:p>
            <a:r>
              <a:rPr lang="el-GR" dirty="0">
                <a:solidFill>
                  <a:srgbClr val="FF0000"/>
                </a:solidFill>
              </a:rPr>
              <a:t>α2‐</a:t>
            </a:r>
            <a:r>
              <a:rPr lang="en-US" dirty="0" err="1">
                <a:solidFill>
                  <a:srgbClr val="FF0000"/>
                </a:solidFill>
              </a:rPr>
              <a:t>Macroglobulins</a:t>
            </a:r>
            <a:r>
              <a:rPr lang="en-US" dirty="0">
                <a:solidFill>
                  <a:srgbClr val="FF0000"/>
                </a:solidFill>
              </a:rPr>
              <a:t>, </a:t>
            </a:r>
          </a:p>
          <a:p>
            <a:r>
              <a:rPr lang="el-GR" dirty="0">
                <a:solidFill>
                  <a:srgbClr val="FF0000"/>
                </a:solidFill>
              </a:rPr>
              <a:t>α2‐</a:t>
            </a:r>
            <a:r>
              <a:rPr lang="en-US" dirty="0" err="1">
                <a:solidFill>
                  <a:srgbClr val="FF0000"/>
                </a:solidFill>
              </a:rPr>
              <a:t>antiplasmin</a:t>
            </a:r>
            <a:r>
              <a:rPr lang="en-US" dirty="0">
                <a:solidFill>
                  <a:srgbClr val="FF0000"/>
                </a:solidFill>
              </a:rPr>
              <a:t>, </a:t>
            </a:r>
          </a:p>
          <a:p>
            <a:r>
              <a:rPr lang="en-US" dirty="0">
                <a:solidFill>
                  <a:srgbClr val="FF0000"/>
                </a:solidFill>
              </a:rPr>
              <a:t>C1 esterase inhibitor and </a:t>
            </a:r>
          </a:p>
          <a:p>
            <a:r>
              <a:rPr lang="el-GR" dirty="0">
                <a:solidFill>
                  <a:srgbClr val="FF0000"/>
                </a:solidFill>
              </a:rPr>
              <a:t>α1‐</a:t>
            </a:r>
            <a:r>
              <a:rPr lang="en-US" dirty="0">
                <a:solidFill>
                  <a:srgbClr val="FF0000"/>
                </a:solidFill>
              </a:rPr>
              <a:t> antitrypsin</a:t>
            </a:r>
            <a:r>
              <a:rPr lang="en-US" dirty="0"/>
              <a:t> also exert inhibitory effects on circulating serine proteases.</a:t>
            </a:r>
          </a:p>
          <a:p>
            <a:r>
              <a:rPr lang="en-US" dirty="0">
                <a:solidFill>
                  <a:srgbClr val="FF0000"/>
                </a:solidFill>
              </a:rPr>
              <a:t>Protein C and protein S</a:t>
            </a:r>
          </a:p>
          <a:p>
            <a:endParaRPr lang="en-US" dirty="0"/>
          </a:p>
          <a:p>
            <a:endParaRPr lang="en-US" dirty="0"/>
          </a:p>
        </p:txBody>
      </p:sp>
    </p:spTree>
    <p:extLst>
      <p:ext uri="{BB962C8B-B14F-4D97-AF65-F5344CB8AC3E}">
        <p14:creationId xmlns:p14="http://schemas.microsoft.com/office/powerpoint/2010/main" val="3004542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Autofit/>
          </a:bodyPr>
          <a:lstStyle/>
          <a:p>
            <a:pPr marL="0" indent="0">
              <a:buNone/>
            </a:pPr>
            <a:r>
              <a:rPr lang="en-US" sz="3600" b="1" dirty="0">
                <a:solidFill>
                  <a:srgbClr val="C00000"/>
                </a:solidFill>
              </a:rPr>
              <a:t>Protein C and protein S (</a:t>
            </a:r>
            <a:r>
              <a:rPr lang="en-US" sz="3600" dirty="0"/>
              <a:t>anticoagulant</a:t>
            </a:r>
            <a:r>
              <a:rPr lang="en-US" sz="3600" b="1" dirty="0">
                <a:solidFill>
                  <a:srgbClr val="C00000"/>
                </a:solidFill>
              </a:rPr>
              <a:t>)</a:t>
            </a:r>
          </a:p>
          <a:p>
            <a:r>
              <a:rPr lang="en-US" sz="3600" dirty="0"/>
              <a:t>These are vitamin K–dependent (</a:t>
            </a:r>
            <a:r>
              <a:rPr lang="en-US" sz="3600" dirty="0">
                <a:solidFill>
                  <a:srgbClr val="D60093"/>
                </a:solidFill>
              </a:rPr>
              <a:t>serine protease</a:t>
            </a:r>
            <a:r>
              <a:rPr lang="en-US" sz="3600" dirty="0"/>
              <a:t>)inhibitors, which is able to destroy activated factors </a:t>
            </a:r>
            <a:r>
              <a:rPr lang="en-US" sz="3600" dirty="0" err="1"/>
              <a:t>Va</a:t>
            </a:r>
            <a:r>
              <a:rPr lang="en-US" sz="3600" dirty="0"/>
              <a:t> and </a:t>
            </a:r>
            <a:r>
              <a:rPr lang="en-US" sz="3600" dirty="0" err="1"/>
              <a:t>VIIIa</a:t>
            </a:r>
            <a:r>
              <a:rPr lang="en-US" sz="3600" dirty="0"/>
              <a:t>, thus preventing further thrombin generation. </a:t>
            </a:r>
          </a:p>
          <a:p>
            <a:r>
              <a:rPr lang="en-US" sz="3600" dirty="0"/>
              <a:t>The action of protein C is enhanced by another </a:t>
            </a:r>
            <a:r>
              <a:rPr lang="en-US" sz="3600" dirty="0">
                <a:solidFill>
                  <a:srgbClr val="D60093"/>
                </a:solidFill>
              </a:rPr>
              <a:t>vitamin K‐dependent protein </a:t>
            </a:r>
            <a:r>
              <a:rPr lang="en-US" sz="3600" dirty="0"/>
              <a:t>(</a:t>
            </a:r>
            <a:r>
              <a:rPr lang="en-US" sz="3600" dirty="0">
                <a:solidFill>
                  <a:srgbClr val="D60093"/>
                </a:solidFill>
              </a:rPr>
              <a:t>protein</a:t>
            </a:r>
            <a:r>
              <a:rPr lang="en-US" sz="3600" dirty="0"/>
              <a:t> </a:t>
            </a:r>
            <a:r>
              <a:rPr lang="en-US" sz="3600" dirty="0">
                <a:solidFill>
                  <a:srgbClr val="D60093"/>
                </a:solidFill>
              </a:rPr>
              <a:t>S)</a:t>
            </a:r>
            <a:r>
              <a:rPr lang="en-US" sz="3600" dirty="0"/>
              <a:t>, which binds protein C to the platelet surface. </a:t>
            </a:r>
          </a:p>
          <a:p>
            <a:r>
              <a:rPr lang="en-US" sz="3600" dirty="0"/>
              <a:t>In addition, activated protein C enhances fibrinolysis. </a:t>
            </a:r>
          </a:p>
        </p:txBody>
      </p:sp>
    </p:spTree>
    <p:extLst>
      <p:ext uri="{BB962C8B-B14F-4D97-AF65-F5344CB8AC3E}">
        <p14:creationId xmlns:p14="http://schemas.microsoft.com/office/powerpoint/2010/main" val="668614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534400" cy="4572000"/>
          </a:xfrm>
        </p:spPr>
        <p:txBody>
          <a:bodyPr>
            <a:noAutofit/>
          </a:bodyPr>
          <a:lstStyle/>
          <a:p>
            <a:pPr marL="0" indent="0">
              <a:buNone/>
            </a:pPr>
            <a:r>
              <a:rPr lang="en-US" sz="4000" b="1" dirty="0">
                <a:solidFill>
                  <a:srgbClr val="C00000"/>
                </a:solidFill>
              </a:rPr>
              <a:t>2- Blood flow</a:t>
            </a:r>
          </a:p>
          <a:p>
            <a:r>
              <a:rPr lang="en-US" sz="4000" dirty="0"/>
              <a:t>At the periphery of a damaged area of tissue, blood flow rapidly achieves dilution and dispersal of </a:t>
            </a:r>
            <a:r>
              <a:rPr lang="en-US" sz="4000" dirty="0">
                <a:solidFill>
                  <a:srgbClr val="D60093"/>
                </a:solidFill>
              </a:rPr>
              <a:t>activated factors</a:t>
            </a:r>
            <a:r>
              <a:rPr lang="en-US" sz="4000" dirty="0"/>
              <a:t> before fibrin formation has occurred. </a:t>
            </a:r>
          </a:p>
        </p:txBody>
      </p:sp>
    </p:spTree>
    <p:extLst>
      <p:ext uri="{BB962C8B-B14F-4D97-AF65-F5344CB8AC3E}">
        <p14:creationId xmlns:p14="http://schemas.microsoft.com/office/powerpoint/2010/main" val="2985646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172200"/>
          </a:xfrm>
        </p:spPr>
        <p:txBody>
          <a:bodyPr>
            <a:normAutofit lnSpcReduction="10000"/>
          </a:bodyPr>
          <a:lstStyle/>
          <a:p>
            <a:pPr marL="0" indent="0">
              <a:buNone/>
            </a:pPr>
            <a:r>
              <a:rPr lang="en-US" sz="4000" b="1" dirty="0">
                <a:solidFill>
                  <a:srgbClr val="C00000"/>
                </a:solidFill>
              </a:rPr>
              <a:t>3- Fibrinolysis</a:t>
            </a:r>
          </a:p>
          <a:p>
            <a:r>
              <a:rPr lang="en-US" sz="4000" dirty="0">
                <a:solidFill>
                  <a:srgbClr val="0070C0"/>
                </a:solidFill>
              </a:rPr>
              <a:t>Fibrinolysis</a:t>
            </a:r>
            <a:r>
              <a:rPr lang="en-US" sz="4000" dirty="0"/>
              <a:t> (like coagulation) is a normal </a:t>
            </a:r>
            <a:r>
              <a:rPr lang="en-US" sz="4000" dirty="0" err="1"/>
              <a:t>haemostatic</a:t>
            </a:r>
            <a:r>
              <a:rPr lang="en-US" sz="4000" dirty="0"/>
              <a:t> response to vascular injury. </a:t>
            </a:r>
          </a:p>
          <a:p>
            <a:r>
              <a:rPr lang="en-US" sz="4000" dirty="0">
                <a:solidFill>
                  <a:srgbClr val="D60093"/>
                </a:solidFill>
              </a:rPr>
              <a:t>Plasminogen</a:t>
            </a:r>
            <a:r>
              <a:rPr lang="en-US" sz="4000" dirty="0"/>
              <a:t>, a proenzyme in blood and tissue fluid, is converted to the serine protease </a:t>
            </a:r>
            <a:r>
              <a:rPr lang="en-US" sz="4000" dirty="0">
                <a:solidFill>
                  <a:srgbClr val="0070C0"/>
                </a:solidFill>
              </a:rPr>
              <a:t>plasmin</a:t>
            </a:r>
            <a:r>
              <a:rPr lang="en-US" sz="4000" dirty="0"/>
              <a:t> by activators either from the vessel wall (</a:t>
            </a:r>
            <a:r>
              <a:rPr lang="en-US" sz="4000" dirty="0">
                <a:solidFill>
                  <a:srgbClr val="00B050"/>
                </a:solidFill>
              </a:rPr>
              <a:t>intrinsic activation</a:t>
            </a:r>
            <a:r>
              <a:rPr lang="en-US" sz="4000" dirty="0"/>
              <a:t>) or from the tissues (</a:t>
            </a:r>
            <a:r>
              <a:rPr lang="en-US" sz="4000" dirty="0">
                <a:solidFill>
                  <a:srgbClr val="00B050"/>
                </a:solidFill>
              </a:rPr>
              <a:t>extrinsic activation</a:t>
            </a:r>
            <a:r>
              <a:rPr lang="en-US" sz="4000" dirty="0"/>
              <a:t>).</a:t>
            </a:r>
            <a:r>
              <a:rPr lang="en-US" dirty="0"/>
              <a:t> </a:t>
            </a:r>
          </a:p>
        </p:txBody>
      </p:sp>
    </p:spTree>
    <p:extLst>
      <p:ext uri="{BB962C8B-B14F-4D97-AF65-F5344CB8AC3E}">
        <p14:creationId xmlns:p14="http://schemas.microsoft.com/office/powerpoint/2010/main" val="2417308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514600"/>
            <a:ext cx="8991600" cy="1447800"/>
          </a:xfrm>
        </p:spPr>
        <p:txBody>
          <a:bodyPr>
            <a:normAutofit/>
          </a:bodyPr>
          <a:lstStyle/>
          <a:p>
            <a:pPr marL="0" indent="0" algn="ctr">
              <a:buNone/>
            </a:pPr>
            <a:r>
              <a:rPr lang="en-US" sz="6000" dirty="0">
                <a:solidFill>
                  <a:srgbClr val="D60093"/>
                </a:solidFill>
              </a:rPr>
              <a:t>Disorders of Haemostasis</a:t>
            </a:r>
            <a:endParaRPr lang="en-US" sz="6000" b="1" dirty="0">
              <a:solidFill>
                <a:schemeClr val="accent6">
                  <a:lumMod val="75000"/>
                </a:schemeClr>
              </a:solidFill>
            </a:endParaRPr>
          </a:p>
          <a:p>
            <a:pPr marL="0" indent="0">
              <a:buNone/>
            </a:pPr>
            <a:endParaRPr lang="en-US" sz="4000" b="1" dirty="0">
              <a:solidFill>
                <a:schemeClr val="accent6">
                  <a:lumMod val="75000"/>
                </a:schemeClr>
              </a:solidFill>
            </a:endParaRPr>
          </a:p>
          <a:p>
            <a:pPr marL="0" indent="0">
              <a:buNone/>
            </a:pPr>
            <a:endParaRPr lang="en-US" sz="4000" dirty="0"/>
          </a:p>
        </p:txBody>
      </p:sp>
    </p:spTree>
    <p:extLst>
      <p:ext uri="{BB962C8B-B14F-4D97-AF65-F5344CB8AC3E}">
        <p14:creationId xmlns:p14="http://schemas.microsoft.com/office/powerpoint/2010/main" val="871487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6096000"/>
          </a:xfrm>
        </p:spPr>
        <p:txBody>
          <a:bodyPr>
            <a:normAutofit/>
          </a:bodyPr>
          <a:lstStyle/>
          <a:p>
            <a:pPr marL="0" indent="0" algn="ctr">
              <a:buNone/>
            </a:pPr>
            <a:r>
              <a:rPr lang="en-US" sz="4000" u="sng" dirty="0">
                <a:solidFill>
                  <a:srgbClr val="D60093"/>
                </a:solidFill>
              </a:rPr>
              <a:t>Disorders of Haemostasis</a:t>
            </a:r>
            <a:endParaRPr lang="en-US" sz="4000" dirty="0">
              <a:solidFill>
                <a:srgbClr val="D60093"/>
              </a:solidFill>
            </a:endParaRPr>
          </a:p>
          <a:p>
            <a:pPr marL="0" indent="0">
              <a:buNone/>
            </a:pPr>
            <a:r>
              <a:rPr lang="en-US" sz="4000" dirty="0"/>
              <a:t>Various diseases that affect </a:t>
            </a:r>
            <a:r>
              <a:rPr lang="en-US" sz="4000" dirty="0" err="1"/>
              <a:t>haemostasis</a:t>
            </a:r>
            <a:r>
              <a:rPr lang="en-US" sz="4000" dirty="0"/>
              <a:t> exist. These can result in either a failure of coagulation) or a </a:t>
            </a:r>
            <a:r>
              <a:rPr lang="en-US" sz="4000" dirty="0" err="1"/>
              <a:t>hypercoaguability</a:t>
            </a:r>
            <a:r>
              <a:rPr lang="en-US" sz="4000" dirty="0"/>
              <a:t>. A few diseases can produce either effect or both.</a:t>
            </a:r>
          </a:p>
          <a:p>
            <a:pPr marL="0" indent="0">
              <a:buNone/>
            </a:pPr>
            <a:r>
              <a:rPr lang="en-US" sz="4000" dirty="0">
                <a:solidFill>
                  <a:schemeClr val="accent6">
                    <a:lumMod val="75000"/>
                  </a:schemeClr>
                </a:solidFill>
              </a:rPr>
              <a:t>1- Bleeding Disorders</a:t>
            </a:r>
          </a:p>
          <a:p>
            <a:pPr marL="0" indent="0">
              <a:buNone/>
            </a:pPr>
            <a:r>
              <a:rPr lang="en-US" sz="4000" dirty="0">
                <a:solidFill>
                  <a:schemeClr val="accent6">
                    <a:lumMod val="75000"/>
                  </a:schemeClr>
                </a:solidFill>
              </a:rPr>
              <a:t>2- </a:t>
            </a:r>
            <a:r>
              <a:rPr lang="en-US" sz="4000" dirty="0" err="1">
                <a:solidFill>
                  <a:schemeClr val="accent6">
                    <a:lumMod val="75000"/>
                  </a:schemeClr>
                </a:solidFill>
              </a:rPr>
              <a:t>Hypercoaguable</a:t>
            </a:r>
            <a:r>
              <a:rPr lang="en-US" sz="4000" dirty="0">
                <a:solidFill>
                  <a:schemeClr val="accent6">
                    <a:lumMod val="75000"/>
                  </a:schemeClr>
                </a:solidFill>
              </a:rPr>
              <a:t> states</a:t>
            </a:r>
          </a:p>
          <a:p>
            <a:pPr marL="0" indent="0">
              <a:buNone/>
            </a:pPr>
            <a:r>
              <a:rPr lang="en-US" sz="4000" dirty="0">
                <a:solidFill>
                  <a:schemeClr val="accent6">
                    <a:lumMod val="75000"/>
                  </a:schemeClr>
                </a:solidFill>
              </a:rPr>
              <a:t>3- Disseminated Intravascular Coagulation</a:t>
            </a:r>
          </a:p>
          <a:p>
            <a:pPr marL="0" indent="0">
              <a:buNone/>
            </a:pPr>
            <a:endParaRPr lang="en-US" sz="4000" b="1" dirty="0">
              <a:solidFill>
                <a:schemeClr val="accent6">
                  <a:lumMod val="75000"/>
                </a:schemeClr>
              </a:solidFill>
            </a:endParaRPr>
          </a:p>
          <a:p>
            <a:pPr marL="0" indent="0">
              <a:buNone/>
            </a:pPr>
            <a:endParaRPr lang="en-US" sz="4000" b="1" dirty="0">
              <a:solidFill>
                <a:schemeClr val="accent6">
                  <a:lumMod val="75000"/>
                </a:schemeClr>
              </a:solidFill>
            </a:endParaRPr>
          </a:p>
          <a:p>
            <a:pPr marL="0" indent="0">
              <a:buNone/>
            </a:pPr>
            <a:endParaRPr lang="en-US" sz="4000" b="1" dirty="0">
              <a:solidFill>
                <a:schemeClr val="accent6">
                  <a:lumMod val="75000"/>
                </a:schemeClr>
              </a:solidFill>
            </a:endParaRPr>
          </a:p>
          <a:p>
            <a:pPr marL="0" indent="0">
              <a:buNone/>
            </a:pPr>
            <a:endParaRPr lang="en-US" sz="4000" dirty="0"/>
          </a:p>
        </p:txBody>
      </p:sp>
    </p:spTree>
    <p:extLst>
      <p:ext uri="{BB962C8B-B14F-4D97-AF65-F5344CB8AC3E}">
        <p14:creationId xmlns:p14="http://schemas.microsoft.com/office/powerpoint/2010/main" val="3799479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6096000"/>
          </a:xfrm>
        </p:spPr>
        <p:txBody>
          <a:bodyPr>
            <a:normAutofit lnSpcReduction="10000"/>
          </a:bodyPr>
          <a:lstStyle/>
          <a:p>
            <a:pPr marL="0" indent="0" algn="ctr">
              <a:buNone/>
            </a:pPr>
            <a:r>
              <a:rPr lang="en-US" sz="3600" b="1" dirty="0">
                <a:solidFill>
                  <a:schemeClr val="accent6">
                    <a:lumMod val="75000"/>
                  </a:schemeClr>
                </a:solidFill>
              </a:rPr>
              <a:t>1- </a:t>
            </a:r>
            <a:r>
              <a:rPr lang="en-US" sz="4800" b="1" dirty="0">
                <a:solidFill>
                  <a:schemeClr val="accent6">
                    <a:lumMod val="75000"/>
                  </a:schemeClr>
                </a:solidFill>
              </a:rPr>
              <a:t>Bleeding Disorders</a:t>
            </a:r>
            <a:endParaRPr lang="en-US" sz="3600" b="1" dirty="0">
              <a:solidFill>
                <a:schemeClr val="accent6">
                  <a:lumMod val="75000"/>
                </a:schemeClr>
              </a:solidFill>
            </a:endParaRPr>
          </a:p>
          <a:p>
            <a:pPr marL="0" indent="0">
              <a:buNone/>
            </a:pPr>
            <a:endParaRPr lang="en-US" sz="3600" b="1" dirty="0">
              <a:solidFill>
                <a:srgbClr val="D60093"/>
              </a:solidFill>
            </a:endParaRPr>
          </a:p>
          <a:p>
            <a:pPr marL="0" indent="0">
              <a:buNone/>
            </a:pPr>
            <a:r>
              <a:rPr lang="en-US" sz="3600" b="1" dirty="0" err="1">
                <a:solidFill>
                  <a:srgbClr val="D60093"/>
                </a:solidFill>
              </a:rPr>
              <a:t>Haemophilia</a:t>
            </a:r>
            <a:r>
              <a:rPr lang="en-US" sz="3600" b="1" dirty="0">
                <a:solidFill>
                  <a:srgbClr val="D60093"/>
                </a:solidFill>
              </a:rPr>
              <a:t> A</a:t>
            </a:r>
          </a:p>
          <a:p>
            <a:r>
              <a:rPr lang="en-US" sz="3600" dirty="0" err="1"/>
              <a:t>Haemophilia</a:t>
            </a:r>
            <a:r>
              <a:rPr lang="en-US" sz="3600" dirty="0"/>
              <a:t> A; is a disorder of bleeding &amp; Affected patients are deficient in factor </a:t>
            </a:r>
            <a:r>
              <a:rPr lang="en-US" sz="3600" dirty="0">
                <a:solidFill>
                  <a:srgbClr val="D60093"/>
                </a:solidFill>
              </a:rPr>
              <a:t>VIII</a:t>
            </a:r>
            <a:r>
              <a:rPr lang="en-US" sz="3600" dirty="0"/>
              <a:t>. </a:t>
            </a:r>
          </a:p>
          <a:p>
            <a:r>
              <a:rPr lang="en-US" sz="3600" dirty="0"/>
              <a:t>The gene for factor VIII is located on the X chromosome and because the disease is a recessive condition the vast majority of sufferers are male. </a:t>
            </a:r>
          </a:p>
        </p:txBody>
      </p:sp>
    </p:spTree>
    <p:extLst>
      <p:ext uri="{BB962C8B-B14F-4D97-AF65-F5344CB8AC3E}">
        <p14:creationId xmlns:p14="http://schemas.microsoft.com/office/powerpoint/2010/main" val="919176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05800" cy="6096000"/>
          </a:xfrm>
        </p:spPr>
        <p:txBody>
          <a:bodyPr>
            <a:normAutofit lnSpcReduction="10000"/>
          </a:bodyPr>
          <a:lstStyle/>
          <a:p>
            <a:r>
              <a:rPr lang="en-US" sz="4000" dirty="0"/>
              <a:t>Patients bruise easily and those who have a severe deficiency suffer spontaneous </a:t>
            </a:r>
            <a:r>
              <a:rPr lang="en-US" sz="4000" dirty="0" err="1"/>
              <a:t>haemorrhage</a:t>
            </a:r>
            <a:r>
              <a:rPr lang="en-US" sz="4000" dirty="0"/>
              <a:t> due to their inability to deal with the very minor blood vessel damage that occurs during everyday normal life. </a:t>
            </a:r>
          </a:p>
          <a:p>
            <a:r>
              <a:rPr lang="en-US" sz="4000" dirty="0"/>
              <a:t>Bleeding into joints is a particular problem in severe </a:t>
            </a:r>
            <a:r>
              <a:rPr lang="en-US" sz="4000" dirty="0" err="1"/>
              <a:t>haemophilia</a:t>
            </a:r>
            <a:r>
              <a:rPr lang="en-US" sz="4000" dirty="0"/>
              <a:t> A and can lead to secondary osteoarthritis and deformity.</a:t>
            </a:r>
          </a:p>
          <a:p>
            <a:endParaRPr lang="en-US" dirty="0"/>
          </a:p>
        </p:txBody>
      </p:sp>
    </p:spTree>
    <p:extLst>
      <p:ext uri="{BB962C8B-B14F-4D97-AF65-F5344CB8AC3E}">
        <p14:creationId xmlns:p14="http://schemas.microsoft.com/office/powerpoint/2010/main" val="1728320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638800"/>
          </a:xfrm>
        </p:spPr>
        <p:txBody>
          <a:bodyPr>
            <a:normAutofit/>
          </a:bodyPr>
          <a:lstStyle/>
          <a:p>
            <a:pPr marL="0" indent="0">
              <a:buNone/>
            </a:pPr>
            <a:r>
              <a:rPr lang="en-US" sz="4000" dirty="0"/>
              <a:t>The five major components involved are </a:t>
            </a:r>
          </a:p>
          <a:p>
            <a:pPr marL="0" indent="0">
              <a:buNone/>
            </a:pPr>
            <a:r>
              <a:rPr lang="en-US" sz="4400" dirty="0">
                <a:solidFill>
                  <a:srgbClr val="0070C0"/>
                </a:solidFill>
              </a:rPr>
              <a:t>1- blood vessels </a:t>
            </a:r>
          </a:p>
          <a:p>
            <a:pPr marL="0" indent="0">
              <a:buNone/>
            </a:pPr>
            <a:r>
              <a:rPr lang="en-US" sz="4400" dirty="0">
                <a:solidFill>
                  <a:srgbClr val="0070C0"/>
                </a:solidFill>
              </a:rPr>
              <a:t>2- platelets</a:t>
            </a:r>
            <a:r>
              <a:rPr lang="en-US" sz="4400" dirty="0"/>
              <a:t>, </a:t>
            </a:r>
          </a:p>
          <a:p>
            <a:pPr marL="0" indent="0">
              <a:buNone/>
            </a:pPr>
            <a:r>
              <a:rPr lang="en-US" sz="4400" dirty="0">
                <a:solidFill>
                  <a:srgbClr val="0070C0"/>
                </a:solidFill>
              </a:rPr>
              <a:t>3- coagulation</a:t>
            </a:r>
            <a:r>
              <a:rPr lang="en-US" sz="4400" dirty="0"/>
              <a:t> </a:t>
            </a:r>
            <a:r>
              <a:rPr lang="en-US" sz="4400" dirty="0">
                <a:solidFill>
                  <a:srgbClr val="0070C0"/>
                </a:solidFill>
              </a:rPr>
              <a:t>factors</a:t>
            </a:r>
            <a:r>
              <a:rPr lang="en-US" sz="4400" dirty="0"/>
              <a:t>, </a:t>
            </a:r>
          </a:p>
          <a:p>
            <a:pPr marL="0" indent="0">
              <a:buNone/>
            </a:pPr>
            <a:r>
              <a:rPr lang="en-US" sz="4400" dirty="0">
                <a:solidFill>
                  <a:srgbClr val="0070C0"/>
                </a:solidFill>
              </a:rPr>
              <a:t>4- coagulation</a:t>
            </a:r>
            <a:r>
              <a:rPr lang="en-US" sz="4400" dirty="0"/>
              <a:t> </a:t>
            </a:r>
            <a:r>
              <a:rPr lang="en-US" sz="4400" dirty="0">
                <a:solidFill>
                  <a:srgbClr val="0070C0"/>
                </a:solidFill>
              </a:rPr>
              <a:t>inhibitors</a:t>
            </a:r>
            <a:r>
              <a:rPr lang="en-US" sz="4400" dirty="0"/>
              <a:t>, and</a:t>
            </a:r>
          </a:p>
          <a:p>
            <a:pPr marL="0" indent="0">
              <a:buNone/>
            </a:pPr>
            <a:r>
              <a:rPr lang="en-US" sz="4400" dirty="0">
                <a:solidFill>
                  <a:srgbClr val="0070C0"/>
                </a:solidFill>
              </a:rPr>
              <a:t>5- fibrinolysis</a:t>
            </a:r>
            <a:endParaRPr lang="en-US" sz="4400" dirty="0"/>
          </a:p>
        </p:txBody>
      </p:sp>
    </p:spTree>
    <p:extLst>
      <p:ext uri="{BB962C8B-B14F-4D97-AF65-F5344CB8AC3E}">
        <p14:creationId xmlns:p14="http://schemas.microsoft.com/office/powerpoint/2010/main" val="586858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019800"/>
          </a:xfrm>
        </p:spPr>
        <p:txBody>
          <a:bodyPr>
            <a:normAutofit lnSpcReduction="10000"/>
          </a:bodyPr>
          <a:lstStyle/>
          <a:p>
            <a:pPr marL="0" indent="0">
              <a:buNone/>
            </a:pPr>
            <a:r>
              <a:rPr lang="en-US" b="1" dirty="0" err="1">
                <a:solidFill>
                  <a:srgbClr val="D60093"/>
                </a:solidFill>
              </a:rPr>
              <a:t>Haemophilia</a:t>
            </a:r>
            <a:r>
              <a:rPr lang="en-US" b="1" dirty="0">
                <a:solidFill>
                  <a:srgbClr val="D60093"/>
                </a:solidFill>
              </a:rPr>
              <a:t> B</a:t>
            </a:r>
          </a:p>
          <a:p>
            <a:r>
              <a:rPr lang="en-US" dirty="0"/>
              <a:t>This is also an X-linked recessive condition and is due to a deficiency of factor </a:t>
            </a:r>
            <a:r>
              <a:rPr lang="en-US" dirty="0">
                <a:solidFill>
                  <a:srgbClr val="D60093"/>
                </a:solidFill>
              </a:rPr>
              <a:t>IX</a:t>
            </a:r>
            <a:r>
              <a:rPr lang="en-US" dirty="0"/>
              <a:t>. It is sometimes known as Christmas disease. The clinical features are the same as </a:t>
            </a:r>
            <a:r>
              <a:rPr lang="en-US" dirty="0" err="1"/>
              <a:t>haemophilia</a:t>
            </a:r>
            <a:r>
              <a:rPr lang="en-US" dirty="0"/>
              <a:t> A.</a:t>
            </a:r>
          </a:p>
          <a:p>
            <a:pPr marL="0" indent="0">
              <a:buNone/>
            </a:pPr>
            <a:r>
              <a:rPr lang="en-US" b="1" dirty="0">
                <a:solidFill>
                  <a:srgbClr val="D60093"/>
                </a:solidFill>
              </a:rPr>
              <a:t>Von </a:t>
            </a:r>
            <a:r>
              <a:rPr lang="en-US" b="1" dirty="0" err="1">
                <a:solidFill>
                  <a:srgbClr val="D60093"/>
                </a:solidFill>
              </a:rPr>
              <a:t>Willebrand</a:t>
            </a:r>
            <a:r>
              <a:rPr lang="en-US" b="1" dirty="0">
                <a:solidFill>
                  <a:srgbClr val="D60093"/>
                </a:solidFill>
              </a:rPr>
              <a:t> Disease</a:t>
            </a:r>
          </a:p>
          <a:p>
            <a:r>
              <a:rPr lang="en-US" dirty="0"/>
              <a:t>This is caused by a deficiency of von </a:t>
            </a:r>
            <a:r>
              <a:rPr lang="en-US" dirty="0" err="1"/>
              <a:t>Willebrand</a:t>
            </a:r>
            <a:r>
              <a:rPr lang="en-US" dirty="0"/>
              <a:t> factor. Like </a:t>
            </a:r>
            <a:r>
              <a:rPr lang="en-US" dirty="0" err="1"/>
              <a:t>haemophilia</a:t>
            </a:r>
            <a:r>
              <a:rPr lang="en-US" dirty="0"/>
              <a:t> A and B it is an inherited condition, but is autosomal recessive (chromosome 12) so males and females are affected. Its severity is usually less than </a:t>
            </a:r>
            <a:r>
              <a:rPr lang="en-US" dirty="0" err="1"/>
              <a:t>haemophilia</a:t>
            </a:r>
            <a:r>
              <a:rPr lang="en-US" dirty="0"/>
              <a:t>.</a:t>
            </a:r>
          </a:p>
          <a:p>
            <a:endParaRPr lang="en-US" dirty="0"/>
          </a:p>
        </p:txBody>
      </p:sp>
    </p:spTree>
    <p:extLst>
      <p:ext uri="{BB962C8B-B14F-4D97-AF65-F5344CB8AC3E}">
        <p14:creationId xmlns:p14="http://schemas.microsoft.com/office/powerpoint/2010/main" val="2255053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943600"/>
          </a:xfrm>
        </p:spPr>
        <p:txBody>
          <a:bodyPr>
            <a:normAutofit/>
          </a:bodyPr>
          <a:lstStyle/>
          <a:p>
            <a:pPr marL="0" indent="0">
              <a:buNone/>
            </a:pPr>
            <a:r>
              <a:rPr lang="en-US" b="1" dirty="0">
                <a:solidFill>
                  <a:srgbClr val="D60093"/>
                </a:solidFill>
              </a:rPr>
              <a:t>Idiopathic Thrombocytopenic </a:t>
            </a:r>
            <a:r>
              <a:rPr lang="en-US" b="1" dirty="0" err="1">
                <a:solidFill>
                  <a:srgbClr val="D60093"/>
                </a:solidFill>
              </a:rPr>
              <a:t>Purpura</a:t>
            </a:r>
            <a:r>
              <a:rPr lang="en-US" b="1" dirty="0">
                <a:solidFill>
                  <a:srgbClr val="D60093"/>
                </a:solidFill>
              </a:rPr>
              <a:t> (</a:t>
            </a:r>
            <a:r>
              <a:rPr lang="en-US" dirty="0"/>
              <a:t>ITP</a:t>
            </a:r>
            <a:r>
              <a:rPr lang="en-US" b="1" dirty="0">
                <a:solidFill>
                  <a:srgbClr val="D60093"/>
                </a:solidFill>
              </a:rPr>
              <a:t>)</a:t>
            </a:r>
          </a:p>
          <a:p>
            <a:r>
              <a:rPr lang="en-US" dirty="0"/>
              <a:t>This disease is caused by autoimmune destruction of platelets. Like most autoimmune diseases it is more common in females and not infrequently comes to attention by producing menorrhagia(is menstrual bleeding that lasts more than 7 days).</a:t>
            </a:r>
          </a:p>
          <a:p>
            <a:pPr marL="0" indent="0">
              <a:buNone/>
            </a:pPr>
            <a:r>
              <a:rPr lang="en-US" b="1" dirty="0">
                <a:solidFill>
                  <a:srgbClr val="D60093"/>
                </a:solidFill>
              </a:rPr>
              <a:t>Thrombocytopenia</a:t>
            </a:r>
          </a:p>
          <a:p>
            <a:r>
              <a:rPr lang="en-US" dirty="0"/>
              <a:t>Many diseases of the bone marrow can produce thrombocytopenia and drugs may also cause a reduction in the platelet count.</a:t>
            </a:r>
          </a:p>
          <a:p>
            <a:endParaRPr lang="en-US" dirty="0"/>
          </a:p>
        </p:txBody>
      </p:sp>
    </p:spTree>
    <p:extLst>
      <p:ext uri="{BB962C8B-B14F-4D97-AF65-F5344CB8AC3E}">
        <p14:creationId xmlns:p14="http://schemas.microsoft.com/office/powerpoint/2010/main" val="3117802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943600"/>
          </a:xfrm>
        </p:spPr>
        <p:txBody>
          <a:bodyPr>
            <a:normAutofit/>
          </a:bodyPr>
          <a:lstStyle/>
          <a:p>
            <a:pPr marL="0" indent="0">
              <a:buNone/>
            </a:pPr>
            <a:r>
              <a:rPr lang="en-US" b="1" dirty="0">
                <a:solidFill>
                  <a:srgbClr val="D60093"/>
                </a:solidFill>
              </a:rPr>
              <a:t>Platelet Dysfunction Syndromes</a:t>
            </a:r>
          </a:p>
          <a:p>
            <a:r>
              <a:rPr lang="en-US" dirty="0"/>
              <a:t>Various disease exist in which one or other aspect of platelet function is defective. </a:t>
            </a:r>
          </a:p>
          <a:p>
            <a:r>
              <a:rPr lang="en-US" dirty="0"/>
              <a:t>In </a:t>
            </a:r>
            <a:r>
              <a:rPr lang="en-US" dirty="0" err="1">
                <a:solidFill>
                  <a:srgbClr val="0070C0"/>
                </a:solidFill>
              </a:rPr>
              <a:t>Glanzmann's</a:t>
            </a:r>
            <a:r>
              <a:rPr lang="en-US" dirty="0"/>
              <a:t> </a:t>
            </a:r>
            <a:r>
              <a:rPr lang="en-US" dirty="0">
                <a:solidFill>
                  <a:srgbClr val="0070C0"/>
                </a:solidFill>
              </a:rPr>
              <a:t>disease</a:t>
            </a:r>
            <a:r>
              <a:rPr lang="en-US" dirty="0"/>
              <a:t> a lack of the surface glycoproteins </a:t>
            </a:r>
            <a:r>
              <a:rPr lang="en-US" dirty="0" err="1"/>
              <a:t>IIb</a:t>
            </a:r>
            <a:r>
              <a:rPr lang="en-US" dirty="0"/>
              <a:t> and </a:t>
            </a:r>
            <a:r>
              <a:rPr lang="en-US" dirty="0" err="1"/>
              <a:t>IIIa</a:t>
            </a:r>
            <a:r>
              <a:rPr lang="en-US" dirty="0"/>
              <a:t> prevents platelets from aggregating. </a:t>
            </a:r>
          </a:p>
          <a:p>
            <a:r>
              <a:rPr lang="en-US" dirty="0">
                <a:solidFill>
                  <a:srgbClr val="0070C0"/>
                </a:solidFill>
              </a:rPr>
              <a:t>Bernard-</a:t>
            </a:r>
            <a:r>
              <a:rPr lang="en-US" dirty="0" err="1">
                <a:solidFill>
                  <a:srgbClr val="0070C0"/>
                </a:solidFill>
              </a:rPr>
              <a:t>Soulier</a:t>
            </a:r>
            <a:r>
              <a:rPr lang="en-US" dirty="0"/>
              <a:t> </a:t>
            </a:r>
            <a:r>
              <a:rPr lang="en-US" dirty="0">
                <a:solidFill>
                  <a:srgbClr val="0070C0"/>
                </a:solidFill>
              </a:rPr>
              <a:t>syndrome</a:t>
            </a:r>
            <a:r>
              <a:rPr lang="en-US" dirty="0"/>
              <a:t> features a lack of glycoprotein </a:t>
            </a:r>
            <a:r>
              <a:rPr lang="en-US" dirty="0" err="1"/>
              <a:t>Ib</a:t>
            </a:r>
            <a:r>
              <a:rPr lang="en-US" dirty="0"/>
              <a:t>, so platelets cannot recognize and make use of </a:t>
            </a:r>
            <a:r>
              <a:rPr lang="en-US" dirty="0" err="1"/>
              <a:t>vWF</a:t>
            </a:r>
            <a:r>
              <a:rPr lang="en-US" dirty="0"/>
              <a:t>. </a:t>
            </a:r>
          </a:p>
          <a:p>
            <a:r>
              <a:rPr lang="en-US" dirty="0"/>
              <a:t>Deficiencies of </a:t>
            </a:r>
            <a:r>
              <a:rPr lang="en-US" dirty="0">
                <a:solidFill>
                  <a:srgbClr val="0070C0"/>
                </a:solidFill>
              </a:rPr>
              <a:t>alpha</a:t>
            </a:r>
            <a:r>
              <a:rPr lang="en-US" dirty="0"/>
              <a:t> granules and </a:t>
            </a:r>
            <a:r>
              <a:rPr lang="en-US" dirty="0">
                <a:solidFill>
                  <a:srgbClr val="0070C0"/>
                </a:solidFill>
              </a:rPr>
              <a:t>dense</a:t>
            </a:r>
            <a:r>
              <a:rPr lang="en-US" dirty="0"/>
              <a:t> </a:t>
            </a:r>
            <a:r>
              <a:rPr lang="en-US" dirty="0">
                <a:solidFill>
                  <a:srgbClr val="0070C0"/>
                </a:solidFill>
              </a:rPr>
              <a:t>granules</a:t>
            </a:r>
            <a:r>
              <a:rPr lang="en-US" dirty="0"/>
              <a:t> may also occur.</a:t>
            </a:r>
          </a:p>
        </p:txBody>
      </p:sp>
    </p:spTree>
    <p:extLst>
      <p:ext uri="{BB962C8B-B14F-4D97-AF65-F5344CB8AC3E}">
        <p14:creationId xmlns:p14="http://schemas.microsoft.com/office/powerpoint/2010/main" val="1033629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943600"/>
          </a:xfrm>
        </p:spPr>
        <p:txBody>
          <a:bodyPr>
            <a:normAutofit fontScale="92500" lnSpcReduction="10000"/>
          </a:bodyPr>
          <a:lstStyle/>
          <a:p>
            <a:pPr marL="0" indent="0">
              <a:buNone/>
            </a:pPr>
            <a:r>
              <a:rPr lang="en-US" b="1" dirty="0">
                <a:solidFill>
                  <a:srgbClr val="D60093"/>
                </a:solidFill>
              </a:rPr>
              <a:t>Blood Vessel Diseases</a:t>
            </a:r>
          </a:p>
          <a:p>
            <a:r>
              <a:rPr lang="en-US" dirty="0"/>
              <a:t>Blood vessels can also contribute to the </a:t>
            </a:r>
            <a:r>
              <a:rPr lang="en-US" dirty="0" err="1"/>
              <a:t>panopoly</a:t>
            </a:r>
            <a:r>
              <a:rPr lang="en-US" dirty="0"/>
              <a:t> of bleeding disorders. </a:t>
            </a:r>
          </a:p>
          <a:p>
            <a:pPr marL="512763" indent="-512763">
              <a:buNone/>
            </a:pPr>
            <a:r>
              <a:rPr lang="en-US" dirty="0"/>
              <a:t>1- Assorted infections, such as </a:t>
            </a:r>
            <a:r>
              <a:rPr lang="en-US" dirty="0">
                <a:solidFill>
                  <a:srgbClr val="0070C0"/>
                </a:solidFill>
              </a:rPr>
              <a:t>measles</a:t>
            </a:r>
            <a:r>
              <a:rPr lang="en-US" dirty="0"/>
              <a:t>, </a:t>
            </a:r>
            <a:r>
              <a:rPr lang="en-US" dirty="0">
                <a:solidFill>
                  <a:srgbClr val="0070C0"/>
                </a:solidFill>
              </a:rPr>
              <a:t>dengue</a:t>
            </a:r>
            <a:r>
              <a:rPr lang="en-US" dirty="0"/>
              <a:t> </a:t>
            </a:r>
            <a:r>
              <a:rPr lang="en-US" dirty="0">
                <a:solidFill>
                  <a:srgbClr val="0070C0"/>
                </a:solidFill>
              </a:rPr>
              <a:t>fever</a:t>
            </a:r>
            <a:r>
              <a:rPr lang="en-US" dirty="0"/>
              <a:t> and </a:t>
            </a:r>
            <a:r>
              <a:rPr lang="en-US" dirty="0" err="1">
                <a:solidFill>
                  <a:srgbClr val="0070C0"/>
                </a:solidFill>
              </a:rPr>
              <a:t>ebola</a:t>
            </a:r>
            <a:r>
              <a:rPr lang="en-US" dirty="0"/>
              <a:t>, can damage blood vessels and cause bleeding. </a:t>
            </a:r>
          </a:p>
          <a:p>
            <a:pPr marL="465138" indent="-465138">
              <a:buNone/>
            </a:pPr>
            <a:r>
              <a:rPr lang="en-US" dirty="0"/>
              <a:t>2- </a:t>
            </a:r>
            <a:r>
              <a:rPr lang="en-US" dirty="0" err="1">
                <a:solidFill>
                  <a:srgbClr val="0070C0"/>
                </a:solidFill>
              </a:rPr>
              <a:t>Vasculitis</a:t>
            </a:r>
            <a:r>
              <a:rPr lang="en-US" dirty="0"/>
              <a:t> also injures blood vessels and may feature </a:t>
            </a:r>
            <a:r>
              <a:rPr lang="en-US" dirty="0" err="1"/>
              <a:t>haemorrhage</a:t>
            </a:r>
            <a:r>
              <a:rPr lang="en-US" dirty="0"/>
              <a:t>. </a:t>
            </a:r>
          </a:p>
          <a:p>
            <a:pPr marL="465138" indent="-465138">
              <a:buNone/>
            </a:pPr>
            <a:r>
              <a:rPr lang="en-US" dirty="0"/>
              <a:t>3- </a:t>
            </a:r>
            <a:r>
              <a:rPr lang="en-US" dirty="0">
                <a:solidFill>
                  <a:srgbClr val="0070C0"/>
                </a:solidFill>
              </a:rPr>
              <a:t>Hereditary </a:t>
            </a:r>
            <a:r>
              <a:rPr lang="en-US" dirty="0" err="1">
                <a:solidFill>
                  <a:srgbClr val="0070C0"/>
                </a:solidFill>
              </a:rPr>
              <a:t>haemorrhagic</a:t>
            </a:r>
            <a:r>
              <a:rPr lang="en-US" dirty="0">
                <a:solidFill>
                  <a:srgbClr val="0070C0"/>
                </a:solidFill>
              </a:rPr>
              <a:t> telangiectasia (spider veins) </a:t>
            </a:r>
            <a:r>
              <a:rPr lang="en-US" dirty="0"/>
              <a:t>is an autosomal dominant condition in which patients have multiple small swellings of their small blood vessels. These swellings are prone to rupture.</a:t>
            </a:r>
          </a:p>
        </p:txBody>
      </p:sp>
    </p:spTree>
    <p:extLst>
      <p:ext uri="{BB962C8B-B14F-4D97-AF65-F5344CB8AC3E}">
        <p14:creationId xmlns:p14="http://schemas.microsoft.com/office/powerpoint/2010/main" val="2531521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96000"/>
          </a:xfrm>
        </p:spPr>
        <p:txBody>
          <a:bodyPr>
            <a:normAutofit/>
          </a:bodyPr>
          <a:lstStyle/>
          <a:p>
            <a:pPr marL="0" indent="0">
              <a:buNone/>
            </a:pPr>
            <a:r>
              <a:rPr lang="en-US" b="1" u="sng" dirty="0">
                <a:solidFill>
                  <a:schemeClr val="accent6">
                    <a:lumMod val="75000"/>
                  </a:schemeClr>
                </a:solidFill>
              </a:rPr>
              <a:t>2- Hypercoagulability (Thrombophilia) states</a:t>
            </a:r>
          </a:p>
          <a:p>
            <a:pPr marL="0" indent="0">
              <a:buNone/>
            </a:pPr>
            <a:r>
              <a:rPr lang="en-US" dirty="0"/>
              <a:t>Are defined as a group of inherited or acquired conditions associated with venous thromboembolism (VTE), arterial thrombosis or both .</a:t>
            </a:r>
            <a:endParaRPr lang="en-US" b="1" dirty="0">
              <a:solidFill>
                <a:srgbClr val="D60093"/>
              </a:solidFill>
            </a:endParaRPr>
          </a:p>
          <a:p>
            <a:pPr marL="0" indent="0">
              <a:buNone/>
            </a:pPr>
            <a:r>
              <a:rPr lang="en-US" b="1" dirty="0">
                <a:solidFill>
                  <a:srgbClr val="D60093"/>
                </a:solidFill>
              </a:rPr>
              <a:t>Protein C and protein S deficiencies</a:t>
            </a:r>
          </a:p>
          <a:p>
            <a:r>
              <a:rPr lang="en-US" dirty="0"/>
              <a:t>Both of these inherited diseases display an increased tendency of affected patients to develop venous thrombosis and consequent embolism (obstruction).</a:t>
            </a:r>
          </a:p>
        </p:txBody>
      </p:sp>
    </p:spTree>
    <p:extLst>
      <p:ext uri="{BB962C8B-B14F-4D97-AF65-F5344CB8AC3E}">
        <p14:creationId xmlns:p14="http://schemas.microsoft.com/office/powerpoint/2010/main" val="3542412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791200"/>
          </a:xfrm>
        </p:spPr>
        <p:txBody>
          <a:bodyPr>
            <a:normAutofit/>
          </a:bodyPr>
          <a:lstStyle/>
          <a:p>
            <a:pPr marL="0" indent="0">
              <a:buNone/>
            </a:pPr>
            <a:r>
              <a:rPr lang="en-US" b="1" dirty="0">
                <a:solidFill>
                  <a:srgbClr val="D60093"/>
                </a:solidFill>
              </a:rPr>
              <a:t>Factor V Leiden</a:t>
            </a:r>
          </a:p>
          <a:p>
            <a:r>
              <a:rPr lang="en-US" dirty="0"/>
              <a:t>Factor V Leiden disease is one of the commonest inherited </a:t>
            </a:r>
            <a:r>
              <a:rPr lang="en-US" dirty="0" err="1"/>
              <a:t>hypercoaguable</a:t>
            </a:r>
            <a:r>
              <a:rPr lang="en-US" dirty="0"/>
              <a:t> / </a:t>
            </a:r>
            <a:r>
              <a:rPr lang="en-US" dirty="0" err="1"/>
              <a:t>thrombophilic</a:t>
            </a:r>
            <a:r>
              <a:rPr lang="en-US" dirty="0"/>
              <a:t> conditions. Factor V Leiden is a variant form of standard factor V that is resistant to deactivation by protein C. Like protein C deficiency, the clotting occurs almost exclusively in veins. It is suggested that around 5% of the population are heterozygous for factor V Leiden.</a:t>
            </a:r>
          </a:p>
        </p:txBody>
      </p:sp>
    </p:spTree>
    <p:extLst>
      <p:ext uri="{BB962C8B-B14F-4D97-AF65-F5344CB8AC3E}">
        <p14:creationId xmlns:p14="http://schemas.microsoft.com/office/powerpoint/2010/main" val="3544464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943600"/>
          </a:xfrm>
        </p:spPr>
        <p:txBody>
          <a:bodyPr>
            <a:normAutofit/>
          </a:bodyPr>
          <a:lstStyle/>
          <a:p>
            <a:pPr marL="0" indent="0">
              <a:buNone/>
            </a:pPr>
            <a:r>
              <a:rPr lang="en-US" sz="3600" b="1" dirty="0" err="1">
                <a:solidFill>
                  <a:srgbClr val="D60093"/>
                </a:solidFill>
              </a:rPr>
              <a:t>Homocysteine</a:t>
            </a:r>
            <a:endParaRPr lang="en-US" sz="3600" b="1" dirty="0">
              <a:solidFill>
                <a:srgbClr val="D60093"/>
              </a:solidFill>
            </a:endParaRPr>
          </a:p>
          <a:p>
            <a:r>
              <a:rPr lang="en-US" sz="3600" dirty="0" err="1"/>
              <a:t>Homocysteine</a:t>
            </a:r>
            <a:r>
              <a:rPr lang="en-US" sz="3600" dirty="0"/>
              <a:t> is an amino acid that is obtained by adding a CH</a:t>
            </a:r>
            <a:r>
              <a:rPr lang="en-US" sz="3600" baseline="-25000" dirty="0"/>
              <a:t>2</a:t>
            </a:r>
            <a:r>
              <a:rPr lang="en-US" sz="3600" dirty="0"/>
              <a:t> group to cysteine. It increases the tendency to thrombosis and also injures blood vessels through its ability to damage proteins. </a:t>
            </a:r>
            <a:r>
              <a:rPr lang="en-US" sz="3600" dirty="0" err="1"/>
              <a:t>Homocystinuria</a:t>
            </a:r>
            <a:r>
              <a:rPr lang="en-US" sz="3600" dirty="0"/>
              <a:t> is a rare disease that demonstrates elevated levels of </a:t>
            </a:r>
            <a:r>
              <a:rPr lang="en-US" sz="3600" dirty="0" err="1"/>
              <a:t>homocysteine</a:t>
            </a:r>
            <a:r>
              <a:rPr lang="en-US" sz="3600" dirty="0"/>
              <a:t>.</a:t>
            </a:r>
          </a:p>
        </p:txBody>
      </p:sp>
    </p:spTree>
    <p:extLst>
      <p:ext uri="{BB962C8B-B14F-4D97-AF65-F5344CB8AC3E}">
        <p14:creationId xmlns:p14="http://schemas.microsoft.com/office/powerpoint/2010/main" val="3442685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5943600"/>
          </a:xfrm>
        </p:spPr>
        <p:txBody>
          <a:bodyPr>
            <a:normAutofit/>
          </a:bodyPr>
          <a:lstStyle/>
          <a:p>
            <a:pPr marL="0" indent="0">
              <a:buNone/>
            </a:pPr>
            <a:r>
              <a:rPr lang="en-US" b="1" dirty="0" err="1">
                <a:solidFill>
                  <a:srgbClr val="D60093"/>
                </a:solidFill>
              </a:rPr>
              <a:t>Antiphospholid</a:t>
            </a:r>
            <a:r>
              <a:rPr lang="en-US" b="1" dirty="0">
                <a:solidFill>
                  <a:srgbClr val="D60093"/>
                </a:solidFill>
              </a:rPr>
              <a:t> Syndromes</a:t>
            </a:r>
          </a:p>
          <a:p>
            <a:r>
              <a:rPr lang="en-US" dirty="0"/>
              <a:t>This group of diseases exhibits an autoimmune response to </a:t>
            </a:r>
            <a:r>
              <a:rPr lang="en-US" dirty="0">
                <a:solidFill>
                  <a:srgbClr val="00B050"/>
                </a:solidFill>
              </a:rPr>
              <a:t>membrane phospholipids </a:t>
            </a:r>
            <a:r>
              <a:rPr lang="en-US" dirty="0"/>
              <a:t>and related </a:t>
            </a:r>
            <a:r>
              <a:rPr lang="en-US" dirty="0">
                <a:solidFill>
                  <a:srgbClr val="00B050"/>
                </a:solidFill>
              </a:rPr>
              <a:t>proteins</a:t>
            </a:r>
            <a:r>
              <a:rPr lang="en-US" dirty="0"/>
              <a:t>. </a:t>
            </a:r>
          </a:p>
          <a:p>
            <a:r>
              <a:rPr lang="en-US" dirty="0"/>
              <a:t>The autoantibodies may react against </a:t>
            </a:r>
            <a:r>
              <a:rPr lang="en-US" dirty="0">
                <a:solidFill>
                  <a:schemeClr val="accent6">
                    <a:lumMod val="75000"/>
                  </a:schemeClr>
                </a:solidFill>
              </a:rPr>
              <a:t>protein C</a:t>
            </a:r>
            <a:r>
              <a:rPr lang="en-US" dirty="0"/>
              <a:t> to inhibit it, or bind to </a:t>
            </a:r>
            <a:r>
              <a:rPr lang="en-US" dirty="0" err="1">
                <a:solidFill>
                  <a:schemeClr val="accent6">
                    <a:lumMod val="75000"/>
                  </a:schemeClr>
                </a:solidFill>
              </a:rPr>
              <a:t>prothrombin</a:t>
            </a:r>
            <a:r>
              <a:rPr lang="en-US" dirty="0"/>
              <a:t> and facilitate its conversion to thrombin. </a:t>
            </a:r>
          </a:p>
          <a:p>
            <a:r>
              <a:rPr lang="en-US" dirty="0"/>
              <a:t>Both venous and arterial thrombotic events can happen.</a:t>
            </a:r>
          </a:p>
        </p:txBody>
      </p:sp>
    </p:spTree>
    <p:extLst>
      <p:ext uri="{BB962C8B-B14F-4D97-AF65-F5344CB8AC3E}">
        <p14:creationId xmlns:p14="http://schemas.microsoft.com/office/powerpoint/2010/main" val="2927674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5943600"/>
          </a:xfrm>
        </p:spPr>
        <p:txBody>
          <a:bodyPr>
            <a:normAutofit fontScale="92500" lnSpcReduction="20000"/>
          </a:bodyPr>
          <a:lstStyle/>
          <a:p>
            <a:pPr marL="0" indent="0">
              <a:buNone/>
            </a:pPr>
            <a:r>
              <a:rPr lang="en-US" b="1" dirty="0" err="1">
                <a:solidFill>
                  <a:srgbClr val="D60093"/>
                </a:solidFill>
              </a:rPr>
              <a:t>Hyperviscosity</a:t>
            </a:r>
            <a:endParaRPr lang="en-US" b="1" dirty="0">
              <a:solidFill>
                <a:srgbClr val="D60093"/>
              </a:solidFill>
            </a:endParaRPr>
          </a:p>
          <a:p>
            <a:r>
              <a:rPr lang="en-US" dirty="0"/>
              <a:t>The blood is more sludgy and flows less well in </a:t>
            </a:r>
            <a:r>
              <a:rPr lang="en-US" dirty="0" err="1"/>
              <a:t>hyperviscosity</a:t>
            </a:r>
            <a:r>
              <a:rPr lang="en-US" dirty="0"/>
              <a:t> syndromes, so the risk of thrombophilia is not surprising (</a:t>
            </a:r>
            <a:r>
              <a:rPr lang="en-US" dirty="0" err="1"/>
              <a:t>haemorrhage</a:t>
            </a:r>
            <a:r>
              <a:rPr lang="en-US" dirty="0"/>
              <a:t> can also occur). </a:t>
            </a:r>
          </a:p>
          <a:p>
            <a:r>
              <a:rPr lang="en-US" dirty="0" err="1"/>
              <a:t>Hyperviscosity</a:t>
            </a:r>
            <a:r>
              <a:rPr lang="en-US" dirty="0"/>
              <a:t> can be caused either by an increase in the </a:t>
            </a:r>
            <a:r>
              <a:rPr lang="en-US" dirty="0">
                <a:solidFill>
                  <a:srgbClr val="00B050"/>
                </a:solidFill>
              </a:rPr>
              <a:t>protein content</a:t>
            </a:r>
            <a:r>
              <a:rPr lang="en-US" dirty="0"/>
              <a:t> of the blood (myeloma, </a:t>
            </a:r>
            <a:r>
              <a:rPr lang="en-US" dirty="0" err="1"/>
              <a:t>Waldenstrom's</a:t>
            </a:r>
            <a:r>
              <a:rPr lang="en-US" dirty="0"/>
              <a:t> </a:t>
            </a:r>
            <a:r>
              <a:rPr lang="en-US" dirty="0" err="1"/>
              <a:t>macroglobulinaemia</a:t>
            </a:r>
            <a:r>
              <a:rPr lang="en-US" dirty="0"/>
              <a:t>) or an increase in the </a:t>
            </a:r>
            <a:r>
              <a:rPr lang="en-US" dirty="0">
                <a:solidFill>
                  <a:srgbClr val="00B050"/>
                </a:solidFill>
              </a:rPr>
              <a:t>cellular content </a:t>
            </a:r>
            <a:r>
              <a:rPr lang="en-US" dirty="0"/>
              <a:t>(polycythaemia; essential thrombocytosis may cause thrombophilia but the platelets that are formed in this disease can be functionally defective so the effect of the elevation of their number is outweighed by the fact that they do not work).</a:t>
            </a:r>
          </a:p>
          <a:p>
            <a:r>
              <a:rPr lang="en-US" dirty="0">
                <a:solidFill>
                  <a:srgbClr val="00B050"/>
                </a:solidFill>
              </a:rPr>
              <a:t>Dehydration</a:t>
            </a:r>
            <a:r>
              <a:rPr lang="en-US" dirty="0"/>
              <a:t> can also increase plasma viscosity.</a:t>
            </a:r>
          </a:p>
        </p:txBody>
      </p:sp>
    </p:spTree>
    <p:extLst>
      <p:ext uri="{BB962C8B-B14F-4D97-AF65-F5344CB8AC3E}">
        <p14:creationId xmlns:p14="http://schemas.microsoft.com/office/powerpoint/2010/main" val="1134543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6248400"/>
          </a:xfrm>
        </p:spPr>
        <p:txBody>
          <a:bodyPr>
            <a:normAutofit fontScale="92500" lnSpcReduction="10000"/>
          </a:bodyPr>
          <a:lstStyle/>
          <a:p>
            <a:pPr marL="0" indent="0">
              <a:buNone/>
            </a:pPr>
            <a:r>
              <a:rPr lang="en-US" b="1" dirty="0">
                <a:solidFill>
                  <a:srgbClr val="D60093"/>
                </a:solidFill>
              </a:rPr>
              <a:t>Paroxysmal Nocturnal </a:t>
            </a:r>
            <a:r>
              <a:rPr lang="en-US" b="1" dirty="0" err="1">
                <a:solidFill>
                  <a:srgbClr val="D60093"/>
                </a:solidFill>
              </a:rPr>
              <a:t>Haemoglobinuria</a:t>
            </a:r>
            <a:endParaRPr lang="en-US" b="1" dirty="0">
              <a:solidFill>
                <a:srgbClr val="D60093"/>
              </a:solidFill>
            </a:endParaRPr>
          </a:p>
          <a:p>
            <a:r>
              <a:rPr lang="en-US" dirty="0"/>
              <a:t>PNH is an acquired disease of bone marrow stem cells in which the cells lose the ability to express a cell surface molecule (</a:t>
            </a:r>
            <a:r>
              <a:rPr lang="en-US" dirty="0" err="1">
                <a:solidFill>
                  <a:srgbClr val="00B050"/>
                </a:solidFill>
              </a:rPr>
              <a:t>glucosylphosphatidylinositol</a:t>
            </a:r>
            <a:r>
              <a:rPr lang="en-US" dirty="0"/>
              <a:t>) that anchors other molecules which protect the cells against damage mediated by complement. </a:t>
            </a:r>
          </a:p>
          <a:p>
            <a:r>
              <a:rPr lang="en-US" dirty="0"/>
              <a:t>The resulting myeloid, erythroid and megakaryocytic cells produced by the stem cells are therefore susceptible to destruction by complement. Thrombosis occurs because the platelets in PNH bind complement too readily; the binding of complement by platelets can stimulate them.</a:t>
            </a:r>
          </a:p>
        </p:txBody>
      </p:sp>
    </p:spTree>
    <p:extLst>
      <p:ext uri="{BB962C8B-B14F-4D97-AF65-F5344CB8AC3E}">
        <p14:creationId xmlns:p14="http://schemas.microsoft.com/office/powerpoint/2010/main" val="11773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660243"/>
            <a:ext cx="8145212" cy="612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885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458200" cy="5638800"/>
          </a:xfrm>
        </p:spPr>
        <p:txBody>
          <a:bodyPr>
            <a:noAutofit/>
          </a:bodyPr>
          <a:lstStyle/>
          <a:p>
            <a:pPr marL="0" indent="0">
              <a:buNone/>
            </a:pPr>
            <a:r>
              <a:rPr lang="en-US" sz="3600" b="1" dirty="0" err="1">
                <a:solidFill>
                  <a:srgbClr val="D60093"/>
                </a:solidFill>
              </a:rPr>
              <a:t>Nephrotic</a:t>
            </a:r>
            <a:r>
              <a:rPr lang="en-US" sz="3600" b="1" dirty="0">
                <a:solidFill>
                  <a:srgbClr val="D60093"/>
                </a:solidFill>
              </a:rPr>
              <a:t> Syndrome</a:t>
            </a:r>
          </a:p>
          <a:p>
            <a:r>
              <a:rPr lang="en-US" sz="3600" dirty="0"/>
              <a:t>Healthy kidneys do not lose any protein in the urine. In </a:t>
            </a:r>
            <a:r>
              <a:rPr lang="en-US" sz="3600" dirty="0" err="1"/>
              <a:t>nephrotic</a:t>
            </a:r>
            <a:r>
              <a:rPr lang="en-US" sz="3600" dirty="0"/>
              <a:t> syndrome there is marked protein loss (at least 3g per day). The lost proteins include </a:t>
            </a:r>
            <a:r>
              <a:rPr lang="en-US" sz="3600" dirty="0" err="1"/>
              <a:t>antithrombin</a:t>
            </a:r>
            <a:r>
              <a:rPr lang="en-US" sz="3600" dirty="0"/>
              <a:t> III. The liver may also respond by pumping out proteins, including fibrinogen, to try to maintain the total plasma protein level.</a:t>
            </a:r>
          </a:p>
        </p:txBody>
      </p:sp>
    </p:spTree>
    <p:extLst>
      <p:ext uri="{BB962C8B-B14F-4D97-AF65-F5344CB8AC3E}">
        <p14:creationId xmlns:p14="http://schemas.microsoft.com/office/powerpoint/2010/main" val="208703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172200"/>
          </a:xfrm>
        </p:spPr>
        <p:txBody>
          <a:bodyPr>
            <a:normAutofit/>
          </a:bodyPr>
          <a:lstStyle/>
          <a:p>
            <a:pPr marL="0" indent="0">
              <a:buNone/>
            </a:pPr>
            <a:r>
              <a:rPr lang="en-US" b="1" dirty="0">
                <a:solidFill>
                  <a:srgbClr val="D60093"/>
                </a:solidFill>
              </a:rPr>
              <a:t>Elevated </a:t>
            </a:r>
            <a:r>
              <a:rPr lang="en-US" b="1" dirty="0" err="1">
                <a:solidFill>
                  <a:srgbClr val="D60093"/>
                </a:solidFill>
              </a:rPr>
              <a:t>oestrogen</a:t>
            </a:r>
            <a:r>
              <a:rPr lang="en-US" b="1" dirty="0">
                <a:solidFill>
                  <a:srgbClr val="D60093"/>
                </a:solidFill>
              </a:rPr>
              <a:t> levels</a:t>
            </a:r>
          </a:p>
          <a:p>
            <a:r>
              <a:rPr lang="en-US" dirty="0" err="1"/>
              <a:t>Oestrogen</a:t>
            </a:r>
            <a:r>
              <a:rPr lang="en-US" dirty="0"/>
              <a:t> increases the blood levels of factors II, VII, IX and X, promotes platelet aggregation and reduces levels of </a:t>
            </a:r>
            <a:r>
              <a:rPr lang="en-US" dirty="0" err="1"/>
              <a:t>antithrombin</a:t>
            </a:r>
            <a:r>
              <a:rPr lang="en-US" dirty="0"/>
              <a:t> III; plasminogen levels are also raised so at least the clot busting ability of the body is enhanced to deal with any extra clots that arise. </a:t>
            </a:r>
          </a:p>
          <a:p>
            <a:r>
              <a:rPr lang="en-US" dirty="0"/>
              <a:t>This may explain the tendency to </a:t>
            </a:r>
            <a:r>
              <a:rPr lang="en-US" dirty="0" err="1"/>
              <a:t>hypercoaguability</a:t>
            </a:r>
            <a:r>
              <a:rPr lang="en-US" dirty="0"/>
              <a:t> that can occur with some oral contraceptive preparations.</a:t>
            </a:r>
          </a:p>
        </p:txBody>
      </p:sp>
    </p:spTree>
    <p:extLst>
      <p:ext uri="{BB962C8B-B14F-4D97-AF65-F5344CB8AC3E}">
        <p14:creationId xmlns:p14="http://schemas.microsoft.com/office/powerpoint/2010/main" val="1779958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458200" cy="5715000"/>
          </a:xfrm>
        </p:spPr>
        <p:txBody>
          <a:bodyPr>
            <a:normAutofit/>
          </a:bodyPr>
          <a:lstStyle/>
          <a:p>
            <a:pPr marL="0" indent="0">
              <a:buNone/>
            </a:pPr>
            <a:r>
              <a:rPr lang="en-US" sz="3600" b="1" dirty="0">
                <a:solidFill>
                  <a:srgbClr val="D60093"/>
                </a:solidFill>
              </a:rPr>
              <a:t>Smoking</a:t>
            </a:r>
          </a:p>
          <a:p>
            <a:r>
              <a:rPr lang="en-US" sz="3600" dirty="0"/>
              <a:t>Amongst its myriad of other harmful effects, smoking promotes a </a:t>
            </a:r>
            <a:r>
              <a:rPr lang="en-US" sz="3600" dirty="0" err="1"/>
              <a:t>hypercoaguable</a:t>
            </a:r>
            <a:r>
              <a:rPr lang="en-US" sz="3600" dirty="0"/>
              <a:t> tendency. When combined with factor V Leiden deficiency and </a:t>
            </a:r>
            <a:r>
              <a:rPr lang="en-US" sz="3600" dirty="0" err="1"/>
              <a:t>oestrogen</a:t>
            </a:r>
            <a:r>
              <a:rPr lang="en-US" sz="3600" dirty="0"/>
              <a:t>-containing oral contraception, the total increase in risk can be very significant.</a:t>
            </a:r>
            <a:endParaRPr lang="en-US" dirty="0"/>
          </a:p>
        </p:txBody>
      </p:sp>
    </p:spTree>
    <p:extLst>
      <p:ext uri="{BB962C8B-B14F-4D97-AF65-F5344CB8AC3E}">
        <p14:creationId xmlns:p14="http://schemas.microsoft.com/office/powerpoint/2010/main" val="148069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248400"/>
          </a:xfrm>
        </p:spPr>
        <p:txBody>
          <a:bodyPr>
            <a:normAutofit/>
          </a:bodyPr>
          <a:lstStyle/>
          <a:p>
            <a:pPr marL="0" indent="0">
              <a:buNone/>
            </a:pPr>
            <a:r>
              <a:rPr lang="en-US" b="1" u="sng" dirty="0">
                <a:solidFill>
                  <a:schemeClr val="accent6">
                    <a:lumMod val="75000"/>
                  </a:schemeClr>
                </a:solidFill>
              </a:rPr>
              <a:t>3- Disseminated Intravascular Coagulation</a:t>
            </a:r>
          </a:p>
          <a:p>
            <a:r>
              <a:rPr lang="en-US" dirty="0"/>
              <a:t>Disseminated intravascular coagulation (DIC) is a disorder in which there is widespread activation of the clotting system at the </a:t>
            </a:r>
            <a:r>
              <a:rPr lang="en-US" dirty="0" err="1"/>
              <a:t>microvascular</a:t>
            </a:r>
            <a:r>
              <a:rPr lang="en-US" dirty="0"/>
              <a:t> level throughout the circulation. The clots are very small and readily broken down by fibrinolysis. </a:t>
            </a:r>
          </a:p>
          <a:p>
            <a:r>
              <a:rPr lang="en-US" dirty="0"/>
              <a:t>However, this huge flurry of activity consumes clotting factors and platelets and exhausts their reserves so that a marked tendency to bleeding results.</a:t>
            </a:r>
          </a:p>
        </p:txBody>
      </p:sp>
    </p:spTree>
    <p:extLst>
      <p:ext uri="{BB962C8B-B14F-4D97-AF65-F5344CB8AC3E}">
        <p14:creationId xmlns:p14="http://schemas.microsoft.com/office/powerpoint/2010/main" val="4144609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4800600"/>
          </a:xfrm>
        </p:spPr>
        <p:txBody>
          <a:bodyPr>
            <a:normAutofit lnSpcReduction="10000"/>
          </a:bodyPr>
          <a:lstStyle/>
          <a:p>
            <a:pPr marL="0" indent="0">
              <a:buNone/>
            </a:pPr>
            <a:r>
              <a:rPr lang="en-US" dirty="0"/>
              <a:t> </a:t>
            </a:r>
          </a:p>
          <a:p>
            <a:r>
              <a:rPr lang="en-US" sz="3600" dirty="0"/>
              <a:t>DIC can be induced by numerous conditions that include </a:t>
            </a:r>
            <a:r>
              <a:rPr lang="en-US" sz="3600" dirty="0">
                <a:solidFill>
                  <a:srgbClr val="00B050"/>
                </a:solidFill>
              </a:rPr>
              <a:t>infection</a:t>
            </a:r>
            <a:r>
              <a:rPr lang="en-US" sz="3600" dirty="0"/>
              <a:t>, </a:t>
            </a:r>
            <a:r>
              <a:rPr lang="en-US" sz="3600" dirty="0">
                <a:solidFill>
                  <a:srgbClr val="00B050"/>
                </a:solidFill>
              </a:rPr>
              <a:t>malignant</a:t>
            </a:r>
            <a:r>
              <a:rPr lang="en-US" sz="3600" dirty="0"/>
              <a:t> </a:t>
            </a:r>
            <a:r>
              <a:rPr lang="en-US" sz="3600" dirty="0" err="1">
                <a:solidFill>
                  <a:srgbClr val="00B050"/>
                </a:solidFill>
              </a:rPr>
              <a:t>tumours</a:t>
            </a:r>
            <a:r>
              <a:rPr lang="en-US" sz="3600" dirty="0"/>
              <a:t>, </a:t>
            </a:r>
            <a:r>
              <a:rPr lang="en-US" sz="3600" dirty="0" err="1">
                <a:solidFill>
                  <a:srgbClr val="00B050"/>
                </a:solidFill>
              </a:rPr>
              <a:t>leukaemia</a:t>
            </a:r>
            <a:r>
              <a:rPr lang="en-US" sz="3600" dirty="0"/>
              <a:t> (particularly AML M3), </a:t>
            </a:r>
            <a:r>
              <a:rPr lang="en-US" sz="3600" dirty="0" err="1">
                <a:solidFill>
                  <a:srgbClr val="00B050"/>
                </a:solidFill>
              </a:rPr>
              <a:t>eclampsia</a:t>
            </a:r>
            <a:r>
              <a:rPr lang="en-US" sz="3600" dirty="0">
                <a:solidFill>
                  <a:srgbClr val="00B050"/>
                </a:solidFill>
              </a:rPr>
              <a:t> (high blood pressure in pregnant)</a:t>
            </a:r>
            <a:r>
              <a:rPr lang="en-US" sz="3600" dirty="0"/>
              <a:t>, </a:t>
            </a:r>
            <a:r>
              <a:rPr lang="en-US" sz="3600" dirty="0">
                <a:solidFill>
                  <a:srgbClr val="00B050"/>
                </a:solidFill>
              </a:rPr>
              <a:t>acute</a:t>
            </a:r>
            <a:r>
              <a:rPr lang="en-US" sz="3600" dirty="0"/>
              <a:t> </a:t>
            </a:r>
            <a:r>
              <a:rPr lang="en-US" sz="3600" dirty="0">
                <a:solidFill>
                  <a:srgbClr val="00B050"/>
                </a:solidFill>
              </a:rPr>
              <a:t>pancreatitis</a:t>
            </a:r>
            <a:r>
              <a:rPr lang="en-US" sz="3600" dirty="0"/>
              <a:t>, </a:t>
            </a:r>
            <a:r>
              <a:rPr lang="en-US" sz="3600" dirty="0">
                <a:solidFill>
                  <a:srgbClr val="00B050"/>
                </a:solidFill>
              </a:rPr>
              <a:t>snake</a:t>
            </a:r>
            <a:r>
              <a:rPr lang="en-US" sz="3600" dirty="0"/>
              <a:t> and other </a:t>
            </a:r>
            <a:r>
              <a:rPr lang="en-US" sz="3600" dirty="0">
                <a:solidFill>
                  <a:srgbClr val="00B050"/>
                </a:solidFill>
              </a:rPr>
              <a:t>venom</a:t>
            </a:r>
            <a:r>
              <a:rPr lang="en-US" sz="3600" dirty="0"/>
              <a:t>, </a:t>
            </a:r>
            <a:r>
              <a:rPr lang="en-US" sz="3600" dirty="0">
                <a:solidFill>
                  <a:srgbClr val="00B050"/>
                </a:solidFill>
              </a:rPr>
              <a:t>burns</a:t>
            </a:r>
            <a:r>
              <a:rPr lang="en-US" sz="3600" dirty="0"/>
              <a:t>, </a:t>
            </a:r>
            <a:r>
              <a:rPr lang="en-US" sz="3600" dirty="0">
                <a:solidFill>
                  <a:srgbClr val="00B050"/>
                </a:solidFill>
              </a:rPr>
              <a:t>trauma</a:t>
            </a:r>
            <a:r>
              <a:rPr lang="en-US" sz="3600" dirty="0"/>
              <a:t>, </a:t>
            </a:r>
            <a:r>
              <a:rPr lang="en-US" sz="3600" dirty="0">
                <a:solidFill>
                  <a:srgbClr val="00B050"/>
                </a:solidFill>
              </a:rPr>
              <a:t>liver failure</a:t>
            </a:r>
            <a:r>
              <a:rPr lang="en-US" sz="3600" dirty="0"/>
              <a:t>, </a:t>
            </a:r>
            <a:r>
              <a:rPr lang="en-US" sz="3600" dirty="0">
                <a:solidFill>
                  <a:srgbClr val="00B050"/>
                </a:solidFill>
              </a:rPr>
              <a:t>hyperthermia</a:t>
            </a:r>
            <a:r>
              <a:rPr lang="en-US" sz="3600" dirty="0"/>
              <a:t>, </a:t>
            </a:r>
            <a:r>
              <a:rPr lang="en-US" sz="3600" dirty="0">
                <a:solidFill>
                  <a:srgbClr val="00B050"/>
                </a:solidFill>
              </a:rPr>
              <a:t>hypothermia</a:t>
            </a:r>
            <a:r>
              <a:rPr lang="en-US" sz="3600" dirty="0"/>
              <a:t> and </a:t>
            </a:r>
            <a:r>
              <a:rPr lang="en-US" sz="3600" dirty="0">
                <a:solidFill>
                  <a:srgbClr val="00B050"/>
                </a:solidFill>
              </a:rPr>
              <a:t>amniotic fluid embolism</a:t>
            </a:r>
            <a:r>
              <a:rPr lang="en-US" sz="3600" dirty="0"/>
              <a:t>.</a:t>
            </a:r>
          </a:p>
          <a:p>
            <a:endParaRPr lang="en-US" dirty="0"/>
          </a:p>
        </p:txBody>
      </p:sp>
    </p:spTree>
    <p:extLst>
      <p:ext uri="{BB962C8B-B14F-4D97-AF65-F5344CB8AC3E}">
        <p14:creationId xmlns:p14="http://schemas.microsoft.com/office/powerpoint/2010/main" val="3107138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638800"/>
          </a:xfrm>
        </p:spPr>
        <p:txBody>
          <a:bodyPr>
            <a:normAutofit/>
          </a:bodyPr>
          <a:lstStyle/>
          <a:p>
            <a:r>
              <a:rPr lang="en-US" u="sng" dirty="0">
                <a:solidFill>
                  <a:schemeClr val="accent6">
                    <a:lumMod val="75000"/>
                  </a:schemeClr>
                </a:solidFill>
              </a:rPr>
              <a:t>Thrombotic Thrombocytopenic </a:t>
            </a:r>
            <a:r>
              <a:rPr lang="en-US" u="sng" dirty="0" err="1">
                <a:solidFill>
                  <a:schemeClr val="accent6">
                    <a:lumMod val="75000"/>
                  </a:schemeClr>
                </a:solidFill>
              </a:rPr>
              <a:t>Purpura</a:t>
            </a:r>
            <a:br>
              <a:rPr lang="en-US" dirty="0">
                <a:solidFill>
                  <a:schemeClr val="accent6">
                    <a:lumMod val="75000"/>
                  </a:schemeClr>
                </a:solidFill>
              </a:rPr>
            </a:br>
            <a:br>
              <a:rPr lang="en-US" dirty="0"/>
            </a:br>
            <a:r>
              <a:rPr lang="en-US" dirty="0">
                <a:solidFill>
                  <a:srgbClr val="0070C0"/>
                </a:solidFill>
              </a:rPr>
              <a:t>Thrombotic thrombocytopenic </a:t>
            </a:r>
            <a:r>
              <a:rPr lang="en-US" dirty="0" err="1">
                <a:solidFill>
                  <a:srgbClr val="0070C0"/>
                </a:solidFill>
              </a:rPr>
              <a:t>purpura</a:t>
            </a:r>
            <a:r>
              <a:rPr lang="en-US" dirty="0">
                <a:solidFill>
                  <a:srgbClr val="0070C0"/>
                </a:solidFill>
              </a:rPr>
              <a:t> </a:t>
            </a:r>
            <a:r>
              <a:rPr lang="en-US" dirty="0"/>
              <a:t>is a rare disease in which damage to blood vessels at the </a:t>
            </a:r>
            <a:r>
              <a:rPr lang="en-US" dirty="0" err="1"/>
              <a:t>microvascular</a:t>
            </a:r>
            <a:r>
              <a:rPr lang="en-US" dirty="0"/>
              <a:t> level results in </a:t>
            </a:r>
            <a:r>
              <a:rPr lang="en-US" dirty="0" err="1"/>
              <a:t>haemolytic</a:t>
            </a:r>
            <a:r>
              <a:rPr lang="en-US" dirty="0"/>
              <a:t> anemia and thrombocytopenia. </a:t>
            </a:r>
          </a:p>
          <a:p>
            <a:r>
              <a:rPr lang="en-US" dirty="0"/>
              <a:t>The initial process is inappropriate platelet activation in small blood vessels. This leads to thrombi in these small vessels and the associated clinical features that can be associated with tiny zones of infarction. </a:t>
            </a:r>
          </a:p>
        </p:txBody>
      </p:sp>
    </p:spTree>
    <p:extLst>
      <p:ext uri="{BB962C8B-B14F-4D97-AF65-F5344CB8AC3E}">
        <p14:creationId xmlns:p14="http://schemas.microsoft.com/office/powerpoint/2010/main" val="21335846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458200" cy="5791200"/>
          </a:xfrm>
        </p:spPr>
        <p:txBody>
          <a:bodyPr>
            <a:normAutofit/>
          </a:bodyPr>
          <a:lstStyle/>
          <a:p>
            <a:pPr marL="0" indent="0">
              <a:buNone/>
            </a:pPr>
            <a:endParaRPr lang="en-US" dirty="0"/>
          </a:p>
          <a:p>
            <a:r>
              <a:rPr lang="en-US" sz="3600" dirty="0"/>
              <a:t>The widespread activation of platelets that occurs depletes the circulating pool of platelets, yielding thrombocytopenia, at which point a bleeding tendency can develop. As erythrocytes try to force their way through small blood vessels that are narrow by thrombi they become damaged and destroyed by haemolysis.</a:t>
            </a:r>
          </a:p>
        </p:txBody>
      </p:sp>
    </p:spTree>
    <p:extLst>
      <p:ext uri="{BB962C8B-B14F-4D97-AF65-F5344CB8AC3E}">
        <p14:creationId xmlns:p14="http://schemas.microsoft.com/office/powerpoint/2010/main" val="27563104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400800"/>
          </a:xfrm>
        </p:spPr>
        <p:txBody>
          <a:bodyPr>
            <a:normAutofit fontScale="70000" lnSpcReduction="20000"/>
          </a:bodyPr>
          <a:lstStyle/>
          <a:p>
            <a:pPr marL="0" indent="0">
              <a:buNone/>
            </a:pPr>
            <a:r>
              <a:rPr lang="en-US" b="1" dirty="0"/>
              <a:t>Tests</a:t>
            </a:r>
          </a:p>
          <a:p>
            <a:r>
              <a:rPr lang="en-US" dirty="0" err="1">
                <a:hlinkClick r:id="rId2"/>
              </a:rPr>
              <a:t>Prothrombin</a:t>
            </a:r>
            <a:r>
              <a:rPr lang="en-US" dirty="0">
                <a:hlinkClick r:id="rId2"/>
              </a:rPr>
              <a:t> Time and International Normalized Ratio (PT/INR)</a:t>
            </a:r>
            <a:endParaRPr lang="en-US" dirty="0"/>
          </a:p>
          <a:p>
            <a:r>
              <a:rPr lang="en-US" dirty="0">
                <a:hlinkClick r:id="rId3"/>
              </a:rPr>
              <a:t>Fibrinogen</a:t>
            </a:r>
            <a:endParaRPr lang="en-US" dirty="0"/>
          </a:p>
          <a:p>
            <a:r>
              <a:rPr lang="en-US" dirty="0">
                <a:hlinkClick r:id="rId4"/>
              </a:rPr>
              <a:t>D-dimer</a:t>
            </a:r>
            <a:endParaRPr lang="en-US" dirty="0"/>
          </a:p>
          <a:p>
            <a:r>
              <a:rPr lang="en-US" dirty="0">
                <a:hlinkClick r:id="rId5"/>
              </a:rPr>
              <a:t>Thrombin Time</a:t>
            </a:r>
            <a:endParaRPr lang="en-US" dirty="0"/>
          </a:p>
          <a:p>
            <a:r>
              <a:rPr lang="en-US" dirty="0">
                <a:hlinkClick r:id="rId6"/>
              </a:rPr>
              <a:t>Lupus Anticoagulant Testing</a:t>
            </a:r>
            <a:endParaRPr lang="en-US" dirty="0"/>
          </a:p>
          <a:p>
            <a:r>
              <a:rPr lang="en-US" dirty="0">
                <a:hlinkClick r:id="rId7"/>
              </a:rPr>
              <a:t>Activated Clotting Time (ACT)</a:t>
            </a:r>
            <a:endParaRPr lang="en-US" dirty="0"/>
          </a:p>
          <a:p>
            <a:r>
              <a:rPr lang="en-US" dirty="0">
                <a:hlinkClick r:id="rId8"/>
              </a:rPr>
              <a:t>Coagulation Factors</a:t>
            </a:r>
            <a:endParaRPr lang="en-US" dirty="0"/>
          </a:p>
          <a:p>
            <a:r>
              <a:rPr lang="en-US" dirty="0">
                <a:hlinkClick r:id="rId9"/>
              </a:rPr>
              <a:t>Platelet Count</a:t>
            </a:r>
            <a:endParaRPr lang="en-US" dirty="0"/>
          </a:p>
          <a:p>
            <a:r>
              <a:rPr lang="en-US" dirty="0">
                <a:hlinkClick r:id="rId10"/>
              </a:rPr>
              <a:t>Heparin Anti-</a:t>
            </a:r>
            <a:r>
              <a:rPr lang="en-US" dirty="0" err="1">
                <a:hlinkClick r:id="rId10"/>
              </a:rPr>
              <a:t>Xa</a:t>
            </a:r>
            <a:endParaRPr lang="en-US" dirty="0"/>
          </a:p>
          <a:p>
            <a:r>
              <a:rPr lang="en-US" dirty="0">
                <a:hlinkClick r:id="rId11"/>
              </a:rPr>
              <a:t>von </a:t>
            </a:r>
            <a:r>
              <a:rPr lang="en-US" dirty="0" err="1">
                <a:hlinkClick r:id="rId11"/>
              </a:rPr>
              <a:t>Willebrand</a:t>
            </a:r>
            <a:r>
              <a:rPr lang="en-US" dirty="0">
                <a:hlinkClick r:id="rId11"/>
              </a:rPr>
              <a:t> Factor</a:t>
            </a:r>
            <a:endParaRPr lang="en-US" dirty="0"/>
          </a:p>
          <a:p>
            <a:r>
              <a:rPr lang="en-US" dirty="0" err="1">
                <a:hlinkClick r:id="rId12"/>
              </a:rPr>
              <a:t>Antiphospholipid</a:t>
            </a:r>
            <a:r>
              <a:rPr lang="en-US" dirty="0">
                <a:hlinkClick r:id="rId12"/>
              </a:rPr>
              <a:t> Antibodies</a:t>
            </a:r>
            <a:endParaRPr lang="en-US" dirty="0"/>
          </a:p>
          <a:p>
            <a:r>
              <a:rPr lang="en-US" b="1" dirty="0"/>
              <a:t>Conditions</a:t>
            </a:r>
          </a:p>
          <a:p>
            <a:r>
              <a:rPr lang="en-US" dirty="0">
                <a:hlinkClick r:id="rId13"/>
              </a:rPr>
              <a:t>Bleeding Disorders</a:t>
            </a:r>
            <a:endParaRPr lang="en-US" dirty="0"/>
          </a:p>
          <a:p>
            <a:r>
              <a:rPr lang="en-US" dirty="0">
                <a:hlinkClick r:id="rId14"/>
              </a:rPr>
              <a:t>Excessive Clotting Disorders</a:t>
            </a:r>
            <a:endParaRPr lang="en-US" dirty="0"/>
          </a:p>
          <a:p>
            <a:r>
              <a:rPr lang="en-US" dirty="0">
                <a:hlinkClick r:id="rId15"/>
              </a:rPr>
              <a:t>Vitamin K Deficiency</a:t>
            </a:r>
            <a:endParaRPr lang="en-US" dirty="0"/>
          </a:p>
          <a:p>
            <a:r>
              <a:rPr lang="en-US" dirty="0">
                <a:hlinkClick r:id="rId16"/>
              </a:rPr>
              <a:t>Disseminated Intravascular Coagulation (DIC)</a:t>
            </a:r>
            <a:endParaRPr lang="en-US" dirty="0"/>
          </a:p>
          <a:p>
            <a:r>
              <a:rPr lang="en-US" dirty="0" err="1">
                <a:hlinkClick r:id="rId17"/>
              </a:rPr>
              <a:t>Antiphospholipid</a:t>
            </a:r>
            <a:r>
              <a:rPr lang="en-US" dirty="0">
                <a:hlinkClick r:id="rId17"/>
              </a:rPr>
              <a:t> Syndrome</a:t>
            </a:r>
            <a:endParaRPr lang="en-US" dirty="0"/>
          </a:p>
          <a:p>
            <a:r>
              <a:rPr lang="en-US" dirty="0">
                <a:hlinkClick r:id="rId18"/>
              </a:rPr>
              <a:t>Deep Vein Thrombosis (DVT)</a:t>
            </a:r>
            <a:endParaRPr lang="en-US" dirty="0"/>
          </a:p>
          <a:p>
            <a:endParaRPr lang="en-US" dirty="0"/>
          </a:p>
        </p:txBody>
      </p:sp>
    </p:spTree>
    <p:extLst>
      <p:ext uri="{BB962C8B-B14F-4D97-AF65-F5344CB8AC3E}">
        <p14:creationId xmlns:p14="http://schemas.microsoft.com/office/powerpoint/2010/main" val="1338152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142999"/>
          </a:xfrm>
        </p:spPr>
        <p:txBody>
          <a:bodyPr>
            <a:normAutofit/>
          </a:bodyPr>
          <a:lstStyle/>
          <a:p>
            <a:pPr marL="0" indent="0" algn="ctr">
              <a:buNone/>
            </a:pPr>
            <a:r>
              <a:rPr lang="en-US" sz="6600" dirty="0">
                <a:solidFill>
                  <a:srgbClr val="FFC000"/>
                </a:solidFill>
              </a:rPr>
              <a:t>Thank you</a:t>
            </a:r>
          </a:p>
        </p:txBody>
      </p:sp>
    </p:spTree>
    <p:extLst>
      <p:ext uri="{BB962C8B-B14F-4D97-AF65-F5344CB8AC3E}">
        <p14:creationId xmlns:p14="http://schemas.microsoft.com/office/powerpoint/2010/main" val="10849706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096000"/>
          </a:xfrm>
        </p:spPr>
        <p:txBody>
          <a:bodyPr>
            <a:normAutofit/>
          </a:bodyPr>
          <a:lstStyle/>
          <a:p>
            <a:r>
              <a:rPr lang="en-US" sz="4000" dirty="0"/>
              <a:t>In this amplification phase the intrinsic </a:t>
            </a:r>
            <a:r>
              <a:rPr lang="en-US" sz="4000" dirty="0" err="1"/>
              <a:t>Xase</a:t>
            </a:r>
            <a:r>
              <a:rPr lang="en-US" sz="4000" dirty="0"/>
              <a:t>, formed by </a:t>
            </a:r>
            <a:r>
              <a:rPr lang="en-US" sz="4000" dirty="0" err="1"/>
              <a:t>IXa</a:t>
            </a:r>
            <a:r>
              <a:rPr lang="en-US" sz="4000" dirty="0"/>
              <a:t> and </a:t>
            </a:r>
            <a:r>
              <a:rPr lang="en-US" sz="4000" dirty="0" err="1"/>
              <a:t>VIIIa</a:t>
            </a:r>
            <a:r>
              <a:rPr lang="en-US" sz="4000" dirty="0"/>
              <a:t> on phospholipid surface in the presence of Ca</a:t>
            </a:r>
            <a:r>
              <a:rPr lang="en-US" sz="4000" baseline="30000" dirty="0"/>
              <a:t>2+</a:t>
            </a:r>
            <a:r>
              <a:rPr lang="en-US" sz="4000" dirty="0"/>
              <a:t>, activates sufficient </a:t>
            </a:r>
            <a:r>
              <a:rPr lang="en-US" sz="4000" dirty="0" err="1"/>
              <a:t>Xa</a:t>
            </a:r>
            <a:r>
              <a:rPr lang="en-US" sz="4000" dirty="0"/>
              <a:t>, which then, in combination with </a:t>
            </a:r>
            <a:r>
              <a:rPr lang="en-US" sz="4000" dirty="0" err="1"/>
              <a:t>Va</a:t>
            </a:r>
            <a:r>
              <a:rPr lang="en-US" sz="4000" dirty="0"/>
              <a:t>, PL and Ca</a:t>
            </a:r>
            <a:r>
              <a:rPr lang="en-US" sz="4000" baseline="30000" dirty="0"/>
              <a:t>2+</a:t>
            </a:r>
            <a:r>
              <a:rPr lang="en-US" sz="4000" dirty="0"/>
              <a:t>, forms the </a:t>
            </a:r>
            <a:r>
              <a:rPr lang="en-US" sz="4000" dirty="0" err="1"/>
              <a:t>prothrombinase</a:t>
            </a:r>
            <a:r>
              <a:rPr lang="en-US" sz="4000" dirty="0"/>
              <a:t> complex and results in the explosive generation of thrombin which</a:t>
            </a:r>
            <a:r>
              <a:rPr lang="en-US" dirty="0"/>
              <a:t> </a:t>
            </a:r>
            <a:r>
              <a:rPr lang="en-US" sz="4000" dirty="0"/>
              <a:t>acts on fibrinogen to form the fibrin clot.</a:t>
            </a:r>
          </a:p>
        </p:txBody>
      </p:sp>
    </p:spTree>
    <p:extLst>
      <p:ext uri="{BB962C8B-B14F-4D97-AF65-F5344CB8AC3E}">
        <p14:creationId xmlns:p14="http://schemas.microsoft.com/office/powerpoint/2010/main" val="370941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0999"/>
            <a:ext cx="8382000" cy="5486401"/>
          </a:xfrm>
        </p:spPr>
        <p:txBody>
          <a:bodyPr>
            <a:normAutofit lnSpcReduction="10000"/>
          </a:bodyPr>
          <a:lstStyle/>
          <a:p>
            <a:pPr marL="0" indent="0">
              <a:buNone/>
            </a:pPr>
            <a:r>
              <a:rPr lang="en-US" sz="3600" b="1" dirty="0">
                <a:solidFill>
                  <a:srgbClr val="C00000"/>
                </a:solidFill>
              </a:rPr>
              <a:t>Platelets</a:t>
            </a:r>
          </a:p>
          <a:p>
            <a:r>
              <a:rPr lang="en-US" sz="3600" b="1" dirty="0">
                <a:solidFill>
                  <a:srgbClr val="C00000"/>
                </a:solidFill>
              </a:rPr>
              <a:t>Platelet production</a:t>
            </a:r>
            <a:r>
              <a:rPr lang="en-US" sz="3600" dirty="0"/>
              <a:t>; Platelets are produced in the bone marrow by fragmentation of the cytoplasm of </a:t>
            </a:r>
            <a:r>
              <a:rPr lang="en-US" sz="3600" dirty="0">
                <a:solidFill>
                  <a:srgbClr val="00B0F0"/>
                </a:solidFill>
              </a:rPr>
              <a:t>megakaryocytes</a:t>
            </a:r>
            <a:r>
              <a:rPr lang="en-US" sz="3600" dirty="0"/>
              <a:t>, one of the largest cells in the body. </a:t>
            </a:r>
          </a:p>
          <a:p>
            <a:r>
              <a:rPr lang="en-US" sz="3600" dirty="0"/>
              <a:t>The precursor of the megakaryocyte </a:t>
            </a:r>
          </a:p>
          <a:p>
            <a:pPr marL="442913" indent="-442913">
              <a:buNone/>
            </a:pPr>
            <a:r>
              <a:rPr lang="en-US" sz="3600" dirty="0"/>
              <a:t>    the </a:t>
            </a:r>
            <a:r>
              <a:rPr lang="en-US" sz="3600" dirty="0">
                <a:solidFill>
                  <a:srgbClr val="00B0F0"/>
                </a:solidFill>
              </a:rPr>
              <a:t>megakaryoblast, </a:t>
            </a:r>
            <a:r>
              <a:rPr lang="en-US" sz="3600" dirty="0"/>
              <a:t>arises by a process   of differentiation from the  </a:t>
            </a:r>
            <a:r>
              <a:rPr lang="en-US" sz="3600" dirty="0">
                <a:solidFill>
                  <a:srgbClr val="00B0F0"/>
                </a:solidFill>
              </a:rPr>
              <a:t>haemopoietic stem cell</a:t>
            </a:r>
            <a:r>
              <a:rPr lang="en-US" sz="3600" dirty="0"/>
              <a:t>.</a:t>
            </a:r>
          </a:p>
        </p:txBody>
      </p:sp>
      <p:sp>
        <p:nvSpPr>
          <p:cNvPr id="2" name="Rectangle 1"/>
          <p:cNvSpPr/>
          <p:nvPr/>
        </p:nvSpPr>
        <p:spPr>
          <a:xfrm>
            <a:off x="152400" y="5955268"/>
            <a:ext cx="8763000" cy="369332"/>
          </a:xfrm>
          <a:prstGeom prst="rect">
            <a:avLst/>
          </a:prstGeom>
        </p:spPr>
        <p:txBody>
          <a:bodyPr wrap="square">
            <a:spAutoFit/>
          </a:bodyPr>
          <a:lstStyle/>
          <a:p>
            <a:r>
              <a:rPr lang="en-US" dirty="0"/>
              <a:t>haemopoietic stem cell                </a:t>
            </a:r>
            <a:r>
              <a:rPr lang="en-US" dirty="0" err="1"/>
              <a:t>megakaryoblast</a:t>
            </a:r>
            <a:r>
              <a:rPr lang="en-US" dirty="0"/>
              <a:t>              </a:t>
            </a:r>
            <a:r>
              <a:rPr lang="en-US" dirty="0">
                <a:solidFill>
                  <a:srgbClr val="00B0F0"/>
                </a:solidFill>
              </a:rPr>
              <a:t>megakaryocytes </a:t>
            </a:r>
            <a:r>
              <a:rPr lang="en-US" dirty="0"/>
              <a:t>             </a:t>
            </a:r>
            <a:r>
              <a:rPr lang="en-US" b="1" dirty="0">
                <a:solidFill>
                  <a:srgbClr val="C00000"/>
                </a:solidFill>
              </a:rPr>
              <a:t>Platelets</a:t>
            </a:r>
            <a:r>
              <a:rPr lang="en-US" dirty="0"/>
              <a:t>                                                                  </a:t>
            </a:r>
          </a:p>
        </p:txBody>
      </p:sp>
      <p:cxnSp>
        <p:nvCxnSpPr>
          <p:cNvPr id="5" name="Straight Arrow Connector 4"/>
          <p:cNvCxnSpPr/>
          <p:nvPr/>
        </p:nvCxnSpPr>
        <p:spPr>
          <a:xfrm>
            <a:off x="2514600" y="61722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800600" y="61722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010400" y="6096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097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r>
              <a:rPr lang="en-US" dirty="0"/>
              <a:t>Factor XI does not seem to have a role in the physiological initiation of coagulation. It has a supplementary role in the activation of factor IX and may be important at major sites of trauma or at operations, in which situations factor XI deficient individuals tend to bleed excessively. It is also involved in the contact pathway (Fig 24.10).</a:t>
            </a:r>
          </a:p>
          <a:p>
            <a:r>
              <a:rPr lang="en-US" dirty="0"/>
              <a:t>Thrombin hydrolyses fibrinogen, releasing </a:t>
            </a:r>
            <a:r>
              <a:rPr lang="en-US" dirty="0" err="1"/>
              <a:t>fibrinopeptides</a:t>
            </a:r>
            <a:r>
              <a:rPr lang="en-US" dirty="0"/>
              <a:t>. A and B to form fibrin monomers (Fig. 24.11). </a:t>
            </a:r>
          </a:p>
        </p:txBody>
      </p:sp>
    </p:spTree>
    <p:extLst>
      <p:ext uri="{BB962C8B-B14F-4D97-AF65-F5344CB8AC3E}">
        <p14:creationId xmlns:p14="http://schemas.microsoft.com/office/powerpoint/2010/main" val="2143820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39391"/>
            <a:ext cx="6096000" cy="5979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518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6000"/>
          </a:xfrm>
        </p:spPr>
        <p:txBody>
          <a:bodyPr>
            <a:normAutofit/>
          </a:bodyPr>
          <a:lstStyle/>
          <a:p>
            <a:r>
              <a:rPr lang="en-US" dirty="0"/>
              <a:t>Fibrin monomers link spontaneously by hydrogen bonds to form a loose insoluble fibrin polymer. Factor XIII is also activated by thrombin and stabilizes the fibrin polymers with the formation of covalent bond cross‐links.</a:t>
            </a:r>
          </a:p>
          <a:p>
            <a:r>
              <a:rPr lang="en-US" dirty="0"/>
              <a:t>Fibrinogen consists of two identical subunits, each containing three dissimilar polypeptide chains (α, β and γ) which are linked by </a:t>
            </a:r>
            <a:r>
              <a:rPr lang="en-US" dirty="0" err="1"/>
              <a:t>disulphide</a:t>
            </a:r>
            <a:r>
              <a:rPr lang="en-US" dirty="0"/>
              <a:t> bonds. After cleavage by thrombin of small </a:t>
            </a:r>
            <a:r>
              <a:rPr lang="en-US" dirty="0" err="1"/>
              <a:t>fibrinopeptides</a:t>
            </a:r>
            <a:r>
              <a:rPr lang="en-US" dirty="0"/>
              <a:t> A and B from the α and β chains, fibrin monomer consists of three paired α, β and γ chains which rapidly </a:t>
            </a:r>
            <a:r>
              <a:rPr lang="en-US" dirty="0" err="1"/>
              <a:t>polymerise</a:t>
            </a:r>
            <a:r>
              <a:rPr lang="en-US" dirty="0"/>
              <a:t>.</a:t>
            </a:r>
          </a:p>
        </p:txBody>
      </p:sp>
    </p:spTree>
    <p:extLst>
      <p:ext uri="{BB962C8B-B14F-4D97-AF65-F5344CB8AC3E}">
        <p14:creationId xmlns:p14="http://schemas.microsoft.com/office/powerpoint/2010/main" val="18317785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lnSpcReduction="10000"/>
          </a:bodyPr>
          <a:lstStyle/>
          <a:p>
            <a:r>
              <a:rPr lang="en-US" dirty="0"/>
              <a:t>Some of the properties of the coagulation factors are listed in Table 24.2. The activity of factors II, VII, IX and X is dependent upon </a:t>
            </a:r>
            <a:r>
              <a:rPr lang="en-US" dirty="0">
                <a:solidFill>
                  <a:srgbClr val="0070C0"/>
                </a:solidFill>
              </a:rPr>
              <a:t>vitamin</a:t>
            </a:r>
            <a:r>
              <a:rPr lang="en-US" dirty="0"/>
              <a:t> </a:t>
            </a:r>
            <a:r>
              <a:rPr lang="en-US" dirty="0">
                <a:solidFill>
                  <a:srgbClr val="0070C0"/>
                </a:solidFill>
              </a:rPr>
              <a:t>K</a:t>
            </a:r>
            <a:r>
              <a:rPr lang="en-US" dirty="0"/>
              <a:t>, which is responsible for carboxylation of a number of terminal glutamic acid residues on each of these molecules (see Fig. 26.7).</a:t>
            </a:r>
          </a:p>
          <a:p>
            <a:r>
              <a:rPr lang="en-US" dirty="0"/>
              <a:t>Although factor VIII and V cofactors are not protease enzymes, they circulate in a precursor form that requires limited cleavage by thrombin for expression of full cofactor activity (Fig. 24.9).</a:t>
            </a:r>
          </a:p>
        </p:txBody>
      </p:sp>
    </p:spTree>
    <p:extLst>
      <p:ext uri="{BB962C8B-B14F-4D97-AF65-F5344CB8AC3E}">
        <p14:creationId xmlns:p14="http://schemas.microsoft.com/office/powerpoint/2010/main" val="27548782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15" y="1295400"/>
            <a:ext cx="8606971"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0249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20000"/>
          </a:bodyPr>
          <a:lstStyle/>
          <a:p>
            <a:pPr marL="0" indent="0">
              <a:buNone/>
            </a:pPr>
            <a:r>
              <a:rPr lang="en-US" b="1" dirty="0">
                <a:solidFill>
                  <a:srgbClr val="C00000"/>
                </a:solidFill>
              </a:rPr>
              <a:t>Endothelial cells</a:t>
            </a:r>
          </a:p>
          <a:p>
            <a:r>
              <a:rPr lang="en-US" dirty="0"/>
              <a:t>The endothelial cell has an active role in the maintenance of vascular integrity. This cell provides the </a:t>
            </a:r>
            <a:r>
              <a:rPr lang="en-US" dirty="0">
                <a:solidFill>
                  <a:srgbClr val="0070C0"/>
                </a:solidFill>
              </a:rPr>
              <a:t>basement membrane </a:t>
            </a:r>
            <a:r>
              <a:rPr lang="en-US" dirty="0"/>
              <a:t>that normally separates </a:t>
            </a:r>
            <a:r>
              <a:rPr lang="en-US" dirty="0">
                <a:solidFill>
                  <a:srgbClr val="00B050"/>
                </a:solidFill>
              </a:rPr>
              <a:t>collagen</a:t>
            </a:r>
            <a:r>
              <a:rPr lang="en-US" dirty="0"/>
              <a:t>, </a:t>
            </a:r>
            <a:r>
              <a:rPr lang="en-US" dirty="0">
                <a:solidFill>
                  <a:srgbClr val="00B050"/>
                </a:solidFill>
              </a:rPr>
              <a:t>elastin</a:t>
            </a:r>
            <a:r>
              <a:rPr lang="en-US" dirty="0"/>
              <a:t> and </a:t>
            </a:r>
            <a:r>
              <a:rPr lang="en-US" dirty="0" err="1">
                <a:solidFill>
                  <a:srgbClr val="00B050"/>
                </a:solidFill>
              </a:rPr>
              <a:t>fibronectin</a:t>
            </a:r>
            <a:r>
              <a:rPr lang="en-US" dirty="0"/>
              <a:t> of the </a:t>
            </a:r>
            <a:r>
              <a:rPr lang="en-US" dirty="0" err="1"/>
              <a:t>subendothelial</a:t>
            </a:r>
            <a:r>
              <a:rPr lang="en-US" dirty="0"/>
              <a:t> connective tissue from the circulating blood (Fig. 24.12). </a:t>
            </a:r>
          </a:p>
          <a:p>
            <a:r>
              <a:rPr lang="en-US" dirty="0"/>
              <a:t>Loss of or damage to the endothelium results in both </a:t>
            </a:r>
            <a:r>
              <a:rPr lang="en-US" dirty="0" err="1">
                <a:solidFill>
                  <a:srgbClr val="FF0000"/>
                </a:solidFill>
              </a:rPr>
              <a:t>haemorrhage</a:t>
            </a:r>
            <a:r>
              <a:rPr lang="en-US" dirty="0"/>
              <a:t> and activation of the </a:t>
            </a:r>
            <a:r>
              <a:rPr lang="en-US" dirty="0" err="1"/>
              <a:t>haemostatic</a:t>
            </a:r>
            <a:r>
              <a:rPr lang="en-US" dirty="0"/>
              <a:t> mechanism. </a:t>
            </a:r>
          </a:p>
          <a:p>
            <a:r>
              <a:rPr lang="en-US" dirty="0"/>
              <a:t>The endothelial cell also has a potent inhibitory influence on the </a:t>
            </a:r>
            <a:r>
              <a:rPr lang="en-US" dirty="0" err="1"/>
              <a:t>haemostatic</a:t>
            </a:r>
            <a:r>
              <a:rPr lang="en-US" dirty="0"/>
              <a:t> response, largely through the synthesis of </a:t>
            </a:r>
            <a:r>
              <a:rPr lang="en-US" dirty="0">
                <a:solidFill>
                  <a:srgbClr val="00B050"/>
                </a:solidFill>
              </a:rPr>
              <a:t>prostaglandin</a:t>
            </a:r>
            <a:r>
              <a:rPr lang="en-US" dirty="0"/>
              <a:t>, </a:t>
            </a:r>
            <a:r>
              <a:rPr lang="en-US" dirty="0">
                <a:solidFill>
                  <a:srgbClr val="00B050"/>
                </a:solidFill>
              </a:rPr>
              <a:t>NO</a:t>
            </a:r>
            <a:r>
              <a:rPr lang="en-US" dirty="0"/>
              <a:t>, and the </a:t>
            </a:r>
            <a:r>
              <a:rPr lang="en-US" dirty="0" err="1">
                <a:solidFill>
                  <a:srgbClr val="00B050"/>
                </a:solidFill>
              </a:rPr>
              <a:t>ectonucleotidase</a:t>
            </a:r>
            <a:r>
              <a:rPr lang="en-US" dirty="0"/>
              <a:t> CD39, which have </a:t>
            </a:r>
            <a:r>
              <a:rPr lang="en-US" dirty="0" err="1"/>
              <a:t>vasodilatatory</a:t>
            </a:r>
            <a:r>
              <a:rPr lang="en-US" dirty="0"/>
              <a:t> properties and inhibit platelet aggregation.</a:t>
            </a:r>
          </a:p>
        </p:txBody>
      </p:sp>
    </p:spTree>
    <p:extLst>
      <p:ext uri="{BB962C8B-B14F-4D97-AF65-F5344CB8AC3E}">
        <p14:creationId xmlns:p14="http://schemas.microsoft.com/office/powerpoint/2010/main" val="10679298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458200" cy="5867400"/>
          </a:xfrm>
        </p:spPr>
        <p:txBody>
          <a:bodyPr>
            <a:normAutofit/>
          </a:bodyPr>
          <a:lstStyle/>
          <a:p>
            <a:r>
              <a:rPr lang="en-US" dirty="0"/>
              <a:t>Synthesis of tissue factor that initiates </a:t>
            </a:r>
            <a:r>
              <a:rPr lang="en-US" dirty="0" err="1"/>
              <a:t>haemostasis</a:t>
            </a:r>
            <a:r>
              <a:rPr lang="en-US" dirty="0"/>
              <a:t> only occurs in endothelial cells following activation, when its natural inhibitor, TFPI, is also synthesized. </a:t>
            </a:r>
          </a:p>
          <a:p>
            <a:r>
              <a:rPr lang="en-US" dirty="0"/>
              <a:t>Endothelial synthesis of </a:t>
            </a:r>
            <a:r>
              <a:rPr lang="en-US" dirty="0">
                <a:solidFill>
                  <a:srgbClr val="0070C0"/>
                </a:solidFill>
              </a:rPr>
              <a:t>prostacyclin</a:t>
            </a:r>
            <a:r>
              <a:rPr lang="en-US" dirty="0"/>
              <a:t>, </a:t>
            </a:r>
            <a:r>
              <a:rPr lang="en-US" dirty="0">
                <a:solidFill>
                  <a:srgbClr val="0070C0"/>
                </a:solidFill>
              </a:rPr>
              <a:t>VWF</a:t>
            </a:r>
            <a:r>
              <a:rPr lang="en-US" dirty="0"/>
              <a:t>, </a:t>
            </a:r>
            <a:r>
              <a:rPr lang="en-US" dirty="0">
                <a:solidFill>
                  <a:srgbClr val="0070C0"/>
                </a:solidFill>
              </a:rPr>
              <a:t>factor</a:t>
            </a:r>
            <a:r>
              <a:rPr lang="en-US" dirty="0"/>
              <a:t> </a:t>
            </a:r>
            <a:r>
              <a:rPr lang="en-US" dirty="0">
                <a:solidFill>
                  <a:srgbClr val="0070C0"/>
                </a:solidFill>
              </a:rPr>
              <a:t>VIII</a:t>
            </a:r>
            <a:r>
              <a:rPr lang="en-US" dirty="0"/>
              <a:t>, </a:t>
            </a:r>
            <a:r>
              <a:rPr lang="en-US" dirty="0">
                <a:solidFill>
                  <a:srgbClr val="0070C0"/>
                </a:solidFill>
              </a:rPr>
              <a:t>plasminogen</a:t>
            </a:r>
            <a:r>
              <a:rPr lang="en-US" dirty="0"/>
              <a:t> </a:t>
            </a:r>
            <a:r>
              <a:rPr lang="en-US" dirty="0">
                <a:solidFill>
                  <a:srgbClr val="0070C0"/>
                </a:solidFill>
              </a:rPr>
              <a:t>activator</a:t>
            </a:r>
            <a:r>
              <a:rPr lang="en-US" dirty="0"/>
              <a:t>, </a:t>
            </a:r>
            <a:r>
              <a:rPr lang="en-US" dirty="0" err="1">
                <a:solidFill>
                  <a:srgbClr val="0070C0"/>
                </a:solidFill>
              </a:rPr>
              <a:t>antithrombin</a:t>
            </a:r>
            <a:r>
              <a:rPr lang="en-US" dirty="0"/>
              <a:t> and </a:t>
            </a:r>
            <a:r>
              <a:rPr lang="en-US" dirty="0" err="1">
                <a:solidFill>
                  <a:srgbClr val="0070C0"/>
                </a:solidFill>
              </a:rPr>
              <a:t>thrombomodulin</a:t>
            </a:r>
            <a:r>
              <a:rPr lang="en-US" dirty="0"/>
              <a:t>, the surface protein responsible for activation of protein C, provides agents that are vital to both platelet reactions and blood coagulation (Fig. 24.12).</a:t>
            </a:r>
          </a:p>
        </p:txBody>
      </p:sp>
    </p:spTree>
    <p:extLst>
      <p:ext uri="{BB962C8B-B14F-4D97-AF65-F5344CB8AC3E}">
        <p14:creationId xmlns:p14="http://schemas.microsoft.com/office/powerpoint/2010/main" val="18405498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103" y="990600"/>
            <a:ext cx="8622448"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2382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txBody>
          <a:bodyPr>
            <a:normAutofit fontScale="92500" lnSpcReduction="10000"/>
          </a:bodyPr>
          <a:lstStyle/>
          <a:p>
            <a:pPr marL="0" indent="0">
              <a:buNone/>
            </a:pPr>
            <a:r>
              <a:rPr lang="en-US" b="1" dirty="0" err="1">
                <a:solidFill>
                  <a:srgbClr val="FFC000"/>
                </a:solidFill>
              </a:rPr>
              <a:t>Haemostatic</a:t>
            </a:r>
            <a:r>
              <a:rPr lang="en-US" b="1" dirty="0">
                <a:solidFill>
                  <a:srgbClr val="FFC000"/>
                </a:solidFill>
              </a:rPr>
              <a:t> response </a:t>
            </a:r>
            <a:r>
              <a:rPr lang="en-US" dirty="0"/>
              <a:t>(Fig. 24.1)</a:t>
            </a:r>
          </a:p>
          <a:p>
            <a:pPr marL="0" indent="0">
              <a:buNone/>
            </a:pPr>
            <a:r>
              <a:rPr lang="en-US" b="1" dirty="0">
                <a:solidFill>
                  <a:srgbClr val="C00000"/>
                </a:solidFill>
              </a:rPr>
              <a:t>Vasoconstriction</a:t>
            </a:r>
          </a:p>
          <a:p>
            <a:r>
              <a:rPr lang="en-US" dirty="0"/>
              <a:t>Immediate vasoconstriction of the injured vessel and reflex constriction of adjacent small arteries and arterioles is responsible for an initial slowing of blood flow to the area of injury.</a:t>
            </a:r>
          </a:p>
          <a:p>
            <a:r>
              <a:rPr lang="en-US" dirty="0"/>
              <a:t>When there is widespread damage, this vascular reaction prevents exsanguination. The reduced blood flow allows contact activation of platelets and coagulation factors. The vasoactive amines and TXA2 liberated from platelets (Fig. 24.6), and the </a:t>
            </a:r>
            <a:r>
              <a:rPr lang="en-US" dirty="0" err="1"/>
              <a:t>fibrinopeptides</a:t>
            </a:r>
            <a:r>
              <a:rPr lang="en-US" dirty="0"/>
              <a:t> liberated during fibrin formation (Fig. 24.11), also have </a:t>
            </a:r>
            <a:r>
              <a:rPr lang="en-US" dirty="0" err="1"/>
              <a:t>vasoconstrictive</a:t>
            </a:r>
            <a:r>
              <a:rPr lang="en-US" dirty="0"/>
              <a:t> activity.</a:t>
            </a:r>
          </a:p>
        </p:txBody>
      </p:sp>
    </p:spTree>
    <p:extLst>
      <p:ext uri="{BB962C8B-B14F-4D97-AF65-F5344CB8AC3E}">
        <p14:creationId xmlns:p14="http://schemas.microsoft.com/office/powerpoint/2010/main" val="16956408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20000"/>
          </a:bodyPr>
          <a:lstStyle/>
          <a:p>
            <a:pPr marL="0" indent="0">
              <a:buNone/>
            </a:pPr>
            <a:r>
              <a:rPr lang="en-US" b="1" dirty="0">
                <a:solidFill>
                  <a:srgbClr val="C00000"/>
                </a:solidFill>
              </a:rPr>
              <a:t>Platelet reactions and primary </a:t>
            </a:r>
            <a:r>
              <a:rPr lang="en-US" b="1" dirty="0" err="1">
                <a:solidFill>
                  <a:srgbClr val="C00000"/>
                </a:solidFill>
              </a:rPr>
              <a:t>haemostatic</a:t>
            </a:r>
            <a:r>
              <a:rPr lang="en-US" b="1" dirty="0">
                <a:solidFill>
                  <a:srgbClr val="C00000"/>
                </a:solidFill>
              </a:rPr>
              <a:t> plug formation</a:t>
            </a:r>
          </a:p>
          <a:p>
            <a:r>
              <a:rPr lang="en-US" dirty="0"/>
              <a:t>Following a break in the endothelial lining, there is an initial adherence of platelets (via GP1a and GP1b receptors) to exposed connective tissue, mediated (GP1b) by VWF. Under conditions of high shear stress (e.g. arterioles) the exposed </a:t>
            </a:r>
            <a:r>
              <a:rPr lang="en-US" dirty="0" err="1"/>
              <a:t>subendothelial</a:t>
            </a:r>
            <a:r>
              <a:rPr lang="en-US" dirty="0"/>
              <a:t> matrix is initially coated with VWF. Collagen exposure and thrombin generated through activation of tissue factor produced at the site of injury cause the adherent platelets to release their granule contents and also activate platelet prostaglandin synthesis, leading to the formation of TXA2. Released ADP causes platelets to swell and aggregate.</a:t>
            </a:r>
          </a:p>
        </p:txBody>
      </p:sp>
    </p:spTree>
    <p:extLst>
      <p:ext uri="{BB962C8B-B14F-4D97-AF65-F5344CB8AC3E}">
        <p14:creationId xmlns:p14="http://schemas.microsoft.com/office/powerpoint/2010/main" val="11584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458200" cy="5410200"/>
          </a:xfrm>
        </p:spPr>
        <p:txBody>
          <a:bodyPr>
            <a:normAutofit/>
          </a:bodyPr>
          <a:lstStyle/>
          <a:p>
            <a:r>
              <a:rPr lang="en-US" sz="3600" dirty="0"/>
              <a:t>Each </a:t>
            </a:r>
            <a:r>
              <a:rPr lang="en-US" sz="3600" dirty="0">
                <a:solidFill>
                  <a:srgbClr val="00B050"/>
                </a:solidFill>
              </a:rPr>
              <a:t>megakaryocyte</a:t>
            </a:r>
            <a:r>
              <a:rPr lang="en-US" sz="3600" dirty="0"/>
              <a:t> giving rise approximately to 1000–5000 platelets. </a:t>
            </a:r>
          </a:p>
          <a:p>
            <a:r>
              <a:rPr lang="en-US" sz="3600" dirty="0"/>
              <a:t>The time interval from differentiation of the human stem cell to the production of platelets averages </a:t>
            </a:r>
            <a:r>
              <a:rPr lang="en-US" sz="3600" dirty="0">
                <a:solidFill>
                  <a:srgbClr val="0070C0"/>
                </a:solidFill>
              </a:rPr>
              <a:t>10</a:t>
            </a:r>
            <a:r>
              <a:rPr lang="en-US" sz="3600" dirty="0"/>
              <a:t> days.</a:t>
            </a:r>
          </a:p>
          <a:p>
            <a:r>
              <a:rPr lang="en-US" sz="3600" b="1" dirty="0">
                <a:solidFill>
                  <a:srgbClr val="C00000"/>
                </a:solidFill>
              </a:rPr>
              <a:t>Thrombopoietin (TPO) </a:t>
            </a:r>
            <a:r>
              <a:rPr lang="en-US" sz="3600" dirty="0"/>
              <a:t>is the major regulator of platelet formation and 95% is produced by the </a:t>
            </a:r>
            <a:r>
              <a:rPr lang="en-US" sz="3600" dirty="0">
                <a:solidFill>
                  <a:srgbClr val="00B050"/>
                </a:solidFill>
              </a:rPr>
              <a:t>liver</a:t>
            </a:r>
            <a:r>
              <a:rPr lang="en-US" sz="3600" dirty="0"/>
              <a:t>. </a:t>
            </a:r>
          </a:p>
        </p:txBody>
      </p:sp>
    </p:spTree>
    <p:extLst>
      <p:ext uri="{BB962C8B-B14F-4D97-AF65-F5344CB8AC3E}">
        <p14:creationId xmlns:p14="http://schemas.microsoft.com/office/powerpoint/2010/main" val="987930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96000"/>
          </a:xfrm>
        </p:spPr>
        <p:txBody>
          <a:bodyPr>
            <a:normAutofit fontScale="92500" lnSpcReduction="10000"/>
          </a:bodyPr>
          <a:lstStyle/>
          <a:p>
            <a:r>
              <a:rPr lang="en-US" dirty="0"/>
              <a:t>Platelet rolling in the direction of blood flow over exposed VWF with activation of </a:t>
            </a:r>
            <a:r>
              <a:rPr lang="en-US" dirty="0" err="1"/>
              <a:t>GPIIb</a:t>
            </a:r>
            <a:r>
              <a:rPr lang="en-US" dirty="0"/>
              <a:t>/</a:t>
            </a:r>
            <a:r>
              <a:rPr lang="en-US" dirty="0" err="1"/>
              <a:t>IIIa</a:t>
            </a:r>
            <a:r>
              <a:rPr lang="en-US" dirty="0"/>
              <a:t> receptors results in firmer binding. Additional platelets from the circulating blood are drawn to the area of injury. This continuing platelet aggregation promotes the growth of the </a:t>
            </a:r>
            <a:r>
              <a:rPr lang="en-US" dirty="0" err="1"/>
              <a:t>haemostatic</a:t>
            </a:r>
            <a:r>
              <a:rPr lang="en-US" dirty="0"/>
              <a:t> plug, which soon covers the exposed connective tissue. </a:t>
            </a:r>
          </a:p>
          <a:p>
            <a:r>
              <a:rPr lang="en-US" dirty="0"/>
              <a:t>The unstable primary </a:t>
            </a:r>
            <a:r>
              <a:rPr lang="en-US" dirty="0" err="1"/>
              <a:t>haemostatic</a:t>
            </a:r>
            <a:r>
              <a:rPr lang="en-US" dirty="0"/>
              <a:t> plug produced by these platelet reactions in the first minute or so following injury is usually sufficient to provide temporary control of bleeding. The highly localized enhancement of platelet activation by ADP and TXA2 results in a platelet mass large enough to plug the area of endothelial injury.</a:t>
            </a:r>
          </a:p>
          <a:p>
            <a:endParaRPr lang="en-US" dirty="0"/>
          </a:p>
        </p:txBody>
      </p:sp>
    </p:spTree>
    <p:extLst>
      <p:ext uri="{BB962C8B-B14F-4D97-AF65-F5344CB8AC3E}">
        <p14:creationId xmlns:p14="http://schemas.microsoft.com/office/powerpoint/2010/main" val="10214043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pPr marL="0" indent="0">
              <a:buNone/>
            </a:pPr>
            <a:r>
              <a:rPr lang="en-US" b="1" dirty="0">
                <a:solidFill>
                  <a:srgbClr val="C00000"/>
                </a:solidFill>
              </a:rPr>
              <a:t>Stabilization of the platelet plug by fibrin</a:t>
            </a:r>
          </a:p>
          <a:p>
            <a:r>
              <a:rPr lang="en-US" dirty="0">
                <a:solidFill>
                  <a:schemeClr val="tx2">
                    <a:lumMod val="60000"/>
                    <a:lumOff val="40000"/>
                  </a:schemeClr>
                </a:solidFill>
              </a:rPr>
              <a:t>Definitive</a:t>
            </a:r>
            <a:r>
              <a:rPr lang="en-US" dirty="0"/>
              <a:t> </a:t>
            </a:r>
            <a:r>
              <a:rPr lang="en-US" dirty="0" err="1"/>
              <a:t>haemostasis</a:t>
            </a:r>
            <a:r>
              <a:rPr lang="en-US" dirty="0"/>
              <a:t> is achieved when fibrin, formed by blood coagulation, is added to the platelet mass and by platelet‐ induced clot retraction/compaction. </a:t>
            </a:r>
          </a:p>
          <a:p>
            <a:r>
              <a:rPr lang="en-US" dirty="0"/>
              <a:t>Following vascular injury, the formation of extrinsic </a:t>
            </a:r>
            <a:r>
              <a:rPr lang="en-US" dirty="0" err="1"/>
              <a:t>Xase</a:t>
            </a:r>
            <a:r>
              <a:rPr lang="en-US" dirty="0"/>
              <a:t> (</a:t>
            </a:r>
            <a:r>
              <a:rPr lang="en-US" dirty="0" err="1"/>
              <a:t>VIIa</a:t>
            </a:r>
            <a:r>
              <a:rPr lang="en-US" dirty="0"/>
              <a:t>, TF, PL and Ca</a:t>
            </a:r>
            <a:r>
              <a:rPr lang="en-US" baseline="30000" dirty="0"/>
              <a:t>2+</a:t>
            </a:r>
            <a:r>
              <a:rPr lang="en-US" dirty="0"/>
              <a:t>) initiates the coagulation cascade. Platelet aggregation and release reactions accelerate the coagulation process by providing abundant membrane phospholipid.</a:t>
            </a:r>
          </a:p>
        </p:txBody>
      </p:sp>
    </p:spTree>
    <p:extLst>
      <p:ext uri="{BB962C8B-B14F-4D97-AF65-F5344CB8AC3E}">
        <p14:creationId xmlns:p14="http://schemas.microsoft.com/office/powerpoint/2010/main" val="8746609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172200"/>
          </a:xfrm>
        </p:spPr>
        <p:txBody>
          <a:bodyPr>
            <a:normAutofit/>
          </a:bodyPr>
          <a:lstStyle/>
          <a:p>
            <a:r>
              <a:rPr lang="en-US" dirty="0"/>
              <a:t>The much larger amounts of thrombin generated by the secondary intrinsic </a:t>
            </a:r>
            <a:r>
              <a:rPr lang="en-US" dirty="0" err="1"/>
              <a:t>Xase</a:t>
            </a:r>
            <a:r>
              <a:rPr lang="en-US" dirty="0"/>
              <a:t> at the injury site converts soluble plasma fibrinogen into fibrin, potentiates platelet aggregation and secretion and also activates factor XI and XIII and cofactors V and VIII. The fibrin component of the </a:t>
            </a:r>
            <a:r>
              <a:rPr lang="en-US" dirty="0" err="1"/>
              <a:t>haemostatic</a:t>
            </a:r>
            <a:r>
              <a:rPr lang="en-US" dirty="0"/>
              <a:t> plug increases as the fused platelets completely </a:t>
            </a:r>
            <a:r>
              <a:rPr lang="en-US" dirty="0" err="1"/>
              <a:t>degranulate</a:t>
            </a:r>
            <a:r>
              <a:rPr lang="en-US" dirty="0"/>
              <a:t> and </a:t>
            </a:r>
            <a:r>
              <a:rPr lang="en-US" dirty="0" err="1"/>
              <a:t>autolyse</a:t>
            </a:r>
            <a:r>
              <a:rPr lang="en-US" dirty="0"/>
              <a:t>, and after a few hours the entire </a:t>
            </a:r>
            <a:r>
              <a:rPr lang="en-US" dirty="0" err="1"/>
              <a:t>haemostatic</a:t>
            </a:r>
            <a:r>
              <a:rPr lang="en-US" dirty="0"/>
              <a:t> plug is transformed into a solid mass of </a:t>
            </a:r>
            <a:r>
              <a:rPr lang="en-US" dirty="0" err="1"/>
              <a:t>crosslinked</a:t>
            </a:r>
            <a:r>
              <a:rPr lang="en-US" dirty="0"/>
              <a:t> fibrin (Fig. 24.11). </a:t>
            </a:r>
          </a:p>
        </p:txBody>
      </p:sp>
    </p:spTree>
    <p:extLst>
      <p:ext uri="{BB962C8B-B14F-4D97-AF65-F5344CB8AC3E}">
        <p14:creationId xmlns:p14="http://schemas.microsoft.com/office/powerpoint/2010/main" val="11367741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534400" cy="5287963"/>
          </a:xfrm>
        </p:spPr>
        <p:txBody>
          <a:bodyPr/>
          <a:lstStyle/>
          <a:p>
            <a:r>
              <a:rPr lang="en-US" dirty="0"/>
              <a:t>Clot retraction occurs, which is mediated by </a:t>
            </a:r>
            <a:r>
              <a:rPr lang="en-US" dirty="0" err="1"/>
              <a:t>GPIIb</a:t>
            </a:r>
            <a:r>
              <a:rPr lang="en-US" dirty="0"/>
              <a:t>/</a:t>
            </a:r>
            <a:r>
              <a:rPr lang="en-US" dirty="0" err="1"/>
              <a:t>IIIa</a:t>
            </a:r>
            <a:r>
              <a:rPr lang="en-US" dirty="0"/>
              <a:t> receptors which link the cytoplasmic actin filaments to surface‐bound fibrin polymers. </a:t>
            </a:r>
          </a:p>
          <a:p>
            <a:r>
              <a:rPr lang="en-US" dirty="0"/>
              <a:t>Nevertheless, because of incorporation of plasminogen and TPA (see p. 275), this plug begins to </a:t>
            </a:r>
            <a:r>
              <a:rPr lang="en-US" dirty="0" err="1"/>
              <a:t>autodigest</a:t>
            </a:r>
            <a:r>
              <a:rPr lang="en-US" dirty="0"/>
              <a:t> during the same time frame.</a:t>
            </a:r>
          </a:p>
        </p:txBody>
      </p:sp>
    </p:spTree>
    <p:extLst>
      <p:ext uri="{BB962C8B-B14F-4D97-AF65-F5344CB8AC3E}">
        <p14:creationId xmlns:p14="http://schemas.microsoft.com/office/powerpoint/2010/main" val="5054021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91199"/>
          </a:xfrm>
        </p:spPr>
        <p:txBody>
          <a:bodyPr>
            <a:normAutofit/>
          </a:bodyPr>
          <a:lstStyle/>
          <a:p>
            <a:pPr marL="0" indent="0">
              <a:buNone/>
            </a:pPr>
            <a:r>
              <a:rPr lang="en-US" b="1" dirty="0">
                <a:solidFill>
                  <a:srgbClr val="C00000"/>
                </a:solidFill>
              </a:rPr>
              <a:t>Physiological limitation of blood coagulation</a:t>
            </a:r>
          </a:p>
          <a:p>
            <a:r>
              <a:rPr lang="en-US" sz="4000" dirty="0"/>
              <a:t>Unchecked, blood coagulation would lead to dangerous occlusion of blood vessels (thrombosis) if the protective mechanisms of coagulation factor inhibitors, blood flow and fibrinolysis were not in operation.</a:t>
            </a:r>
          </a:p>
        </p:txBody>
      </p:sp>
    </p:spTree>
    <p:extLst>
      <p:ext uri="{BB962C8B-B14F-4D97-AF65-F5344CB8AC3E}">
        <p14:creationId xmlns:p14="http://schemas.microsoft.com/office/powerpoint/2010/main" val="37492678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92500" lnSpcReduction="20000"/>
          </a:bodyPr>
          <a:lstStyle/>
          <a:p>
            <a:pPr marL="0" indent="0">
              <a:buNone/>
            </a:pPr>
            <a:r>
              <a:rPr lang="en-US" b="1" dirty="0">
                <a:solidFill>
                  <a:srgbClr val="C00000"/>
                </a:solidFill>
              </a:rPr>
              <a:t>Coagulation factor inhibitors</a:t>
            </a:r>
          </a:p>
          <a:p>
            <a:r>
              <a:rPr lang="en-US" dirty="0"/>
              <a:t>It is important that the effect of thrombin is limited to the site of injury. </a:t>
            </a:r>
          </a:p>
          <a:p>
            <a:r>
              <a:rPr lang="en-US" dirty="0"/>
              <a:t>The first inhibitor to act is </a:t>
            </a:r>
            <a:r>
              <a:rPr lang="en-US" dirty="0">
                <a:solidFill>
                  <a:srgbClr val="0070C0"/>
                </a:solidFill>
              </a:rPr>
              <a:t>Tissue Factor Pathway Inhibitor-1</a:t>
            </a:r>
            <a:r>
              <a:rPr lang="en-US" dirty="0"/>
              <a:t> (</a:t>
            </a:r>
            <a:r>
              <a:rPr lang="en-US" dirty="0">
                <a:solidFill>
                  <a:schemeClr val="tx2">
                    <a:lumMod val="60000"/>
                    <a:lumOff val="40000"/>
                  </a:schemeClr>
                </a:solidFill>
              </a:rPr>
              <a:t>TFPI)</a:t>
            </a:r>
            <a:r>
              <a:rPr lang="en-US" dirty="0"/>
              <a:t>, which is synthesized in endothelial cells and is present in plasma and platelets and accumulates at the site of injury caused by local platelet activation.</a:t>
            </a:r>
          </a:p>
          <a:p>
            <a:r>
              <a:rPr lang="en-US" dirty="0">
                <a:solidFill>
                  <a:schemeClr val="tx2">
                    <a:lumMod val="60000"/>
                    <a:lumOff val="40000"/>
                  </a:schemeClr>
                </a:solidFill>
              </a:rPr>
              <a:t>TFPI</a:t>
            </a:r>
            <a:r>
              <a:rPr lang="en-US" dirty="0"/>
              <a:t> inhibits </a:t>
            </a:r>
            <a:r>
              <a:rPr lang="en-US" dirty="0" err="1">
                <a:solidFill>
                  <a:srgbClr val="00B050"/>
                </a:solidFill>
              </a:rPr>
              <a:t>Xa</a:t>
            </a:r>
            <a:r>
              <a:rPr lang="en-US" dirty="0"/>
              <a:t> and </a:t>
            </a:r>
            <a:r>
              <a:rPr lang="en-US" dirty="0" err="1">
                <a:solidFill>
                  <a:srgbClr val="00B050"/>
                </a:solidFill>
              </a:rPr>
              <a:t>VIIa</a:t>
            </a:r>
            <a:r>
              <a:rPr lang="en-US" dirty="0"/>
              <a:t> and </a:t>
            </a:r>
            <a:r>
              <a:rPr lang="en-US" dirty="0">
                <a:solidFill>
                  <a:srgbClr val="00B050"/>
                </a:solidFill>
              </a:rPr>
              <a:t>tissue factor </a:t>
            </a:r>
            <a:r>
              <a:rPr lang="en-US" dirty="0"/>
              <a:t>to limit the main </a:t>
            </a:r>
            <a:r>
              <a:rPr lang="en-US" i="1" dirty="0"/>
              <a:t>in vivo </a:t>
            </a:r>
            <a:r>
              <a:rPr lang="en-US" dirty="0"/>
              <a:t>pathway. There is also direct inactivation of thrombin and other serine protease factors by other circulating inhibitors, of which </a:t>
            </a:r>
            <a:r>
              <a:rPr lang="en-US" dirty="0" err="1">
                <a:solidFill>
                  <a:srgbClr val="0070C0"/>
                </a:solidFill>
              </a:rPr>
              <a:t>antithrombin</a:t>
            </a:r>
            <a:r>
              <a:rPr lang="en-US" dirty="0"/>
              <a:t> is the most potent.                                           It inactivates </a:t>
            </a:r>
            <a:r>
              <a:rPr lang="en-US" dirty="0">
                <a:solidFill>
                  <a:srgbClr val="FF0000"/>
                </a:solidFill>
              </a:rPr>
              <a:t>serine proteases </a:t>
            </a:r>
            <a:r>
              <a:rPr lang="en-US" dirty="0"/>
              <a:t>(see Fig. 28.3). Heparin potentiates its action markedly.</a:t>
            </a:r>
          </a:p>
        </p:txBody>
      </p:sp>
    </p:spTree>
    <p:extLst>
      <p:ext uri="{BB962C8B-B14F-4D97-AF65-F5344CB8AC3E}">
        <p14:creationId xmlns:p14="http://schemas.microsoft.com/office/powerpoint/2010/main" val="884181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6019799"/>
          </a:xfrm>
        </p:spPr>
        <p:txBody>
          <a:bodyPr>
            <a:normAutofit/>
          </a:bodyPr>
          <a:lstStyle/>
          <a:p>
            <a:pPr marL="0" indent="0">
              <a:buNone/>
            </a:pPr>
            <a:r>
              <a:rPr lang="en-US" dirty="0"/>
              <a:t>Another protein, </a:t>
            </a:r>
          </a:p>
          <a:p>
            <a:r>
              <a:rPr lang="en-US" dirty="0">
                <a:solidFill>
                  <a:srgbClr val="FF0000"/>
                </a:solidFill>
              </a:rPr>
              <a:t>heparin</a:t>
            </a:r>
            <a:r>
              <a:rPr lang="en-US" dirty="0"/>
              <a:t> </a:t>
            </a:r>
            <a:r>
              <a:rPr lang="en-US" dirty="0">
                <a:solidFill>
                  <a:srgbClr val="FF0000"/>
                </a:solidFill>
              </a:rPr>
              <a:t>cofactor</a:t>
            </a:r>
            <a:r>
              <a:rPr lang="en-US" dirty="0"/>
              <a:t> </a:t>
            </a:r>
            <a:r>
              <a:rPr lang="en-US" dirty="0">
                <a:solidFill>
                  <a:srgbClr val="FF0000"/>
                </a:solidFill>
              </a:rPr>
              <a:t>II</a:t>
            </a:r>
            <a:r>
              <a:rPr lang="en-US" dirty="0"/>
              <a:t>, also inhibits thrombin. </a:t>
            </a:r>
          </a:p>
          <a:p>
            <a:r>
              <a:rPr lang="el-GR" dirty="0">
                <a:solidFill>
                  <a:srgbClr val="FF0000"/>
                </a:solidFill>
              </a:rPr>
              <a:t>α2‐</a:t>
            </a:r>
            <a:r>
              <a:rPr lang="en-US" dirty="0" err="1">
                <a:solidFill>
                  <a:srgbClr val="FF0000"/>
                </a:solidFill>
              </a:rPr>
              <a:t>Macroglobulins</a:t>
            </a:r>
            <a:r>
              <a:rPr lang="en-US" dirty="0">
                <a:solidFill>
                  <a:srgbClr val="FF0000"/>
                </a:solidFill>
              </a:rPr>
              <a:t>, </a:t>
            </a:r>
          </a:p>
          <a:p>
            <a:r>
              <a:rPr lang="el-GR" dirty="0">
                <a:solidFill>
                  <a:srgbClr val="FF0000"/>
                </a:solidFill>
              </a:rPr>
              <a:t>α2‐</a:t>
            </a:r>
            <a:r>
              <a:rPr lang="en-US" dirty="0" err="1">
                <a:solidFill>
                  <a:srgbClr val="FF0000"/>
                </a:solidFill>
              </a:rPr>
              <a:t>antiplasmin</a:t>
            </a:r>
            <a:r>
              <a:rPr lang="en-US" dirty="0">
                <a:solidFill>
                  <a:srgbClr val="FF0000"/>
                </a:solidFill>
              </a:rPr>
              <a:t>, </a:t>
            </a:r>
          </a:p>
          <a:p>
            <a:r>
              <a:rPr lang="en-US" dirty="0">
                <a:solidFill>
                  <a:srgbClr val="FF0000"/>
                </a:solidFill>
              </a:rPr>
              <a:t>C1 esterase inhibitor and </a:t>
            </a:r>
          </a:p>
          <a:p>
            <a:r>
              <a:rPr lang="el-GR" dirty="0">
                <a:solidFill>
                  <a:srgbClr val="FF0000"/>
                </a:solidFill>
              </a:rPr>
              <a:t>α1‐</a:t>
            </a:r>
            <a:r>
              <a:rPr lang="en-US" dirty="0">
                <a:solidFill>
                  <a:srgbClr val="FF0000"/>
                </a:solidFill>
              </a:rPr>
              <a:t> antitrypsin</a:t>
            </a:r>
            <a:r>
              <a:rPr lang="en-US" dirty="0"/>
              <a:t> also exert inhibitory effects on circulating serine proteases.</a:t>
            </a:r>
          </a:p>
          <a:p>
            <a:r>
              <a:rPr lang="en-US" dirty="0">
                <a:solidFill>
                  <a:srgbClr val="FF0000"/>
                </a:solidFill>
              </a:rPr>
              <a:t>Protein C and protein S</a:t>
            </a:r>
          </a:p>
          <a:p>
            <a:endParaRPr lang="en-US" dirty="0"/>
          </a:p>
          <a:p>
            <a:endParaRPr lang="en-US" dirty="0"/>
          </a:p>
        </p:txBody>
      </p:sp>
    </p:spTree>
    <p:extLst>
      <p:ext uri="{BB962C8B-B14F-4D97-AF65-F5344CB8AC3E}">
        <p14:creationId xmlns:p14="http://schemas.microsoft.com/office/powerpoint/2010/main" val="11623666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p:spPr>
        <p:txBody>
          <a:bodyPr>
            <a:normAutofit/>
          </a:bodyPr>
          <a:lstStyle/>
          <a:p>
            <a:pPr marL="0" indent="0">
              <a:buNone/>
            </a:pPr>
            <a:r>
              <a:rPr lang="en-US" b="1" dirty="0">
                <a:solidFill>
                  <a:srgbClr val="C00000"/>
                </a:solidFill>
              </a:rPr>
              <a:t>Protein C and protein S</a:t>
            </a:r>
          </a:p>
          <a:p>
            <a:r>
              <a:rPr lang="en-US" dirty="0"/>
              <a:t>These are vitamin K–dependent factors inhibitors of coagulation cofactors V and VIII. Thrombin binds to an endothelial cell surface receptor, </a:t>
            </a:r>
            <a:r>
              <a:rPr lang="en-US" dirty="0" err="1">
                <a:solidFill>
                  <a:srgbClr val="00B0F0"/>
                </a:solidFill>
              </a:rPr>
              <a:t>thrombomodulin</a:t>
            </a:r>
            <a:r>
              <a:rPr lang="en-US" dirty="0"/>
              <a:t>. </a:t>
            </a:r>
          </a:p>
          <a:p>
            <a:r>
              <a:rPr lang="en-US" dirty="0"/>
              <a:t>The resulting complex activates the </a:t>
            </a:r>
            <a:r>
              <a:rPr lang="en-US" dirty="0">
                <a:solidFill>
                  <a:srgbClr val="D60093"/>
                </a:solidFill>
              </a:rPr>
              <a:t>vitamin K-dependent serine protease</a:t>
            </a:r>
            <a:r>
              <a:rPr lang="en-US" dirty="0"/>
              <a:t>, </a:t>
            </a:r>
            <a:r>
              <a:rPr lang="en-US" dirty="0">
                <a:solidFill>
                  <a:srgbClr val="D60093"/>
                </a:solidFill>
              </a:rPr>
              <a:t>protein C</a:t>
            </a:r>
            <a:r>
              <a:rPr lang="en-US" dirty="0"/>
              <a:t>, which is able to destroy activated factors V and VIII, thus preventing further thrombin generation. </a:t>
            </a:r>
          </a:p>
        </p:txBody>
      </p:sp>
    </p:spTree>
    <p:extLst>
      <p:ext uri="{BB962C8B-B14F-4D97-AF65-F5344CB8AC3E}">
        <p14:creationId xmlns:p14="http://schemas.microsoft.com/office/powerpoint/2010/main" val="38432168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172200"/>
          </a:xfrm>
        </p:spPr>
        <p:txBody>
          <a:bodyPr>
            <a:normAutofit/>
          </a:bodyPr>
          <a:lstStyle/>
          <a:p>
            <a:r>
              <a:rPr lang="en-US" dirty="0"/>
              <a:t>The action of protein C is enhanced by another </a:t>
            </a:r>
            <a:r>
              <a:rPr lang="en-US" dirty="0">
                <a:solidFill>
                  <a:srgbClr val="D60093"/>
                </a:solidFill>
              </a:rPr>
              <a:t>vitamin K‐dependent protein</a:t>
            </a:r>
            <a:r>
              <a:rPr lang="en-US" dirty="0"/>
              <a:t>, </a:t>
            </a:r>
            <a:r>
              <a:rPr lang="en-US" dirty="0">
                <a:solidFill>
                  <a:srgbClr val="D60093"/>
                </a:solidFill>
              </a:rPr>
              <a:t>S</a:t>
            </a:r>
            <a:r>
              <a:rPr lang="en-US" dirty="0"/>
              <a:t>, which binds protein C to the platelet surface (Fig. 24.13). An endothelial protein C receptor localizes protein C to the endothelial surface, promoting protein C activation by the thrombin–</a:t>
            </a:r>
            <a:r>
              <a:rPr lang="en-US" dirty="0" err="1"/>
              <a:t>thrombomodulin</a:t>
            </a:r>
            <a:r>
              <a:rPr lang="en-US" dirty="0"/>
              <a:t> complex. In addition, activated protein C enhances fibrinolysis (Fig. 24.13). As with other serine proteases, activated protein C is subject to inactivation by serum protease </a:t>
            </a:r>
            <a:r>
              <a:rPr lang="en-US" dirty="0" err="1"/>
              <a:t>inactivators</a:t>
            </a:r>
            <a:r>
              <a:rPr lang="en-US" dirty="0"/>
              <a:t> (</a:t>
            </a:r>
            <a:r>
              <a:rPr lang="en-US" dirty="0" err="1"/>
              <a:t>serpins</a:t>
            </a:r>
            <a:r>
              <a:rPr lang="en-US" dirty="0"/>
              <a:t>), e.g. </a:t>
            </a:r>
            <a:r>
              <a:rPr lang="en-US" dirty="0" err="1"/>
              <a:t>antithrombin</a:t>
            </a:r>
            <a:r>
              <a:rPr lang="en-US" dirty="0"/>
              <a:t>.</a:t>
            </a:r>
          </a:p>
          <a:p>
            <a:endParaRPr lang="en-US" dirty="0"/>
          </a:p>
        </p:txBody>
      </p:sp>
    </p:spTree>
    <p:extLst>
      <p:ext uri="{BB962C8B-B14F-4D97-AF65-F5344CB8AC3E}">
        <p14:creationId xmlns:p14="http://schemas.microsoft.com/office/powerpoint/2010/main" val="36960235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67200"/>
            <a:ext cx="8534400" cy="2590800"/>
          </a:xfrm>
        </p:spPr>
        <p:txBody>
          <a:bodyPr>
            <a:noAutofit/>
          </a:bodyPr>
          <a:lstStyle/>
          <a:p>
            <a:pPr marL="0" indent="0">
              <a:buNone/>
            </a:pPr>
            <a:r>
              <a:rPr lang="en-US" sz="2400" b="1" dirty="0"/>
              <a:t>Figure 24.13 </a:t>
            </a:r>
            <a:r>
              <a:rPr lang="en-US" sz="2400" dirty="0"/>
              <a:t>Activation and action of protein C by thrombin which has bound to </a:t>
            </a:r>
            <a:r>
              <a:rPr lang="en-US" sz="2400" dirty="0" err="1"/>
              <a:t>thrombomodulin</a:t>
            </a:r>
            <a:r>
              <a:rPr lang="en-US" sz="2400" dirty="0"/>
              <a:t> on the endothelial cell surface. </a:t>
            </a:r>
            <a:r>
              <a:rPr lang="en-US" sz="2400" dirty="0">
                <a:solidFill>
                  <a:srgbClr val="D60093"/>
                </a:solidFill>
              </a:rPr>
              <a:t>Protein S</a:t>
            </a:r>
            <a:r>
              <a:rPr lang="en-US" sz="2400" dirty="0"/>
              <a:t> is a cofactor that facilitates binding of activated protein C to the platelet surface. The inactivation of factors </a:t>
            </a:r>
            <a:r>
              <a:rPr lang="en-US" sz="2400" dirty="0" err="1"/>
              <a:t>Va</a:t>
            </a:r>
            <a:r>
              <a:rPr lang="en-US" sz="2400" dirty="0"/>
              <a:t> and </a:t>
            </a:r>
            <a:r>
              <a:rPr lang="en-US" sz="2400" dirty="0" err="1"/>
              <a:t>VIIIa</a:t>
            </a:r>
            <a:r>
              <a:rPr lang="en-US" sz="2400" dirty="0"/>
              <a:t> results in the inhibition of blood coagulation. The inactivation of </a:t>
            </a:r>
            <a:r>
              <a:rPr lang="en-US" sz="2400" dirty="0">
                <a:solidFill>
                  <a:srgbClr val="D60093"/>
                </a:solidFill>
              </a:rPr>
              <a:t>tissue plasminogen activator inhibitor (TPAI)</a:t>
            </a:r>
            <a:r>
              <a:rPr lang="en-US" sz="2400" dirty="0"/>
              <a:t> enhances fibrinolysis. EPCR, endothelial protein C receptor.</a:t>
            </a:r>
          </a:p>
        </p:txBody>
      </p:sp>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813"/>
          <a:stretch/>
        </p:blipFill>
        <p:spPr bwMode="auto">
          <a:xfrm>
            <a:off x="1000991" y="76200"/>
            <a:ext cx="6619009" cy="4255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57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fontScale="92500"/>
          </a:bodyPr>
          <a:lstStyle/>
          <a:p>
            <a:r>
              <a:rPr lang="en-US" sz="4000" dirty="0">
                <a:solidFill>
                  <a:srgbClr val="00B050"/>
                </a:solidFill>
              </a:rPr>
              <a:t>TPO</a:t>
            </a:r>
            <a:r>
              <a:rPr lang="en-US" sz="4000" dirty="0"/>
              <a:t> increases the </a:t>
            </a:r>
            <a:r>
              <a:rPr lang="en-US" sz="4000" dirty="0">
                <a:solidFill>
                  <a:srgbClr val="D60093"/>
                </a:solidFill>
              </a:rPr>
              <a:t>number</a:t>
            </a:r>
            <a:r>
              <a:rPr lang="en-US" sz="4000" dirty="0"/>
              <a:t> and </a:t>
            </a:r>
            <a:r>
              <a:rPr lang="en-US" sz="4000" dirty="0">
                <a:solidFill>
                  <a:srgbClr val="D60093"/>
                </a:solidFill>
              </a:rPr>
              <a:t>rate</a:t>
            </a:r>
            <a:r>
              <a:rPr lang="en-US" sz="4000" dirty="0"/>
              <a:t> of maturation of megakaryocytes via c‐MPL receptor. </a:t>
            </a:r>
          </a:p>
          <a:p>
            <a:r>
              <a:rPr lang="en-US" sz="4000" dirty="0"/>
              <a:t>Platelet levels start to rise </a:t>
            </a:r>
            <a:r>
              <a:rPr lang="en-US" sz="4000" dirty="0">
                <a:solidFill>
                  <a:srgbClr val="FFC000"/>
                </a:solidFill>
              </a:rPr>
              <a:t>6 days </a:t>
            </a:r>
            <a:r>
              <a:rPr lang="en-US" sz="4000" dirty="0"/>
              <a:t>after the start of </a:t>
            </a:r>
            <a:r>
              <a:rPr lang="en-US" sz="4000" dirty="0">
                <a:solidFill>
                  <a:srgbClr val="00B050"/>
                </a:solidFill>
              </a:rPr>
              <a:t>therapy</a:t>
            </a:r>
            <a:r>
              <a:rPr lang="en-US" sz="4000" dirty="0"/>
              <a:t>. </a:t>
            </a:r>
          </a:p>
          <a:p>
            <a:r>
              <a:rPr lang="en-US" sz="4000" dirty="0"/>
              <a:t>Although TPO itself is not available for clinical use, </a:t>
            </a:r>
            <a:r>
              <a:rPr lang="en-US" sz="4000" dirty="0" err="1">
                <a:solidFill>
                  <a:srgbClr val="0070C0"/>
                </a:solidFill>
              </a:rPr>
              <a:t>thrombo</a:t>
            </a:r>
            <a:r>
              <a:rPr lang="en-US" sz="4000" dirty="0">
                <a:solidFill>
                  <a:srgbClr val="0070C0"/>
                </a:solidFill>
              </a:rPr>
              <a:t>-mimetic</a:t>
            </a:r>
            <a:r>
              <a:rPr lang="en-US" sz="4000" dirty="0"/>
              <a:t> </a:t>
            </a:r>
            <a:r>
              <a:rPr lang="en-US" sz="4000" dirty="0">
                <a:solidFill>
                  <a:srgbClr val="0070C0"/>
                </a:solidFill>
              </a:rPr>
              <a:t>agents</a:t>
            </a:r>
            <a:r>
              <a:rPr lang="en-US" sz="4000" dirty="0"/>
              <a:t> which bind to c‐MPL are now used clinically to increase the platelet count.</a:t>
            </a:r>
          </a:p>
        </p:txBody>
      </p:sp>
    </p:spTree>
    <p:extLst>
      <p:ext uri="{BB962C8B-B14F-4D97-AF65-F5344CB8AC3E}">
        <p14:creationId xmlns:p14="http://schemas.microsoft.com/office/powerpoint/2010/main" val="22146808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6248400"/>
          </a:xfrm>
        </p:spPr>
        <p:txBody>
          <a:bodyPr>
            <a:noAutofit/>
          </a:bodyPr>
          <a:lstStyle/>
          <a:p>
            <a:pPr marL="0" indent="0">
              <a:buNone/>
            </a:pPr>
            <a:r>
              <a:rPr lang="en-US" sz="4000" b="1" dirty="0">
                <a:solidFill>
                  <a:srgbClr val="C00000"/>
                </a:solidFill>
              </a:rPr>
              <a:t>Blood flow</a:t>
            </a:r>
          </a:p>
          <a:p>
            <a:r>
              <a:rPr lang="en-US" sz="4000" dirty="0"/>
              <a:t>At the periphery of a damaged area of tissue, blood flow rapidly achieves dilution and dispersal of </a:t>
            </a:r>
            <a:r>
              <a:rPr lang="en-US" sz="4000" dirty="0">
                <a:solidFill>
                  <a:srgbClr val="D60093"/>
                </a:solidFill>
              </a:rPr>
              <a:t>activated factors</a:t>
            </a:r>
            <a:r>
              <a:rPr lang="en-US" sz="4000" dirty="0"/>
              <a:t> before fibrin formation has occurred. Activated factors are destroyed by liver parenchymal cells and particulate matter is removed by liver </a:t>
            </a:r>
            <a:r>
              <a:rPr lang="en-US" sz="4000" dirty="0" err="1"/>
              <a:t>Kupffer</a:t>
            </a:r>
            <a:r>
              <a:rPr lang="en-US" sz="4000" dirty="0"/>
              <a:t> cells and other </a:t>
            </a:r>
            <a:r>
              <a:rPr lang="en-US" sz="4000" dirty="0" err="1"/>
              <a:t>reticuloendothelial</a:t>
            </a:r>
            <a:r>
              <a:rPr lang="en-US" sz="4000" dirty="0"/>
              <a:t> cells.</a:t>
            </a:r>
          </a:p>
        </p:txBody>
      </p:sp>
    </p:spTree>
    <p:extLst>
      <p:ext uri="{BB962C8B-B14F-4D97-AF65-F5344CB8AC3E}">
        <p14:creationId xmlns:p14="http://schemas.microsoft.com/office/powerpoint/2010/main" val="2212490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172200"/>
          </a:xfrm>
        </p:spPr>
        <p:txBody>
          <a:bodyPr>
            <a:normAutofit/>
          </a:bodyPr>
          <a:lstStyle/>
          <a:p>
            <a:pPr marL="0" indent="0">
              <a:buNone/>
            </a:pPr>
            <a:r>
              <a:rPr lang="en-US" b="1" dirty="0">
                <a:solidFill>
                  <a:srgbClr val="C00000"/>
                </a:solidFill>
              </a:rPr>
              <a:t>Fibrinolysis</a:t>
            </a:r>
          </a:p>
          <a:p>
            <a:r>
              <a:rPr lang="en-US" dirty="0"/>
              <a:t>Fibrinolysis (like coagulation) is a normal </a:t>
            </a:r>
            <a:r>
              <a:rPr lang="en-US" dirty="0" err="1"/>
              <a:t>haemostatic</a:t>
            </a:r>
            <a:r>
              <a:rPr lang="en-US" dirty="0"/>
              <a:t> response to vascular injury. </a:t>
            </a:r>
            <a:r>
              <a:rPr lang="en-US" dirty="0">
                <a:solidFill>
                  <a:srgbClr val="D60093"/>
                </a:solidFill>
              </a:rPr>
              <a:t>Plasminogen</a:t>
            </a:r>
            <a:r>
              <a:rPr lang="en-US" dirty="0"/>
              <a:t>, a </a:t>
            </a:r>
            <a:r>
              <a:rPr lang="en-US" dirty="0" err="1"/>
              <a:t>proenzyme</a:t>
            </a:r>
            <a:r>
              <a:rPr lang="en-US" dirty="0"/>
              <a:t> in blood and tissue fluid, is converted to the </a:t>
            </a:r>
            <a:r>
              <a:rPr lang="en-US" dirty="0">
                <a:solidFill>
                  <a:srgbClr val="0070C0"/>
                </a:solidFill>
              </a:rPr>
              <a:t>serine protease plasmin</a:t>
            </a:r>
            <a:r>
              <a:rPr lang="en-US" dirty="0"/>
              <a:t> by activators either from the vessel wall (</a:t>
            </a:r>
            <a:r>
              <a:rPr lang="en-US" dirty="0">
                <a:solidFill>
                  <a:srgbClr val="00B050"/>
                </a:solidFill>
              </a:rPr>
              <a:t>intrinsic activation</a:t>
            </a:r>
            <a:r>
              <a:rPr lang="en-US" dirty="0"/>
              <a:t>) or from the tissues (</a:t>
            </a:r>
            <a:r>
              <a:rPr lang="en-US" dirty="0">
                <a:solidFill>
                  <a:srgbClr val="00B050"/>
                </a:solidFill>
              </a:rPr>
              <a:t>extrinsic activation</a:t>
            </a:r>
            <a:r>
              <a:rPr lang="en-US" dirty="0"/>
              <a:t>) (Fig. 24.14). </a:t>
            </a:r>
          </a:p>
        </p:txBody>
      </p:sp>
    </p:spTree>
    <p:extLst>
      <p:ext uri="{BB962C8B-B14F-4D97-AF65-F5344CB8AC3E}">
        <p14:creationId xmlns:p14="http://schemas.microsoft.com/office/powerpoint/2010/main" val="97200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r>
              <a:rPr lang="en-US" dirty="0"/>
              <a:t>The most important route follows the release of </a:t>
            </a:r>
            <a:r>
              <a:rPr lang="en-US" dirty="0">
                <a:solidFill>
                  <a:srgbClr val="FF0000"/>
                </a:solidFill>
              </a:rPr>
              <a:t>tissue plasminogen activator (TPA) </a:t>
            </a:r>
            <a:r>
              <a:rPr lang="en-US" dirty="0"/>
              <a:t>from endothelial cells. TPA is a serine protease that binds to fibrin. This enhances its capacity to convert thrombus‐bound plasminogen into plasmin. This fibrin dependence of TPA action strongly localizes plasmin generation by TPA to the fibrin clot. Release of TPA occurs after such stimuli as trauma, exercise or emotional stress. Activated protein C stimulates fibrinolysis by destroying plasma inhibitors of TPA (Fig. 24.13).</a:t>
            </a:r>
          </a:p>
        </p:txBody>
      </p:sp>
    </p:spTree>
    <p:extLst>
      <p:ext uri="{BB962C8B-B14F-4D97-AF65-F5344CB8AC3E}">
        <p14:creationId xmlns:p14="http://schemas.microsoft.com/office/powerpoint/2010/main" val="34953173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897563"/>
          </a:xfrm>
        </p:spPr>
        <p:txBody>
          <a:bodyPr>
            <a:normAutofit/>
          </a:bodyPr>
          <a:lstStyle/>
          <a:p>
            <a:r>
              <a:rPr lang="en-US" dirty="0"/>
              <a:t>Plasmin generation at the site of injury limits the extent of the evolving thrombus. The </a:t>
            </a:r>
            <a:r>
              <a:rPr lang="en-US" dirty="0">
                <a:solidFill>
                  <a:srgbClr val="0070C0"/>
                </a:solidFill>
              </a:rPr>
              <a:t>split products of fibrinolysis</a:t>
            </a:r>
            <a:r>
              <a:rPr lang="en-US" dirty="0"/>
              <a:t> are also competitive inhibitors of thrombin and fibrin polymerization. </a:t>
            </a:r>
          </a:p>
          <a:p>
            <a:r>
              <a:rPr lang="en-US" dirty="0"/>
              <a:t>Normally, α2‐antiplasmin inhibits any local free plasmin. </a:t>
            </a:r>
            <a:r>
              <a:rPr lang="en-US" dirty="0" err="1"/>
              <a:t>Fibrinolytic</a:t>
            </a:r>
            <a:r>
              <a:rPr lang="en-US" dirty="0"/>
              <a:t> agents are widely used in clinical practice (see p. 318). </a:t>
            </a:r>
          </a:p>
          <a:p>
            <a:r>
              <a:rPr lang="en-US" dirty="0"/>
              <a:t>Recombinant TPA, the bacterial agent, streptokinase, and </a:t>
            </a:r>
            <a:r>
              <a:rPr lang="en-US" dirty="0" err="1"/>
              <a:t>urokinase</a:t>
            </a:r>
            <a:r>
              <a:rPr lang="en-US" dirty="0"/>
              <a:t>, initially isolated from human urine, are available. </a:t>
            </a:r>
          </a:p>
        </p:txBody>
      </p:sp>
    </p:spTree>
    <p:extLst>
      <p:ext uri="{BB962C8B-B14F-4D97-AF65-F5344CB8AC3E}">
        <p14:creationId xmlns:p14="http://schemas.microsoft.com/office/powerpoint/2010/main" val="5518568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Plasmin is capable of digesting fibrinogen, fibrin, factors V and VIII and many other proteins. Cleavage of peptide bonds in fibrin and fibrinogen produces a variety of split (degradation) products (Fig. 24.11). Large amounts of the smallest fragments can be detected in the plasma of patients with disseminated intravascular coagulation (see p. 297).</a:t>
            </a:r>
          </a:p>
        </p:txBody>
      </p:sp>
    </p:spTree>
    <p:extLst>
      <p:ext uri="{BB962C8B-B14F-4D97-AF65-F5344CB8AC3E}">
        <p14:creationId xmlns:p14="http://schemas.microsoft.com/office/powerpoint/2010/main" val="17718881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685800"/>
            <a:ext cx="7859485" cy="5324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706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fontScale="85000" lnSpcReduction="20000"/>
          </a:bodyPr>
          <a:lstStyle/>
          <a:p>
            <a:pPr marL="0" indent="0">
              <a:buNone/>
            </a:pPr>
            <a:r>
              <a:rPr lang="en-US" b="1" dirty="0">
                <a:solidFill>
                  <a:srgbClr val="C00000"/>
                </a:solidFill>
              </a:rPr>
              <a:t>Inactivation of plasmin</a:t>
            </a:r>
          </a:p>
          <a:p>
            <a:r>
              <a:rPr lang="en-US" dirty="0"/>
              <a:t>Tissue plasminogen activator is inactivated by plasminogen activator inhibitor (PAI). Circulating plasmin is inactivated by the potent inhibitors α2‐antiplasmin and α2‐macroglobulin.</a:t>
            </a:r>
          </a:p>
          <a:p>
            <a:pPr marL="0" indent="0">
              <a:buNone/>
            </a:pPr>
            <a:r>
              <a:rPr lang="en-US" b="1" dirty="0">
                <a:solidFill>
                  <a:schemeClr val="bg2">
                    <a:lumMod val="25000"/>
                  </a:schemeClr>
                </a:solidFill>
              </a:rPr>
              <a:t>Tests of </a:t>
            </a:r>
            <a:r>
              <a:rPr lang="en-US" b="1" dirty="0" err="1">
                <a:solidFill>
                  <a:schemeClr val="bg2">
                    <a:lumMod val="25000"/>
                  </a:schemeClr>
                </a:solidFill>
              </a:rPr>
              <a:t>haemostatic</a:t>
            </a:r>
            <a:r>
              <a:rPr lang="en-US" b="1" dirty="0">
                <a:solidFill>
                  <a:schemeClr val="bg2">
                    <a:lumMod val="25000"/>
                  </a:schemeClr>
                </a:solidFill>
              </a:rPr>
              <a:t> function</a:t>
            </a:r>
          </a:p>
          <a:p>
            <a:r>
              <a:rPr lang="en-US" dirty="0"/>
              <a:t>Defective </a:t>
            </a:r>
            <a:r>
              <a:rPr lang="en-US" dirty="0" err="1"/>
              <a:t>haemostasis</a:t>
            </a:r>
            <a:r>
              <a:rPr lang="en-US" dirty="0"/>
              <a:t> with abnormal bleeding may result from:</a:t>
            </a:r>
          </a:p>
          <a:p>
            <a:r>
              <a:rPr lang="en-US" dirty="0"/>
              <a:t>1</a:t>
            </a:r>
            <a:r>
              <a:rPr lang="en-US" b="1" dirty="0"/>
              <a:t> </a:t>
            </a:r>
            <a:r>
              <a:rPr lang="en-US" dirty="0"/>
              <a:t>A vascular disorder;</a:t>
            </a:r>
          </a:p>
          <a:p>
            <a:r>
              <a:rPr lang="en-US" dirty="0"/>
              <a:t>2</a:t>
            </a:r>
            <a:r>
              <a:rPr lang="en-US" b="1" dirty="0"/>
              <a:t> </a:t>
            </a:r>
            <a:r>
              <a:rPr lang="en-US" dirty="0"/>
              <a:t>Thrombocytopenia or a disorder of platelet function; or</a:t>
            </a:r>
          </a:p>
          <a:p>
            <a:r>
              <a:rPr lang="en-US" dirty="0"/>
              <a:t>3</a:t>
            </a:r>
            <a:r>
              <a:rPr lang="en-US" b="1" dirty="0"/>
              <a:t> </a:t>
            </a:r>
            <a:r>
              <a:rPr lang="en-US" dirty="0"/>
              <a:t>Defective blood coagulation.</a:t>
            </a:r>
          </a:p>
          <a:p>
            <a:r>
              <a:rPr lang="en-US" dirty="0"/>
              <a:t>A number of simple tests are employed to assess the platelet, vessel wall and coagulation components of </a:t>
            </a:r>
            <a:r>
              <a:rPr lang="en-US" dirty="0" err="1"/>
              <a:t>haemostasis</a:t>
            </a:r>
            <a:endParaRPr lang="en-US" dirty="0"/>
          </a:p>
        </p:txBody>
      </p:sp>
    </p:spTree>
    <p:extLst>
      <p:ext uri="{BB962C8B-B14F-4D97-AF65-F5344CB8AC3E}">
        <p14:creationId xmlns:p14="http://schemas.microsoft.com/office/powerpoint/2010/main" val="8130909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fontScale="92500" lnSpcReduction="20000"/>
          </a:bodyPr>
          <a:lstStyle/>
          <a:p>
            <a:pPr marL="0" indent="0">
              <a:buNone/>
            </a:pPr>
            <a:r>
              <a:rPr lang="en-US" b="1" dirty="0">
                <a:solidFill>
                  <a:srgbClr val="C00000"/>
                </a:solidFill>
              </a:rPr>
              <a:t>Blood count and blood film examination</a:t>
            </a:r>
          </a:p>
          <a:p>
            <a:r>
              <a:rPr lang="en-US" dirty="0"/>
              <a:t>As thrombocytopenia is a common cause of abnormal bleeding, patients with suspected bleeding disorders should initially have a blood count including platelet count and blood film examination. In addition to establishing the presence of thrombocytopenia, the cause may be obvious (e.g. acute </a:t>
            </a:r>
            <a:r>
              <a:rPr lang="en-US" dirty="0" err="1"/>
              <a:t>leukaemia</a:t>
            </a:r>
            <a:r>
              <a:rPr lang="en-US" dirty="0"/>
              <a:t>). Modern counters measure platelet volume but this parameter is not used routinely in clinical practice for diagnosis of platelet disorders. The absolute count of immature platelets (which contain RNA) correlates with increased platelet production, e.g. after </a:t>
            </a:r>
            <a:r>
              <a:rPr lang="en-US" dirty="0" err="1"/>
              <a:t>haemorrhage</a:t>
            </a:r>
            <a:r>
              <a:rPr lang="en-US" dirty="0"/>
              <a:t>, but again is not routinely measured or used clinically.</a:t>
            </a:r>
          </a:p>
        </p:txBody>
      </p:sp>
    </p:spTree>
    <p:extLst>
      <p:ext uri="{BB962C8B-B14F-4D97-AF65-F5344CB8AC3E}">
        <p14:creationId xmlns:p14="http://schemas.microsoft.com/office/powerpoint/2010/main" val="1306638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a:bodyPr>
          <a:lstStyle/>
          <a:p>
            <a:pPr marL="0" indent="0">
              <a:buNone/>
            </a:pPr>
            <a:r>
              <a:rPr lang="en-US" b="1" dirty="0">
                <a:solidFill>
                  <a:srgbClr val="C00000"/>
                </a:solidFill>
              </a:rPr>
              <a:t>Screening tests of blood coagulation</a:t>
            </a:r>
          </a:p>
          <a:p>
            <a:r>
              <a:rPr lang="en-US" dirty="0"/>
              <a:t>Screening tests provide an assessment of the ‘extrinsic’ and ‘intrinsic’ systems of blood coagulation and also the central conversion of fibrinogen to fibrin (Fig 24.10, Table 24.3).</a:t>
            </a:r>
          </a:p>
          <a:p>
            <a:r>
              <a:rPr lang="en-US" dirty="0"/>
              <a:t>The </a:t>
            </a:r>
            <a:r>
              <a:rPr lang="en-US" b="1" dirty="0" err="1"/>
              <a:t>prothrombin</a:t>
            </a:r>
            <a:r>
              <a:rPr lang="en-US" b="1" dirty="0"/>
              <a:t> time (PT) </a:t>
            </a:r>
            <a:r>
              <a:rPr lang="en-US" dirty="0"/>
              <a:t>measures factors VII, X, V, </a:t>
            </a:r>
            <a:r>
              <a:rPr lang="en-US" dirty="0" err="1"/>
              <a:t>prothrombin</a:t>
            </a:r>
            <a:r>
              <a:rPr lang="en-US" dirty="0"/>
              <a:t> and fibrinogen. Tissue </a:t>
            </a:r>
            <a:r>
              <a:rPr lang="en-US" dirty="0" err="1"/>
              <a:t>thromboplastin</a:t>
            </a:r>
            <a:r>
              <a:rPr lang="en-US" dirty="0"/>
              <a:t> (a brain extract) or [synthetic] tissue factor with lipids and calcium is added to citrated plasma. The normal time for clotting is 10–14 s. It may be expressed as the international normalized ratio (INR) (p. 315).</a:t>
            </a:r>
          </a:p>
        </p:txBody>
      </p:sp>
    </p:spTree>
    <p:extLst>
      <p:ext uri="{BB962C8B-B14F-4D97-AF65-F5344CB8AC3E}">
        <p14:creationId xmlns:p14="http://schemas.microsoft.com/office/powerpoint/2010/main" val="3911892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8600"/>
            <a:ext cx="4006058" cy="6579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46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05800" cy="4876800"/>
          </a:xfrm>
        </p:spPr>
        <p:txBody>
          <a:bodyPr>
            <a:normAutofit/>
          </a:bodyPr>
          <a:lstStyle/>
          <a:p>
            <a:r>
              <a:rPr lang="en-US" sz="3600" dirty="0"/>
              <a:t>The normal platelet count is approximately 250 × 10</a:t>
            </a:r>
            <a:r>
              <a:rPr lang="en-US" sz="3600" baseline="30000" dirty="0"/>
              <a:t>9</a:t>
            </a:r>
            <a:r>
              <a:rPr lang="en-US" sz="3600" dirty="0"/>
              <a:t>/L (range 150–400 × 10</a:t>
            </a:r>
            <a:r>
              <a:rPr lang="en-US" sz="3600" baseline="30000" dirty="0"/>
              <a:t>9</a:t>
            </a:r>
            <a:r>
              <a:rPr lang="en-US" sz="3600" dirty="0"/>
              <a:t>/L) and the normal platelet lifespan is </a:t>
            </a:r>
            <a:r>
              <a:rPr lang="en-US" sz="3600" dirty="0">
                <a:solidFill>
                  <a:srgbClr val="0070C0"/>
                </a:solidFill>
              </a:rPr>
              <a:t>10</a:t>
            </a:r>
            <a:r>
              <a:rPr lang="en-US" sz="3600" dirty="0"/>
              <a:t> days. </a:t>
            </a:r>
          </a:p>
          <a:p>
            <a:r>
              <a:rPr lang="en-US" sz="3600" dirty="0"/>
              <a:t>Up to </a:t>
            </a:r>
            <a:r>
              <a:rPr lang="en-US" sz="3600" dirty="0">
                <a:solidFill>
                  <a:srgbClr val="00B050"/>
                </a:solidFill>
              </a:rPr>
              <a:t>one</a:t>
            </a:r>
            <a:r>
              <a:rPr lang="en-US" sz="3600" dirty="0"/>
              <a:t>‐</a:t>
            </a:r>
            <a:r>
              <a:rPr lang="en-US" sz="3600" dirty="0">
                <a:solidFill>
                  <a:srgbClr val="00B050"/>
                </a:solidFill>
              </a:rPr>
              <a:t>third</a:t>
            </a:r>
            <a:r>
              <a:rPr lang="en-US" sz="3600" dirty="0"/>
              <a:t> of the marrow output of platelets may be trapped at any one time in the normal spleen but this rises to </a:t>
            </a:r>
            <a:r>
              <a:rPr lang="en-US" sz="3600" dirty="0">
                <a:solidFill>
                  <a:srgbClr val="00B050"/>
                </a:solidFill>
              </a:rPr>
              <a:t>90</a:t>
            </a:r>
            <a:r>
              <a:rPr lang="en-US" sz="3600" dirty="0"/>
              <a:t>% in cases of </a:t>
            </a:r>
            <a:r>
              <a:rPr lang="en-US" sz="3600" dirty="0">
                <a:solidFill>
                  <a:srgbClr val="00B050"/>
                </a:solidFill>
              </a:rPr>
              <a:t>massive</a:t>
            </a:r>
            <a:r>
              <a:rPr lang="en-US" sz="3600" dirty="0"/>
              <a:t> </a:t>
            </a:r>
            <a:r>
              <a:rPr lang="en-US" sz="3600" dirty="0">
                <a:solidFill>
                  <a:srgbClr val="00B050"/>
                </a:solidFill>
              </a:rPr>
              <a:t>splenomegaly</a:t>
            </a:r>
            <a:r>
              <a:rPr lang="en-US" sz="3600" dirty="0"/>
              <a:t>.</a:t>
            </a:r>
          </a:p>
          <a:p>
            <a:endParaRPr lang="en-US" dirty="0"/>
          </a:p>
        </p:txBody>
      </p:sp>
    </p:spTree>
    <p:extLst>
      <p:ext uri="{BB962C8B-B14F-4D97-AF65-F5344CB8AC3E}">
        <p14:creationId xmlns:p14="http://schemas.microsoft.com/office/powerpoint/2010/main" val="40574054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fontScale="92500"/>
          </a:bodyPr>
          <a:lstStyle/>
          <a:p>
            <a:r>
              <a:rPr lang="en-US" dirty="0"/>
              <a:t>The </a:t>
            </a:r>
            <a:r>
              <a:rPr lang="en-US" b="1" dirty="0"/>
              <a:t>activated partial </a:t>
            </a:r>
            <a:r>
              <a:rPr lang="en-US" b="1" dirty="0" err="1"/>
              <a:t>thromboplastin</a:t>
            </a:r>
            <a:r>
              <a:rPr lang="en-US" b="1" dirty="0"/>
              <a:t> time (APTT) </a:t>
            </a:r>
            <a:r>
              <a:rPr lang="en-US" dirty="0"/>
              <a:t>measures factors VIII, IX, XI and XII in addition to factors X, V, </a:t>
            </a:r>
            <a:r>
              <a:rPr lang="en-US" dirty="0" err="1"/>
              <a:t>prothrombin</a:t>
            </a:r>
            <a:r>
              <a:rPr lang="en-US" dirty="0"/>
              <a:t> and fibrinogen. Three substances – phospholipid, a surface activator (e.g. kaolin) and calcium – are added to citrated plasma. The normal time for clotting is approximately 30–40 s.</a:t>
            </a:r>
          </a:p>
          <a:p>
            <a:r>
              <a:rPr lang="en-US" dirty="0"/>
              <a:t>Prolonged clotting times in the PT and APTT because of factor deficiency are corrected by the addition of normal plasma to the test plasma (50 : 50 mix). If there is no correction or incomplete correction with normal plasma, the presence of an inhibitor of coagulation is suspected.</a:t>
            </a:r>
          </a:p>
        </p:txBody>
      </p:sp>
    </p:spTree>
    <p:extLst>
      <p:ext uri="{BB962C8B-B14F-4D97-AF65-F5344CB8AC3E}">
        <p14:creationId xmlns:p14="http://schemas.microsoft.com/office/powerpoint/2010/main" val="32139888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r>
              <a:rPr lang="en-US" sz="4400" dirty="0"/>
              <a:t>The </a:t>
            </a:r>
            <a:r>
              <a:rPr lang="en-US" sz="4400" b="1" dirty="0"/>
              <a:t>thrombin (clotting) time (TT) </a:t>
            </a:r>
            <a:r>
              <a:rPr lang="en-US" sz="4400" dirty="0"/>
              <a:t>is sensitive to a deficiency of fibrinogen or inhibition of thrombin. Diluted bovine thrombin is added to citrated plasma at a concentration giving a clotting time of 14–16 s with normal subjects.</a:t>
            </a:r>
          </a:p>
        </p:txBody>
      </p:sp>
    </p:spTree>
    <p:extLst>
      <p:ext uri="{BB962C8B-B14F-4D97-AF65-F5344CB8AC3E}">
        <p14:creationId xmlns:p14="http://schemas.microsoft.com/office/powerpoint/2010/main" val="25749545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fontScale="92500" lnSpcReduction="20000"/>
          </a:bodyPr>
          <a:lstStyle/>
          <a:p>
            <a:pPr marL="0" indent="0">
              <a:buNone/>
            </a:pPr>
            <a:r>
              <a:rPr lang="en-US" b="1" dirty="0">
                <a:solidFill>
                  <a:srgbClr val="C00000"/>
                </a:solidFill>
              </a:rPr>
              <a:t>Specific assays of coagulation factors</a:t>
            </a:r>
          </a:p>
          <a:p>
            <a:r>
              <a:rPr lang="en-US" dirty="0"/>
              <a:t>Most factor assays are based on an APTT or PT in which all factors except the one to be measured are present in the substrate plasma. This usually requires a supply of plasma from patients with hereditary deficiency of the factor in question or artificially produced factor‐deficient plasma. The corrective effect of the unknown plasma on the prolonged clotting time of the deficient substrate plasma is then compared with the corrective effect of normal plasma. Results are expressed as a percentage of normal activity.</a:t>
            </a:r>
          </a:p>
          <a:p>
            <a:r>
              <a:rPr lang="en-US" dirty="0"/>
              <a:t>A number of chemical, chromogenic and immunological methods are available for quantification of other proteins such as fibrinogen, VWF, factor </a:t>
            </a:r>
            <a:r>
              <a:rPr lang="en-US" dirty="0" err="1"/>
              <a:t>Xa</a:t>
            </a:r>
            <a:r>
              <a:rPr lang="en-US" dirty="0"/>
              <a:t> and factor VIII.</a:t>
            </a:r>
          </a:p>
        </p:txBody>
      </p:sp>
    </p:spTree>
    <p:extLst>
      <p:ext uri="{BB962C8B-B14F-4D97-AF65-F5344CB8AC3E}">
        <p14:creationId xmlns:p14="http://schemas.microsoft.com/office/powerpoint/2010/main" val="1852988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lnSpcReduction="20000"/>
          </a:bodyPr>
          <a:lstStyle/>
          <a:p>
            <a:pPr marL="0" indent="0">
              <a:buNone/>
            </a:pPr>
            <a:r>
              <a:rPr lang="en-US" b="1" dirty="0">
                <a:solidFill>
                  <a:srgbClr val="C00000"/>
                </a:solidFill>
              </a:rPr>
              <a:t>Bleeding time</a:t>
            </a:r>
          </a:p>
          <a:p>
            <a:r>
              <a:rPr lang="en-US" dirty="0"/>
              <a:t>The bleeding time is not a reliable assessment of platelet function as it is insensitive and has poor reproducibility. It was used to identify abnormal platelet function, including the diagnosis of VWF deficiency, but is no longer used in routine clinical practice. The test involved the application of pressure to the upper arm with a blood pressure cuff, after which small incisions are made in the flexor surface forearm skin. Bleeding stops normally in 3–8 minutes. It has been replaced by specific platelet aggregation tests, platelet adhesion assays and the platelet function analysis‐100 (PFA‐100) test (see below). The bleeding time is prolonged in thrombocytopenia but is normal in vascular causes of abnormal bleeding.</a:t>
            </a:r>
          </a:p>
        </p:txBody>
      </p:sp>
    </p:spTree>
    <p:extLst>
      <p:ext uri="{BB962C8B-B14F-4D97-AF65-F5344CB8AC3E}">
        <p14:creationId xmlns:p14="http://schemas.microsoft.com/office/powerpoint/2010/main" val="39021694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marL="0" indent="0">
              <a:buNone/>
            </a:pPr>
            <a:r>
              <a:rPr lang="en-US" b="1" dirty="0">
                <a:solidFill>
                  <a:srgbClr val="C00000"/>
                </a:solidFill>
              </a:rPr>
              <a:t>Tests of platelet function</a:t>
            </a:r>
          </a:p>
          <a:p>
            <a:r>
              <a:rPr lang="en-US" dirty="0"/>
              <a:t>Conventional </a:t>
            </a:r>
            <a:r>
              <a:rPr lang="en-US" b="1" dirty="0"/>
              <a:t>platelet </a:t>
            </a:r>
            <a:r>
              <a:rPr lang="en-US" b="1" dirty="0" err="1"/>
              <a:t>aggregometry</a:t>
            </a:r>
            <a:r>
              <a:rPr lang="en-US" b="1" dirty="0"/>
              <a:t> </a:t>
            </a:r>
            <a:r>
              <a:rPr lang="en-US" dirty="0"/>
              <a:t>measures the fall in light absorbance in platelet‐rich plasma as platelets aggregate. Initial (primary) aggregation is caused by an external agent; the secondary response is caused by aggregating agents released from the platelets themselves. The five external aggregating agents most commonly used are ADP, collagen, </a:t>
            </a:r>
            <a:r>
              <a:rPr lang="en-US" dirty="0" err="1"/>
              <a:t>ristocetin</a:t>
            </a:r>
            <a:r>
              <a:rPr lang="en-US" dirty="0"/>
              <a:t>, </a:t>
            </a:r>
            <a:r>
              <a:rPr lang="en-US" dirty="0" err="1"/>
              <a:t>arachidonic</a:t>
            </a:r>
            <a:r>
              <a:rPr lang="en-US" dirty="0"/>
              <a:t> acid and adrenaline.</a:t>
            </a:r>
          </a:p>
          <a:p>
            <a:r>
              <a:rPr lang="en-US" dirty="0"/>
              <a:t>The pattern of response to each agent helps to make the diagnosis (see Fig. 25.10). Flow cytometry is now increasingly used in routine practice to identify platelet glycoprotein defects.</a:t>
            </a:r>
          </a:p>
        </p:txBody>
      </p:sp>
    </p:spTree>
    <p:extLst>
      <p:ext uri="{BB962C8B-B14F-4D97-AF65-F5344CB8AC3E}">
        <p14:creationId xmlns:p14="http://schemas.microsoft.com/office/powerpoint/2010/main" val="1304449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fontScale="92500" lnSpcReduction="10000"/>
          </a:bodyPr>
          <a:lstStyle/>
          <a:p>
            <a:r>
              <a:rPr lang="en-US" dirty="0"/>
              <a:t>In the </a:t>
            </a:r>
            <a:r>
              <a:rPr lang="en-US" b="1" dirty="0"/>
              <a:t>PFA‐100 test</a:t>
            </a:r>
            <a:r>
              <a:rPr lang="en-US" dirty="0"/>
              <a:t>, citrated blood is aspirated through a capillary tube on to a membrane coated with collagen/ADP or collagen/adrenaline. Blood flow is maintained. Platelets begin to adhere and aggregate, primarily via VWF interactions with </a:t>
            </a:r>
            <a:r>
              <a:rPr lang="en-US" dirty="0" err="1"/>
              <a:t>GPIb</a:t>
            </a:r>
            <a:r>
              <a:rPr lang="en-US" dirty="0"/>
              <a:t> and </a:t>
            </a:r>
            <a:r>
              <a:rPr lang="en-US" dirty="0" err="1"/>
              <a:t>GPIIb</a:t>
            </a:r>
            <a:r>
              <a:rPr lang="en-US" dirty="0"/>
              <a:t>/</a:t>
            </a:r>
            <a:r>
              <a:rPr lang="en-US" dirty="0" err="1"/>
              <a:t>IIIa</a:t>
            </a:r>
            <a:r>
              <a:rPr lang="en-US" dirty="0"/>
              <a:t>, resulting in occlusion of the aperture. The PFA‐100 is prolonged in VW disease and with other defects of platelet function. The analysis may give false‐negative results with relatively common platelet defects. Full platelet aggregation tests and VWF screening may be required to exclude abnormal platelet function, even if the PFA‐100 test is normal.</a:t>
            </a:r>
          </a:p>
          <a:p>
            <a:endParaRPr lang="en-US" dirty="0"/>
          </a:p>
        </p:txBody>
      </p:sp>
    </p:spTree>
    <p:extLst>
      <p:ext uri="{BB962C8B-B14F-4D97-AF65-F5344CB8AC3E}">
        <p14:creationId xmlns:p14="http://schemas.microsoft.com/office/powerpoint/2010/main" val="27308217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5943600"/>
          </a:xfrm>
        </p:spPr>
        <p:txBody>
          <a:bodyPr>
            <a:normAutofit/>
          </a:bodyPr>
          <a:lstStyle/>
          <a:p>
            <a:pPr marL="0" indent="0">
              <a:buNone/>
            </a:pPr>
            <a:r>
              <a:rPr lang="en-US" b="1" dirty="0">
                <a:solidFill>
                  <a:srgbClr val="C00000"/>
                </a:solidFill>
              </a:rPr>
              <a:t>Tests of fibrinolysis</a:t>
            </a:r>
          </a:p>
          <a:p>
            <a:r>
              <a:rPr lang="en-US" dirty="0"/>
              <a:t>Testing for </a:t>
            </a:r>
            <a:r>
              <a:rPr lang="en-US" dirty="0" err="1"/>
              <a:t>hyperfibrinolysis</a:t>
            </a:r>
            <a:r>
              <a:rPr lang="en-US" dirty="0"/>
              <a:t> by traditional tests, such as the </a:t>
            </a:r>
            <a:r>
              <a:rPr lang="en-US" dirty="0" err="1"/>
              <a:t>euglobulin</a:t>
            </a:r>
            <a:r>
              <a:rPr lang="en-US" dirty="0"/>
              <a:t> clot </a:t>
            </a:r>
            <a:r>
              <a:rPr lang="en-US" dirty="0" err="1"/>
              <a:t>lysis</a:t>
            </a:r>
            <a:r>
              <a:rPr lang="en-US" dirty="0"/>
              <a:t> times, is rarely performed. A clinically significant </a:t>
            </a:r>
            <a:r>
              <a:rPr lang="en-US" dirty="0" err="1"/>
              <a:t>hyperfibrinolytic</a:t>
            </a:r>
            <a:r>
              <a:rPr lang="en-US" dirty="0"/>
              <a:t> state, e.g. during liver transplantation, can be detected by viscoelastic measurement of clot stability using </a:t>
            </a:r>
            <a:r>
              <a:rPr lang="en-US" b="1" dirty="0" err="1"/>
              <a:t>thromboelastography</a:t>
            </a:r>
            <a:r>
              <a:rPr lang="en-US" b="1" dirty="0"/>
              <a:t> (TEG) or </a:t>
            </a:r>
            <a:r>
              <a:rPr lang="en-US" b="1" dirty="0" err="1"/>
              <a:t>thromboelastometry</a:t>
            </a:r>
            <a:r>
              <a:rPr lang="en-US" b="1" dirty="0"/>
              <a:t> (ROTEM) </a:t>
            </a:r>
            <a:r>
              <a:rPr lang="en-US" dirty="0"/>
              <a:t>(see Fig. 26.10). Treatment with </a:t>
            </a:r>
            <a:r>
              <a:rPr lang="en-US" dirty="0" err="1"/>
              <a:t>tranexamic</a:t>
            </a:r>
            <a:r>
              <a:rPr lang="en-US" dirty="0"/>
              <a:t> acid reduces </a:t>
            </a:r>
            <a:r>
              <a:rPr lang="en-US" dirty="0" err="1"/>
              <a:t>hyperfibrinolysis</a:t>
            </a:r>
            <a:r>
              <a:rPr lang="en-US" dirty="0"/>
              <a:t> and reduces bleeding. </a:t>
            </a:r>
          </a:p>
        </p:txBody>
      </p:sp>
    </p:spTree>
    <p:extLst>
      <p:ext uri="{BB962C8B-B14F-4D97-AF65-F5344CB8AC3E}">
        <p14:creationId xmlns:p14="http://schemas.microsoft.com/office/powerpoint/2010/main" val="21655477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364163"/>
          </a:xfrm>
        </p:spPr>
        <p:txBody>
          <a:bodyPr>
            <a:normAutofit/>
          </a:bodyPr>
          <a:lstStyle/>
          <a:p>
            <a:r>
              <a:rPr lang="en-US" dirty="0"/>
              <a:t>D‐dimer is a measurement of fibrin degradation products and is an indication of sequential thrombin and then plasmin activity. The test can be performed on citrated plasma samples along with simple coagulation tests. There are many causes of a high D‐dimer, including infection, cancer and pregnancy, as well as venous thromboembolism. Plasma levels are very high in patients with disseminated intravascular coagulation (DIC).</a:t>
            </a:r>
          </a:p>
        </p:txBody>
      </p:sp>
    </p:spTree>
    <p:extLst>
      <p:ext uri="{BB962C8B-B14F-4D97-AF65-F5344CB8AC3E}">
        <p14:creationId xmlns:p14="http://schemas.microsoft.com/office/powerpoint/2010/main" val="2503906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4953000"/>
          </a:xfrm>
        </p:spPr>
        <p:txBody>
          <a:bodyPr>
            <a:normAutofit lnSpcReduction="10000"/>
          </a:bodyPr>
          <a:lstStyle/>
          <a:p>
            <a:pPr marL="0" indent="0">
              <a:buNone/>
            </a:pPr>
            <a:r>
              <a:rPr lang="en-US" sz="3600" b="1" dirty="0">
                <a:solidFill>
                  <a:srgbClr val="C00000"/>
                </a:solidFill>
              </a:rPr>
              <a:t>Platelet structure</a:t>
            </a:r>
          </a:p>
          <a:p>
            <a:r>
              <a:rPr lang="en-US" sz="3600" dirty="0"/>
              <a:t>Platelets are extremely small and discoid, 3.0 × 0.5 μm in diameter.                            The </a:t>
            </a:r>
            <a:r>
              <a:rPr lang="en-US" sz="3600" dirty="0">
                <a:solidFill>
                  <a:srgbClr val="0070C0"/>
                </a:solidFill>
              </a:rPr>
              <a:t>glycoproteins</a:t>
            </a:r>
            <a:r>
              <a:rPr lang="en-US" sz="3600" dirty="0"/>
              <a:t> of the surface coat are particularly important in the platelet reactions of </a:t>
            </a:r>
            <a:r>
              <a:rPr lang="en-US" sz="3600" dirty="0">
                <a:solidFill>
                  <a:srgbClr val="00B050"/>
                </a:solidFill>
              </a:rPr>
              <a:t>adhesion</a:t>
            </a:r>
            <a:r>
              <a:rPr lang="en-US" sz="3600" dirty="0"/>
              <a:t> and </a:t>
            </a:r>
            <a:r>
              <a:rPr lang="en-US" sz="3600" dirty="0">
                <a:solidFill>
                  <a:srgbClr val="00B050"/>
                </a:solidFill>
              </a:rPr>
              <a:t>aggregation</a:t>
            </a:r>
            <a:r>
              <a:rPr lang="en-US" sz="3600" dirty="0"/>
              <a:t>, which are the initial events leading to </a:t>
            </a:r>
            <a:r>
              <a:rPr lang="en-US" sz="3600" dirty="0">
                <a:solidFill>
                  <a:srgbClr val="C00000"/>
                </a:solidFill>
              </a:rPr>
              <a:t>platelet</a:t>
            </a:r>
            <a:r>
              <a:rPr lang="en-US" sz="3600" dirty="0"/>
              <a:t> </a:t>
            </a:r>
            <a:r>
              <a:rPr lang="en-US" sz="3600" dirty="0">
                <a:solidFill>
                  <a:srgbClr val="C00000"/>
                </a:solidFill>
              </a:rPr>
              <a:t>plug</a:t>
            </a:r>
            <a:r>
              <a:rPr lang="en-US" sz="3600" dirty="0"/>
              <a:t> formation during </a:t>
            </a:r>
            <a:r>
              <a:rPr lang="en-US" sz="3600" dirty="0" err="1"/>
              <a:t>haemostasis</a:t>
            </a:r>
            <a:r>
              <a:rPr lang="en-US" sz="3600" dirty="0"/>
              <a:t>. </a:t>
            </a:r>
          </a:p>
        </p:txBody>
      </p:sp>
    </p:spTree>
    <p:extLst>
      <p:ext uri="{BB962C8B-B14F-4D97-AF65-F5344CB8AC3E}">
        <p14:creationId xmlns:p14="http://schemas.microsoft.com/office/powerpoint/2010/main" val="3464118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9355</TotalTime>
  <Words>5196</Words>
  <Application>Microsoft Office PowerPoint</Application>
  <PresentationFormat>On-screen Show (4:3)</PresentationFormat>
  <Paragraphs>240</Paragraphs>
  <Slides>87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87</vt:i4>
      </vt:variant>
    </vt:vector>
  </HeadingPairs>
  <TitlesOfParts>
    <vt:vector size="90" baseType="lpstr">
      <vt:lpstr>Arial</vt:lpstr>
      <vt:lpstr>Calibri</vt:lpstr>
      <vt:lpstr>Office Theme</vt:lpstr>
      <vt:lpstr>Haemostasis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haemostasis</dc:title>
  <dc:creator>Dr-Sarbaz</dc:creator>
  <cp:lastModifiedBy>KAWA IT</cp:lastModifiedBy>
  <cp:revision>180</cp:revision>
  <dcterms:created xsi:type="dcterms:W3CDTF">2006-08-16T00:00:00Z</dcterms:created>
  <dcterms:modified xsi:type="dcterms:W3CDTF">2022-11-08T20:43:49Z</dcterms:modified>
</cp:coreProperties>
</file>