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3" r:id="rId4"/>
    <p:sldId id="320" r:id="rId5"/>
    <p:sldId id="270" r:id="rId6"/>
    <p:sldId id="327" r:id="rId7"/>
    <p:sldId id="328" r:id="rId8"/>
    <p:sldId id="329" r:id="rId9"/>
    <p:sldId id="335" r:id="rId10"/>
    <p:sldId id="300" r:id="rId11"/>
    <p:sldId id="274" r:id="rId12"/>
    <p:sldId id="301" r:id="rId13"/>
    <p:sldId id="336" r:id="rId14"/>
    <p:sldId id="277" r:id="rId15"/>
    <p:sldId id="312" r:id="rId16"/>
    <p:sldId id="278" r:id="rId17"/>
    <p:sldId id="325" r:id="rId18"/>
    <p:sldId id="279" r:id="rId19"/>
    <p:sldId id="281" r:id="rId20"/>
    <p:sldId id="337" r:id="rId21"/>
    <p:sldId id="32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60093"/>
    <a:srgbClr val="CC0066"/>
    <a:srgbClr val="AE1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8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5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6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1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3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2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5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2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7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0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>
                <a:solidFill>
                  <a:srgbClr val="C00000"/>
                </a:solidFill>
              </a:rPr>
              <a:t>Erythropoiesis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09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6255326" cy="6019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>
                <a:solidFill>
                  <a:srgbClr val="CC00CC"/>
                </a:solidFill>
              </a:rPr>
              <a:t>4- Orthochromic normoblast (or pyknotic erythroblast).                                                      --</a:t>
            </a:r>
            <a:r>
              <a:rPr lang="en-US" dirty="0"/>
              <a:t>It is called "orthochromic" since the </a:t>
            </a:r>
            <a:r>
              <a:rPr lang="en-US" dirty="0">
                <a:solidFill>
                  <a:srgbClr val="FF0000"/>
                </a:solidFill>
              </a:rPr>
              <a:t>cytoplasm</a:t>
            </a:r>
            <a:r>
              <a:rPr lang="en-US" dirty="0"/>
              <a:t> is now almost completely </a:t>
            </a:r>
            <a:r>
              <a:rPr lang="en-US" dirty="0">
                <a:solidFill>
                  <a:srgbClr val="FF0000"/>
                </a:solidFill>
              </a:rPr>
              <a:t>pink</a:t>
            </a:r>
            <a:r>
              <a:rPr lang="en-US" dirty="0"/>
              <a:t>, and practically all traces of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 have disappeared.                                                        --The other distinguishing feature of this cell is the shape and size of the nucleus. The nucleus appears as a dense blue-black sphere,  is known as a </a:t>
            </a:r>
            <a:r>
              <a:rPr lang="en-US" dirty="0">
                <a:solidFill>
                  <a:srgbClr val="0070C0"/>
                </a:solidFill>
              </a:rPr>
              <a:t>pyknotic nucleus.</a:t>
            </a:r>
          </a:p>
          <a:p>
            <a:pPr lvl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__ </a:t>
            </a:r>
            <a:r>
              <a:rPr lang="en-US" dirty="0"/>
              <a:t>At the end of this phase,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nucleus is extruded</a:t>
            </a:r>
            <a:r>
              <a:rPr lang="en-US" dirty="0"/>
              <a:t>, and the cell enters the circulation by squeezing itself through an opening in the endothelial lining of the bone marrow sinusoid .                            </a:t>
            </a:r>
          </a:p>
          <a:p>
            <a:pPr lvl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__</a:t>
            </a:r>
            <a:r>
              <a:rPr lang="en-US" dirty="0"/>
              <a:t> The nucleus is then </a:t>
            </a:r>
            <a:r>
              <a:rPr lang="en-US" dirty="0" err="1"/>
              <a:t>phagocytosed</a:t>
            </a:r>
            <a:r>
              <a:rPr lang="en-US" dirty="0"/>
              <a:t> and digested by one of the bone marrow macrophages and life span 2 days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p5759554.vo.llnwd.net/e1/courses/imgs/10035-28185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02" t="17460"/>
          <a:stretch/>
        </p:blipFill>
        <p:spPr bwMode="auto">
          <a:xfrm>
            <a:off x="6324601" y="685800"/>
            <a:ext cx="2666999" cy="313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4" r="21339"/>
          <a:stretch/>
        </p:blipFill>
        <p:spPr bwMode="auto">
          <a:xfrm>
            <a:off x="6324600" y="3962401"/>
            <a:ext cx="277292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56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3124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5- </a:t>
            </a:r>
            <a:r>
              <a:rPr lang="en-US" b="1" dirty="0">
                <a:solidFill>
                  <a:srgbClr val="CC00CC"/>
                </a:solidFill>
              </a:rPr>
              <a:t>Reticulocyte</a:t>
            </a:r>
            <a:r>
              <a:rPr lang="en-US" b="1" dirty="0"/>
              <a:t>.</a:t>
            </a:r>
            <a:r>
              <a:rPr lang="en-US" dirty="0"/>
              <a:t> It is given this name because when stained with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supravital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dyes</a:t>
            </a:r>
            <a:r>
              <a:rPr lang="en-US" dirty="0"/>
              <a:t>, a reticular network of strands can be observed inside the cell.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These threads are remnants of RNA strands</a:t>
            </a:r>
            <a:r>
              <a:rPr lang="en-US" dirty="0"/>
              <a:t>. This threadlike material disappears in a day or two, and the fell now becomes a fully mature red blood cell. The reticulocyte is slightly larger and less regular in shape than the erythrocyte.</a:t>
            </a:r>
            <a:r>
              <a:rPr lang="en-US" b="1" dirty="0"/>
              <a:t>   </a:t>
            </a:r>
            <a:endParaRPr lang="ar-IQ" dirty="0"/>
          </a:p>
        </p:txBody>
      </p:sp>
      <p:sp>
        <p:nvSpPr>
          <p:cNvPr id="2" name="AutoShape 2" descr="https://www.netterimages.com/images/vtn/000/000/013/13655-150x1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8002" r="43929" b="16998"/>
          <a:stretch/>
        </p:blipFill>
        <p:spPr bwMode="auto">
          <a:xfrm>
            <a:off x="5715000" y="2958691"/>
            <a:ext cx="2438400" cy="3670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408218"/>
            <a:ext cx="4547551" cy="322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008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6- </a:t>
            </a:r>
            <a:r>
              <a:rPr lang="en-US" b="1" dirty="0">
                <a:solidFill>
                  <a:srgbClr val="CC00CC"/>
                </a:solidFill>
              </a:rPr>
              <a:t>Erythrocyte (RBC)</a:t>
            </a:r>
            <a:r>
              <a:rPr lang="en-US" b="1" dirty="0"/>
              <a:t>. </a:t>
            </a:r>
            <a:r>
              <a:rPr lang="en-US" dirty="0"/>
              <a:t> </a:t>
            </a:r>
          </a:p>
          <a:p>
            <a:pPr marL="406400" indent="-406400">
              <a:buNone/>
            </a:pPr>
            <a:r>
              <a:rPr lang="en-US" dirty="0"/>
              <a:t>__The maturation of a reticulocyte to an adult erythrocyte takes about 24 to 48 hours. </a:t>
            </a:r>
          </a:p>
          <a:p>
            <a:pPr marL="401638" indent="-401638">
              <a:buNone/>
            </a:pPr>
            <a:r>
              <a:rPr lang="en-US" dirty="0"/>
              <a:t>__In the course of maturation, the </a:t>
            </a:r>
            <a:r>
              <a:rPr lang="en-US" dirty="0">
                <a:solidFill>
                  <a:srgbClr val="00B050"/>
                </a:solidFill>
              </a:rPr>
              <a:t>ribosomes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mitochondria</a:t>
            </a:r>
            <a:r>
              <a:rPr lang="en-US" dirty="0"/>
              <a:t> disappear, and the cell loses its capacity for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hemoglobin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synthesis</a:t>
            </a:r>
            <a:r>
              <a:rPr lang="en-US" dirty="0"/>
              <a:t>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oxidative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metabolism</a:t>
            </a:r>
            <a:r>
              <a:rPr lang="en-US" dirty="0"/>
              <a:t>.  </a:t>
            </a:r>
          </a:p>
          <a:p>
            <a:pPr marL="465138" indent="-465138">
              <a:buNone/>
            </a:pPr>
            <a:r>
              <a:rPr lang="en-US" dirty="0"/>
              <a:t>__The maturing red blood cell enters the circulation as a reticulocyte. </a:t>
            </a:r>
          </a:p>
          <a:p>
            <a:pPr marL="0" indent="0">
              <a:buNone/>
            </a:pPr>
            <a:r>
              <a:rPr lang="en-US" dirty="0"/>
              <a:t>__ and life span 120 days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81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Q/ </a:t>
            </a:r>
            <a:r>
              <a:rPr lang="en-US" dirty="0">
                <a:solidFill>
                  <a:srgbClr val="0070C0"/>
                </a:solidFill>
              </a:rPr>
              <a:t>What is the importance of the reticulocyte level in the blood? </a:t>
            </a:r>
          </a:p>
          <a:p>
            <a:pPr marL="0" indent="0">
              <a:buNone/>
            </a:pPr>
            <a:r>
              <a:rPr lang="en-US" dirty="0"/>
              <a:t>The reticulocyte level of the blood is the most common clinical index used to measure </a:t>
            </a:r>
            <a:r>
              <a:rPr lang="en-US" dirty="0" err="1">
                <a:solidFill>
                  <a:srgbClr val="00B050"/>
                </a:solidFill>
              </a:rPr>
              <a:t>erythropoietic</a:t>
            </a:r>
            <a:r>
              <a:rPr lang="en-US" dirty="0">
                <a:solidFill>
                  <a:srgbClr val="00B050"/>
                </a:solidFill>
              </a:rPr>
              <a:t> activity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Under normal conditions approximately 1% of the red blood cells need to be replacing each day.</a:t>
            </a:r>
          </a:p>
        </p:txBody>
      </p:sp>
    </p:spTree>
    <p:extLst>
      <p:ext uri="{BB962C8B-B14F-4D97-AF65-F5344CB8AC3E}">
        <p14:creationId xmlns:p14="http://schemas.microsoft.com/office/powerpoint/2010/main" val="1389132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000" dirty="0">
                <a:solidFill>
                  <a:srgbClr val="AE1264"/>
                </a:solidFill>
                <a:latin typeface="Times New Roman" pitchFamily="18" charset="0"/>
                <a:cs typeface="Times New Roman" pitchFamily="18" charset="0"/>
              </a:rPr>
              <a:t>Regulation of erythropoiesis</a:t>
            </a:r>
          </a:p>
          <a:p>
            <a:pPr marL="0" indent="0">
              <a:buNone/>
            </a:pPr>
            <a:r>
              <a:rPr lang="en-US" dirty="0">
                <a:solidFill>
                  <a:srgbClr val="D60093"/>
                </a:solidFill>
              </a:rPr>
              <a:t>Red Blood Cell Production</a:t>
            </a:r>
            <a:r>
              <a:rPr lang="en-US" dirty="0"/>
              <a:t>. </a:t>
            </a:r>
          </a:p>
          <a:p>
            <a:r>
              <a:rPr lang="en-US" dirty="0"/>
              <a:t>The rate of new red blood cell (RBC) production varies according to the rate of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1- red blood cell destruction</a:t>
            </a:r>
            <a:r>
              <a:rPr lang="en-US" dirty="0"/>
              <a:t> and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2- tissue oxygen requirements</a:t>
            </a:r>
            <a:r>
              <a:rPr lang="en-US" dirty="0"/>
              <a:t>. </a:t>
            </a:r>
          </a:p>
          <a:p>
            <a:r>
              <a:rPr lang="en-US" dirty="0"/>
              <a:t>Changes in the oxygen delivery to tissue are sensed by </a:t>
            </a:r>
            <a:r>
              <a:rPr lang="en-US" dirty="0">
                <a:solidFill>
                  <a:srgbClr val="0070C0"/>
                </a:solidFill>
              </a:rPr>
              <a:t>peritubular interstitial cells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fibroblast-like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cells</a:t>
            </a:r>
            <a:r>
              <a:rPr lang="en-US" dirty="0"/>
              <a:t> in the </a:t>
            </a:r>
            <a:r>
              <a:rPr lang="en-US" dirty="0">
                <a:solidFill>
                  <a:srgbClr val="00B050"/>
                </a:solidFill>
              </a:rPr>
              <a:t>kidney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9739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/>
              <a:t>A decrease in the oxygen content of hemoglobin (</a:t>
            </a:r>
            <a:r>
              <a:rPr lang="en-US" dirty="0">
                <a:solidFill>
                  <a:srgbClr val="FF0000"/>
                </a:solidFill>
              </a:rPr>
              <a:t>pulmonary dysfunction </a:t>
            </a:r>
            <a:r>
              <a:rPr lang="en-US" dirty="0"/>
              <a:t>) , </a:t>
            </a:r>
          </a:p>
          <a:p>
            <a:r>
              <a:rPr lang="en-US" dirty="0"/>
              <a:t>the hemoglobin level (</a:t>
            </a:r>
            <a:r>
              <a:rPr lang="en-US" dirty="0">
                <a:solidFill>
                  <a:srgbClr val="FF0000"/>
                </a:solidFill>
              </a:rPr>
              <a:t>anemia</a:t>
            </a:r>
            <a:r>
              <a:rPr lang="en-US" dirty="0"/>
              <a:t>) , or </a:t>
            </a:r>
          </a:p>
          <a:p>
            <a:r>
              <a:rPr lang="en-US" dirty="0"/>
              <a:t>the hemoglobin </a:t>
            </a:r>
            <a:r>
              <a:rPr lang="en-US" dirty="0">
                <a:solidFill>
                  <a:srgbClr val="0070C0"/>
                </a:solidFill>
              </a:rPr>
              <a:t>affinity</a:t>
            </a:r>
            <a:r>
              <a:rPr lang="en-US" dirty="0"/>
              <a:t> for </a:t>
            </a:r>
            <a:r>
              <a:rPr lang="en-US" dirty="0">
                <a:solidFill>
                  <a:srgbClr val="0070C0"/>
                </a:solidFill>
              </a:rPr>
              <a:t>oxygen</a:t>
            </a:r>
            <a:r>
              <a:rPr lang="en-US" dirty="0"/>
              <a:t> will stimulate an increased production of </a:t>
            </a:r>
            <a:r>
              <a:rPr lang="en-US" dirty="0">
                <a:solidFill>
                  <a:srgbClr val="00B050"/>
                </a:solidFill>
              </a:rPr>
              <a:t>erythropoietin</a:t>
            </a:r>
            <a:r>
              <a:rPr lang="en-US" dirty="0"/>
              <a:t> by </a:t>
            </a:r>
            <a:r>
              <a:rPr lang="en-US" dirty="0">
                <a:solidFill>
                  <a:srgbClr val="00B050"/>
                </a:solidFill>
              </a:rPr>
              <a:t>renal interstitial cells, </a:t>
            </a:r>
            <a:r>
              <a:rPr lang="en-US" dirty="0"/>
              <a:t>initiate transcription of erythropoietin by </a:t>
            </a:r>
            <a:r>
              <a:rPr lang="en-US" dirty="0">
                <a:solidFill>
                  <a:srgbClr val="00B050"/>
                </a:solidFill>
              </a:rPr>
              <a:t>a single gene on chromosome 7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50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60093"/>
                </a:solidFill>
              </a:rPr>
              <a:t>Erythropoietin</a:t>
            </a:r>
            <a:r>
              <a:rPr lang="en-US" dirty="0"/>
              <a:t> then travels to the marrow, where it binds to a specific receptor (EPOR) on the surface of </a:t>
            </a:r>
            <a:r>
              <a:rPr lang="en-US" dirty="0">
                <a:solidFill>
                  <a:srgbClr val="0070C0"/>
                </a:solidFill>
              </a:rPr>
              <a:t>committed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erythroid</a:t>
            </a:r>
            <a:r>
              <a:rPr lang="en-US" dirty="0"/>
              <a:t> precursors. Within hours, there is a detectable increase in (DNA) synthesis.</a:t>
            </a:r>
          </a:p>
          <a:p>
            <a:r>
              <a:rPr lang="en-US" dirty="0"/>
              <a:t>This is followed by </a:t>
            </a:r>
            <a:r>
              <a:rPr lang="en-US" dirty="0">
                <a:solidFill>
                  <a:srgbClr val="0070C0"/>
                </a:solidFill>
              </a:rPr>
              <a:t>proliferation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maturation</a:t>
            </a:r>
            <a:r>
              <a:rPr lang="en-US" dirty="0"/>
              <a:t> of committed stem cells to produce an increased number of new red blood cells. </a:t>
            </a:r>
          </a:p>
        </p:txBody>
      </p:sp>
    </p:spTree>
    <p:extLst>
      <p:ext uri="{BB962C8B-B14F-4D97-AF65-F5344CB8AC3E}">
        <p14:creationId xmlns:p14="http://schemas.microsoft.com/office/powerpoint/2010/main" val="911964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505200"/>
          </a:xfrm>
        </p:spPr>
        <p:txBody>
          <a:bodyPr/>
          <a:lstStyle/>
          <a:p>
            <a:r>
              <a:rPr lang="en-US" dirty="0"/>
              <a:t>The full marrow response takes several days. Given a sustained increase in erythropoietin stimulation, a rise in the reticulocyte index will not occur for 4-5 days and a detectable increase in hematocrit will take a week or more.</a:t>
            </a:r>
          </a:p>
        </p:txBody>
      </p:sp>
    </p:spTree>
    <p:extLst>
      <p:ext uri="{BB962C8B-B14F-4D97-AF65-F5344CB8AC3E}">
        <p14:creationId xmlns:p14="http://schemas.microsoft.com/office/powerpoint/2010/main" val="1217505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267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60093"/>
                </a:solidFill>
              </a:rPr>
              <a:t>Factors Influencing Erythropoietin Level </a:t>
            </a:r>
            <a:r>
              <a:rPr lang="en-US" dirty="0"/>
              <a:t>Although the erythropoietin response is primarily a function of </a:t>
            </a:r>
          </a:p>
          <a:p>
            <a:pPr marL="0" indent="0">
              <a:buNone/>
            </a:pPr>
            <a:r>
              <a:rPr lang="en-US" dirty="0"/>
              <a:t>1- the severity of </a:t>
            </a:r>
            <a:r>
              <a:rPr lang="en-US" dirty="0">
                <a:solidFill>
                  <a:srgbClr val="0070C0"/>
                </a:solidFill>
              </a:rPr>
              <a:t>anemia</a:t>
            </a:r>
            <a:r>
              <a:rPr lang="en-US" dirty="0"/>
              <a:t> or </a:t>
            </a:r>
            <a:r>
              <a:rPr lang="en-US" dirty="0">
                <a:solidFill>
                  <a:srgbClr val="0070C0"/>
                </a:solidFill>
              </a:rPr>
              <a:t>hypoxia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2- the </a:t>
            </a:r>
            <a:r>
              <a:rPr lang="en-US" dirty="0">
                <a:solidFill>
                  <a:srgbClr val="0070C0"/>
                </a:solidFill>
              </a:rPr>
              <a:t>erythroid marrow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08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3- Inflammatory cytokines</a:t>
            </a:r>
            <a:r>
              <a:rPr lang="en-US" dirty="0"/>
              <a:t>, play a role in regulating erythropoietin production. including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IL-1</a:t>
            </a:r>
            <a:r>
              <a:rPr lang="en-US" dirty="0"/>
              <a:t> 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interleukin-</a:t>
            </a:r>
            <a:r>
              <a:rPr lang="en-US" dirty="0"/>
              <a:t> 1)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IL-3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IL-4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IL-6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(TNF-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/>
              <a:t> ) Tumor Necrosis Factor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(PDC1F)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Platelet-Derived growth factor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Transforming Growth Factor B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5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All the circulating blood cells derive from </a:t>
            </a:r>
            <a:r>
              <a:rPr lang="en-US" sz="3600" dirty="0">
                <a:solidFill>
                  <a:srgbClr val="FF0000"/>
                </a:solidFill>
              </a:rPr>
              <a:t>pluripotent stem cells </a:t>
            </a:r>
            <a:r>
              <a:rPr lang="en-US" sz="3600" dirty="0"/>
              <a:t>in the marrow. </a:t>
            </a:r>
          </a:p>
          <a:p>
            <a:endParaRPr lang="en-US" sz="3600" dirty="0"/>
          </a:p>
          <a:p>
            <a:r>
              <a:rPr lang="en-US" sz="3600" dirty="0"/>
              <a:t>They divide into three main types.</a:t>
            </a:r>
          </a:p>
          <a:p>
            <a:endParaRPr lang="en-US" dirty="0"/>
          </a:p>
          <a:p>
            <a:pPr lvl="0"/>
            <a:r>
              <a:rPr lang="en-US" dirty="0">
                <a:solidFill>
                  <a:srgbClr val="C00000"/>
                </a:solidFill>
              </a:rPr>
              <a:t>Erythropoiesis</a:t>
            </a:r>
            <a:r>
              <a:rPr lang="en-US" dirty="0"/>
              <a:t>, is formation of RBC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Leucopoiesis </a:t>
            </a:r>
            <a:r>
              <a:rPr lang="en-US" dirty="0"/>
              <a:t>(myelopoiesis) is formation of WBC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Thrombopoiesis</a:t>
            </a:r>
            <a:r>
              <a:rPr lang="en-US" dirty="0"/>
              <a:t> is formation of platelets.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46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465138" indent="-465138">
              <a:buNone/>
            </a:pPr>
            <a:r>
              <a:rPr lang="en-US" dirty="0"/>
              <a:t>4- Therefore, with </a:t>
            </a:r>
            <a:r>
              <a:rPr lang="en-US" dirty="0">
                <a:solidFill>
                  <a:srgbClr val="D60093"/>
                </a:solidFill>
              </a:rPr>
              <a:t>aplastic anemia</a:t>
            </a:r>
            <a:r>
              <a:rPr lang="en-US" dirty="0"/>
              <a:t>, extremely high levels of serum erythropoietin reflect both an increased production and a decreased clearance, and therefore, a </a:t>
            </a:r>
            <a:r>
              <a:rPr lang="en-US" dirty="0">
                <a:solidFill>
                  <a:srgbClr val="0070C0"/>
                </a:solidFill>
              </a:rPr>
              <a:t>higher serum level.</a:t>
            </a:r>
            <a:endParaRPr lang="en-US" dirty="0"/>
          </a:p>
          <a:p>
            <a:pPr marL="406400" indent="-406400">
              <a:buNone/>
            </a:pPr>
            <a:r>
              <a:rPr lang="en-US" dirty="0"/>
              <a:t>5- In contrast, with </a:t>
            </a:r>
            <a:r>
              <a:rPr lang="en-US" dirty="0">
                <a:solidFill>
                  <a:srgbClr val="D60093"/>
                </a:solidFill>
              </a:rPr>
              <a:t>chronic hemolytic </a:t>
            </a:r>
            <a:r>
              <a:rPr lang="en-US" dirty="0" err="1">
                <a:solidFill>
                  <a:srgbClr val="D60093"/>
                </a:solidFill>
              </a:rPr>
              <a:t>anemias</a:t>
            </a:r>
            <a:r>
              <a:rPr lang="en-US" dirty="0"/>
              <a:t>, the expansion of marrow erythroid precursors results in a more rapid clearance of erythropoietin from circulation and, therefore, a </a:t>
            </a:r>
            <a:r>
              <a:rPr lang="en-US" dirty="0">
                <a:solidFill>
                  <a:srgbClr val="0070C0"/>
                </a:solidFill>
              </a:rPr>
              <a:t>lower serum level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784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465138" indent="-465138">
              <a:buNone/>
            </a:pPr>
            <a:r>
              <a:rPr lang="en-US" dirty="0"/>
              <a:t>6- Two other factors, </a:t>
            </a:r>
            <a:r>
              <a:rPr lang="en-US" dirty="0">
                <a:solidFill>
                  <a:srgbClr val="0070C0"/>
                </a:solidFill>
              </a:rPr>
              <a:t>angiotensin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II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insulin-like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growth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factor-I</a:t>
            </a:r>
            <a:r>
              <a:rPr lang="en-US" dirty="0"/>
              <a:t> (IGF- 1 )</a:t>
            </a:r>
          </a:p>
          <a:p>
            <a:pPr marL="465138" indent="-465138">
              <a:buNone/>
            </a:pPr>
            <a:endParaRPr lang="en-US" dirty="0"/>
          </a:p>
          <a:p>
            <a:pPr marL="465138" indent="-465138">
              <a:buNone/>
            </a:pPr>
            <a:r>
              <a:rPr lang="en-US" dirty="0"/>
              <a:t>7- Finally, </a:t>
            </a:r>
            <a:r>
              <a:rPr lang="en-US" dirty="0">
                <a:solidFill>
                  <a:srgbClr val="0070C0"/>
                </a:solidFill>
              </a:rPr>
              <a:t>direct suppression </a:t>
            </a:r>
            <a:r>
              <a:rPr lang="en-US" dirty="0"/>
              <a:t>of the erythroid marrow response is seen in patients receiving certain drugs (</a:t>
            </a:r>
            <a:r>
              <a:rPr lang="en-US" dirty="0">
                <a:solidFill>
                  <a:srgbClr val="00B050"/>
                </a:solidFill>
              </a:rPr>
              <a:t>chemotherapeutic</a:t>
            </a:r>
            <a:r>
              <a:rPr lang="en-US" dirty="0"/>
              <a:t> agents, </a:t>
            </a:r>
            <a:r>
              <a:rPr lang="en-US" dirty="0" err="1">
                <a:solidFill>
                  <a:srgbClr val="00B050"/>
                </a:solidFill>
              </a:rPr>
              <a:t>cyclosporin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/>
              <a:t>, and </a:t>
            </a:r>
            <a:r>
              <a:rPr lang="en-US" dirty="0">
                <a:solidFill>
                  <a:srgbClr val="00B050"/>
                </a:solidFill>
              </a:rPr>
              <a:t>theophylline</a:t>
            </a:r>
            <a:r>
              <a:rPr lang="en-US" dirty="0"/>
              <a:t>) or who are infected with human immunodeficiency virus (</a:t>
            </a:r>
            <a:r>
              <a:rPr lang="en-US" dirty="0">
                <a:solidFill>
                  <a:srgbClr val="00B050"/>
                </a:solidFill>
              </a:rPr>
              <a:t>HIV</a:t>
            </a:r>
            <a:r>
              <a:rPr lang="en-US" dirty="0"/>
              <a:t> ) .</a:t>
            </a:r>
          </a:p>
        </p:txBody>
      </p:sp>
    </p:spTree>
    <p:extLst>
      <p:ext uri="{BB962C8B-B14F-4D97-AF65-F5344CB8AC3E}">
        <p14:creationId xmlns:p14="http://schemas.microsoft.com/office/powerpoint/2010/main" val="77518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dirty="0"/>
              <a:t>1- </a:t>
            </a:r>
            <a:r>
              <a:rPr lang="en-US" sz="3600" dirty="0">
                <a:solidFill>
                  <a:srgbClr val="AE1264"/>
                </a:solidFill>
              </a:rPr>
              <a:t>Erythropoiesis</a:t>
            </a:r>
          </a:p>
          <a:p>
            <a:pPr marL="0" indent="0">
              <a:buNone/>
            </a:pPr>
            <a:r>
              <a:rPr lang="en-US" sz="3600" b="1" dirty="0"/>
              <a:t>     </a:t>
            </a:r>
            <a:r>
              <a:rPr lang="en-US" sz="3600" b="1" dirty="0">
                <a:solidFill>
                  <a:srgbClr val="00B050"/>
                </a:solidFill>
              </a:rPr>
              <a:t>ERYTHRON</a:t>
            </a:r>
          </a:p>
          <a:p>
            <a:r>
              <a:rPr lang="en-US" sz="3600" dirty="0"/>
              <a:t>Collectively, the </a:t>
            </a:r>
            <a:r>
              <a:rPr lang="en-US" sz="3600" dirty="0">
                <a:solidFill>
                  <a:srgbClr val="0070C0"/>
                </a:solidFill>
              </a:rPr>
              <a:t>progenitors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70C0"/>
                </a:solidFill>
              </a:rPr>
              <a:t>precursors</a:t>
            </a:r>
            <a:r>
              <a:rPr lang="en-US" sz="3600" dirty="0"/>
              <a:t>, and mature </a:t>
            </a:r>
            <a:r>
              <a:rPr lang="en-US" sz="3600" dirty="0">
                <a:solidFill>
                  <a:srgbClr val="0070C0"/>
                </a:solidFill>
              </a:rPr>
              <a:t>red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cells</a:t>
            </a:r>
            <a:r>
              <a:rPr lang="en-US" sz="3600" dirty="0"/>
              <a:t> make up an organ termed the </a:t>
            </a:r>
            <a:r>
              <a:rPr lang="en-US" sz="3600" dirty="0" err="1">
                <a:solidFill>
                  <a:srgbClr val="AE1264"/>
                </a:solidFill>
              </a:rPr>
              <a:t>erythron</a:t>
            </a:r>
            <a:r>
              <a:rPr lang="en-US" sz="3600" dirty="0"/>
              <a:t>, which arises from </a:t>
            </a:r>
            <a:r>
              <a:rPr lang="en-US" sz="3600" dirty="0">
                <a:solidFill>
                  <a:srgbClr val="FF0000"/>
                </a:solidFill>
              </a:rPr>
              <a:t>pluripotent hematopoietic stem cells</a:t>
            </a:r>
            <a:r>
              <a:rPr lang="en-US" sz="3600" dirty="0"/>
              <a:t>.</a:t>
            </a:r>
            <a:r>
              <a:rPr lang="en-US" sz="3600" dirty="0">
                <a:solidFill>
                  <a:srgbClr val="AE1264"/>
                </a:solidFill>
              </a:rPr>
              <a:t> </a:t>
            </a:r>
            <a:r>
              <a:rPr lang="en-US" sz="3600" dirty="0"/>
              <a:t>The most numerous are red cells. </a:t>
            </a:r>
          </a:p>
        </p:txBody>
      </p:sp>
    </p:spTree>
    <p:extLst>
      <p:ext uri="{BB962C8B-B14F-4D97-AF65-F5344CB8AC3E}">
        <p14:creationId xmlns:p14="http://schemas.microsoft.com/office/powerpoint/2010/main" val="288266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Erythropoiesis</a:t>
            </a:r>
          </a:p>
          <a:p>
            <a:pPr>
              <a:buNone/>
            </a:pPr>
            <a:r>
              <a:rPr lang="en-US" sz="3600" dirty="0"/>
              <a:t>Erythropoiesis passes from the </a:t>
            </a:r>
            <a:r>
              <a:rPr lang="en-US" sz="3600" dirty="0">
                <a:solidFill>
                  <a:srgbClr val="0070C0"/>
                </a:solidFill>
              </a:rPr>
              <a:t>pluripotent hematopoietic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stem cell </a:t>
            </a:r>
            <a:r>
              <a:rPr lang="en-US" sz="3600" dirty="0"/>
              <a:t>through the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 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       progenitor cells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         colony‐forming unit granulocyte</a:t>
            </a:r>
            <a:r>
              <a:rPr lang="en-US" dirty="0"/>
              <a:t>-</a:t>
            </a:r>
            <a:r>
              <a:rPr lang="en-US" dirty="0">
                <a:solidFill>
                  <a:srgbClr val="0070C0"/>
                </a:solidFill>
              </a:rPr>
              <a:t>erythroid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               burst‐forming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unit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erythroid</a:t>
            </a:r>
            <a:r>
              <a:rPr lang="en-US" dirty="0"/>
              <a:t> (BFUE) 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       CFU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erythroid</a:t>
            </a:r>
            <a:r>
              <a:rPr lang="en-US" dirty="0"/>
              <a:t>(CFUE).</a:t>
            </a:r>
            <a:r>
              <a:rPr lang="en-US" b="1" dirty="0"/>
              <a:t> </a:t>
            </a:r>
            <a:r>
              <a:rPr lang="en-US" i="1" dirty="0"/>
              <a:t>    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19600" y="2209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3276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95800" y="4191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5257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83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Each </a:t>
            </a:r>
            <a:r>
              <a:rPr lang="en-US" dirty="0">
                <a:solidFill>
                  <a:schemeClr val="accent1"/>
                </a:solidFill>
              </a:rPr>
              <a:t>committed erythroid stem cell (pronormoblast) </a:t>
            </a:r>
            <a:r>
              <a:rPr lang="en-US" dirty="0"/>
              <a:t>may give rise to up to an estimated 16 mature red blood cells, each </a:t>
            </a:r>
            <a:r>
              <a:rPr lang="en-US" dirty="0">
                <a:solidFill>
                  <a:schemeClr val="accent1"/>
                </a:solidFill>
              </a:rPr>
              <a:t>pronormoblast</a:t>
            </a:r>
            <a:r>
              <a:rPr lang="en-US" dirty="0"/>
              <a:t>, usually goes through four cell mitotic divisions to produce a total of 16   daughter cells.</a:t>
            </a:r>
            <a:endParaRPr lang="en-US" i="1" dirty="0"/>
          </a:p>
          <a:p>
            <a:pPr>
              <a:buNone/>
            </a:pPr>
            <a:r>
              <a:rPr lang="en-US" dirty="0"/>
              <a:t>The</a:t>
            </a:r>
            <a:r>
              <a:rPr lang="en-US" i="1" dirty="0"/>
              <a:t> </a:t>
            </a:r>
            <a:r>
              <a:rPr lang="en-US" dirty="0"/>
              <a:t>normal process of </a:t>
            </a:r>
            <a:r>
              <a:rPr lang="en-US" dirty="0">
                <a:solidFill>
                  <a:srgbClr val="FF0000"/>
                </a:solidFill>
              </a:rPr>
              <a:t>proliferation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maturation</a:t>
            </a:r>
            <a:r>
              <a:rPr lang="en-US" dirty="0"/>
              <a:t> lasts from 3 to 5 days, depending on the urgency of red blood cell needs of the circulating blood. </a:t>
            </a:r>
          </a:p>
        </p:txBody>
      </p:sp>
    </p:spTree>
    <p:extLst>
      <p:ext uri="{BB962C8B-B14F-4D97-AF65-F5344CB8AC3E}">
        <p14:creationId xmlns:p14="http://schemas.microsoft.com/office/powerpoint/2010/main" val="74351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181600" cy="5181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rgbClr val="CC00CC"/>
                </a:solidFill>
              </a:rPr>
              <a:t>1- The pronormoblast (or proerythroblast) </a:t>
            </a:r>
            <a:r>
              <a:rPr lang="en-US" sz="2400" dirty="0"/>
              <a:t>is the earliest stage in erythrocyte development. </a:t>
            </a:r>
          </a:p>
          <a:p>
            <a:pPr marL="0" lvl="0" indent="0">
              <a:buNone/>
            </a:pPr>
            <a:r>
              <a:rPr lang="en-US" sz="2400" dirty="0"/>
              <a:t>This pronormoblast is a fairly </a:t>
            </a:r>
          </a:p>
          <a:p>
            <a:pPr marL="346075" lvl="0" indent="-346075">
              <a:buNone/>
            </a:pPr>
            <a:r>
              <a:rPr lang="en-US" sz="2400" dirty="0"/>
              <a:t>__large cell, varying in diameter from 12 to 14 µm. </a:t>
            </a:r>
          </a:p>
          <a:p>
            <a:pPr marL="346075" lvl="0" indent="-346075">
              <a:buNone/>
            </a:pPr>
            <a:r>
              <a:rPr lang="en-US" sz="2400" dirty="0"/>
              <a:t>__The nucleus is prominent; it contains coarse chromatin and one or more nucleoli. </a:t>
            </a:r>
          </a:p>
          <a:p>
            <a:pPr marL="346075" lvl="0" indent="-346075">
              <a:buNone/>
            </a:pPr>
            <a:r>
              <a:rPr lang="en-US" sz="2400" dirty="0"/>
              <a:t>__When stained with Wright's stain, the cytoplasm is a deep blue and lacks inclusions and </a:t>
            </a:r>
          </a:p>
          <a:p>
            <a:pPr marL="346075" lvl="0" indent="-346075">
              <a:buNone/>
            </a:pPr>
            <a:r>
              <a:rPr lang="en-US" sz="2400" dirty="0"/>
              <a:t>__life span 0.8 day. </a:t>
            </a:r>
            <a:endParaRPr lang="ar-IQ" sz="2400" dirty="0"/>
          </a:p>
        </p:txBody>
      </p:sp>
      <p:pic>
        <p:nvPicPr>
          <p:cNvPr id="4" name="Picture 2" descr="Image result for pronormoblast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2"/>
          <a:stretch/>
        </p:blipFill>
        <p:spPr bwMode="auto">
          <a:xfrm>
            <a:off x="5334000" y="1219200"/>
            <a:ext cx="359771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6201" y="228600"/>
            <a:ext cx="8991599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b="1" dirty="0">
                <a:solidFill>
                  <a:srgbClr val="C00000"/>
                </a:solidFill>
              </a:rPr>
              <a:t>Stages of Erythrocyte Development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Usually six stages in the development of red blood cells are recognized.</a:t>
            </a:r>
          </a:p>
        </p:txBody>
      </p:sp>
    </p:spTree>
    <p:extLst>
      <p:ext uri="{BB962C8B-B14F-4D97-AF65-F5344CB8AC3E}">
        <p14:creationId xmlns:p14="http://schemas.microsoft.com/office/powerpoint/2010/main" val="109341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61621"/>
            <a:ext cx="495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0513" lvl="0" indent="-290513"/>
            <a:r>
              <a:rPr lang="en-US" sz="2400" b="1" dirty="0">
                <a:solidFill>
                  <a:srgbClr val="CC00CC"/>
                </a:solidFill>
              </a:rPr>
              <a:t>2- Basophilic normoblast (basophilic erythroblast).</a:t>
            </a:r>
            <a:r>
              <a:rPr lang="en-US" sz="2400" dirty="0">
                <a:solidFill>
                  <a:srgbClr val="CC00CC"/>
                </a:solidFill>
              </a:rPr>
              <a:t> </a:t>
            </a:r>
          </a:p>
          <a:p>
            <a:pPr marL="346075" lvl="0" indent="-346075"/>
            <a:r>
              <a:rPr lang="en-US" sz="2400" dirty="0"/>
              <a:t>__This cell may smaller than the pronormoblast, and </a:t>
            </a:r>
          </a:p>
          <a:p>
            <a:pPr marL="290513" lvl="0" indent="-290513"/>
            <a:r>
              <a:rPr lang="en-US" sz="2400" dirty="0"/>
              <a:t>__the chromatin of the nucleus is coarser. </a:t>
            </a:r>
          </a:p>
          <a:p>
            <a:pPr marL="290513" indent="-290513"/>
            <a:r>
              <a:rPr lang="en-US" sz="2400" dirty="0"/>
              <a:t>__The cytoplasm of the basophilic normoblast also stains a deep blue with Wright's stain and </a:t>
            </a:r>
          </a:p>
          <a:p>
            <a:pPr marL="290513" indent="-290513"/>
            <a:r>
              <a:rPr lang="en-US" sz="2400" dirty="0"/>
              <a:t>__life span 0.8 day. </a:t>
            </a:r>
          </a:p>
          <a:p>
            <a:pPr lvl="0"/>
            <a:endParaRPr lang="en-US" sz="2400" dirty="0">
              <a:solidFill>
                <a:srgbClr val="00B050"/>
              </a:solidFill>
            </a:endParaRPr>
          </a:p>
          <a:p>
            <a:pPr lvl="0"/>
            <a:r>
              <a:rPr lang="en-US" sz="2400" dirty="0"/>
              <a:t>What distinguishes this cell from the pronormoblast is the </a:t>
            </a:r>
            <a:r>
              <a:rPr lang="en-US" sz="2400" dirty="0">
                <a:solidFill>
                  <a:srgbClr val="FF0066"/>
                </a:solidFill>
              </a:rPr>
              <a:t>absence of nucleoli</a:t>
            </a:r>
            <a:r>
              <a:rPr lang="en-US" sz="2400" dirty="0"/>
              <a:t> in the nucleus</a:t>
            </a:r>
          </a:p>
        </p:txBody>
      </p:sp>
      <p:pic>
        <p:nvPicPr>
          <p:cNvPr id="1028" name="Picture 4" descr="Image result for Basophilic normoblast 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2"/>
          <a:stretch/>
        </p:blipFill>
        <p:spPr bwMode="auto">
          <a:xfrm>
            <a:off x="5334000" y="220683"/>
            <a:ext cx="3581400" cy="346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491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5943600" cy="5791200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CC00CC"/>
                </a:solidFill>
              </a:rPr>
              <a:t>3- Polychromatophilic normoblast (polychromic erythroblast</a:t>
            </a:r>
            <a:r>
              <a:rPr lang="en-US" dirty="0">
                <a:solidFill>
                  <a:srgbClr val="CC00CC"/>
                </a:solidFill>
              </a:rPr>
              <a:t>). </a:t>
            </a:r>
          </a:p>
          <a:p>
            <a:pPr marL="401638" lvl="0" indent="-401638">
              <a:buNone/>
            </a:pPr>
            <a:r>
              <a:rPr lang="en-US" dirty="0">
                <a:solidFill>
                  <a:srgbClr val="CC00CC"/>
                </a:solidFill>
              </a:rPr>
              <a:t>__</a:t>
            </a:r>
            <a:r>
              <a:rPr lang="en-US" dirty="0"/>
              <a:t>This cell is usually smaller than the previous two cell types, having a diameter of about 10 µm. </a:t>
            </a:r>
          </a:p>
          <a:p>
            <a:pPr marL="346075" lvl="0" indent="-346075">
              <a:buNone/>
            </a:pPr>
            <a:r>
              <a:rPr lang="en-US" dirty="0"/>
              <a:t>__This is the stage in which the </a:t>
            </a:r>
            <a:r>
              <a:rPr lang="en-US" dirty="0">
                <a:solidFill>
                  <a:srgbClr val="FF0000"/>
                </a:solidFill>
              </a:rPr>
              <a:t>hemoglobin</a:t>
            </a:r>
            <a:r>
              <a:rPr lang="en-US" dirty="0"/>
              <a:t> appears for the first time in the cytoplasm and </a:t>
            </a:r>
          </a:p>
          <a:p>
            <a:pPr marL="0" lvl="0" indent="0">
              <a:buNone/>
            </a:pPr>
            <a:r>
              <a:rPr lang="en-US" dirty="0"/>
              <a:t>__life span 1.3 days. </a:t>
            </a:r>
          </a:p>
        </p:txBody>
      </p:sp>
      <p:pic>
        <p:nvPicPr>
          <p:cNvPr id="4100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6"/>
          <a:stretch/>
        </p:blipFill>
        <p:spPr bwMode="auto">
          <a:xfrm>
            <a:off x="5943600" y="994954"/>
            <a:ext cx="3048000" cy="273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86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5943600" cy="57912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It can be easily distinguished from the basophilic normoblast by two major changes. </a:t>
            </a:r>
          </a:p>
          <a:p>
            <a:pPr marL="692150" lvl="0" indent="-692150">
              <a:buNone/>
            </a:pPr>
            <a:r>
              <a:rPr lang="en-US" dirty="0">
                <a:solidFill>
                  <a:srgbClr val="00B050"/>
                </a:solidFill>
              </a:rPr>
              <a:t>First</a:t>
            </a:r>
            <a:r>
              <a:rPr lang="en-US" dirty="0"/>
              <a:t>, the </a:t>
            </a:r>
            <a:r>
              <a:rPr lang="en-US" dirty="0">
                <a:solidFill>
                  <a:srgbClr val="0070C0"/>
                </a:solidFill>
              </a:rPr>
              <a:t>nucleus</a:t>
            </a:r>
            <a:r>
              <a:rPr lang="en-US" dirty="0"/>
              <a:t>! Is much more condensed and stains much darker. </a:t>
            </a:r>
          </a:p>
          <a:p>
            <a:pPr marL="803275" lvl="0" indent="-803275">
              <a:buNone/>
            </a:pPr>
            <a:r>
              <a:rPr lang="en-US" dirty="0">
                <a:solidFill>
                  <a:srgbClr val="00B050"/>
                </a:solidFill>
              </a:rPr>
              <a:t>Second</a:t>
            </a:r>
            <a:r>
              <a:rPr lang="en-US" dirty="0"/>
              <a:t>, the </a:t>
            </a:r>
            <a:r>
              <a:rPr lang="en-US" dirty="0">
                <a:solidFill>
                  <a:srgbClr val="0070C0"/>
                </a:solidFill>
              </a:rPr>
              <a:t>cytoplasm</a:t>
            </a:r>
            <a:r>
              <a:rPr lang="en-US" dirty="0"/>
              <a:t> is no longer deep blue but appears much paler and shows a variable mixture of </a:t>
            </a:r>
            <a:r>
              <a:rPr lang="en-US" dirty="0">
                <a:solidFill>
                  <a:srgbClr val="FF0000"/>
                </a:solidFill>
              </a:rPr>
              <a:t>pink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, when stained with Wright's stain. </a:t>
            </a:r>
          </a:p>
        </p:txBody>
      </p:sp>
      <p:pic>
        <p:nvPicPr>
          <p:cNvPr id="4100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6"/>
          <a:stretch/>
        </p:blipFill>
        <p:spPr bwMode="auto">
          <a:xfrm>
            <a:off x="5943600" y="994954"/>
            <a:ext cx="3048000" cy="273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0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3819</TotalTime>
  <Words>1151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Erythropoiesis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Erythropoiesis</dc:title>
  <dc:creator>DR.Ahmed Saker 2o1O</dc:creator>
  <cp:lastModifiedBy>KAWA IT</cp:lastModifiedBy>
  <cp:revision>205</cp:revision>
  <dcterms:created xsi:type="dcterms:W3CDTF">2018-02-17T13:01:35Z</dcterms:created>
  <dcterms:modified xsi:type="dcterms:W3CDTF">2023-05-15T17:37:16Z</dcterms:modified>
</cp:coreProperties>
</file>