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5" r:id="rId3"/>
    <p:sldId id="338" r:id="rId4"/>
    <p:sldId id="336" r:id="rId5"/>
    <p:sldId id="260" r:id="rId6"/>
    <p:sldId id="304" r:id="rId7"/>
    <p:sldId id="261" r:id="rId8"/>
    <p:sldId id="263" r:id="rId9"/>
    <p:sldId id="313" r:id="rId10"/>
    <p:sldId id="264" r:id="rId11"/>
    <p:sldId id="314" r:id="rId12"/>
    <p:sldId id="265" r:id="rId13"/>
    <p:sldId id="315" r:id="rId14"/>
    <p:sldId id="266" r:id="rId15"/>
    <p:sldId id="316" r:id="rId16"/>
    <p:sldId id="283" r:id="rId17"/>
    <p:sldId id="284" r:id="rId18"/>
    <p:sldId id="317" r:id="rId19"/>
    <p:sldId id="285" r:id="rId20"/>
    <p:sldId id="286" r:id="rId21"/>
    <p:sldId id="287" r:id="rId22"/>
    <p:sldId id="288" r:id="rId23"/>
    <p:sldId id="330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CC0066"/>
    <a:srgbClr val="AE1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8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5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6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1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3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2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5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2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7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1C4F8-F9A0-4B27-85C6-DF6B0A8BB25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7CA54-C3F6-465A-9931-E68A06CA1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0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AE1264"/>
                </a:solidFill>
              </a:rPr>
              <a:t>Red blood Cell Inclusions &amp; Shapes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9392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41228" cy="35857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Heinz Bodies</a:t>
            </a:r>
          </a:p>
          <a:p>
            <a:r>
              <a:rPr lang="en-US" dirty="0"/>
              <a:t>Heinz bodies are composed of </a:t>
            </a:r>
            <a:r>
              <a:rPr lang="en-US" dirty="0">
                <a:solidFill>
                  <a:srgbClr val="0070C0"/>
                </a:solidFill>
              </a:rPr>
              <a:t>denatured proteins</a:t>
            </a:r>
            <a:r>
              <a:rPr lang="en-US" dirty="0"/>
              <a:t>, primarily hemoglobin, that form in red cells as a result of chemical insult; </a:t>
            </a:r>
          </a:p>
          <a:p>
            <a:r>
              <a:rPr lang="en-US" dirty="0"/>
              <a:t>in hereditary defects of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hexose monophosphate shunt</a:t>
            </a:r>
            <a:r>
              <a:rPr lang="en-US" dirty="0"/>
              <a:t>; </a:t>
            </a:r>
          </a:p>
          <a:p>
            <a:r>
              <a:rPr lang="en-US" dirty="0"/>
              <a:t>in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thalassemia</a:t>
            </a:r>
            <a:r>
              <a:rPr lang="en-US" dirty="0"/>
              <a:t>. </a:t>
            </a:r>
          </a:p>
        </p:txBody>
      </p:sp>
      <p:pic>
        <p:nvPicPr>
          <p:cNvPr id="5126" name="Picture 6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57" r="36540" b="34571"/>
          <a:stretch/>
        </p:blipFill>
        <p:spPr bwMode="auto">
          <a:xfrm>
            <a:off x="6193382" y="2514600"/>
            <a:ext cx="2417808" cy="114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8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41228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Heinz bodies are readily visible in red cells stained </a:t>
            </a:r>
            <a:r>
              <a:rPr lang="en-US" sz="4000" dirty="0" err="1">
                <a:solidFill>
                  <a:srgbClr val="0070C0"/>
                </a:solidFill>
              </a:rPr>
              <a:t>supravitally</a:t>
            </a:r>
            <a:r>
              <a:rPr lang="en-US" sz="4000" dirty="0"/>
              <a:t> with </a:t>
            </a:r>
            <a:r>
              <a:rPr lang="en-US" sz="4000" dirty="0">
                <a:solidFill>
                  <a:srgbClr val="0070C0"/>
                </a:solidFill>
              </a:rPr>
              <a:t>brilliant cresyl blue </a:t>
            </a:r>
            <a:r>
              <a:rPr lang="en-US" sz="4000" dirty="0"/>
              <a:t>or </a:t>
            </a:r>
            <a:r>
              <a:rPr lang="en-US" sz="4000" dirty="0">
                <a:solidFill>
                  <a:srgbClr val="0070C0"/>
                </a:solidFill>
              </a:rPr>
              <a:t>crystal violet</a:t>
            </a:r>
            <a:r>
              <a:rPr lang="en-US" sz="4000" dirty="0"/>
              <a:t>.</a:t>
            </a:r>
          </a:p>
        </p:txBody>
      </p:sp>
      <p:pic>
        <p:nvPicPr>
          <p:cNvPr id="5126" name="Picture 6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57" r="36540" b="34571"/>
          <a:stretch/>
        </p:blipFill>
        <p:spPr bwMode="auto">
          <a:xfrm>
            <a:off x="6171610" y="2431868"/>
            <a:ext cx="2417808" cy="114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922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399"/>
            <a:ext cx="8229600" cy="37338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00B050"/>
                </a:solidFill>
              </a:rPr>
              <a:t>Hemoglobin H Inclusions</a:t>
            </a:r>
          </a:p>
          <a:p>
            <a:r>
              <a:rPr lang="en-US" dirty="0"/>
              <a:t>Hemoglobin H is composed of </a:t>
            </a:r>
            <a:r>
              <a:rPr lang="en-US" dirty="0">
                <a:solidFill>
                  <a:srgbClr val="FF0000"/>
                </a:solidFill>
              </a:rPr>
              <a:t>β4</a:t>
            </a:r>
            <a:r>
              <a:rPr lang="en-US" dirty="0"/>
              <a:t> tetramers, indicating that </a:t>
            </a:r>
            <a:r>
              <a:rPr lang="en-US" i="1" dirty="0"/>
              <a:t>β </a:t>
            </a:r>
            <a:r>
              <a:rPr lang="en-US" dirty="0"/>
              <a:t>chains are present in excess as a result of impaired </a:t>
            </a:r>
            <a:r>
              <a:rPr lang="en-US" i="1" dirty="0"/>
              <a:t>α</a:t>
            </a:r>
            <a:r>
              <a:rPr lang="en-US" dirty="0"/>
              <a:t>-chain production. Exposure to brilliant cresyl blue, methylene blue, or new methylene blue, results in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denaturation</a:t>
            </a:r>
            <a:r>
              <a:rPr lang="en-US" dirty="0"/>
              <a:t>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precipitation</a:t>
            </a:r>
            <a:r>
              <a:rPr lang="en-US" dirty="0"/>
              <a:t> of abnormal hemoglobin. </a:t>
            </a:r>
          </a:p>
        </p:txBody>
      </p:sp>
    </p:spTree>
    <p:extLst>
      <p:ext uri="{BB962C8B-B14F-4D97-AF65-F5344CB8AC3E}">
        <p14:creationId xmlns:p14="http://schemas.microsoft.com/office/powerpoint/2010/main" val="36332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229600" cy="2667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These changes are seen most frequently in </a:t>
            </a:r>
            <a:r>
              <a:rPr lang="en-US" sz="3600" i="1" dirty="0">
                <a:solidFill>
                  <a:srgbClr val="0070C0"/>
                </a:solidFill>
              </a:rPr>
              <a:t>α</a:t>
            </a:r>
            <a:r>
              <a:rPr lang="en-US" sz="3600" dirty="0">
                <a:solidFill>
                  <a:srgbClr val="0070C0"/>
                </a:solidFill>
              </a:rPr>
              <a:t>-thalassemia</a:t>
            </a:r>
            <a:r>
              <a:rPr lang="en-US" sz="3600" dirty="0"/>
              <a:t> but in rare patients with primary </a:t>
            </a:r>
            <a:r>
              <a:rPr lang="en-US" sz="3600" dirty="0">
                <a:solidFill>
                  <a:srgbClr val="0070C0"/>
                </a:solidFill>
              </a:rPr>
              <a:t>myelofibrosis</a:t>
            </a:r>
            <a:r>
              <a:rPr lang="en-US" sz="3600" dirty="0"/>
              <a:t> who develop acquired hemoglobin H disease.</a:t>
            </a:r>
          </a:p>
        </p:txBody>
      </p:sp>
    </p:spTree>
    <p:extLst>
      <p:ext uri="{BB962C8B-B14F-4D97-AF65-F5344CB8AC3E}">
        <p14:creationId xmlns:p14="http://schemas.microsoft.com/office/powerpoint/2010/main" val="215382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9" t="36172" r="31170" b="22343"/>
          <a:stretch/>
        </p:blipFill>
        <p:spPr bwMode="auto">
          <a:xfrm>
            <a:off x="6694124" y="4191000"/>
            <a:ext cx="2221276" cy="253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rgbClr val="00B050"/>
                </a:solidFill>
              </a:rPr>
              <a:t>Siderosomes and Pappenheimer Bodies</a:t>
            </a:r>
          </a:p>
          <a:p>
            <a:r>
              <a:rPr lang="en-US" sz="3500" dirty="0"/>
              <a:t>Normal or pathologic red cells in blood containing </a:t>
            </a:r>
            <a:r>
              <a:rPr lang="en-US" sz="3500" dirty="0">
                <a:solidFill>
                  <a:srgbClr val="00B050"/>
                </a:solidFill>
              </a:rPr>
              <a:t>siderosomes</a:t>
            </a:r>
            <a:r>
              <a:rPr lang="en-US" sz="3500" dirty="0"/>
              <a:t> (iron bodies) usually are </a:t>
            </a:r>
            <a:r>
              <a:rPr lang="en-US" sz="3500" dirty="0">
                <a:solidFill>
                  <a:srgbClr val="C00000"/>
                </a:solidFill>
              </a:rPr>
              <a:t>reticulocytes</a:t>
            </a:r>
            <a:r>
              <a:rPr lang="en-US" sz="3500" dirty="0"/>
              <a:t>. Electron microscopy shows that many of </a:t>
            </a:r>
            <a:r>
              <a:rPr lang="en-US" sz="3500" dirty="0">
                <a:solidFill>
                  <a:srgbClr val="00B050"/>
                </a:solidFill>
              </a:rPr>
              <a:t>siderosomes</a:t>
            </a:r>
            <a:r>
              <a:rPr lang="en-US" sz="3500" dirty="0"/>
              <a:t> bodies are </a:t>
            </a:r>
            <a:r>
              <a:rPr lang="en-US" sz="3500" dirty="0">
                <a:solidFill>
                  <a:srgbClr val="FF0000"/>
                </a:solidFill>
              </a:rPr>
              <a:t>mitochondria</a:t>
            </a:r>
            <a:r>
              <a:rPr lang="en-US" sz="3500" dirty="0"/>
              <a:t> containing </a:t>
            </a:r>
            <a:r>
              <a:rPr lang="en-US" sz="3500" dirty="0">
                <a:solidFill>
                  <a:srgbClr val="0070C0"/>
                </a:solidFill>
              </a:rPr>
              <a:t>ferruginous</a:t>
            </a:r>
            <a:r>
              <a:rPr lang="en-US" sz="3500" dirty="0"/>
              <a:t> </a:t>
            </a:r>
            <a:r>
              <a:rPr lang="en-US" sz="3500" dirty="0">
                <a:solidFill>
                  <a:srgbClr val="0070C0"/>
                </a:solidFill>
              </a:rPr>
              <a:t>micelles</a:t>
            </a:r>
            <a:r>
              <a:rPr lang="en-US" sz="3500" dirty="0"/>
              <a:t> rather than the </a:t>
            </a:r>
            <a:r>
              <a:rPr lang="en-US" sz="3500" dirty="0">
                <a:solidFill>
                  <a:srgbClr val="D60093"/>
                </a:solidFill>
              </a:rPr>
              <a:t>ferritin</a:t>
            </a:r>
            <a:r>
              <a:rPr lang="en-US" sz="3500" dirty="0"/>
              <a:t> </a:t>
            </a:r>
            <a:r>
              <a:rPr lang="en-US" sz="3500" dirty="0">
                <a:solidFill>
                  <a:srgbClr val="D60093"/>
                </a:solidFill>
              </a:rPr>
              <a:t>aggregates</a:t>
            </a:r>
            <a:r>
              <a:rPr lang="en-US" sz="3500" dirty="0"/>
              <a:t> characterizing normal siderocytes.</a:t>
            </a:r>
          </a:p>
          <a:p>
            <a:r>
              <a:rPr lang="en-US" sz="3500" dirty="0" err="1">
                <a:solidFill>
                  <a:srgbClr val="0070C0"/>
                </a:solidFill>
              </a:rPr>
              <a:t>Siderosomes</a:t>
            </a:r>
            <a:r>
              <a:rPr lang="en-US" sz="3500" dirty="0"/>
              <a:t> may contain degenerating </a:t>
            </a:r>
            <a:r>
              <a:rPr lang="en-US" sz="3500" dirty="0">
                <a:solidFill>
                  <a:srgbClr val="FF0000"/>
                </a:solidFill>
              </a:rPr>
              <a:t>mitochondria</a:t>
            </a:r>
            <a:r>
              <a:rPr lang="en-US" sz="3500" dirty="0"/>
              <a:t>, </a:t>
            </a:r>
            <a:r>
              <a:rPr lang="en-US" sz="3500" dirty="0">
                <a:solidFill>
                  <a:srgbClr val="FF0000"/>
                </a:solidFill>
              </a:rPr>
              <a:t>ribosomes</a:t>
            </a:r>
            <a:r>
              <a:rPr lang="en-US" sz="3500" dirty="0"/>
              <a:t>, and                              other cellular remnants.</a:t>
            </a:r>
          </a:p>
        </p:txBody>
      </p:sp>
    </p:spTree>
    <p:extLst>
      <p:ext uri="{BB962C8B-B14F-4D97-AF65-F5344CB8AC3E}">
        <p14:creationId xmlns:p14="http://schemas.microsoft.com/office/powerpoint/2010/main" val="2128554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2766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Electron microscopy of </a:t>
            </a:r>
            <a:r>
              <a:rPr lang="en-US" sz="3600" dirty="0">
                <a:solidFill>
                  <a:srgbClr val="00B050"/>
                </a:solidFill>
              </a:rPr>
              <a:t>Pappenheimer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B050"/>
                </a:solidFill>
              </a:rPr>
              <a:t>bodies</a:t>
            </a:r>
            <a:r>
              <a:rPr lang="en-US" sz="3600" dirty="0"/>
              <a:t> shows that the </a:t>
            </a:r>
            <a:r>
              <a:rPr lang="en-US" sz="3600" dirty="0">
                <a:solidFill>
                  <a:srgbClr val="D60093"/>
                </a:solidFill>
              </a:rPr>
              <a:t>iron</a:t>
            </a:r>
            <a:r>
              <a:rPr lang="en-US" sz="3600" dirty="0"/>
              <a:t> often is contained within a</a:t>
            </a:r>
            <a:r>
              <a:rPr lang="ar-JO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lysosome</a:t>
            </a:r>
            <a:r>
              <a:rPr lang="en-US" sz="3600" dirty="0"/>
              <a:t>, ferritin aggregates, or mitochondria or </a:t>
            </a:r>
            <a:r>
              <a:rPr lang="en-US" sz="3600" dirty="0">
                <a:solidFill>
                  <a:srgbClr val="FF0000"/>
                </a:solidFill>
              </a:rPr>
              <a:t>phagosomes</a:t>
            </a:r>
            <a:r>
              <a:rPr lang="en-US" sz="3600" dirty="0"/>
              <a:t> containing aggregated ferritin.</a:t>
            </a:r>
          </a:p>
        </p:txBody>
      </p:sp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9" t="36172" r="31170" b="22343"/>
          <a:stretch/>
        </p:blipFill>
        <p:spPr bwMode="auto">
          <a:xfrm>
            <a:off x="5703523" y="3688096"/>
            <a:ext cx="2307015" cy="26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800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C0066"/>
                </a:solidFill>
              </a:rPr>
              <a:t>Structure And Shape Of Erythrocytes </a:t>
            </a:r>
          </a:p>
          <a:p>
            <a:r>
              <a:rPr lang="en-US" dirty="0"/>
              <a:t>The normal resting shape of the erythrocyte is a </a:t>
            </a:r>
            <a:r>
              <a:rPr lang="en-US" dirty="0">
                <a:solidFill>
                  <a:srgbClr val="D60093"/>
                </a:solidFill>
              </a:rPr>
              <a:t>biconcave</a:t>
            </a:r>
            <a:r>
              <a:rPr lang="en-US" dirty="0"/>
              <a:t> </a:t>
            </a:r>
            <a:r>
              <a:rPr lang="en-US" dirty="0">
                <a:solidFill>
                  <a:srgbClr val="D60093"/>
                </a:solidFill>
              </a:rPr>
              <a:t>disc</a:t>
            </a:r>
            <a:r>
              <a:rPr lang="en-US" dirty="0"/>
              <a:t>. </a:t>
            </a:r>
          </a:p>
          <a:p>
            <a:r>
              <a:rPr lang="en-US" dirty="0"/>
              <a:t>Variations in the shape and dimensions of the red cell are useful</a:t>
            </a:r>
          </a:p>
        </p:txBody>
      </p:sp>
    </p:spTree>
    <p:extLst>
      <p:ext uri="{BB962C8B-B14F-4D97-AF65-F5344CB8AC3E}">
        <p14:creationId xmlns:p14="http://schemas.microsoft.com/office/powerpoint/2010/main" val="411929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867400" cy="5646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Spherocytes and </a:t>
            </a:r>
            <a:r>
              <a:rPr lang="en-US" b="1" i="1" dirty="0" err="1">
                <a:solidFill>
                  <a:srgbClr val="00B050"/>
                </a:solidFill>
              </a:rPr>
              <a:t>Stomatocytes</a:t>
            </a:r>
            <a:endParaRPr lang="en-US" b="1" i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D60093"/>
                </a:solidFill>
              </a:rPr>
              <a:t>Spherocytes</a:t>
            </a:r>
            <a:r>
              <a:rPr lang="en-US" dirty="0"/>
              <a:t> represent red cells, with the most decreased SA:V ratio seen in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hereditary spherocytosis,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immune hemolytic anemia, stored blood,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Heinz body hemolytic anemia, and caused by cell fragmentation. </a:t>
            </a:r>
          </a:p>
        </p:txBody>
      </p:sp>
    </p:spTree>
    <p:extLst>
      <p:ext uri="{BB962C8B-B14F-4D97-AF65-F5344CB8AC3E}">
        <p14:creationId xmlns:p14="http://schemas.microsoft.com/office/powerpoint/2010/main" val="380375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5486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D60093"/>
                </a:solidFill>
              </a:rPr>
              <a:t>Stomatocytes</a:t>
            </a:r>
            <a:r>
              <a:rPr lang="en-US" b="1" dirty="0">
                <a:solidFill>
                  <a:srgbClr val="D60093"/>
                </a:solidFill>
              </a:rPr>
              <a:t> (</a:t>
            </a:r>
            <a:r>
              <a:rPr lang="en-US" dirty="0"/>
              <a:t>mouth-like</a:t>
            </a:r>
            <a:r>
              <a:rPr lang="en-US" b="1" dirty="0">
                <a:solidFill>
                  <a:srgbClr val="D60093"/>
                </a:solidFill>
              </a:rPr>
              <a:t>)</a:t>
            </a:r>
            <a:r>
              <a:rPr lang="en-US" dirty="0"/>
              <a:t> are seen in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hereditary </a:t>
            </a:r>
            <a:r>
              <a:rPr lang="en-US" dirty="0" err="1"/>
              <a:t>stomatocytosis</a:t>
            </a:r>
            <a:r>
              <a:rPr lang="en-US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hereditary spherocytosis,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alcoholism,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cirrhosis, obstructive liver disease,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erythrocyte sodium pump defects.                                      As a result, they are less deformable and more </a:t>
            </a:r>
            <a:r>
              <a:rPr lang="en-US" dirty="0">
                <a:solidFill>
                  <a:srgbClr val="D60093"/>
                </a:solidFill>
              </a:rPr>
              <a:t>osmotically fragile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759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609600"/>
            <a:ext cx="6172199" cy="6095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</a:rPr>
              <a:t>Elliptocytes</a:t>
            </a:r>
            <a:r>
              <a:rPr lang="en-US" b="1" dirty="0">
                <a:solidFill>
                  <a:srgbClr val="00B050"/>
                </a:solidFill>
              </a:rPr>
              <a:t> (</a:t>
            </a:r>
            <a:r>
              <a:rPr lang="en-US" dirty="0"/>
              <a:t>oval cells</a:t>
            </a:r>
            <a:r>
              <a:rPr lang="en-US" b="1" dirty="0">
                <a:solidFill>
                  <a:srgbClr val="00B050"/>
                </a:solidFill>
              </a:rPr>
              <a:t>)</a:t>
            </a:r>
          </a:p>
          <a:p>
            <a:r>
              <a:rPr lang="en-US" dirty="0"/>
              <a:t>In normal subjects, elliptical cells usually less than 1 percent of the erythrocytes. </a:t>
            </a:r>
          </a:p>
          <a:p>
            <a:r>
              <a:rPr lang="en-US" dirty="0"/>
              <a:t>In various pathologic situations, the number of elliptocytes can increase to 10 or 50 percent.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/>
              <a:t>Elliptocytes</a:t>
            </a:r>
            <a:r>
              <a:rPr lang="en-US" dirty="0"/>
              <a:t> are seen in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hereditary </a:t>
            </a:r>
            <a:r>
              <a:rPr lang="en-US" dirty="0" err="1"/>
              <a:t>elliptocytosis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thalassemia,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iron deficiency,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megaloblastic anemia. </a:t>
            </a:r>
          </a:p>
        </p:txBody>
      </p:sp>
    </p:spTree>
    <p:extLst>
      <p:ext uri="{BB962C8B-B14F-4D97-AF65-F5344CB8AC3E}">
        <p14:creationId xmlns:p14="http://schemas.microsoft.com/office/powerpoint/2010/main" val="292515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The principles of </a:t>
            </a:r>
            <a:r>
              <a:rPr lang="en-US" sz="4400" dirty="0">
                <a:solidFill>
                  <a:srgbClr val="FF0000"/>
                </a:solidFill>
              </a:rPr>
              <a:t>laboratory hematologic diagnosis</a:t>
            </a:r>
            <a:r>
              <a:rPr lang="en-US" sz="4400" dirty="0"/>
              <a:t> is the </a:t>
            </a:r>
            <a:r>
              <a:rPr lang="en-US" sz="4400" dirty="0">
                <a:solidFill>
                  <a:srgbClr val="0070C0"/>
                </a:solidFill>
              </a:rPr>
              <a:t>complete blood count </a:t>
            </a:r>
            <a:r>
              <a:rPr lang="en-US" sz="4400" dirty="0"/>
              <a:t>and review of the </a:t>
            </a:r>
            <a:r>
              <a:rPr lang="en-US" sz="4400" dirty="0">
                <a:solidFill>
                  <a:srgbClr val="0070C0"/>
                </a:solidFill>
              </a:rPr>
              <a:t>peripheral smear</a:t>
            </a:r>
            <a:r>
              <a:rPr lang="en-US" sz="4400" dirty="0"/>
              <a:t>. </a:t>
            </a:r>
          </a:p>
          <a:p>
            <a:r>
              <a:rPr lang="en-US" sz="4400" dirty="0"/>
              <a:t>In patients with </a:t>
            </a:r>
            <a:r>
              <a:rPr lang="en-US" sz="4400" dirty="0">
                <a:solidFill>
                  <a:srgbClr val="FF0000"/>
                </a:solidFill>
              </a:rPr>
              <a:t>anemia</a:t>
            </a:r>
            <a:r>
              <a:rPr lang="en-US" sz="4400" dirty="0"/>
              <a:t>, the </a:t>
            </a:r>
            <a:r>
              <a:rPr lang="en-US" sz="4400" dirty="0">
                <a:solidFill>
                  <a:srgbClr val="D60093"/>
                </a:solidFill>
              </a:rPr>
              <a:t>peripheral smear </a:t>
            </a:r>
            <a:r>
              <a:rPr lang="en-US" sz="4400" dirty="0"/>
              <a:t>permits interpretation of diagnostically significant red blood cell (RBC) findings. </a:t>
            </a:r>
          </a:p>
        </p:txBody>
      </p:sp>
    </p:spTree>
    <p:extLst>
      <p:ext uri="{BB962C8B-B14F-4D97-AF65-F5344CB8AC3E}">
        <p14:creationId xmlns:p14="http://schemas.microsoft.com/office/powerpoint/2010/main" val="473264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5364163" cy="57245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Acanthocytes and Echinocyte      (Bur red cells)</a:t>
            </a:r>
          </a:p>
          <a:p>
            <a:r>
              <a:rPr lang="en-US" dirty="0"/>
              <a:t>The </a:t>
            </a:r>
            <a:r>
              <a:rPr lang="en-US" dirty="0" err="1">
                <a:solidFill>
                  <a:srgbClr val="D60093"/>
                </a:solidFill>
              </a:rPr>
              <a:t>acanthocyte</a:t>
            </a:r>
            <a:r>
              <a:rPr lang="en-US" dirty="0"/>
              <a:t> is irregularly shaped, with two to 10 spicules of variable length and diameter. The bases of the spicules on the </a:t>
            </a:r>
            <a:r>
              <a:rPr lang="en-US" dirty="0" err="1">
                <a:solidFill>
                  <a:srgbClr val="0070C0"/>
                </a:solidFill>
              </a:rPr>
              <a:t>acanthocyte</a:t>
            </a:r>
            <a:r>
              <a:rPr lang="en-US" dirty="0"/>
              <a:t> are of varying diameters, unlike the spicules on </a:t>
            </a:r>
            <a:r>
              <a:rPr lang="en-US" dirty="0" err="1">
                <a:solidFill>
                  <a:srgbClr val="0070C0"/>
                </a:solidFill>
              </a:rPr>
              <a:t>echinocytes</a:t>
            </a:r>
            <a:r>
              <a:rPr lang="en-US" dirty="0"/>
              <a:t>, which have remarkably uniform dimensions. </a:t>
            </a:r>
          </a:p>
          <a:p>
            <a:r>
              <a:rPr lang="en-US" dirty="0" err="1"/>
              <a:t>Acanthocytes</a:t>
            </a:r>
            <a:r>
              <a:rPr lang="en-US" dirty="0"/>
              <a:t> are seen in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neuroacanthocytosis</a:t>
            </a:r>
            <a:r>
              <a:rPr lang="en-US" dirty="0"/>
              <a:t> and in 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betalipoproteinemia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4753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6705600" cy="5562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Target Cells (</a:t>
            </a:r>
            <a:r>
              <a:rPr lang="en-US" sz="2800" b="1" dirty="0" err="1">
                <a:solidFill>
                  <a:srgbClr val="00B050"/>
                </a:solidFill>
              </a:rPr>
              <a:t>Codocytes</a:t>
            </a:r>
            <a:r>
              <a:rPr lang="en-US" sz="2800" b="1" dirty="0">
                <a:solidFill>
                  <a:srgbClr val="00B050"/>
                </a:solidFill>
              </a:rPr>
              <a:t>)</a:t>
            </a:r>
          </a:p>
          <a:p>
            <a:r>
              <a:rPr lang="en-US" sz="2800" dirty="0"/>
              <a:t>increased membrane SA:V ratio results in target cells and are </a:t>
            </a:r>
            <a:r>
              <a:rPr lang="en-US" sz="2800" dirty="0">
                <a:solidFill>
                  <a:srgbClr val="0070C0"/>
                </a:solidFill>
              </a:rPr>
              <a:t>osmotically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resistant</a:t>
            </a:r>
            <a:r>
              <a:rPr lang="en-US" sz="2800" dirty="0"/>
              <a:t>. Target cells may be seen in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obstructive liver disease,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hemoglobinopathies (S and C),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thalassemia,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iron deficiency,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Post-splenectomy,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lecithin cholesterol </a:t>
            </a:r>
            <a:r>
              <a:rPr lang="en-US" sz="2800" dirty="0" err="1"/>
              <a:t>acetyltransferase</a:t>
            </a:r>
            <a:r>
              <a:rPr lang="en-US" sz="2800" dirty="0"/>
              <a:t> deficiency. </a:t>
            </a:r>
          </a:p>
        </p:txBody>
      </p:sp>
    </p:spTree>
    <p:extLst>
      <p:ext uri="{BB962C8B-B14F-4D97-AF65-F5344CB8AC3E}">
        <p14:creationId xmlns:p14="http://schemas.microsoft.com/office/powerpoint/2010/main" val="1338404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5943600" cy="6172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Sickle Cells (</a:t>
            </a:r>
            <a:r>
              <a:rPr lang="en-US" b="1" dirty="0" err="1">
                <a:solidFill>
                  <a:srgbClr val="00B050"/>
                </a:solidFill>
              </a:rPr>
              <a:t>Drepanocytes</a:t>
            </a:r>
            <a:r>
              <a:rPr lang="en-US" b="1" dirty="0">
                <a:solidFill>
                  <a:srgbClr val="00B050"/>
                </a:solidFill>
              </a:rPr>
              <a:t>)</a:t>
            </a:r>
          </a:p>
          <a:p>
            <a:r>
              <a:rPr lang="en-US" sz="3600" dirty="0"/>
              <a:t>The fusiform cell in the crescent shape with two pointed tips is encountered most commonly in deoxygenated blood samples as a result of polymerization of sickle hemoglobin (</a:t>
            </a:r>
            <a:r>
              <a:rPr lang="en-US" sz="3600" dirty="0" err="1"/>
              <a:t>HbS</a:t>
            </a:r>
            <a:r>
              <a:rPr lang="en-US" sz="3600" dirty="0"/>
              <a:t>). </a:t>
            </a:r>
          </a:p>
          <a:p>
            <a:r>
              <a:rPr lang="en-US" sz="3600" dirty="0"/>
              <a:t>After </a:t>
            </a:r>
            <a:r>
              <a:rPr lang="en-US" sz="3600" dirty="0" err="1"/>
              <a:t>reoxygenation</a:t>
            </a:r>
            <a:r>
              <a:rPr lang="en-US" sz="3600" dirty="0"/>
              <a:t>, the sickle cell return to the normal form. </a:t>
            </a:r>
          </a:p>
        </p:txBody>
      </p:sp>
    </p:spTree>
    <p:extLst>
      <p:ext uri="{BB962C8B-B14F-4D97-AF65-F5344CB8AC3E}">
        <p14:creationId xmlns:p14="http://schemas.microsoft.com/office/powerpoint/2010/main" val="1952968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1"/>
            <a:ext cx="5562600" cy="3886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Fragmented Cells (</a:t>
            </a:r>
            <a:r>
              <a:rPr lang="en-US" b="1" dirty="0" err="1">
                <a:solidFill>
                  <a:srgbClr val="00B050"/>
                </a:solidFill>
              </a:rPr>
              <a:t>Schistocytes</a:t>
            </a:r>
            <a:r>
              <a:rPr lang="en-US" b="1" dirty="0">
                <a:solidFill>
                  <a:srgbClr val="00B050"/>
                </a:solidFill>
              </a:rPr>
              <a:t>)</a:t>
            </a:r>
          </a:p>
          <a:p>
            <a:r>
              <a:rPr lang="en-US" dirty="0"/>
              <a:t>Fibrin strands in damaged blood vessels can be arranged, they filter the passing red cells and stretches it, and led to fragmentation of RBC. </a:t>
            </a:r>
          </a:p>
        </p:txBody>
      </p:sp>
    </p:spTree>
    <p:extLst>
      <p:ext uri="{BB962C8B-B14F-4D97-AF65-F5344CB8AC3E}">
        <p14:creationId xmlns:p14="http://schemas.microsoft.com/office/powerpoint/2010/main" val="414084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68580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Fragmented Cells (</a:t>
            </a:r>
            <a:r>
              <a:rPr lang="en-US" b="1" dirty="0" err="1">
                <a:solidFill>
                  <a:srgbClr val="00B050"/>
                </a:solidFill>
              </a:rPr>
              <a:t>Schistocytes</a:t>
            </a:r>
            <a:r>
              <a:rPr lang="en-US" b="1" dirty="0">
                <a:solidFill>
                  <a:srgbClr val="00B050"/>
                </a:solidFill>
              </a:rPr>
              <a:t>)</a:t>
            </a:r>
          </a:p>
          <a:p>
            <a:r>
              <a:rPr lang="en-US" dirty="0" err="1"/>
              <a:t>Schistocytes</a:t>
            </a:r>
            <a:r>
              <a:rPr lang="en-US" dirty="0"/>
              <a:t> are seen in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microangiopathic</a:t>
            </a:r>
            <a:r>
              <a:rPr lang="en-US" dirty="0"/>
              <a:t> hemolytic </a:t>
            </a:r>
            <a:r>
              <a:rPr lang="en-US" dirty="0" err="1"/>
              <a:t>anemias</a:t>
            </a:r>
            <a:r>
              <a:rPr lang="en-US" dirty="0"/>
              <a:t> (thrombotic thrombocytopenic </a:t>
            </a:r>
            <a:r>
              <a:rPr lang="en-US" dirty="0" err="1"/>
              <a:t>purpura</a:t>
            </a:r>
            <a:r>
              <a:rPr lang="en-US" dirty="0"/>
              <a:t> [TTP],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disseminated </a:t>
            </a:r>
            <a:r>
              <a:rPr lang="fr-FR" dirty="0" err="1"/>
              <a:t>intravascular</a:t>
            </a:r>
            <a:r>
              <a:rPr lang="fr-FR" dirty="0"/>
              <a:t> coagulation [DIC],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vasculitis</a:t>
            </a:r>
            <a:r>
              <a:rPr lang="fr-FR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glomerulonephritis</a:t>
            </a:r>
            <a:r>
              <a:rPr lang="fr-FR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renal</a:t>
            </a:r>
            <a:r>
              <a:rPr lang="fr-FR" dirty="0"/>
              <a:t> </a:t>
            </a:r>
            <a:r>
              <a:rPr lang="en-US" dirty="0"/>
              <a:t>graft rejection),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carcinomatosis</a:t>
            </a:r>
            <a:r>
              <a:rPr lang="en-US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heart valve hemolysis,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severe burns,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march </a:t>
            </a:r>
            <a:r>
              <a:rPr lang="en-US" dirty="0" err="1"/>
              <a:t>hemoglobinuria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289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/>
          </a:bodyPr>
          <a:lstStyle/>
          <a:p>
            <a:r>
              <a:rPr lang="en-US" sz="4800" dirty="0"/>
              <a:t>These include assessment of RBC </a:t>
            </a:r>
            <a:r>
              <a:rPr lang="en-US" sz="4800" dirty="0">
                <a:solidFill>
                  <a:srgbClr val="00B050"/>
                </a:solidFill>
              </a:rPr>
              <a:t>shape</a:t>
            </a:r>
            <a:r>
              <a:rPr lang="en-US" sz="4800" dirty="0"/>
              <a:t>, </a:t>
            </a:r>
            <a:r>
              <a:rPr lang="en-US" sz="4800" dirty="0">
                <a:solidFill>
                  <a:srgbClr val="00B050"/>
                </a:solidFill>
              </a:rPr>
              <a:t>size</a:t>
            </a:r>
            <a:r>
              <a:rPr lang="en-US" sz="4800" dirty="0"/>
              <a:t>, </a:t>
            </a:r>
            <a:r>
              <a:rPr lang="en-US" sz="4800" dirty="0">
                <a:solidFill>
                  <a:srgbClr val="00B050"/>
                </a:solidFill>
              </a:rPr>
              <a:t>color</a:t>
            </a:r>
            <a:r>
              <a:rPr lang="en-US" sz="4800" dirty="0"/>
              <a:t>, </a:t>
            </a:r>
            <a:r>
              <a:rPr lang="en-US" sz="4800" dirty="0">
                <a:solidFill>
                  <a:srgbClr val="00B050"/>
                </a:solidFill>
              </a:rPr>
              <a:t>inclusions</a:t>
            </a:r>
            <a:r>
              <a:rPr lang="en-US" sz="4800" dirty="0"/>
              <a:t>, and </a:t>
            </a:r>
            <a:r>
              <a:rPr lang="en-US" sz="4800" dirty="0">
                <a:solidFill>
                  <a:srgbClr val="00B050"/>
                </a:solidFill>
              </a:rPr>
              <a:t>arrangement</a:t>
            </a:r>
            <a:r>
              <a:rPr lang="en-US" sz="4800" dirty="0"/>
              <a:t>. Abnormalities of RBC shape and other RBC features can provide key information in establishing a </a:t>
            </a:r>
            <a:r>
              <a:rPr lang="en-US" sz="4800" dirty="0">
                <a:solidFill>
                  <a:srgbClr val="FF0000"/>
                </a:solidFill>
              </a:rPr>
              <a:t>differential diagnosis</a:t>
            </a:r>
            <a:r>
              <a:rPr lang="en-US" sz="4800" dirty="0"/>
              <a:t>.</a:t>
            </a:r>
            <a:endParaRPr lang="en-US" sz="48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3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38862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D60093"/>
                </a:solidFill>
              </a:rPr>
              <a:t>Red blood cell inclusion</a:t>
            </a:r>
            <a:r>
              <a:rPr lang="en-US" sz="4400" dirty="0">
                <a:solidFill>
                  <a:srgbClr val="D60093"/>
                </a:solidFill>
              </a:rPr>
              <a:t> </a:t>
            </a:r>
            <a:r>
              <a:rPr lang="en-US" sz="4400" b="1" dirty="0">
                <a:solidFill>
                  <a:srgbClr val="D60093"/>
                </a:solidFill>
              </a:rPr>
              <a:t>bodies</a:t>
            </a:r>
            <a:r>
              <a:rPr lang="en-US" sz="4400" dirty="0">
                <a:solidFill>
                  <a:srgbClr val="D60093"/>
                </a:solidFill>
              </a:rPr>
              <a:t> </a:t>
            </a:r>
            <a:r>
              <a:rPr lang="en-US" sz="4400" dirty="0"/>
              <a:t>are pieces of stainable material within red blood cells, mainly </a:t>
            </a:r>
            <a:r>
              <a:rPr lang="en-US" sz="4400" dirty="0">
                <a:solidFill>
                  <a:srgbClr val="FF0000"/>
                </a:solidFill>
              </a:rPr>
              <a:t>due to </a:t>
            </a:r>
            <a:r>
              <a:rPr lang="en-US" sz="4400" dirty="0"/>
              <a:t>retained remnants of cellular components.</a:t>
            </a:r>
          </a:p>
        </p:txBody>
      </p:sp>
    </p:spTree>
    <p:extLst>
      <p:ext uri="{BB962C8B-B14F-4D97-AF65-F5344CB8AC3E}">
        <p14:creationId xmlns:p14="http://schemas.microsoft.com/office/powerpoint/2010/main" val="395912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3124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AE1264"/>
                </a:solidFill>
              </a:rPr>
              <a:t>Red Cell Inclusions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B050"/>
                </a:solidFill>
              </a:rPr>
              <a:t>Howell-Jolly Bodies</a:t>
            </a:r>
          </a:p>
          <a:p>
            <a:r>
              <a:rPr lang="en-US" dirty="0"/>
              <a:t>Howell-Jolly bodies are small, spherically shaped </a:t>
            </a:r>
            <a:r>
              <a:rPr lang="en-US" dirty="0">
                <a:solidFill>
                  <a:srgbClr val="0070C0"/>
                </a:solidFill>
              </a:rPr>
              <a:t>nuclear</a:t>
            </a:r>
            <a:r>
              <a:rPr lang="en-US" dirty="0"/>
              <a:t> remnants, about 0.5 </a:t>
            </a:r>
            <a:r>
              <a:rPr lang="en-US" i="1" dirty="0"/>
              <a:t>μ</a:t>
            </a:r>
            <a:r>
              <a:rPr lang="en-US" dirty="0"/>
              <a:t>m in diameter that have the color of a </a:t>
            </a:r>
            <a:r>
              <a:rPr lang="en-US" dirty="0">
                <a:solidFill>
                  <a:srgbClr val="0070C0"/>
                </a:solidFill>
              </a:rPr>
              <a:t>pyknotic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nucleus</a:t>
            </a:r>
            <a:r>
              <a:rPr lang="en-US" dirty="0"/>
              <a:t> on Wright-stained films.</a:t>
            </a:r>
          </a:p>
        </p:txBody>
      </p:sp>
    </p:spTree>
    <p:extLst>
      <p:ext uri="{BB962C8B-B14F-4D97-AF65-F5344CB8AC3E}">
        <p14:creationId xmlns:p14="http://schemas.microsoft.com/office/powerpoint/2010/main" val="420082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1"/>
            <a:ext cx="8763000" cy="2209799"/>
          </a:xfrm>
        </p:spPr>
        <p:txBody>
          <a:bodyPr>
            <a:normAutofit/>
          </a:bodyPr>
          <a:lstStyle/>
          <a:p>
            <a:r>
              <a:rPr lang="en-US" dirty="0"/>
              <a:t>They are characteristically present in the blood of </a:t>
            </a:r>
            <a:r>
              <a:rPr lang="en-US" dirty="0">
                <a:solidFill>
                  <a:srgbClr val="0070C0"/>
                </a:solidFill>
              </a:rPr>
              <a:t>splenectomized</a:t>
            </a:r>
            <a:r>
              <a:rPr lang="en-US" dirty="0"/>
              <a:t> persons and in patients suffering from </a:t>
            </a:r>
            <a:r>
              <a:rPr lang="en-US" dirty="0">
                <a:solidFill>
                  <a:srgbClr val="0070C0"/>
                </a:solidFill>
              </a:rPr>
              <a:t>megaloblastic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anemia</a:t>
            </a:r>
            <a:r>
              <a:rPr lang="en-US" dirty="0"/>
              <a:t>, and </a:t>
            </a:r>
            <a:r>
              <a:rPr lang="en-US" dirty="0" err="1">
                <a:solidFill>
                  <a:srgbClr val="0070C0"/>
                </a:solidFill>
              </a:rPr>
              <a:t>hyposplenic</a:t>
            </a:r>
            <a:r>
              <a:rPr lang="en-US" dirty="0"/>
              <a:t> states.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0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3886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00B050"/>
                </a:solidFill>
              </a:rPr>
              <a:t>Pocked (or Pitted) Red Cells</a:t>
            </a:r>
          </a:p>
          <a:p>
            <a:r>
              <a:rPr lang="en-US" dirty="0"/>
              <a:t>Pocked red cells appear to have surface membrane </a:t>
            </a:r>
            <a:r>
              <a:rPr lang="en-US" dirty="0">
                <a:solidFill>
                  <a:srgbClr val="FF0000"/>
                </a:solidFill>
              </a:rPr>
              <a:t>pits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craters</a:t>
            </a:r>
            <a:r>
              <a:rPr lang="en-US" dirty="0"/>
              <a:t>. The </a:t>
            </a:r>
            <a:r>
              <a:rPr lang="en-US" dirty="0">
                <a:solidFill>
                  <a:srgbClr val="FF0000"/>
                </a:solidFill>
              </a:rPr>
              <a:t>pits </a:t>
            </a:r>
            <a:r>
              <a:rPr lang="en-US" dirty="0"/>
              <a:t>represent </a:t>
            </a:r>
            <a:r>
              <a:rPr lang="en-US" dirty="0" err="1">
                <a:solidFill>
                  <a:srgbClr val="0070C0"/>
                </a:solidFill>
              </a:rPr>
              <a:t>autophagic</a:t>
            </a:r>
            <a:r>
              <a:rPr lang="en-US" dirty="0">
                <a:solidFill>
                  <a:srgbClr val="0070C0"/>
                </a:solidFill>
              </a:rPr>
              <a:t> vacuoles </a:t>
            </a:r>
            <a:r>
              <a:rPr lang="en-US" dirty="0"/>
              <a:t>adjacent to the cell membrane. Within 1 week following splenectomy, pocked red cell counts begin to rise, reaching a plateau at 2 to 3 months. Pocked red blood cell counts sometimes are used as a surrogate test for </a:t>
            </a:r>
            <a:r>
              <a:rPr lang="en-US" dirty="0">
                <a:solidFill>
                  <a:srgbClr val="0070C0"/>
                </a:solidFill>
              </a:rPr>
              <a:t>splenic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function</a:t>
            </a:r>
            <a:r>
              <a:rPr lang="en-US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372660"/>
            <a:ext cx="3962400" cy="240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72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1"/>
            <a:ext cx="8382000" cy="3733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D60093"/>
                </a:solidFill>
              </a:rPr>
              <a:t>Basophilic Stippling</a:t>
            </a:r>
          </a:p>
          <a:p>
            <a:r>
              <a:rPr lang="en-US" dirty="0"/>
              <a:t>Basophilic stippling consists of granulations of variable size and number that stain deep blue with Wright stain. </a:t>
            </a:r>
          </a:p>
          <a:p>
            <a:r>
              <a:rPr lang="en-US" dirty="0">
                <a:solidFill>
                  <a:srgbClr val="00B050"/>
                </a:solidFill>
              </a:rPr>
              <a:t>Basophilic Stippling </a:t>
            </a:r>
            <a:r>
              <a:rPr lang="en-US" dirty="0"/>
              <a:t>represents aggregated </a:t>
            </a:r>
            <a:r>
              <a:rPr lang="en-US" dirty="0">
                <a:solidFill>
                  <a:srgbClr val="0070C0"/>
                </a:solidFill>
              </a:rPr>
              <a:t>ribosomes</a:t>
            </a:r>
            <a:r>
              <a:rPr lang="en-US" dirty="0"/>
              <a:t>.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clumped</a:t>
            </a:r>
            <a:r>
              <a:rPr lang="en-US" dirty="0"/>
              <a:t> ribosomes may include degenerating </a:t>
            </a:r>
            <a:r>
              <a:rPr lang="en-US" dirty="0">
                <a:solidFill>
                  <a:srgbClr val="00B050"/>
                </a:solidFill>
              </a:rPr>
              <a:t>mitochondria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siderosomes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766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3820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conditions such as </a:t>
            </a:r>
            <a:r>
              <a:rPr lang="en-US" dirty="0">
                <a:solidFill>
                  <a:srgbClr val="0070C0"/>
                </a:solidFill>
              </a:rPr>
              <a:t>lead intoxication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pyrimidine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5′-nucleotidase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deficiency</a:t>
            </a:r>
            <a:r>
              <a:rPr lang="en-US" dirty="0"/>
              <a:t>, and </a:t>
            </a:r>
            <a:r>
              <a:rPr lang="en-US" dirty="0">
                <a:solidFill>
                  <a:srgbClr val="0070C0"/>
                </a:solidFill>
              </a:rPr>
              <a:t>thalassemia</a:t>
            </a:r>
            <a:r>
              <a:rPr lang="en-US" dirty="0"/>
              <a:t>. </a:t>
            </a:r>
          </a:p>
        </p:txBody>
      </p:sp>
      <p:pic>
        <p:nvPicPr>
          <p:cNvPr id="4100" name="Picture 4" descr="Image result for basophilic stippling 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66" b="30234"/>
          <a:stretch/>
        </p:blipFill>
        <p:spPr bwMode="auto">
          <a:xfrm>
            <a:off x="381000" y="2895600"/>
            <a:ext cx="277783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165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</TotalTime>
  <Words>885</Words>
  <Application>Microsoft Office PowerPoint</Application>
  <PresentationFormat>On-screen Show (4:3)</PresentationFormat>
  <Paragraphs>78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Red blood Cell Inclusions &amp; Shapes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Erythropoiesis</dc:title>
  <dc:creator>DR.Ahmed Saker 2o1O</dc:creator>
  <cp:lastModifiedBy>KAWA IT</cp:lastModifiedBy>
  <cp:revision>222</cp:revision>
  <dcterms:created xsi:type="dcterms:W3CDTF">2018-02-17T13:01:35Z</dcterms:created>
  <dcterms:modified xsi:type="dcterms:W3CDTF">2023-05-15T17:44:15Z</dcterms:modified>
</cp:coreProperties>
</file>