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57" r:id="rId4"/>
    <p:sldId id="258" r:id="rId5"/>
    <p:sldId id="292" r:id="rId6"/>
    <p:sldId id="291" r:id="rId7"/>
    <p:sldId id="259" r:id="rId8"/>
    <p:sldId id="260" r:id="rId9"/>
    <p:sldId id="281" r:id="rId10"/>
    <p:sldId id="261" r:id="rId11"/>
    <p:sldId id="288" r:id="rId12"/>
    <p:sldId id="262" r:id="rId13"/>
    <p:sldId id="263" r:id="rId14"/>
    <p:sldId id="264" r:id="rId15"/>
    <p:sldId id="265" r:id="rId16"/>
    <p:sldId id="266" r:id="rId17"/>
    <p:sldId id="282" r:id="rId18"/>
    <p:sldId id="278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WA IT" initials="KI" lastIdx="2" clrIdx="0">
    <p:extLst>
      <p:ext uri="{19B8F6BF-5375-455C-9EA6-DF929625EA0E}">
        <p15:presenceInfo xmlns:p15="http://schemas.microsoft.com/office/powerpoint/2012/main" userId="KAWA I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D53D48"/>
    <a:srgbClr val="D335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hhe.com/biosci/pae/zoology/cladogram/graphics/monophy.gi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mhhe.com/biosci/pae/zoology/cladogram/graphics/paraphy.gi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Chordata &amp; Comparative anatomy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r>
              <a:rPr lang="en-US" dirty="0">
                <a:solidFill>
                  <a:srgbClr val="D53D48"/>
                </a:solidFill>
              </a:rPr>
              <a:t>Dr. Sarbaz I. Mohammed</a:t>
            </a:r>
          </a:p>
        </p:txBody>
      </p:sp>
    </p:spTree>
    <p:extLst>
      <p:ext uri="{BB962C8B-B14F-4D97-AF65-F5344CB8AC3E}">
        <p14:creationId xmlns:p14="http://schemas.microsoft.com/office/powerpoint/2010/main" val="3845011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381000"/>
            <a:ext cx="8534401" cy="6096000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Phylogenetics</a:t>
            </a:r>
            <a:r>
              <a:rPr lang="en-US" dirty="0"/>
              <a:t> is a branch of biology that deals with </a:t>
            </a:r>
            <a:r>
              <a:rPr lang="en-US" dirty="0">
                <a:solidFill>
                  <a:srgbClr val="FF0066"/>
                </a:solidFill>
              </a:rPr>
              <a:t>studying</a:t>
            </a:r>
            <a:r>
              <a:rPr lang="en-US" dirty="0"/>
              <a:t> and </a:t>
            </a:r>
            <a:r>
              <a:rPr lang="en-US" dirty="0">
                <a:solidFill>
                  <a:srgbClr val="FF0066"/>
                </a:solidFill>
              </a:rPr>
              <a:t>determining</a:t>
            </a:r>
            <a:r>
              <a:rPr lang="en-US" dirty="0"/>
              <a:t> the </a:t>
            </a:r>
            <a:r>
              <a:rPr lang="en-US" dirty="0">
                <a:solidFill>
                  <a:srgbClr val="0070C0"/>
                </a:solidFill>
              </a:rPr>
              <a:t>evolutionary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relationships</a:t>
            </a:r>
            <a:r>
              <a:rPr lang="en-US" dirty="0"/>
              <a:t>, (or patterns of descent,) of groups of organisms. </a:t>
            </a:r>
          </a:p>
          <a:p>
            <a:pPr marL="0" indent="0">
              <a:buNone/>
            </a:pPr>
            <a:r>
              <a:rPr lang="en-US" dirty="0"/>
              <a:t>                                                </a:t>
            </a:r>
          </a:p>
          <a:p>
            <a:endParaRPr lang="en-US" dirty="0"/>
          </a:p>
        </p:txBody>
      </p:sp>
      <p:pic>
        <p:nvPicPr>
          <p:cNvPr id="4" name="Picture 3" descr="https://study.com/cimages/multimages/16/phylogeny3part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048000"/>
            <a:ext cx="4114800" cy="32438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2590800"/>
            <a:ext cx="4724401" cy="3152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8587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8016C6AD-39DE-4ED9-9076-4769D55E7C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6" t="3832" r="7266"/>
          <a:stretch/>
        </p:blipFill>
        <p:spPr bwMode="auto">
          <a:xfrm>
            <a:off x="1524000" y="609600"/>
            <a:ext cx="6324600" cy="5682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6790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096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There are three types of </a:t>
            </a:r>
            <a:r>
              <a:rPr lang="en-US" dirty="0">
                <a:solidFill>
                  <a:srgbClr val="FF0066"/>
                </a:solidFill>
              </a:rPr>
              <a:t>phylogenetic</a:t>
            </a:r>
            <a:r>
              <a:rPr lang="en-US" dirty="0"/>
              <a:t> </a:t>
            </a:r>
            <a:r>
              <a:rPr lang="en-US" dirty="0">
                <a:solidFill>
                  <a:srgbClr val="FF0066"/>
                </a:solidFill>
              </a:rPr>
              <a:t>groups</a:t>
            </a:r>
            <a:r>
              <a:rPr lang="en-US" dirty="0"/>
              <a:t>:</a:t>
            </a:r>
          </a:p>
          <a:p>
            <a:r>
              <a:rPr lang="en-US" b="1" dirty="0">
                <a:solidFill>
                  <a:srgbClr val="7030A0"/>
                </a:solidFill>
              </a:rPr>
              <a:t>Monophyletic</a:t>
            </a:r>
            <a:r>
              <a:rPr lang="en-US" b="1" dirty="0"/>
              <a:t> </a:t>
            </a:r>
            <a:r>
              <a:rPr lang="en-US" b="1" dirty="0">
                <a:solidFill>
                  <a:srgbClr val="7030A0"/>
                </a:solidFill>
              </a:rPr>
              <a:t>group</a:t>
            </a:r>
            <a:r>
              <a:rPr lang="en-US" dirty="0"/>
              <a:t>: Includes an ancestor and all of its descendants</a:t>
            </a:r>
          </a:p>
          <a:p>
            <a:r>
              <a:rPr lang="en-US" b="1" dirty="0">
                <a:solidFill>
                  <a:srgbClr val="7030A0"/>
                </a:solidFill>
              </a:rPr>
              <a:t>Paraphyletic</a:t>
            </a:r>
            <a:r>
              <a:rPr lang="en-US" b="1" dirty="0"/>
              <a:t> </a:t>
            </a:r>
            <a:r>
              <a:rPr lang="en-US" b="1" dirty="0">
                <a:solidFill>
                  <a:srgbClr val="7030A0"/>
                </a:solidFill>
              </a:rPr>
              <a:t>group</a:t>
            </a:r>
            <a:r>
              <a:rPr lang="en-US" dirty="0"/>
              <a:t>: Includes an ancestor but only some of its descendants</a:t>
            </a:r>
          </a:p>
          <a:p>
            <a:r>
              <a:rPr lang="en-US" b="1" dirty="0">
                <a:solidFill>
                  <a:srgbClr val="7030A0"/>
                </a:solidFill>
              </a:rPr>
              <a:t>Polyphyletic</a:t>
            </a:r>
            <a:r>
              <a:rPr lang="en-US" b="1" dirty="0"/>
              <a:t> </a:t>
            </a:r>
            <a:r>
              <a:rPr lang="en-US" b="1" dirty="0">
                <a:solidFill>
                  <a:srgbClr val="7030A0"/>
                </a:solidFill>
              </a:rPr>
              <a:t>group</a:t>
            </a:r>
            <a:r>
              <a:rPr lang="en-US" dirty="0"/>
              <a:t>: Includes various organisms with no recent common ancestor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114801"/>
            <a:ext cx="5761302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4934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3246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u="sng" dirty="0">
                <a:hlinkClick r:id="rId2"/>
              </a:rPr>
              <a:t>monophyletic</a:t>
            </a:r>
            <a:r>
              <a:rPr lang="en-US" dirty="0"/>
              <a:t> groups (Clade), which include all species derived from one common ancestor (For example, turtles, lizards, crocodilians and birds are all derived from a shared common ancestor) e.g. </a:t>
            </a:r>
          </a:p>
          <a:p>
            <a:r>
              <a:rPr lang="en-US" dirty="0"/>
              <a:t>All </a:t>
            </a:r>
            <a:r>
              <a:rPr lang="en-US" dirty="0">
                <a:solidFill>
                  <a:srgbClr val="FF0066"/>
                </a:solidFill>
              </a:rPr>
              <a:t>vertebrates</a:t>
            </a:r>
            <a:r>
              <a:rPr lang="en-US" dirty="0"/>
              <a:t> are derived from one ancestor, </a:t>
            </a:r>
          </a:p>
          <a:p>
            <a:r>
              <a:rPr lang="en-US" dirty="0"/>
              <a:t>All </a:t>
            </a:r>
            <a:r>
              <a:rPr lang="en-US" dirty="0">
                <a:solidFill>
                  <a:srgbClr val="FF0066"/>
                </a:solidFill>
              </a:rPr>
              <a:t>mammals</a:t>
            </a:r>
            <a:r>
              <a:rPr lang="en-US" dirty="0"/>
              <a:t> from common ancestor).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063" y="3124200"/>
            <a:ext cx="4618974" cy="3429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5339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458200" cy="60960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hlinkClick r:id="rId2"/>
              </a:rPr>
              <a:t>Paraphyletic</a:t>
            </a:r>
            <a:r>
              <a:rPr lang="en-US" dirty="0"/>
              <a:t> groups, which include </a:t>
            </a:r>
            <a:r>
              <a:rPr lang="en-US" dirty="0">
                <a:solidFill>
                  <a:srgbClr val="7030A0"/>
                </a:solidFill>
              </a:rPr>
              <a:t>some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species</a:t>
            </a:r>
            <a:r>
              <a:rPr lang="en-US" dirty="0"/>
              <a:t> derived from one common ancestor, but not all species derived from that common ancestor are included </a:t>
            </a:r>
          </a:p>
          <a:p>
            <a:r>
              <a:rPr lang="en-US" dirty="0"/>
              <a:t>(for example, grouping </a:t>
            </a:r>
            <a:r>
              <a:rPr lang="en-US" dirty="0">
                <a:solidFill>
                  <a:srgbClr val="FF0066"/>
                </a:solidFill>
              </a:rPr>
              <a:t>turtles</a:t>
            </a:r>
            <a:r>
              <a:rPr lang="en-US" dirty="0"/>
              <a:t>, </a:t>
            </a:r>
            <a:r>
              <a:rPr lang="en-US" dirty="0">
                <a:solidFill>
                  <a:srgbClr val="FF0066"/>
                </a:solidFill>
              </a:rPr>
              <a:t>lizards</a:t>
            </a:r>
            <a:r>
              <a:rPr lang="en-US" dirty="0"/>
              <a:t> and </a:t>
            </a:r>
            <a:r>
              <a:rPr lang="en-US" dirty="0">
                <a:solidFill>
                  <a:srgbClr val="FF0066"/>
                </a:solidFill>
              </a:rPr>
              <a:t>crocodiles</a:t>
            </a:r>
            <a:r>
              <a:rPr lang="en-US" dirty="0"/>
              <a:t> as "</a:t>
            </a:r>
            <a:r>
              <a:rPr lang="en-US" dirty="0">
                <a:solidFill>
                  <a:srgbClr val="00B050"/>
                </a:solidFill>
              </a:rPr>
              <a:t>reptiles</a:t>
            </a:r>
            <a:r>
              <a:rPr lang="en-US" dirty="0"/>
              <a:t>" and separating that grouping from the </a:t>
            </a:r>
            <a:r>
              <a:rPr lang="en-US" dirty="0">
                <a:solidFill>
                  <a:srgbClr val="00B050"/>
                </a:solidFill>
              </a:rPr>
              <a:t>birds</a:t>
            </a:r>
            <a:r>
              <a:rPr lang="en-US" dirty="0"/>
              <a:t>). 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451" y="2971800"/>
            <a:ext cx="5289958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756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172200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Polyphyletic</a:t>
            </a:r>
            <a:r>
              <a:rPr lang="en-US" dirty="0"/>
              <a:t> groups, is taxonomic group that contains organisms evolved from different ancestors. </a:t>
            </a:r>
          </a:p>
          <a:p>
            <a:r>
              <a:rPr lang="en-US" dirty="0"/>
              <a:t>For example, the group of </a:t>
            </a:r>
            <a:r>
              <a:rPr lang="en-US" dirty="0">
                <a:solidFill>
                  <a:srgbClr val="00B050"/>
                </a:solidFill>
              </a:rPr>
              <a:t>warm-blooded</a:t>
            </a:r>
            <a:r>
              <a:rPr lang="en-US" dirty="0"/>
              <a:t> animals is polyphyletic, because it contains both </a:t>
            </a:r>
            <a:r>
              <a:rPr lang="en-US" dirty="0">
                <a:solidFill>
                  <a:srgbClr val="0070C0"/>
                </a:solidFill>
              </a:rPr>
              <a:t>mammals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birds</a:t>
            </a:r>
            <a:r>
              <a:rPr lang="en-US" dirty="0"/>
              <a:t>, but the most recent common ancestor of mammals and birds was </a:t>
            </a:r>
            <a:r>
              <a:rPr lang="en-US" dirty="0">
                <a:solidFill>
                  <a:srgbClr val="00B050"/>
                </a:solidFill>
              </a:rPr>
              <a:t>cold-blooded</a:t>
            </a:r>
            <a:r>
              <a:rPr lang="en-US" dirty="0"/>
              <a:t>. </a:t>
            </a:r>
          </a:p>
          <a:p>
            <a:r>
              <a:rPr lang="en-US" dirty="0"/>
              <a:t>Warm-bloodedness evolved separately in the ancestors of mammals and the ancestors of birds.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1" y="3172291"/>
            <a:ext cx="5105400" cy="3533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9951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856" y="533400"/>
            <a:ext cx="7026087" cy="571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2524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380999"/>
            <a:ext cx="8458200" cy="199040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Phylogenetic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trees</a:t>
            </a:r>
            <a:r>
              <a:rPr lang="en-US" dirty="0"/>
              <a:t> compare organisms over </a:t>
            </a:r>
            <a:r>
              <a:rPr lang="en-US" dirty="0">
                <a:solidFill>
                  <a:srgbClr val="00B050"/>
                </a:solidFill>
              </a:rPr>
              <a:t>evolutionary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time</a:t>
            </a:r>
            <a:r>
              <a:rPr lang="en-US" dirty="0"/>
              <a:t> and the </a:t>
            </a:r>
            <a:r>
              <a:rPr lang="en-US" dirty="0">
                <a:solidFill>
                  <a:srgbClr val="00B050"/>
                </a:solidFill>
              </a:rPr>
              <a:t>amount</a:t>
            </a:r>
            <a:r>
              <a:rPr lang="en-US" dirty="0"/>
              <a:t> of </a:t>
            </a:r>
            <a:r>
              <a:rPr lang="en-US" dirty="0">
                <a:solidFill>
                  <a:srgbClr val="00B050"/>
                </a:solidFill>
              </a:rPr>
              <a:t>change</a:t>
            </a:r>
            <a:r>
              <a:rPr lang="en-US" dirty="0"/>
              <a:t> that has occurred over time to figure out the relationships. </a:t>
            </a:r>
          </a:p>
        </p:txBody>
      </p:sp>
      <p:pic>
        <p:nvPicPr>
          <p:cNvPr id="2" name="Picture 2" descr="Phylogenetic trees | Evolutionary tree (article) | Khan Academy">
            <a:extLst>
              <a:ext uri="{FF2B5EF4-FFF2-40B4-BE49-F238E27FC236}">
                <a16:creationId xmlns:a16="http://schemas.microsoft.com/office/drawing/2014/main" id="{8F2BDD7A-974E-45EB-85C0-CFE91C36A6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4" r="18332"/>
          <a:stretch/>
        </p:blipFill>
        <p:spPr bwMode="auto">
          <a:xfrm>
            <a:off x="533400" y="2174631"/>
            <a:ext cx="6400800" cy="4615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510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"/>
          <a:stretch/>
        </p:blipFill>
        <p:spPr bwMode="auto">
          <a:xfrm>
            <a:off x="1050707" y="304800"/>
            <a:ext cx="6977176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855" y="3810000"/>
            <a:ext cx="509154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19800" y="5029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66"/>
                </a:solidFill>
              </a:rPr>
              <a:t>Cladogram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15200" y="2438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66"/>
                </a:solidFill>
              </a:rPr>
              <a:t>Phylogeny</a:t>
            </a:r>
            <a:r>
              <a:rPr lang="en-US" dirty="0"/>
              <a:t> </a:t>
            </a:r>
            <a:r>
              <a:rPr lang="en-US" b="1" dirty="0">
                <a:solidFill>
                  <a:srgbClr val="FF0066"/>
                </a:solidFill>
              </a:rPr>
              <a:t>tree</a:t>
            </a:r>
          </a:p>
        </p:txBody>
      </p:sp>
    </p:spTree>
    <p:extLst>
      <p:ext uri="{BB962C8B-B14F-4D97-AF65-F5344CB8AC3E}">
        <p14:creationId xmlns:p14="http://schemas.microsoft.com/office/powerpoint/2010/main" val="3310978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86800" cy="5867400"/>
          </a:xfrm>
        </p:spPr>
        <p:txBody>
          <a:bodyPr>
            <a:normAutofit/>
          </a:bodyPr>
          <a:lstStyle/>
          <a:p>
            <a:r>
              <a:rPr lang="en-US" sz="3600" b="1" u="sng" dirty="0">
                <a:solidFill>
                  <a:srgbClr val="00B050"/>
                </a:solidFill>
              </a:rPr>
              <a:t>Chordates</a:t>
            </a:r>
            <a:r>
              <a:rPr lang="en-US" sz="3600" dirty="0"/>
              <a:t> are organisms that possess a notochord structure, at least during some part of their development.</a:t>
            </a:r>
          </a:p>
          <a:p>
            <a:r>
              <a:rPr lang="en-US" sz="3600" b="1" u="sng" dirty="0">
                <a:solidFill>
                  <a:srgbClr val="00B050"/>
                </a:solidFill>
              </a:rPr>
              <a:t>Anatomy</a:t>
            </a:r>
            <a:r>
              <a:rPr lang="en-US" sz="3600" b="1" dirty="0"/>
              <a:t>:</a:t>
            </a:r>
            <a:r>
              <a:rPr lang="en-US" sz="3600" dirty="0"/>
              <a:t> The study of the body's structures of living things that are easily viewed by the </a:t>
            </a:r>
            <a:r>
              <a:rPr lang="en-US" sz="3600" dirty="0">
                <a:solidFill>
                  <a:srgbClr val="0070C0"/>
                </a:solidFill>
              </a:rPr>
              <a:t>naked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70C0"/>
                </a:solidFill>
              </a:rPr>
              <a:t>eyes</a:t>
            </a:r>
            <a:r>
              <a:rPr lang="en-US" sz="3600" dirty="0"/>
              <a:t>.</a:t>
            </a:r>
          </a:p>
          <a:p>
            <a:r>
              <a:rPr lang="en-US" sz="3600" b="1" u="sng" dirty="0">
                <a:solidFill>
                  <a:srgbClr val="00B050"/>
                </a:solidFill>
              </a:rPr>
              <a:t>Comparative</a:t>
            </a:r>
            <a:r>
              <a:rPr lang="en-US" sz="3600" b="1" i="1" u="sng" dirty="0"/>
              <a:t> </a:t>
            </a:r>
            <a:r>
              <a:rPr lang="en-US" sz="3600" b="1" u="sng" dirty="0">
                <a:solidFill>
                  <a:srgbClr val="00B050"/>
                </a:solidFill>
              </a:rPr>
              <a:t>anatomy</a:t>
            </a:r>
            <a:r>
              <a:rPr lang="en-US" sz="3600" dirty="0"/>
              <a:t>: Is the study of the </a:t>
            </a:r>
            <a:r>
              <a:rPr lang="en-US" sz="3600" dirty="0">
                <a:solidFill>
                  <a:srgbClr val="0070C0"/>
                </a:solidFill>
              </a:rPr>
              <a:t>inherited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70C0"/>
                </a:solidFill>
              </a:rPr>
              <a:t>similarities</a:t>
            </a:r>
            <a:r>
              <a:rPr lang="en-US" sz="3600" dirty="0"/>
              <a:t> and </a:t>
            </a:r>
            <a:r>
              <a:rPr lang="en-US" sz="3600" dirty="0">
                <a:solidFill>
                  <a:srgbClr val="0070C0"/>
                </a:solidFill>
              </a:rPr>
              <a:t>differences</a:t>
            </a:r>
            <a:r>
              <a:rPr lang="en-US" sz="3600" dirty="0"/>
              <a:t> among organisms in structural organization of the body.</a:t>
            </a:r>
            <a:r>
              <a:rPr lang="en-US" dirty="0"/>
              <a:t>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43855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C00000"/>
                </a:solidFill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2733921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24840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Biodiversity</a:t>
            </a:r>
            <a:r>
              <a:rPr lang="en-US" dirty="0"/>
              <a:t> found on Earth today consists of many millions of different biological species, the product of four billion years of </a:t>
            </a:r>
            <a:r>
              <a:rPr lang="en-US" dirty="0">
                <a:solidFill>
                  <a:srgbClr val="00B050"/>
                </a:solidFill>
              </a:rPr>
              <a:t>evolution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       </a:t>
            </a:r>
            <a:endParaRPr lang="ar-JO" dirty="0"/>
          </a:p>
          <a:p>
            <a:pPr marL="360363" indent="0">
              <a:buNone/>
            </a:pPr>
            <a:r>
              <a:rPr lang="en-US" dirty="0"/>
              <a:t>The average half-life of a species is around </a:t>
            </a:r>
            <a:r>
              <a:rPr lang="en-US" dirty="0">
                <a:solidFill>
                  <a:srgbClr val="00B050"/>
                </a:solidFill>
              </a:rPr>
              <a:t>one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million</a:t>
            </a:r>
            <a:r>
              <a:rPr lang="en-US" dirty="0"/>
              <a:t> years and 99% of the species that have ever lived on earth are today </a:t>
            </a:r>
            <a:r>
              <a:rPr lang="en-US" dirty="0">
                <a:solidFill>
                  <a:srgbClr val="FF0000"/>
                </a:solidFill>
              </a:rPr>
              <a:t>extinct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1- </a:t>
            </a:r>
            <a:r>
              <a:rPr lang="en-US" dirty="0">
                <a:solidFill>
                  <a:srgbClr val="0070C0"/>
                </a:solidFill>
              </a:rPr>
              <a:t>Genetic</a:t>
            </a:r>
            <a:r>
              <a:rPr lang="en-US" dirty="0"/>
              <a:t> diversity - within a species </a:t>
            </a:r>
          </a:p>
          <a:p>
            <a:pPr marL="0" indent="0">
              <a:buNone/>
            </a:pPr>
            <a:r>
              <a:rPr lang="en-US" dirty="0"/>
              <a:t>2- </a:t>
            </a:r>
            <a:r>
              <a:rPr lang="en-US" dirty="0">
                <a:solidFill>
                  <a:srgbClr val="0070C0"/>
                </a:solidFill>
              </a:rPr>
              <a:t>Species</a:t>
            </a:r>
            <a:r>
              <a:rPr lang="en-US" dirty="0"/>
              <a:t> diversity - diversity among species</a:t>
            </a:r>
          </a:p>
          <a:p>
            <a:pPr marL="457200" indent="-457200">
              <a:buNone/>
            </a:pPr>
            <a:r>
              <a:rPr lang="en-US" dirty="0"/>
              <a:t>3- </a:t>
            </a:r>
            <a:r>
              <a:rPr lang="en-US" dirty="0">
                <a:solidFill>
                  <a:srgbClr val="0070C0"/>
                </a:solidFill>
              </a:rPr>
              <a:t>Ecosystem</a:t>
            </a:r>
            <a:r>
              <a:rPr lang="en-US" dirty="0"/>
              <a:t> diversity - diversity at a higher level of organization, the ecosystem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182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9583367"/>
              </p:ext>
            </p:extLst>
          </p:nvPr>
        </p:nvGraphicFramePr>
        <p:xfrm>
          <a:off x="609599" y="990601"/>
          <a:ext cx="8077201" cy="5333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8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6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68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68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0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Iraq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World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20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 No. of species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No. of threatened species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 No. of species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No. of threatened species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Mammals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5801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1220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Birds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417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11126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1492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63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Reptiles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10793</a:t>
                      </a:r>
                      <a:r>
                        <a:rPr lang="en-US" sz="1800" dirty="0">
                          <a:effectLst/>
                        </a:rPr>
                        <a:t>) 7541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1367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Amphibian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8043</a:t>
                      </a:r>
                      <a:r>
                        <a:rPr lang="en-US" sz="1800" dirty="0">
                          <a:effectLst/>
                        </a:rPr>
                        <a:t>) 6771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2157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63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Fish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331</a:t>
                      </a:r>
                      <a:endParaRPr lang="en-US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(86)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34200</a:t>
                      </a:r>
                      <a:r>
                        <a:rPr lang="en-US" sz="1800" dirty="0">
                          <a:effectLst/>
                        </a:rPr>
                        <a:t>) 18449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2494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63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939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69963</a:t>
                      </a:r>
                      <a:r>
                        <a:rPr lang="en-US" sz="1800" dirty="0">
                          <a:effectLst/>
                        </a:rPr>
                        <a:t>) 49688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8730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527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70501-CFC0-CD31-272A-1B0096349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135563"/>
          </a:xfrm>
        </p:spPr>
        <p:txBody>
          <a:bodyPr>
            <a:normAutofit/>
          </a:bodyPr>
          <a:lstStyle/>
          <a:p>
            <a:r>
              <a:rPr lang="en-US" sz="54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Chordates</a:t>
            </a:r>
            <a:r>
              <a:rPr lang="en-US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are organisms that possess a </a:t>
            </a:r>
            <a:r>
              <a:rPr lang="en-US" sz="540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notochord</a:t>
            </a:r>
            <a:r>
              <a:rPr lang="en-US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540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structure</a:t>
            </a:r>
            <a:r>
              <a:rPr lang="en-US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at least during some part of their development.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559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AF195-2128-B2C4-FA7F-7575FCC8C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81000"/>
            <a:ext cx="86106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Comparative</a:t>
            </a:r>
            <a:r>
              <a:rPr lang="en-US" sz="3600" b="1" i="1" u="sng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u="sng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anatomy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study of the </a:t>
            </a:r>
            <a:r>
              <a:rPr lang="en-US" sz="36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inherited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similarities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en-US" sz="360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differences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among organisms in the structural organization of the body. </a:t>
            </a:r>
          </a:p>
          <a:p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Comparing anatomical features of different organisms often provides evidence to support the theory of </a:t>
            </a:r>
            <a:r>
              <a:rPr lang="en-US" sz="3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evolution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 Comparative anatomy is the study of the 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evolution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the complex morphological systems possessed by vertebrates.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23347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324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Biologists attempt to classify living things according to their </a:t>
            </a:r>
            <a:r>
              <a:rPr lang="en-US" dirty="0">
                <a:solidFill>
                  <a:srgbClr val="0070C0"/>
                </a:solidFill>
              </a:rPr>
              <a:t>evolutionary relationships</a:t>
            </a:r>
            <a:r>
              <a:rPr lang="en-US" dirty="0"/>
              <a:t>.</a:t>
            </a:r>
          </a:p>
          <a:p>
            <a:pPr marL="346075" lvl="0" indent="-346075">
              <a:buNone/>
            </a:pPr>
            <a:r>
              <a:rPr lang="en-US" b="1" dirty="0">
                <a:solidFill>
                  <a:srgbClr val="FF0000"/>
                </a:solidFill>
              </a:rPr>
              <a:t>Classification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system</a:t>
            </a:r>
            <a:r>
              <a:rPr lang="en-US" dirty="0"/>
              <a:t>. Classification involves the </a:t>
            </a:r>
            <a:r>
              <a:rPr lang="en-US" dirty="0">
                <a:solidFill>
                  <a:srgbClr val="00B050"/>
                </a:solidFill>
              </a:rPr>
              <a:t>recognition</a:t>
            </a:r>
            <a:r>
              <a:rPr lang="en-US" dirty="0"/>
              <a:t> of species and the placing of species in a system of </a:t>
            </a:r>
            <a:r>
              <a:rPr lang="en-US" dirty="0">
                <a:solidFill>
                  <a:srgbClr val="00B050"/>
                </a:solidFill>
              </a:rPr>
              <a:t>higher categories (taxa)</a:t>
            </a:r>
            <a:r>
              <a:rPr lang="en-US" dirty="0"/>
              <a:t> that </a:t>
            </a:r>
            <a:r>
              <a:rPr lang="en-US" dirty="0">
                <a:solidFill>
                  <a:srgbClr val="D53D48"/>
                </a:solidFill>
              </a:rPr>
              <a:t>reflect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phylogenetic relationships</a:t>
            </a:r>
            <a:r>
              <a:rPr lang="en-US" dirty="0"/>
              <a:t>.</a:t>
            </a:r>
          </a:p>
          <a:p>
            <a:pPr marL="0" lvl="0" indent="0">
              <a:buNone/>
            </a:pPr>
            <a:r>
              <a:rPr lang="en-US" b="1" dirty="0"/>
              <a:t>1- </a:t>
            </a:r>
            <a:r>
              <a:rPr lang="en-US" b="1" dirty="0">
                <a:solidFill>
                  <a:srgbClr val="0070C0"/>
                </a:solidFill>
              </a:rPr>
              <a:t>Systematics</a:t>
            </a:r>
            <a:r>
              <a:rPr lang="en-US" dirty="0">
                <a:solidFill>
                  <a:srgbClr val="0070C0"/>
                </a:solidFill>
              </a:rPr>
              <a:t>-</a:t>
            </a:r>
            <a:r>
              <a:rPr lang="en-US" dirty="0"/>
              <a:t> The first step in classification is the grouping together of related forms. </a:t>
            </a:r>
          </a:p>
          <a:p>
            <a:pPr marL="0" lvl="0" indent="0">
              <a:buNone/>
            </a:pPr>
            <a:r>
              <a:rPr lang="en-US" dirty="0"/>
              <a:t>	Simpson (1961) defined systematics as, [the scientific study (</a:t>
            </a:r>
            <a:r>
              <a:rPr lang="en-US" dirty="0">
                <a:solidFill>
                  <a:srgbClr val="00B050"/>
                </a:solidFill>
              </a:rPr>
              <a:t>morphology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embryology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physiology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ecology</a:t>
            </a:r>
            <a:r>
              <a:rPr lang="en-US" dirty="0"/>
              <a:t>, and </a:t>
            </a:r>
            <a:r>
              <a:rPr lang="en-US" dirty="0">
                <a:solidFill>
                  <a:srgbClr val="00B050"/>
                </a:solidFill>
              </a:rPr>
              <a:t>genetics</a:t>
            </a:r>
            <a:r>
              <a:rPr lang="en-US" dirty="0"/>
              <a:t>) of the kinds and diversity of organisms and all relationships among them]  </a:t>
            </a:r>
          </a:p>
          <a:p>
            <a:pPr marL="0" lvl="0" indent="0">
              <a:buNone/>
            </a:pPr>
            <a:r>
              <a:rPr lang="en-US" b="1" dirty="0"/>
              <a:t>2- </a:t>
            </a:r>
            <a:r>
              <a:rPr lang="en-US" b="1" dirty="0">
                <a:solidFill>
                  <a:srgbClr val="0070C0"/>
                </a:solidFill>
              </a:rPr>
              <a:t>Taxonomy</a:t>
            </a:r>
            <a:r>
              <a:rPr lang="en-US" dirty="0">
                <a:solidFill>
                  <a:srgbClr val="0070C0"/>
                </a:solidFill>
              </a:rPr>
              <a:t>-</a:t>
            </a:r>
            <a:r>
              <a:rPr lang="en-US" dirty="0"/>
              <a:t> The second step is the application of names to the groups. Concerned with applying names to each of the different kinds of organisms.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246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638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Thus, </a:t>
            </a:r>
          </a:p>
          <a:p>
            <a:r>
              <a:rPr lang="en-US" b="1" dirty="0">
                <a:solidFill>
                  <a:srgbClr val="00B050"/>
                </a:solidFill>
              </a:rPr>
              <a:t>Systematics</a:t>
            </a:r>
            <a:r>
              <a:rPr lang="en-US" dirty="0"/>
              <a:t> is the scientific study of classification, whereas </a:t>
            </a:r>
          </a:p>
          <a:p>
            <a:r>
              <a:rPr lang="en-US" b="1" dirty="0">
                <a:solidFill>
                  <a:srgbClr val="00B050"/>
                </a:solidFill>
              </a:rPr>
              <a:t>Taxonomy</a:t>
            </a:r>
            <a:r>
              <a:rPr lang="en-US" dirty="0"/>
              <a:t> is the business and laws of classifying organisms. </a:t>
            </a:r>
          </a:p>
          <a:p>
            <a:r>
              <a:rPr lang="en-US" dirty="0"/>
              <a:t>As a result, the classification of organisms is based primarily on the presence of </a:t>
            </a:r>
            <a:r>
              <a:rPr lang="en-US" dirty="0">
                <a:solidFill>
                  <a:srgbClr val="0070C0"/>
                </a:solidFill>
              </a:rPr>
              <a:t>similarities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differences</a:t>
            </a:r>
            <a:r>
              <a:rPr lang="en-US" dirty="0"/>
              <a:t> among groups of </a:t>
            </a:r>
            <a:r>
              <a:rPr lang="en-US" i="1" dirty="0"/>
              <a:t>living </a:t>
            </a:r>
            <a:r>
              <a:rPr lang="en-US" dirty="0"/>
              <a:t>organisms. </a:t>
            </a:r>
          </a:p>
          <a:p>
            <a:r>
              <a:rPr lang="en-US" dirty="0"/>
              <a:t>These relations reflect </a:t>
            </a:r>
            <a:r>
              <a:rPr lang="en-US" b="1" dirty="0">
                <a:solidFill>
                  <a:srgbClr val="0070C0"/>
                </a:solidFill>
              </a:rPr>
              <a:t>genetic</a:t>
            </a:r>
            <a:r>
              <a:rPr lang="en-US" dirty="0"/>
              <a:t> similarities and differences, and in turn these reflect </a:t>
            </a:r>
            <a:r>
              <a:rPr lang="en-US" b="1" dirty="0">
                <a:solidFill>
                  <a:srgbClr val="FF0066"/>
                </a:solidFill>
              </a:rPr>
              <a:t>evolutionary</a:t>
            </a:r>
            <a:r>
              <a:rPr lang="en-US" dirty="0"/>
              <a:t> </a:t>
            </a:r>
            <a:r>
              <a:rPr lang="en-US" b="1" dirty="0">
                <a:solidFill>
                  <a:srgbClr val="FF0066"/>
                </a:solidFill>
              </a:rPr>
              <a:t>origins</a:t>
            </a:r>
            <a:r>
              <a:rPr lang="en-US" dirty="0"/>
              <a:t>.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295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839200" cy="6019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Scientific</a:t>
            </a:r>
            <a:r>
              <a:rPr lang="en-US" dirty="0">
                <a:solidFill>
                  <a:srgbClr val="0070C0"/>
                </a:solidFill>
              </a:rPr>
              <a:t> </a:t>
            </a:r>
            <a:r>
              <a:rPr lang="en-US" b="1" dirty="0">
                <a:solidFill>
                  <a:srgbClr val="0070C0"/>
                </a:solidFill>
              </a:rPr>
              <a:t>classification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· </a:t>
            </a:r>
          </a:p>
          <a:p>
            <a:pPr marL="0" indent="0">
              <a:buNone/>
            </a:pPr>
            <a:r>
              <a:rPr lang="en-US" dirty="0"/>
              <a:t>- Kingdom: </a:t>
            </a:r>
            <a:r>
              <a:rPr lang="en-US" dirty="0" err="1"/>
              <a:t>Animalia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        - Phylum: Chordata. </a:t>
            </a:r>
          </a:p>
          <a:p>
            <a:pPr marL="0" indent="0">
              <a:buNone/>
            </a:pPr>
            <a:r>
              <a:rPr lang="en-US" dirty="0"/>
              <a:t>               -Class: Mammalia. </a:t>
            </a:r>
          </a:p>
          <a:p>
            <a:pPr marL="0" indent="0">
              <a:buNone/>
            </a:pPr>
            <a:r>
              <a:rPr lang="en-US" dirty="0"/>
              <a:t>                     -Order: </a:t>
            </a:r>
            <a:r>
              <a:rPr lang="en-US" dirty="0" err="1"/>
              <a:t>Rodentia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                          - Family: </a:t>
            </a:r>
            <a:r>
              <a:rPr lang="en-US" dirty="0" err="1"/>
              <a:t>Muridae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                                  - Genus: </a:t>
            </a:r>
            <a:r>
              <a:rPr lang="en-US" dirty="0" err="1">
                <a:solidFill>
                  <a:srgbClr val="FF0066"/>
                </a:solidFill>
              </a:rPr>
              <a:t>Rattus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                                          - Species: R. </a:t>
            </a:r>
            <a:r>
              <a:rPr lang="en-US" dirty="0" err="1">
                <a:solidFill>
                  <a:srgbClr val="FF0066"/>
                </a:solidFill>
              </a:rPr>
              <a:t>norvegicus</a:t>
            </a:r>
            <a:r>
              <a:rPr lang="en-US" dirty="0"/>
              <a:t>. </a:t>
            </a:r>
          </a:p>
          <a:p>
            <a:r>
              <a:rPr lang="en-US" sz="2800" dirty="0"/>
              <a:t>Binomial </a:t>
            </a:r>
            <a:r>
              <a:rPr lang="en-US" sz="2800" b="1" dirty="0"/>
              <a:t>name</a:t>
            </a:r>
            <a:r>
              <a:rPr lang="en-US" sz="2800" dirty="0"/>
              <a:t>. </a:t>
            </a:r>
            <a:r>
              <a:rPr lang="en-US" sz="2800" b="1" dirty="0" err="1">
                <a:solidFill>
                  <a:srgbClr val="FF0066"/>
                </a:solidFill>
              </a:rPr>
              <a:t>Rattus</a:t>
            </a:r>
            <a:r>
              <a:rPr lang="en-US" sz="2800" b="1" dirty="0"/>
              <a:t> </a:t>
            </a:r>
            <a:r>
              <a:rPr lang="en-US" sz="2800" b="1" dirty="0" err="1">
                <a:solidFill>
                  <a:srgbClr val="FF0066"/>
                </a:solidFill>
              </a:rPr>
              <a:t>norvegicus</a:t>
            </a:r>
            <a:r>
              <a:rPr lang="en-US" sz="2800" dirty="0"/>
              <a:t>. (</a:t>
            </a:r>
            <a:r>
              <a:rPr lang="en-US" sz="2800" dirty="0" err="1"/>
              <a:t>Berkenhout</a:t>
            </a:r>
            <a:r>
              <a:rPr lang="en-US" sz="2800" dirty="0"/>
              <a:t>, 1769).</a:t>
            </a:r>
          </a:p>
        </p:txBody>
      </p:sp>
    </p:spTree>
    <p:extLst>
      <p:ext uri="{BB962C8B-B14F-4D97-AF65-F5344CB8AC3E}">
        <p14:creationId xmlns:p14="http://schemas.microsoft.com/office/powerpoint/2010/main" val="1465224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5893</TotalTime>
  <Words>785</Words>
  <Application>Microsoft Office PowerPoint</Application>
  <PresentationFormat>On-screen Show (4:3)</PresentationFormat>
  <Paragraphs>92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Office Theme</vt:lpstr>
      <vt:lpstr>Chordata &amp; Comparative anatomy</vt:lpstr>
      <vt:lpstr>Terminology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Chordata &amp; Comparative anatomy</dc:title>
  <dc:creator>Dr-Sarbaz</dc:creator>
  <cp:lastModifiedBy>KAWA IT</cp:lastModifiedBy>
  <cp:revision>111</cp:revision>
  <dcterms:created xsi:type="dcterms:W3CDTF">2006-08-16T00:00:00Z</dcterms:created>
  <dcterms:modified xsi:type="dcterms:W3CDTF">2023-05-15T17:57:34Z</dcterms:modified>
</cp:coreProperties>
</file>