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89" r:id="rId6"/>
    <p:sldId id="280" r:id="rId7"/>
    <p:sldId id="272" r:id="rId8"/>
    <p:sldId id="290" r:id="rId9"/>
    <p:sldId id="273" r:id="rId10"/>
    <p:sldId id="274" r:id="rId11"/>
    <p:sldId id="285" r:id="rId12"/>
    <p:sldId id="287" r:id="rId13"/>
    <p:sldId id="275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WA IT" initials="KI" lastIdx="2" clrIdx="0">
    <p:extLst>
      <p:ext uri="{19B8F6BF-5375-455C-9EA6-DF929625EA0E}">
        <p15:presenceInfo xmlns:p15="http://schemas.microsoft.com/office/powerpoint/2012/main" userId="KAWA 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53D48"/>
    <a:srgbClr val="D3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Chordata &amp; Comparative anatomy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dirty="0">
                <a:solidFill>
                  <a:srgbClr val="D53D48"/>
                </a:solidFill>
              </a:rPr>
              <a:t>Dr. Sarbaz I. Mohammed</a:t>
            </a:r>
          </a:p>
        </p:txBody>
      </p:sp>
    </p:spTree>
    <p:extLst>
      <p:ext uri="{BB962C8B-B14F-4D97-AF65-F5344CB8AC3E}">
        <p14:creationId xmlns:p14="http://schemas.microsoft.com/office/powerpoint/2010/main" val="384501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91869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</a:t>
            </a:r>
            <a:r>
              <a:rPr lang="en-US" sz="2400" dirty="0"/>
              <a:t>International Union for Conservation of Nature</a:t>
            </a:r>
            <a:r>
              <a:rPr lang="en-US" sz="2400" dirty="0">
                <a:solidFill>
                  <a:srgbClr val="FF0066"/>
                </a:solidFill>
              </a:rPr>
              <a:t> </a:t>
            </a:r>
            <a:r>
              <a:rPr lang="en-US" sz="2400" dirty="0">
                <a:solidFill>
                  <a:srgbClr val="00B050"/>
                </a:solidFill>
              </a:rPr>
              <a:t>(IUCN) </a:t>
            </a:r>
            <a:r>
              <a:rPr lang="en-US" sz="2400" dirty="0"/>
              <a:t>(1996). </a:t>
            </a:r>
            <a:r>
              <a:rPr lang="en-US" sz="2400" dirty="0">
                <a:solidFill>
                  <a:srgbClr val="00B050"/>
                </a:solidFill>
              </a:rPr>
              <a:t>IUCN</a:t>
            </a:r>
            <a:r>
              <a:rPr lang="en-US" sz="2400" dirty="0">
                <a:solidFill>
                  <a:srgbClr val="FF0066"/>
                </a:solidFill>
              </a:rPr>
              <a:t> Red List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932793-0C6B-D5B3-2A2A-D53BA3FFD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63090"/>
              </p:ext>
            </p:extLst>
          </p:nvPr>
        </p:nvGraphicFramePr>
        <p:xfrm>
          <a:off x="381001" y="914400"/>
          <a:ext cx="8382000" cy="5854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399">
                  <a:extLst>
                    <a:ext uri="{9D8B030D-6E8A-4147-A177-3AD203B41FA5}">
                      <a16:colId xmlns:a16="http://schemas.microsoft.com/office/drawing/2014/main" val="108730199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305223682"/>
                    </a:ext>
                  </a:extLst>
                </a:gridCol>
                <a:gridCol w="5867401">
                  <a:extLst>
                    <a:ext uri="{9D8B030D-6E8A-4147-A177-3AD203B41FA5}">
                      <a16:colId xmlns:a16="http://schemas.microsoft.com/office/drawing/2014/main" val="1257064487"/>
                    </a:ext>
                  </a:extLst>
                </a:gridCol>
              </a:tblGrid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EX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Extinct</a:t>
                      </a:r>
                    </a:p>
                  </a:txBody>
                  <a:tcPr marL="60960" marR="60960" marT="30480" marB="3048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reasonable doubt that the last individual has died.</a:t>
                      </a:r>
                    </a:p>
                  </a:txBody>
                  <a:tcPr marL="60960" marR="60960" marT="30480" marB="3048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692595"/>
                  </a:ext>
                </a:extLst>
              </a:tr>
              <a:tr h="823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EW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Extinct in the wild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 It is a group of plants or animals only to survive in captivity.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540480909"/>
                  </a:ext>
                </a:extLst>
              </a:tr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Critically endangered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The species is at imminent (immediate) risk of extinction in the wild.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774684625"/>
                  </a:ext>
                </a:extLst>
              </a:tr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EN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Endangered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The species is facing an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effectLst/>
                        </a:rPr>
                        <a:t>extremely high risk</a:t>
                      </a:r>
                      <a:r>
                        <a:rPr lang="en-US" sz="2000" dirty="0">
                          <a:effectLst/>
                        </a:rPr>
                        <a:t> of extinction in the wild.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386485441"/>
                  </a:ext>
                </a:extLst>
              </a:tr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VU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Vulnerable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The species is facing a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effectLst/>
                        </a:rPr>
                        <a:t>high risk </a:t>
                      </a:r>
                      <a:r>
                        <a:rPr lang="en-US" sz="2000" dirty="0">
                          <a:effectLst/>
                        </a:rPr>
                        <a:t>of extinction in the wild.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166338239"/>
                  </a:ext>
                </a:extLst>
              </a:tr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Near Threatened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as that may be threatened in the near future, but it does not currently qualify for the threatened status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010690007"/>
                  </a:ext>
                </a:extLst>
              </a:tr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LC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Least concern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There are no current identifiable risks to the species.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99506572"/>
                  </a:ext>
                </a:extLst>
              </a:tr>
              <a:tr h="688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DD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Data Deficient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There is inadequate information to assess the risks to this species.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269374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13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28600"/>
            <a:ext cx="285115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2133600"/>
            <a:ext cx="297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Tasmanian Tiger had been </a:t>
            </a:r>
            <a:r>
              <a:rPr lang="en-US" dirty="0">
                <a:solidFill>
                  <a:srgbClr val="FF0000"/>
                </a:solidFill>
              </a:rPr>
              <a:t>extinct</a:t>
            </a:r>
            <a:r>
              <a:rPr lang="en-US" dirty="0"/>
              <a:t> since 1936 after the last known individual had died in Hobart Zoo, Tasmania.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2209800"/>
            <a:ext cx="54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Guam rail (</a:t>
            </a:r>
            <a:r>
              <a:rPr lang="en-US" dirty="0" err="1"/>
              <a:t>Kako</a:t>
            </a:r>
            <a:r>
              <a:rPr lang="en-US" dirty="0"/>
              <a:t>) disappeared from southern Guam in the early 1970s and was extinct from the entire island by the late 1980s. This species </a:t>
            </a:r>
            <a:r>
              <a:rPr lang="en-US" dirty="0">
                <a:solidFill>
                  <a:srgbClr val="FF0000"/>
                </a:solidFill>
              </a:rPr>
              <a:t>extinct</a:t>
            </a:r>
            <a:r>
              <a:rPr lang="en-US" dirty="0"/>
              <a:t> </a:t>
            </a:r>
            <a:r>
              <a:rPr lang="en-US" dirty="0">
                <a:solidFill>
                  <a:srgbClr val="FF0066"/>
                </a:solidFill>
              </a:rPr>
              <a:t>in wild, </a:t>
            </a:r>
            <a:r>
              <a:rPr lang="en-US" dirty="0"/>
              <a:t>now being bred in captivity by the Division of Aquatic and Wildlife Resources on Guam and at some mainland U.S.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284444"/>
            <a:ext cx="2465541" cy="184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6" y="3333929"/>
            <a:ext cx="2762071" cy="276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798" y="5943600"/>
            <a:ext cx="29200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Western gorilla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Critical endangered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892" y="3687128"/>
            <a:ext cx="2308097" cy="288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91200" y="5373469"/>
            <a:ext cx="3091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 California condor is an </a:t>
            </a:r>
            <a:r>
              <a:rPr lang="en-US" dirty="0">
                <a:solidFill>
                  <a:srgbClr val="FF0000"/>
                </a:solidFill>
              </a:rPr>
              <a:t>endangered</a:t>
            </a:r>
            <a:r>
              <a:rPr lang="en-US" dirty="0"/>
              <a:t> species.</a:t>
            </a:r>
          </a:p>
        </p:txBody>
      </p:sp>
    </p:spTree>
    <p:extLst>
      <p:ext uri="{BB962C8B-B14F-4D97-AF65-F5344CB8AC3E}">
        <p14:creationId xmlns:p14="http://schemas.microsoft.com/office/powerpoint/2010/main" val="3845958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-Sarbaz\Downloads\Sizes_of_Red_List_Categori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t="8512" r="2381" b="10320"/>
          <a:stretch/>
        </p:blipFill>
        <p:spPr bwMode="auto">
          <a:xfrm>
            <a:off x="261256" y="2264229"/>
            <a:ext cx="8665029" cy="227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99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66"/>
                </a:solidFill>
              </a:rPr>
              <a:t>Comparative anatomy established by</a:t>
            </a:r>
            <a:r>
              <a:rPr lang="en-US" b="1" dirty="0"/>
              <a:t>:      </a:t>
            </a:r>
            <a:r>
              <a:rPr lang="en-US" dirty="0"/>
              <a:t> </a:t>
            </a:r>
          </a:p>
          <a:p>
            <a:pPr lvl="0"/>
            <a:r>
              <a:rPr lang="en-US" sz="2800" dirty="0"/>
              <a:t>Edward Tyson    (1651-1708)   Scientist &amp; physician</a:t>
            </a:r>
          </a:p>
          <a:p>
            <a:pPr lvl="0"/>
            <a:r>
              <a:rPr lang="en-US" sz="2800" dirty="0"/>
              <a:t>Georges Cuvier (1769-1832)   Paleontology    </a:t>
            </a:r>
          </a:p>
          <a:p>
            <a:pPr lvl="0"/>
            <a:r>
              <a:rPr lang="en-US" sz="2800" dirty="0"/>
              <a:t>Lamark               (1744-1829)   Zoology</a:t>
            </a:r>
          </a:p>
          <a:p>
            <a:pPr lvl="0"/>
            <a:r>
              <a:rPr lang="en-US" sz="2800" dirty="0"/>
              <a:t>Richard Owen   (1804-1892)   Anatomy</a:t>
            </a:r>
          </a:p>
          <a:p>
            <a:pPr lvl="0"/>
            <a:r>
              <a:rPr lang="en-US" sz="2800" dirty="0"/>
              <a:t>Louis Agassiz     (1807-1873)   Paleontology</a:t>
            </a:r>
          </a:p>
          <a:p>
            <a:pPr lvl="0"/>
            <a:r>
              <a:rPr lang="en-US" sz="2800" dirty="0"/>
              <a:t>Charles Darwin (1809-1882)   Geology &amp; Zoology</a:t>
            </a:r>
          </a:p>
          <a:p>
            <a:pPr lvl="0"/>
            <a:r>
              <a:rPr lang="en-US" sz="2800" dirty="0"/>
              <a:t>Alfred Russel     (1823-1913)    Zoology</a:t>
            </a:r>
          </a:p>
          <a:p>
            <a:r>
              <a:rPr lang="en-US" sz="2800" dirty="0"/>
              <a:t>Thomas Henry  (1825-1895)    Zoology </a:t>
            </a:r>
          </a:p>
        </p:txBody>
      </p:sp>
    </p:spTree>
    <p:extLst>
      <p:ext uri="{BB962C8B-B14F-4D97-AF65-F5344CB8AC3E}">
        <p14:creationId xmlns:p14="http://schemas.microsoft.com/office/powerpoint/2010/main" val="116065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621340"/>
            <a:ext cx="6857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24802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Analogous</a:t>
            </a:r>
            <a:r>
              <a:rPr lang="en-US" b="1" i="1" u="sng" dirty="0"/>
              <a:t> </a:t>
            </a:r>
            <a:r>
              <a:rPr lang="en-US" b="1" u="sng" dirty="0">
                <a:solidFill>
                  <a:srgbClr val="00B050"/>
                </a:solidFill>
              </a:rPr>
              <a:t>structure</a:t>
            </a:r>
            <a:r>
              <a:rPr lang="en-US" dirty="0"/>
              <a:t>: Are structures that have the same function, but not the same origin. E.g. wings are analogous structures in insects and birds.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Homologous</a:t>
            </a:r>
            <a:r>
              <a:rPr lang="en-US" b="1" i="1" u="sng" dirty="0"/>
              <a:t> </a:t>
            </a:r>
            <a:r>
              <a:rPr lang="en-US" b="1" u="sng" dirty="0">
                <a:solidFill>
                  <a:srgbClr val="00B050"/>
                </a:solidFill>
              </a:rPr>
              <a:t>structure</a:t>
            </a:r>
            <a:r>
              <a:rPr lang="en-US" dirty="0"/>
              <a:t>: Are structures that have the same origin, but not the same function. E.g. </a:t>
            </a:r>
            <a:r>
              <a:rPr lang="en-US" dirty="0">
                <a:solidFill>
                  <a:srgbClr val="0070C0"/>
                </a:solidFill>
              </a:rPr>
              <a:t>vertebrate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forearms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human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appendix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tails</a:t>
            </a:r>
            <a:r>
              <a:rPr lang="en-US" dirty="0"/>
              <a:t> of </a:t>
            </a:r>
            <a:r>
              <a:rPr lang="en-US" dirty="0">
                <a:solidFill>
                  <a:srgbClr val="0070C0"/>
                </a:solidFill>
              </a:rPr>
              <a:t>mammals</a:t>
            </a:r>
            <a:r>
              <a:rPr lang="en-US" dirty="0"/>
              <a:t> vs. </a:t>
            </a:r>
            <a:r>
              <a:rPr lang="en-US" dirty="0">
                <a:solidFill>
                  <a:srgbClr val="0070C0"/>
                </a:solidFill>
              </a:rPr>
              <a:t>human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coccyx</a:t>
            </a:r>
            <a:r>
              <a:rPr lang="en-US" dirty="0"/>
              <a:t>.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Vestigial organs (Structure)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reduced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rudimentary</a:t>
            </a:r>
            <a:r>
              <a:rPr lang="en-US" dirty="0"/>
              <a:t> organs compared to the same structure in other organisms. E.g.</a:t>
            </a:r>
          </a:p>
          <a:p>
            <a:pPr marL="0" indent="0">
              <a:buNone/>
            </a:pPr>
            <a:r>
              <a:rPr lang="en-US" dirty="0"/>
              <a:t>    Human </a:t>
            </a:r>
            <a:r>
              <a:rPr lang="en-US" dirty="0">
                <a:solidFill>
                  <a:srgbClr val="FF0000"/>
                </a:solidFill>
              </a:rPr>
              <a:t>appendix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tailbones</a:t>
            </a:r>
            <a:r>
              <a:rPr lang="en-US" dirty="0"/>
              <a:t> are useless.</a:t>
            </a:r>
          </a:p>
        </p:txBody>
      </p:sp>
    </p:spTree>
    <p:extLst>
      <p:ext uri="{BB962C8B-B14F-4D97-AF65-F5344CB8AC3E}">
        <p14:creationId xmlns:p14="http://schemas.microsoft.com/office/powerpoint/2010/main" val="86402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1500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Histology</a:t>
            </a:r>
            <a:r>
              <a:rPr lang="en-US" dirty="0">
                <a:solidFill>
                  <a:srgbClr val="00B050"/>
                </a:solidFill>
              </a:rPr>
              <a:t>-</a:t>
            </a:r>
            <a:r>
              <a:rPr lang="en-US" dirty="0"/>
              <a:t> also known as </a:t>
            </a:r>
            <a:r>
              <a:rPr lang="en-US" dirty="0">
                <a:solidFill>
                  <a:srgbClr val="0070C0"/>
                </a:solidFill>
              </a:rPr>
              <a:t>microscopic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anatomy</a:t>
            </a:r>
            <a:r>
              <a:rPr lang="en-US" dirty="0"/>
              <a:t> or </a:t>
            </a:r>
            <a:r>
              <a:rPr lang="en-US" dirty="0">
                <a:solidFill>
                  <a:srgbClr val="0070C0"/>
                </a:solidFill>
              </a:rPr>
              <a:t>microanatomy</a:t>
            </a:r>
            <a:r>
              <a:rPr lang="en-US" dirty="0"/>
              <a:t> is the branch of biology which studies the microscopic anatomy of </a:t>
            </a:r>
            <a:r>
              <a:rPr lang="en-US" dirty="0">
                <a:solidFill>
                  <a:srgbClr val="FF0066"/>
                </a:solidFill>
              </a:rPr>
              <a:t>tissues</a:t>
            </a:r>
            <a:r>
              <a:rPr lang="en-US" dirty="0"/>
              <a:t>.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Cytology</a:t>
            </a:r>
            <a:r>
              <a:rPr lang="en-US" dirty="0"/>
              <a:t> - a branch of biology dealing with the </a:t>
            </a:r>
            <a:r>
              <a:rPr lang="en-US" dirty="0">
                <a:solidFill>
                  <a:srgbClr val="0070C0"/>
                </a:solidFill>
              </a:rPr>
              <a:t>structure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function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multiplication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pathology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life history </a:t>
            </a:r>
            <a:r>
              <a:rPr lang="en-US" dirty="0"/>
              <a:t>of </a:t>
            </a:r>
            <a:r>
              <a:rPr lang="en-US" dirty="0">
                <a:solidFill>
                  <a:srgbClr val="FF0066"/>
                </a:solidFill>
              </a:rPr>
              <a:t>cells</a:t>
            </a:r>
            <a:r>
              <a:rPr lang="en-US" dirty="0"/>
              <a:t>.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Ancestral</a:t>
            </a:r>
            <a:r>
              <a:rPr lang="en-US" dirty="0"/>
              <a:t> is a character that was possessed by the common ancestor of the species on a branch of an evolutionary tree.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Evolution</a:t>
            </a:r>
            <a:r>
              <a:rPr lang="en-US" dirty="0"/>
              <a:t> is genetic change in a population of organisms </a:t>
            </a:r>
            <a:r>
              <a:rPr lang="en-US" dirty="0">
                <a:solidFill>
                  <a:srgbClr val="0070C0"/>
                </a:solidFill>
              </a:rPr>
              <a:t>over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80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>
                <a:solidFill>
                  <a:srgbClr val="00B050"/>
                </a:solidFill>
              </a:rPr>
              <a:t>Natural Selection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/>
              <a:t>is a processes that produces descent (offspring) with </a:t>
            </a:r>
            <a:r>
              <a:rPr lang="en-US" sz="3600" dirty="0">
                <a:solidFill>
                  <a:srgbClr val="0070C0"/>
                </a:solidFill>
              </a:rPr>
              <a:t>modification</a:t>
            </a:r>
            <a:r>
              <a:rPr lang="en-US" sz="3600" dirty="0"/>
              <a:t>, or </a:t>
            </a:r>
            <a:r>
              <a:rPr lang="en-US" sz="3600" dirty="0">
                <a:solidFill>
                  <a:srgbClr val="0070C0"/>
                </a:solidFill>
              </a:rPr>
              <a:t>evolution</a:t>
            </a:r>
            <a:r>
              <a:rPr lang="en-US" sz="3600" dirty="0"/>
              <a:t>.</a:t>
            </a:r>
          </a:p>
          <a:p>
            <a:r>
              <a:rPr lang="en-US" sz="3600" b="1" u="sng" dirty="0">
                <a:solidFill>
                  <a:srgbClr val="00B050"/>
                </a:solidFill>
              </a:rPr>
              <a:t>Adaptation</a:t>
            </a:r>
            <a:r>
              <a:rPr lang="en-US" sz="3600" b="1" i="1" dirty="0"/>
              <a:t>: -</a:t>
            </a:r>
            <a:r>
              <a:rPr lang="en-US" sz="3600" dirty="0"/>
              <a:t> Processes that increase an organism's chances of </a:t>
            </a:r>
            <a:r>
              <a:rPr lang="en-US" sz="3600" dirty="0">
                <a:solidFill>
                  <a:srgbClr val="0070C0"/>
                </a:solidFill>
              </a:rPr>
              <a:t>survival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70C0"/>
                </a:solidFill>
              </a:rPr>
              <a:t>reproductive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success</a:t>
            </a:r>
            <a:r>
              <a:rPr lang="en-US" sz="3600" dirty="0"/>
              <a:t> in specified environment.</a:t>
            </a:r>
          </a:p>
          <a:p>
            <a:r>
              <a:rPr lang="en-US" sz="3600" b="1" u="sng" dirty="0">
                <a:solidFill>
                  <a:srgbClr val="00B050"/>
                </a:solidFill>
              </a:rPr>
              <a:t>Species</a:t>
            </a:r>
            <a:r>
              <a:rPr lang="en-US" sz="3600" b="1" dirty="0">
                <a:solidFill>
                  <a:srgbClr val="00B050"/>
                </a:solidFill>
              </a:rPr>
              <a:t>; - </a:t>
            </a:r>
            <a:r>
              <a:rPr lang="en-US" sz="3600" dirty="0"/>
              <a:t>is a group of organisms (population) that can reproduce naturally with one another and create fertile offspring</a:t>
            </a:r>
          </a:p>
        </p:txBody>
      </p:sp>
    </p:spTree>
    <p:extLst>
      <p:ext uri="{BB962C8B-B14F-4D97-AF65-F5344CB8AC3E}">
        <p14:creationId xmlns:p14="http://schemas.microsoft.com/office/powerpoint/2010/main" val="572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19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Ontology</a:t>
            </a:r>
            <a:r>
              <a:rPr lang="en-US" b="1" i="1" u="sng" dirty="0"/>
              <a:t>: </a:t>
            </a:r>
            <a:r>
              <a:rPr lang="en-US" dirty="0"/>
              <a:t>- Evolutionary history of the </a:t>
            </a:r>
            <a:r>
              <a:rPr lang="en-US" dirty="0">
                <a:solidFill>
                  <a:srgbClr val="0070C0"/>
                </a:solidFill>
              </a:rPr>
              <a:t>development</a:t>
            </a:r>
            <a:r>
              <a:rPr lang="en-US" dirty="0"/>
              <a:t>, of the </a:t>
            </a:r>
            <a:r>
              <a:rPr lang="en-US" dirty="0">
                <a:solidFill>
                  <a:srgbClr val="FF0066"/>
                </a:solidFill>
              </a:rPr>
              <a:t>individual</a:t>
            </a:r>
            <a:r>
              <a:rPr lang="en-US" dirty="0"/>
              <a:t> organisms.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Protostomes; - </a:t>
            </a:r>
            <a:r>
              <a:rPr lang="en-US" dirty="0"/>
              <a:t>in which the </a:t>
            </a:r>
            <a:r>
              <a:rPr lang="en-US" dirty="0">
                <a:solidFill>
                  <a:srgbClr val="0070C0"/>
                </a:solidFill>
              </a:rPr>
              <a:t>blastopore</a:t>
            </a:r>
            <a:r>
              <a:rPr lang="en-US" dirty="0"/>
              <a:t> first gives rise to the </a:t>
            </a:r>
            <a:r>
              <a:rPr lang="en-US" dirty="0">
                <a:solidFill>
                  <a:srgbClr val="0070C0"/>
                </a:solidFill>
              </a:rPr>
              <a:t>mouth</a:t>
            </a:r>
            <a:r>
              <a:rPr lang="en-US" dirty="0"/>
              <a:t>) </a:t>
            </a:r>
          </a:p>
          <a:p>
            <a:r>
              <a:rPr lang="en-US" b="1" u="sng" dirty="0">
                <a:solidFill>
                  <a:srgbClr val="00B050"/>
                </a:solidFill>
              </a:rPr>
              <a:t>Deuterostomes</a:t>
            </a:r>
            <a:r>
              <a:rPr lang="en-US" dirty="0"/>
              <a:t> in which the </a:t>
            </a:r>
            <a:r>
              <a:rPr lang="en-US" dirty="0">
                <a:solidFill>
                  <a:srgbClr val="0070C0"/>
                </a:solidFill>
              </a:rPr>
              <a:t>blastopore</a:t>
            </a:r>
            <a:r>
              <a:rPr lang="en-US" dirty="0"/>
              <a:t> first gives rise to the </a:t>
            </a:r>
            <a:r>
              <a:rPr lang="en-US" dirty="0">
                <a:solidFill>
                  <a:srgbClr val="0070C0"/>
                </a:solidFill>
              </a:rPr>
              <a:t>anus</a:t>
            </a:r>
            <a:r>
              <a:rPr lang="en-US" dirty="0"/>
              <a:t>, and the </a:t>
            </a:r>
            <a:r>
              <a:rPr lang="en-US" dirty="0">
                <a:solidFill>
                  <a:srgbClr val="0070C0"/>
                </a:solidFill>
              </a:rPr>
              <a:t>mouth</a:t>
            </a:r>
            <a:r>
              <a:rPr lang="en-US" dirty="0"/>
              <a:t> arises through secondary invagination of the </a:t>
            </a:r>
            <a:r>
              <a:rPr lang="en-US" dirty="0">
                <a:solidFill>
                  <a:srgbClr val="0070C0"/>
                </a:solidFill>
              </a:rPr>
              <a:t>stomodaeum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40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78" y="304800"/>
            <a:ext cx="6653721" cy="608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16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638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Type specimens </a:t>
            </a:r>
            <a:r>
              <a:rPr lang="en-US" dirty="0"/>
              <a:t>should be placed in </a:t>
            </a:r>
            <a:r>
              <a:rPr lang="en-US" dirty="0">
                <a:solidFill>
                  <a:srgbClr val="00B050"/>
                </a:solidFill>
              </a:rPr>
              <a:t>permanent archival collections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museum) </a:t>
            </a:r>
            <a:r>
              <a:rPr lang="en-US" dirty="0"/>
              <a:t>where they can be examined by future researchers. </a:t>
            </a:r>
          </a:p>
          <a:p>
            <a:pPr lvl="0"/>
            <a:r>
              <a:rPr lang="en-US" dirty="0"/>
              <a:t> </a:t>
            </a:r>
            <a:r>
              <a:rPr lang="en-US" b="1" dirty="0">
                <a:solidFill>
                  <a:srgbClr val="FF0066"/>
                </a:solidFill>
              </a:rPr>
              <a:t>Holotype</a:t>
            </a:r>
            <a:r>
              <a:rPr lang="en-US" b="1" dirty="0"/>
              <a:t> -</a:t>
            </a:r>
            <a:r>
              <a:rPr lang="en-US" dirty="0"/>
              <a:t> is the original specimen used to describe a new species for the </a:t>
            </a:r>
            <a:r>
              <a:rPr lang="en-US" dirty="0">
                <a:solidFill>
                  <a:srgbClr val="0070C0"/>
                </a:solidFill>
              </a:rPr>
              <a:t>first time</a:t>
            </a:r>
            <a:r>
              <a:rPr lang="en-US" dirty="0"/>
              <a:t>. There is only one holotype (single example illustration of an organism). Sometimes just a fragment of an organism is the holotype</a:t>
            </a:r>
          </a:p>
          <a:p>
            <a:pPr lvl="0"/>
            <a:r>
              <a:rPr lang="en-US" b="1" dirty="0">
                <a:solidFill>
                  <a:srgbClr val="FF0066"/>
                </a:solidFill>
              </a:rPr>
              <a:t>Allotype</a:t>
            </a:r>
            <a:r>
              <a:rPr lang="en-US" dirty="0"/>
              <a:t> - is a specimen of the </a:t>
            </a:r>
            <a:r>
              <a:rPr lang="en-US" dirty="0">
                <a:solidFill>
                  <a:srgbClr val="00B050"/>
                </a:solidFill>
              </a:rPr>
              <a:t>opposite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sex</a:t>
            </a:r>
            <a:r>
              <a:rPr lang="en-US" dirty="0"/>
              <a:t> used to describe the species for the first time (often, but not always, at the same time as the holotype recorded).</a:t>
            </a:r>
          </a:p>
        </p:txBody>
      </p:sp>
    </p:spTree>
    <p:extLst>
      <p:ext uri="{BB962C8B-B14F-4D97-AF65-F5344CB8AC3E}">
        <p14:creationId xmlns:p14="http://schemas.microsoft.com/office/powerpoint/2010/main" val="257454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srgbClr val="FF0066"/>
                </a:solidFill>
              </a:rPr>
              <a:t>Neotype</a:t>
            </a:r>
            <a:r>
              <a:rPr lang="en-US" dirty="0"/>
              <a:t> - is a replacement specimen for the holotype, where the original holotype has been </a:t>
            </a:r>
            <a:r>
              <a:rPr lang="en-US" dirty="0">
                <a:solidFill>
                  <a:srgbClr val="00B050"/>
                </a:solidFill>
              </a:rPr>
              <a:t>lost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destroyed</a:t>
            </a:r>
            <a:r>
              <a:rPr lang="en-US" dirty="0"/>
              <a:t> or was never </a:t>
            </a:r>
            <a:r>
              <a:rPr lang="en-US" dirty="0">
                <a:solidFill>
                  <a:srgbClr val="00B050"/>
                </a:solidFill>
              </a:rPr>
              <a:t>designated</a:t>
            </a:r>
            <a:r>
              <a:rPr lang="en-US" dirty="0"/>
              <a:t>.</a:t>
            </a:r>
          </a:p>
          <a:p>
            <a:pPr lvl="0"/>
            <a:r>
              <a:rPr lang="en-US" b="1" dirty="0">
                <a:solidFill>
                  <a:srgbClr val="FF0066"/>
                </a:solidFill>
              </a:rPr>
              <a:t>Paratype</a:t>
            </a:r>
            <a:r>
              <a:rPr lang="en-US" dirty="0"/>
              <a:t> - is a specimen of the original series from which </a:t>
            </a:r>
            <a:r>
              <a:rPr lang="en-US" b="1" dirty="0">
                <a:solidFill>
                  <a:srgbClr val="FF0066"/>
                </a:solidFill>
              </a:rPr>
              <a:t>holotype</a:t>
            </a:r>
            <a:r>
              <a:rPr lang="en-US" dirty="0"/>
              <a:t>, has been selected as the type of a species.</a:t>
            </a:r>
          </a:p>
          <a:p>
            <a:pPr lvl="0"/>
            <a:r>
              <a:rPr lang="en-US" b="1" dirty="0">
                <a:solidFill>
                  <a:srgbClr val="FF0066"/>
                </a:solidFill>
              </a:rPr>
              <a:t>Syntype</a:t>
            </a:r>
            <a:r>
              <a:rPr lang="en-US" b="1" dirty="0"/>
              <a:t> (</a:t>
            </a:r>
            <a:r>
              <a:rPr lang="en-US" dirty="0" err="1"/>
              <a:t>Cotype</a:t>
            </a:r>
            <a:r>
              <a:rPr lang="en-US" b="1" dirty="0"/>
              <a:t>)</a:t>
            </a:r>
            <a:r>
              <a:rPr lang="en-US" dirty="0"/>
              <a:t> is a collection of specimens that </a:t>
            </a:r>
            <a:r>
              <a:rPr lang="en-US" dirty="0">
                <a:solidFill>
                  <a:srgbClr val="00B050"/>
                </a:solidFill>
              </a:rPr>
              <a:t>together serve as the definition of the species </a:t>
            </a:r>
            <a:r>
              <a:rPr lang="en-US" dirty="0"/>
              <a:t>where a holotype was never selected.</a:t>
            </a:r>
          </a:p>
          <a:p>
            <a:pPr lvl="0"/>
            <a:r>
              <a:rPr lang="en-US" b="1" dirty="0">
                <a:solidFill>
                  <a:srgbClr val="FF0066"/>
                </a:solidFill>
              </a:rPr>
              <a:t>Isosyntype</a:t>
            </a:r>
            <a:r>
              <a:rPr lang="en-US" b="1" dirty="0"/>
              <a:t>: -</a:t>
            </a:r>
            <a:r>
              <a:rPr lang="en-US" dirty="0"/>
              <a:t> A duplicate of a syntype.</a:t>
            </a:r>
          </a:p>
        </p:txBody>
      </p:sp>
    </p:spTree>
    <p:extLst>
      <p:ext uri="{BB962C8B-B14F-4D97-AF65-F5344CB8AC3E}">
        <p14:creationId xmlns:p14="http://schemas.microsoft.com/office/powerpoint/2010/main" val="367507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56260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FF0066"/>
                </a:solidFill>
              </a:rPr>
              <a:t>Lectotype</a:t>
            </a:r>
            <a:r>
              <a:rPr lang="en-US" b="1" dirty="0"/>
              <a:t> -</a:t>
            </a:r>
            <a:r>
              <a:rPr lang="en-US" dirty="0"/>
              <a:t> is a single specimen of a </a:t>
            </a:r>
            <a:r>
              <a:rPr lang="en-US" dirty="0">
                <a:solidFill>
                  <a:srgbClr val="0070C0"/>
                </a:solidFill>
              </a:rPr>
              <a:t>syntype</a:t>
            </a:r>
            <a:r>
              <a:rPr lang="en-US" dirty="0"/>
              <a:t> (series of specimens) selected to serves as the </a:t>
            </a:r>
            <a:r>
              <a:rPr lang="en-US" dirty="0">
                <a:solidFill>
                  <a:srgbClr val="0070C0"/>
                </a:solidFill>
              </a:rPr>
              <a:t>neotype</a:t>
            </a:r>
            <a:r>
              <a:rPr lang="en-US" dirty="0"/>
              <a:t> of the species, where the species was previously defined by the syntype.</a:t>
            </a:r>
          </a:p>
          <a:p>
            <a:pPr lvl="0"/>
            <a:r>
              <a:rPr lang="en-US" b="1" dirty="0">
                <a:solidFill>
                  <a:srgbClr val="FF0066"/>
                </a:solidFill>
              </a:rPr>
              <a:t>Paralectotype</a:t>
            </a:r>
            <a:r>
              <a:rPr lang="en-US" b="1" dirty="0"/>
              <a:t> -</a:t>
            </a:r>
            <a:r>
              <a:rPr lang="en-US" dirty="0"/>
              <a:t> are the specimens left over from the syntype once the lectotype have been selected.</a:t>
            </a:r>
          </a:p>
          <a:p>
            <a:pPr lvl="0"/>
            <a:r>
              <a:rPr lang="en-US" b="1" dirty="0">
                <a:solidFill>
                  <a:srgbClr val="FF0066"/>
                </a:solidFill>
              </a:rPr>
              <a:t>Topotype</a:t>
            </a:r>
            <a:r>
              <a:rPr lang="en-US" dirty="0"/>
              <a:t> - A specimen of a plant collected from the same locality as the holotype and usually on a different date.</a:t>
            </a:r>
          </a:p>
        </p:txBody>
      </p:sp>
    </p:spTree>
    <p:extLst>
      <p:ext uri="{BB962C8B-B14F-4D97-AF65-F5344CB8AC3E}">
        <p14:creationId xmlns:p14="http://schemas.microsoft.com/office/powerpoint/2010/main" val="283819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834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Chordata &amp; Comparative anatomy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Chordata &amp; Comparative anatomy</dc:title>
  <dc:creator>Dr-Sarbaz</dc:creator>
  <cp:lastModifiedBy>KAWA IT</cp:lastModifiedBy>
  <cp:revision>111</cp:revision>
  <dcterms:created xsi:type="dcterms:W3CDTF">2006-08-16T00:00:00Z</dcterms:created>
  <dcterms:modified xsi:type="dcterms:W3CDTF">2023-05-15T17:58:11Z</dcterms:modified>
</cp:coreProperties>
</file>