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0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AAB3D0-DB18-4416-A75D-C39D8EE4C863}"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424186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AB3D0-DB18-4416-A75D-C39D8EE4C863}"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370249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AB3D0-DB18-4416-A75D-C39D8EE4C863}"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413481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AB3D0-DB18-4416-A75D-C39D8EE4C863}"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289841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AAB3D0-DB18-4416-A75D-C39D8EE4C863}"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172448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AAB3D0-DB18-4416-A75D-C39D8EE4C863}"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196748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AAB3D0-DB18-4416-A75D-C39D8EE4C863}" type="datetimeFigureOut">
              <a:rPr lang="en-US" smtClean="0"/>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158990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AAB3D0-DB18-4416-A75D-C39D8EE4C863}" type="datetimeFigureOut">
              <a:rPr lang="en-US" smtClean="0"/>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3275553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AB3D0-DB18-4416-A75D-C39D8EE4C863}" type="datetimeFigureOut">
              <a:rPr lang="en-US" smtClean="0"/>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148549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AAB3D0-DB18-4416-A75D-C39D8EE4C863}"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339696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AAB3D0-DB18-4416-A75D-C39D8EE4C863}"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1F709-4596-402A-9A2C-CDBCDA7D9B5A}" type="slidenum">
              <a:rPr lang="en-US" smtClean="0"/>
              <a:t>‹#›</a:t>
            </a:fld>
            <a:endParaRPr lang="en-US"/>
          </a:p>
        </p:txBody>
      </p:sp>
    </p:spTree>
    <p:extLst>
      <p:ext uri="{BB962C8B-B14F-4D97-AF65-F5344CB8AC3E}">
        <p14:creationId xmlns:p14="http://schemas.microsoft.com/office/powerpoint/2010/main" val="140726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AB3D0-DB18-4416-A75D-C39D8EE4C863}" type="datetimeFigureOut">
              <a:rPr lang="en-US" smtClean="0"/>
              <a:t>5/22/2024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1F709-4596-402A-9A2C-CDBCDA7D9B5A}" type="slidenum">
              <a:rPr lang="en-US" smtClean="0"/>
              <a:t>‹#›</a:t>
            </a:fld>
            <a:endParaRPr lang="en-US"/>
          </a:p>
        </p:txBody>
      </p:sp>
    </p:spTree>
    <p:extLst>
      <p:ext uri="{BB962C8B-B14F-4D97-AF65-F5344CB8AC3E}">
        <p14:creationId xmlns:p14="http://schemas.microsoft.com/office/powerpoint/2010/main" val="2535971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ardar.alsardary@su.edu.kr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66117"/>
            <a:ext cx="7652084" cy="2387600"/>
          </a:xfrm>
        </p:spPr>
        <p:txBody>
          <a:bodyPr>
            <a:noAutofit/>
          </a:bodyPr>
          <a:lstStyle/>
          <a:p>
            <a:r>
              <a:rPr lang="en-US" sz="3200" b="1" dirty="0" smtClean="0"/>
              <a:t>PROF. DR. SARDAR YASEEN ALSARDARY </a:t>
            </a:r>
            <a:br>
              <a:rPr lang="en-US" sz="3200" b="1" dirty="0" smtClean="0"/>
            </a:br>
            <a:r>
              <a:rPr lang="en-US" sz="3200" b="1" dirty="0" smtClean="0"/>
              <a:t>ANIMAL RESOURCE DEPT. </a:t>
            </a:r>
            <a:br>
              <a:rPr lang="en-US" sz="3200" b="1" dirty="0" smtClean="0"/>
            </a:br>
            <a:r>
              <a:rPr lang="en-US" sz="3200" b="1" dirty="0" smtClean="0"/>
              <a:t>College Of Agriculture Engineering Sciences</a:t>
            </a:r>
            <a:br>
              <a:rPr lang="en-US" sz="3200" b="1" dirty="0" smtClean="0"/>
            </a:br>
            <a:r>
              <a:rPr lang="en-US" sz="3200" b="1" dirty="0" err="1" smtClean="0">
                <a:hlinkClick r:id="rId2"/>
              </a:rPr>
              <a:t>sardar.alsardary@su.edu.krd</a:t>
            </a:r>
            <a:r>
              <a:rPr lang="en-US" sz="3200" b="1" dirty="0" smtClean="0"/>
              <a:t> </a:t>
            </a:r>
            <a:endParaRPr lang="en-US" sz="3200" b="1" dirty="0"/>
          </a:p>
        </p:txBody>
      </p:sp>
      <p:sp>
        <p:nvSpPr>
          <p:cNvPr id="3" name="Subtitle 2"/>
          <p:cNvSpPr>
            <a:spLocks noGrp="1"/>
          </p:cNvSpPr>
          <p:nvPr>
            <p:ph type="subTitle" idx="1"/>
          </p:nvPr>
        </p:nvSpPr>
        <p:spPr>
          <a:xfrm>
            <a:off x="-32084" y="554038"/>
            <a:ext cx="7154779" cy="1655762"/>
          </a:xfrm>
        </p:spPr>
        <p:txBody>
          <a:bodyPr>
            <a:noAutofit/>
            <a:scene3d>
              <a:camera prst="perspectiveRight"/>
              <a:lightRig rig="threePt" dir="t"/>
            </a:scene3d>
          </a:bodyPr>
          <a:lstStyle/>
          <a:p>
            <a:r>
              <a:rPr lang="en-US" sz="8000" b="1" dirty="0">
                <a:ln w="22225">
                  <a:solidFill>
                    <a:schemeClr val="accent2"/>
                  </a:solidFill>
                  <a:prstDash val="solid"/>
                </a:ln>
                <a:solidFill>
                  <a:schemeClr val="accent2">
                    <a:lumMod val="40000"/>
                    <a:lumOff val="60000"/>
                  </a:schemeClr>
                </a:solidFill>
              </a:rPr>
              <a:t>The Endocrine </a:t>
            </a:r>
            <a:r>
              <a:rPr lang="en-US" sz="8000" b="1" dirty="0" smtClean="0">
                <a:ln w="22225">
                  <a:solidFill>
                    <a:schemeClr val="accent2"/>
                  </a:solidFill>
                  <a:prstDash val="solid"/>
                </a:ln>
                <a:solidFill>
                  <a:schemeClr val="accent2">
                    <a:lumMod val="40000"/>
                    <a:lumOff val="60000"/>
                  </a:schemeClr>
                </a:solidFill>
              </a:rPr>
              <a:t>System</a:t>
            </a:r>
            <a:endParaRPr lang="en-US" sz="8000" b="1" dirty="0">
              <a:ln w="22225">
                <a:solidFill>
                  <a:schemeClr val="accent2"/>
                </a:solidFill>
                <a:prstDash val="solid"/>
              </a:ln>
              <a:solidFill>
                <a:schemeClr val="accent2">
                  <a:lumMod val="40000"/>
                  <a:lumOff val="60000"/>
                </a:schemeClr>
              </a:solidFill>
            </a:endParaRPr>
          </a:p>
        </p:txBody>
      </p:sp>
      <p:pic>
        <p:nvPicPr>
          <p:cNvPr id="4" name="Picture 3"/>
          <p:cNvPicPr>
            <a:picLocks noChangeAspect="1"/>
          </p:cNvPicPr>
          <p:nvPr/>
        </p:nvPicPr>
        <p:blipFill rotWithShape="1">
          <a:blip r:embed="rId3"/>
          <a:srcRect l="78111" t="27907" r="3518" b="31304"/>
          <a:stretch/>
        </p:blipFill>
        <p:spPr>
          <a:xfrm>
            <a:off x="7940842" y="1175591"/>
            <a:ext cx="4283242" cy="5346862"/>
          </a:xfrm>
          <a:prstGeom prst="rect">
            <a:avLst/>
          </a:prstGeom>
        </p:spPr>
      </p:pic>
    </p:spTree>
    <p:extLst>
      <p:ext uri="{BB962C8B-B14F-4D97-AF65-F5344CB8AC3E}">
        <p14:creationId xmlns:p14="http://schemas.microsoft.com/office/powerpoint/2010/main" val="391660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727" y="269541"/>
            <a:ext cx="11770894" cy="4351338"/>
          </a:xfrm>
        </p:spPr>
        <p:txBody>
          <a:bodyPr>
            <a:noAutofit/>
          </a:bodyPr>
          <a:lstStyle/>
          <a:p>
            <a:pPr algn="ctr"/>
            <a:r>
              <a:rPr lang="en-US" sz="4400" dirty="0"/>
              <a:t>The Endocrine </a:t>
            </a:r>
            <a:r>
              <a:rPr lang="en-US" sz="4400" dirty="0" smtClean="0"/>
              <a:t>System</a:t>
            </a:r>
          </a:p>
          <a:p>
            <a:pPr marL="0" indent="0" algn="just">
              <a:buNone/>
            </a:pPr>
            <a:r>
              <a:rPr lang="en-US" sz="3200" dirty="0" smtClean="0"/>
              <a:t>The </a:t>
            </a:r>
            <a:r>
              <a:rPr lang="en-US" sz="3200" b="1" dirty="0" smtClean="0"/>
              <a:t>endocrine system</a:t>
            </a:r>
            <a:r>
              <a:rPr lang="en-US" sz="3200" dirty="0" smtClean="0"/>
              <a:t> consists of a number of organs and major glands located in different areas of the body which play an important role in the proper functioning of the animal. The glands produce special compounds called hormones, which in turn, target particular systems or organs, and the way that they function. These glands are called endocrine glands because they do not have an opening to discharge their secretions but discharge them directly into the bloodstream. The hormones are then carried to their target systems and organs to carry out their task. In many cases, different hormones operate together to regulate a particular function. When these get out of balance, the bird’s body cannot function properly and hence performance will suffer, in some cases, an imbalance can even lead to death.</a:t>
            </a:r>
          </a:p>
          <a:p>
            <a:pPr marL="0" indent="0">
              <a:buNone/>
            </a:pPr>
            <a:endParaRPr lang="en-US" sz="1600" dirty="0"/>
          </a:p>
        </p:txBody>
      </p:sp>
    </p:spTree>
    <p:extLst>
      <p:ext uri="{BB962C8B-B14F-4D97-AF65-F5344CB8AC3E}">
        <p14:creationId xmlns:p14="http://schemas.microsoft.com/office/powerpoint/2010/main" val="429101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147" y="413920"/>
            <a:ext cx="11610473" cy="4351338"/>
          </a:xfrm>
        </p:spPr>
        <p:txBody>
          <a:bodyPr>
            <a:noAutofit/>
          </a:bodyPr>
          <a:lstStyle/>
          <a:p>
            <a:pPr algn="just"/>
            <a:r>
              <a:rPr lang="en-US" dirty="0" smtClean="0"/>
              <a:t>Pituitary gland or </a:t>
            </a:r>
            <a:r>
              <a:rPr lang="en-US" dirty="0" err="1" smtClean="0"/>
              <a:t>hypophysis</a:t>
            </a:r>
            <a:endParaRPr lang="en-US" dirty="0" smtClean="0"/>
          </a:p>
          <a:p>
            <a:pPr algn="just"/>
            <a:r>
              <a:rPr lang="en-US" dirty="0" smtClean="0"/>
              <a:t>The pituitary gland is often called the master gland because many of the compounds it produces target other similar glands to trigger them to produce their compounds that, in turn, influence the functioning of a particular system or organ. Thus, it can be said it is a controlling gland.</a:t>
            </a:r>
          </a:p>
          <a:p>
            <a:pPr algn="just"/>
            <a:r>
              <a:rPr lang="en-US" dirty="0" smtClean="0"/>
              <a:t>The pituitary gland is a pea-sized gland located at the base of the brain and is well protected by the surrounding skull bones. It consists of two parts:</a:t>
            </a:r>
          </a:p>
          <a:p>
            <a:pPr algn="just"/>
            <a:endParaRPr lang="en-US" dirty="0" smtClean="0"/>
          </a:p>
          <a:p>
            <a:pPr algn="just"/>
            <a:r>
              <a:rPr lang="en-US" dirty="0" smtClean="0"/>
              <a:t>Anterior pituitary</a:t>
            </a:r>
          </a:p>
          <a:p>
            <a:pPr algn="just"/>
            <a:r>
              <a:rPr lang="en-US" dirty="0" smtClean="0"/>
              <a:t>Posterior pituitary</a:t>
            </a:r>
          </a:p>
          <a:p>
            <a:pPr algn="just"/>
            <a:r>
              <a:rPr lang="en-US" dirty="0" smtClean="0"/>
              <a:t>The anterior pituitary gland is stimulated by special releasing factors from the hypothalamus of the brain to produce and release a number of hormones. These include:</a:t>
            </a:r>
          </a:p>
        </p:txBody>
      </p:sp>
    </p:spTree>
    <p:extLst>
      <p:ext uri="{BB962C8B-B14F-4D97-AF65-F5344CB8AC3E}">
        <p14:creationId xmlns:p14="http://schemas.microsoft.com/office/powerpoint/2010/main" val="252674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725" y="333708"/>
            <a:ext cx="11690685" cy="5698123"/>
          </a:xfrm>
        </p:spPr>
        <p:txBody>
          <a:bodyPr>
            <a:noAutofit/>
          </a:bodyPr>
          <a:lstStyle/>
          <a:p>
            <a:r>
              <a:rPr lang="en-US" dirty="0" smtClean="0"/>
              <a:t>Hypothalamus</a:t>
            </a:r>
          </a:p>
          <a:p>
            <a:r>
              <a:rPr lang="en-US" dirty="0" smtClean="0"/>
              <a:t>The hypothalamus is a major part of the brain and is located at the base and approximately in the skull. As far as its endocrine functions in the bird is concerned, they include the production of the releasing factors that act as a control on the anterior pituitary gland, and oxytocin that plays a part in the release of the yolk. The quantity of the releasing factors and oxytocin released is influenced by day length. The longer the day is to 18 hours, the greater the amount of these compounds released and the greater the effect on the target gland or function.</a:t>
            </a:r>
          </a:p>
          <a:p>
            <a:pPr marL="0" indent="0">
              <a:buNone/>
            </a:pPr>
            <a:endParaRPr lang="en-US" sz="1100" dirty="0" smtClean="0"/>
          </a:p>
          <a:p>
            <a:r>
              <a:rPr lang="en-US" dirty="0" smtClean="0"/>
              <a:t>Adrenal gland</a:t>
            </a:r>
          </a:p>
          <a:p>
            <a:r>
              <a:rPr lang="en-US" dirty="0" smtClean="0"/>
              <a:t>The adrenal glands are small glands approximately 9 mm long located anterior to (in front of) the kidneys. There are two adrenal glands, each associated with a particular kidney. Each gland consists of two different types of cells that form two distinct parts of the gland, namely the adrenal cortex and the adrenal medulla.</a:t>
            </a:r>
          </a:p>
        </p:txBody>
      </p:sp>
    </p:spTree>
    <p:extLst>
      <p:ext uri="{BB962C8B-B14F-4D97-AF65-F5344CB8AC3E}">
        <p14:creationId xmlns:p14="http://schemas.microsoft.com/office/powerpoint/2010/main" val="3871243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725" y="397878"/>
            <a:ext cx="11514221" cy="4351338"/>
          </a:xfrm>
        </p:spPr>
        <p:txBody>
          <a:bodyPr>
            <a:noAutofit/>
          </a:bodyPr>
          <a:lstStyle/>
          <a:p>
            <a:r>
              <a:rPr lang="en-US" sz="4000" dirty="0" smtClean="0"/>
              <a:t>The cortex produces three hormones:</a:t>
            </a:r>
          </a:p>
          <a:p>
            <a:endParaRPr lang="en-US" sz="100" dirty="0" smtClean="0"/>
          </a:p>
          <a:p>
            <a:r>
              <a:rPr lang="en-US" sz="4000" dirty="0" smtClean="0"/>
              <a:t>Corticosterone – facilitate the carbohydrate and fat metabolism, breakdown of protein and </a:t>
            </a:r>
            <a:r>
              <a:rPr lang="en-US" sz="4000" dirty="0" err="1" smtClean="0"/>
              <a:t>palys</a:t>
            </a:r>
            <a:r>
              <a:rPr lang="en-US" sz="4000" dirty="0" smtClean="0"/>
              <a:t> an important role in the bird’s reaction to stress</a:t>
            </a:r>
          </a:p>
          <a:p>
            <a:r>
              <a:rPr lang="en-US" sz="4000" dirty="0" smtClean="0"/>
              <a:t>Aldosterone – increases the reabsorption and retention of sodium</a:t>
            </a:r>
          </a:p>
          <a:p>
            <a:r>
              <a:rPr lang="en-US" sz="4000" dirty="0" smtClean="0"/>
              <a:t>8-hydroxycorticosterone – function unknown</a:t>
            </a:r>
          </a:p>
          <a:p>
            <a:r>
              <a:rPr lang="en-US" sz="4000" dirty="0" smtClean="0"/>
              <a:t>The adrenal medulla produces two compounds:</a:t>
            </a:r>
          </a:p>
          <a:p>
            <a:r>
              <a:rPr lang="en-US" sz="4000" dirty="0" smtClean="0"/>
              <a:t>Norepinephrine – fat metabolism</a:t>
            </a:r>
          </a:p>
          <a:p>
            <a:r>
              <a:rPr lang="en-US" sz="4000" dirty="0" smtClean="0"/>
              <a:t>Epinephrine – control of blood pressure</a:t>
            </a:r>
          </a:p>
        </p:txBody>
      </p:sp>
    </p:spTree>
    <p:extLst>
      <p:ext uri="{BB962C8B-B14F-4D97-AF65-F5344CB8AC3E}">
        <p14:creationId xmlns:p14="http://schemas.microsoft.com/office/powerpoint/2010/main" val="127262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b="8154"/>
          <a:stretch/>
        </p:blipFill>
        <p:spPr>
          <a:xfrm>
            <a:off x="0" y="0"/>
            <a:ext cx="12191999" cy="6858000"/>
          </a:xfrm>
          <a:prstGeom prst="rect">
            <a:avLst/>
          </a:prstGeom>
        </p:spPr>
      </p:pic>
    </p:spTree>
    <p:extLst>
      <p:ext uri="{BB962C8B-B14F-4D97-AF65-F5344CB8AC3E}">
        <p14:creationId xmlns:p14="http://schemas.microsoft.com/office/powerpoint/2010/main" val="2143613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366</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PROF. DR. SARDAR YASEEN ALSARDARY  ANIMAL RESOURCE DEPT.  College Of Agriculture Engineering Sciences sardar.alsardary@su.edu.krd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Sheeren</dc:creator>
  <cp:lastModifiedBy>Sheeren</cp:lastModifiedBy>
  <cp:revision>2</cp:revision>
  <dcterms:created xsi:type="dcterms:W3CDTF">2024-05-22T18:49:05Z</dcterms:created>
  <dcterms:modified xsi:type="dcterms:W3CDTF">2024-05-22T19:01:05Z</dcterms:modified>
</cp:coreProperties>
</file>