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71" r:id="rId3"/>
    <p:sldId id="263" r:id="rId4"/>
    <p:sldId id="264" r:id="rId5"/>
    <p:sldId id="265" r:id="rId6"/>
    <p:sldId id="266" r:id="rId7"/>
    <p:sldId id="267" r:id="rId8"/>
    <p:sldId id="262" r:id="rId9"/>
    <p:sldId id="257" r:id="rId10"/>
    <p:sldId id="258" r:id="rId11"/>
    <p:sldId id="259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05/07/1442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05/07/1442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05/07/1442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05/07/1442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05/07/1442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05/07/1442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05/07/1442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05/07/1442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05/07/1442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05/07/1442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05/07/1442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05/07/1442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8800" dirty="0" smtClean="0"/>
              <a:t>تعريفات اولية</a:t>
            </a:r>
            <a:endParaRPr lang="en-US" sz="8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3645024"/>
            <a:ext cx="7854696" cy="2088232"/>
          </a:xfrm>
        </p:spPr>
        <p:txBody>
          <a:bodyPr>
            <a:normAutofit/>
          </a:bodyPr>
          <a:lstStyle/>
          <a:p>
            <a:pPr algn="ctr" rtl="1"/>
            <a:r>
              <a:rPr lang="ar-SA" sz="4000" dirty="0" smtClean="0"/>
              <a:t>المحاضرة 1</a:t>
            </a:r>
            <a:endParaRPr lang="en-US" sz="4000" dirty="0" smtClean="0"/>
          </a:p>
          <a:p>
            <a:pPr algn="ctr" rtl="1"/>
            <a:r>
              <a:rPr lang="ar-KW" sz="4000" dirty="0" smtClean="0"/>
              <a:t>د. سردار حمد أمين ابراهيم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7339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rmAutofit/>
          </a:bodyPr>
          <a:lstStyle/>
          <a:p>
            <a:pPr algn="ctr" rtl="1"/>
            <a:r>
              <a:rPr lang="ar-SA" dirty="0" smtClean="0"/>
              <a:t> السيرة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Autofit/>
          </a:bodyPr>
          <a:lstStyle/>
          <a:p>
            <a:pPr algn="r" rtl="1"/>
            <a:r>
              <a:rPr lang="ar-IQ" sz="4000" dirty="0" smtClean="0"/>
              <a:t>السيرة </a:t>
            </a:r>
            <a:r>
              <a:rPr lang="ar-IQ" sz="4000" dirty="0"/>
              <a:t>لغة: هي الطريقة المحمودة الحسنة. يقال: سار بهم سيرة حسنة. والحالة، أو الهيئة التي كون عليها الإنسان، كما في قوله تعالى: ﴿</a:t>
            </a:r>
            <a:r>
              <a:rPr lang="ar-IQ" sz="4000" dirty="0" smtClean="0"/>
              <a:t>سَ</a:t>
            </a:r>
            <a:r>
              <a:rPr lang="ar-SA" sz="4000" dirty="0" smtClean="0"/>
              <a:t>ن</a:t>
            </a:r>
            <a:r>
              <a:rPr lang="ar-IQ" sz="4000" dirty="0" smtClean="0"/>
              <a:t>ُعِيدُ</a:t>
            </a:r>
            <a:r>
              <a:rPr lang="ar-SA" sz="4000" dirty="0" smtClean="0"/>
              <a:t>ها</a:t>
            </a:r>
            <a:r>
              <a:rPr lang="ar-IQ" sz="4000" dirty="0" smtClean="0"/>
              <a:t> </a:t>
            </a:r>
            <a:r>
              <a:rPr lang="ar-SA" sz="4000" dirty="0" smtClean="0"/>
              <a:t>س</a:t>
            </a:r>
            <a:r>
              <a:rPr lang="ar-IQ" sz="4000" dirty="0" err="1" smtClean="0"/>
              <a:t>يرَتَهَا</a:t>
            </a:r>
            <a:r>
              <a:rPr lang="ar-IQ" sz="4000" dirty="0" smtClean="0"/>
              <a:t> الأوَلَ</a:t>
            </a:r>
            <a:r>
              <a:rPr lang="ar-SA" sz="4000" dirty="0" smtClean="0"/>
              <a:t>ى</a:t>
            </a:r>
            <a:r>
              <a:rPr lang="ar-IQ" sz="4000" dirty="0" smtClean="0"/>
              <a:t> طه:83. </a:t>
            </a:r>
            <a:endParaRPr lang="ar-SA" sz="4000" dirty="0" smtClean="0"/>
          </a:p>
          <a:p>
            <a:pPr algn="r" rtl="1"/>
            <a:r>
              <a:rPr lang="ar-IQ" sz="4000" dirty="0" smtClean="0"/>
              <a:t>وتعني</a:t>
            </a:r>
            <a:r>
              <a:rPr lang="ar-IQ" sz="4000" dirty="0"/>
              <a:t>: الضرب </a:t>
            </a:r>
            <a:r>
              <a:rPr lang="ar-IQ" sz="4000" dirty="0" smtClean="0"/>
              <a:t>نوع  </a:t>
            </a:r>
            <a:r>
              <a:rPr lang="ar-IQ" sz="4000" dirty="0"/>
              <a:t>من السيرة". وسير سيرة: حدث أحاديث الأوائل". وبهذا يكون معنى السيرة النبوية في اللغة: ما أضيف إلى النبي </a:t>
            </a:r>
            <a:r>
              <a:rPr lang="ar-SA" sz="4000" dirty="0" smtClean="0"/>
              <a:t>صلى الله عليه وسلم </a:t>
            </a:r>
            <a:r>
              <a:rPr lang="ar-IQ" sz="4000" dirty="0" smtClean="0"/>
              <a:t> </a:t>
            </a:r>
            <a:r>
              <a:rPr lang="ar-IQ" sz="4000" dirty="0"/>
              <a:t>من السنة والطريقة والهيئة وأحاديث الأوائل.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582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rmAutofit/>
          </a:bodyPr>
          <a:lstStyle/>
          <a:p>
            <a:pPr algn="ctr" rtl="1"/>
            <a:r>
              <a:rPr lang="ar-SA" dirty="0" smtClean="0"/>
              <a:t>السيرة اصطلاحا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rmAutofit/>
          </a:bodyPr>
          <a:lstStyle/>
          <a:p>
            <a:pPr algn="r" rtl="1"/>
            <a:r>
              <a:rPr lang="ar-IQ" sz="4000" dirty="0" smtClean="0"/>
              <a:t>واضح </a:t>
            </a:r>
            <a:r>
              <a:rPr lang="ar-IQ" sz="4000" dirty="0"/>
              <a:t>من التعريف اللغوي للسيرة، أنها: السنة، التي عرفها علماء الحديث النبوي الشريف بأنها: »كل ما أثر عن النبي </a:t>
            </a:r>
            <a:r>
              <a:rPr lang="ar-SA" sz="4000" dirty="0" smtClean="0"/>
              <a:t>صلى الله عليه وسلم </a:t>
            </a:r>
            <a:r>
              <a:rPr lang="ar-IQ" sz="4000" dirty="0" smtClean="0"/>
              <a:t> </a:t>
            </a:r>
            <a:r>
              <a:rPr lang="ar-IQ" sz="4000" dirty="0"/>
              <a:t>من قول أو فعل أو تقرير" أو صفة خَلْقِيَّةٍ أو خُلُقية أو سيرة، سواء كانت قبل البعثة أو بعدها«. والسيرة تعنى هنا أيضًا: أخبر أحاديث الغزوات"، والسرايا"، إذ أضيفت إلى </a:t>
            </a:r>
            <a:r>
              <a:rPr lang="ar-IQ" sz="4000" dirty="0" err="1"/>
              <a:t>النبى</a:t>
            </a:r>
            <a:r>
              <a:rPr lang="ar-IQ" sz="4000" dirty="0"/>
              <a:t> </a:t>
            </a:r>
            <a:r>
              <a:rPr lang="ar-IQ" sz="4000" dirty="0" smtClean="0"/>
              <a:t>محمد</a:t>
            </a:r>
            <a:r>
              <a:rPr lang="ar-SA" sz="4000" dirty="0"/>
              <a:t> </a:t>
            </a:r>
            <a:r>
              <a:rPr lang="ar-SA" sz="4000" dirty="0" smtClean="0"/>
              <a:t>صلى الله عليه وسلم 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7524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KW" b="1" dirty="0" smtClean="0"/>
              <a:t>اسم المادة: الدراسات التربوية في السيرة النبوية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KW" dirty="0" smtClean="0"/>
          </a:p>
          <a:p>
            <a:pPr algn="r" rtl="1"/>
            <a:r>
              <a:rPr lang="ar-KW" dirty="0" smtClean="0"/>
              <a:t>عدد الساعات الاسبوعية : 3 </a:t>
            </a:r>
          </a:p>
          <a:p>
            <a:pPr algn="r" rtl="1"/>
            <a:endParaRPr lang="ar-KW" dirty="0"/>
          </a:p>
          <a:p>
            <a:pPr algn="r" rtl="1"/>
            <a:r>
              <a:rPr lang="ar-KW" dirty="0" smtClean="0"/>
              <a:t>مدرس المادة :د. سردار حمد امين ابراهيم</a:t>
            </a:r>
          </a:p>
          <a:p>
            <a:pPr algn="r" rtl="1"/>
            <a:endParaRPr lang="ar-KW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18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/>
          <a:lstStyle/>
          <a:p>
            <a:pPr algn="ctr" rtl="1"/>
            <a:r>
              <a:rPr lang="ar-SA" b="1" dirty="0" smtClean="0"/>
              <a:t>امور ضرورية قبل </a:t>
            </a:r>
            <a:r>
              <a:rPr lang="ar-SA" b="1" dirty="0" err="1" smtClean="0"/>
              <a:t>البدأ</a:t>
            </a:r>
            <a:r>
              <a:rPr lang="ar-SA" b="1" dirty="0" smtClean="0"/>
              <a:t> !!!!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700808"/>
            <a:ext cx="9036496" cy="5157192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6000" dirty="0" smtClean="0"/>
              <a:t>لماذا نقرأ ؟؟</a:t>
            </a:r>
          </a:p>
          <a:p>
            <a:pPr marL="0" indent="0" algn="r" rtl="1">
              <a:buNone/>
            </a:pPr>
            <a:r>
              <a:rPr lang="ar-SA" sz="6000" dirty="0" smtClean="0"/>
              <a:t>           وماذا نقرأ؟؟ </a:t>
            </a:r>
          </a:p>
          <a:p>
            <a:pPr marL="0" indent="0" algn="r" rtl="1">
              <a:buNone/>
            </a:pPr>
            <a:r>
              <a:rPr lang="ar-SA" sz="6000" dirty="0" smtClean="0"/>
              <a:t>                          وكيف نقرأ؟؟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82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ar-SA" sz="8000" b="1" dirty="0" smtClean="0"/>
              <a:t>لماذا نقرأ ؟</a:t>
            </a:r>
            <a:endParaRPr lang="en-US" sz="8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941168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 rtl="1"/>
            <a:r>
              <a:rPr lang="ar-SA" sz="4800" b="1" dirty="0" smtClean="0"/>
              <a:t>لأننا مأمورون بالقراءة .</a:t>
            </a:r>
          </a:p>
          <a:p>
            <a:pPr algn="r" rtl="1"/>
            <a:r>
              <a:rPr lang="ar-SA" sz="4800" b="1" dirty="0" smtClean="0"/>
              <a:t>الآيات والاحاديث.</a:t>
            </a:r>
          </a:p>
          <a:p>
            <a:pPr algn="r" rtl="1"/>
            <a:r>
              <a:rPr lang="ar-SA" sz="4800" b="1" dirty="0" smtClean="0"/>
              <a:t>تأمل في سورة </a:t>
            </a:r>
            <a:r>
              <a:rPr lang="ar-SA" sz="4800" b="1" dirty="0" err="1" smtClean="0"/>
              <a:t>إقرأ</a:t>
            </a:r>
            <a:r>
              <a:rPr lang="ar-SA" sz="4800" b="1" dirty="0" smtClean="0"/>
              <a:t>.</a:t>
            </a:r>
          </a:p>
          <a:p>
            <a:pPr algn="r" rtl="1"/>
            <a:r>
              <a:rPr lang="ar-SA" sz="4800" b="1" dirty="0" smtClean="0"/>
              <a:t>ضروري اخلاص النية :يرفع وينفع ويشفع.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01600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ar-SA" sz="8000" b="1" dirty="0" smtClean="0"/>
              <a:t>ماذا نقرأ ؟</a:t>
            </a:r>
            <a:endParaRPr lang="en-US" sz="8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r" rtl="1"/>
            <a:r>
              <a:rPr lang="ar-SA" sz="6000" b="1" dirty="0" smtClean="0"/>
              <a:t>الاهم ثم المهم .</a:t>
            </a:r>
          </a:p>
          <a:p>
            <a:pPr algn="r" rtl="1"/>
            <a:r>
              <a:rPr lang="ar-SA" sz="6000" b="1" dirty="0" smtClean="0"/>
              <a:t>التخصص.</a:t>
            </a:r>
          </a:p>
          <a:p>
            <a:pPr algn="r" rtl="1"/>
            <a:r>
              <a:rPr lang="ar-SA" sz="6000" b="1" dirty="0" smtClean="0"/>
              <a:t>هل اهتم القرآن والسنة بالتخصص ؟ الدليل ؟</a:t>
            </a:r>
          </a:p>
          <a:p>
            <a:pPr algn="r" rtl="1"/>
            <a:r>
              <a:rPr lang="ar-SA" sz="6000" b="1" dirty="0" smtClean="0"/>
              <a:t>من النبع الصافي خذ العلم ثم توسع.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47462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ar-SA" sz="8000" b="1" dirty="0" smtClean="0"/>
              <a:t>كيف نقرأ ؟</a:t>
            </a:r>
            <a:endParaRPr lang="en-US" sz="8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r" rtl="1"/>
            <a:r>
              <a:rPr lang="ar-SA" sz="6000" b="1" dirty="0" smtClean="0"/>
              <a:t>ابحث عن افضل طريقة للقراءة ؟</a:t>
            </a:r>
          </a:p>
          <a:p>
            <a:pPr marL="0" indent="0" algn="r" rtl="1">
              <a:buNone/>
            </a:pPr>
            <a:endParaRPr lang="ar-SA" sz="6000" b="1" dirty="0" smtClean="0"/>
          </a:p>
          <a:p>
            <a:pPr algn="r" rtl="1"/>
            <a:r>
              <a:rPr lang="ar-SA" sz="6000" b="1" dirty="0" smtClean="0"/>
              <a:t>اختر افضل وقت للقراءة .</a:t>
            </a:r>
          </a:p>
          <a:p>
            <a:pPr algn="r" rtl="1"/>
            <a:endParaRPr lang="ar-SA" sz="6000" b="1" dirty="0" smtClean="0"/>
          </a:p>
          <a:p>
            <a:pPr algn="r" rtl="1"/>
            <a:r>
              <a:rPr lang="ar-SA" sz="6000" b="1" dirty="0" smtClean="0"/>
              <a:t>تعلم اسرع طريقة للقراءة !!!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42073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ar-SA" sz="8000" b="1" dirty="0" smtClean="0"/>
              <a:t>ما ينفعك في المجال</a:t>
            </a:r>
            <a:endParaRPr lang="en-US" sz="8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941168"/>
          </a:xfrm>
        </p:spPr>
        <p:txBody>
          <a:bodyPr>
            <a:normAutofit/>
          </a:bodyPr>
          <a:lstStyle/>
          <a:p>
            <a:pPr algn="r" rtl="1"/>
            <a:r>
              <a:rPr lang="ar-SA" sz="4800" b="1" dirty="0" smtClean="0"/>
              <a:t>برامج د. ابراهيم الفقي رحمه الله تعالى.</a:t>
            </a:r>
          </a:p>
          <a:p>
            <a:pPr marL="0" indent="0" algn="r" rtl="1">
              <a:buNone/>
            </a:pPr>
            <a:endParaRPr lang="ar-SA" sz="4800" b="1" dirty="0" smtClean="0"/>
          </a:p>
          <a:p>
            <a:pPr algn="r" rtl="1"/>
            <a:r>
              <a:rPr lang="ar-SA" sz="4800" b="1" dirty="0" smtClean="0"/>
              <a:t>برامج د. طارق السويدان.</a:t>
            </a:r>
          </a:p>
          <a:p>
            <a:pPr marL="0" indent="0" algn="r" rtl="1">
              <a:buNone/>
            </a:pPr>
            <a:endParaRPr lang="ar-SA" sz="4800" b="1" dirty="0" smtClean="0"/>
          </a:p>
          <a:p>
            <a:pPr algn="r" rtl="1"/>
            <a:r>
              <a:rPr lang="ar-SA" sz="4800" b="1" dirty="0" smtClean="0"/>
              <a:t>ملخص كتاب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25902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/>
          <a:lstStyle/>
          <a:p>
            <a:pPr algn="ctr" rtl="1"/>
            <a:r>
              <a:rPr lang="ar-SA" dirty="0" smtClean="0"/>
              <a:t>تعريف الدراسات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r" rtl="1"/>
            <a:r>
              <a:rPr lang="ar-IQ" sz="3200" b="1" dirty="0">
                <a:solidFill>
                  <a:srgbClr val="000000"/>
                </a:solidFill>
                <a:latin typeface="Traditional Arabic"/>
                <a:cs typeface="Traditional Arabic"/>
              </a:rPr>
              <a:t>دَرَسَ الشيْءُ، والرَّسْمُ يَدْرُسُ دُرُوساً، بالضّمّ: عَفَا. ودَرَسَتْهُ الرِّيحُ دَرْساً: مَحَتْه، إِذا تَكَرَّرَتْ عَلَيْهِ فعَفَّتْه. لازِمٌ مُتَعَدٍّ. ودَرَسَهُ القَوْمُ: عَفَّوْا أَثَرَه. </a:t>
            </a:r>
            <a:endParaRPr lang="ar-SA" sz="3200" b="1" dirty="0" smtClean="0">
              <a:solidFill>
                <a:srgbClr val="000000"/>
              </a:solidFill>
              <a:latin typeface="Traditional Arabic"/>
              <a:cs typeface="Traditional Arabic"/>
            </a:endParaRPr>
          </a:p>
          <a:p>
            <a:pPr algn="r" rtl="1"/>
            <a:r>
              <a:rPr lang="ar-IQ" sz="32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ومِن </a:t>
            </a:r>
            <a:r>
              <a:rPr lang="ar-IQ" sz="3200" b="1" dirty="0">
                <a:solidFill>
                  <a:srgbClr val="000000"/>
                </a:solidFill>
                <a:latin typeface="Traditional Arabic"/>
                <a:cs typeface="Traditional Arabic"/>
              </a:rPr>
              <a:t>المَجَازِ: دَرَسَ الكِتَاب</a:t>
            </a:r>
            <a:endParaRPr lang="ar-IQ" sz="3200" b="1" dirty="0">
              <a:solidFill>
                <a:prstClr val="black"/>
              </a:solidFill>
              <a:latin typeface="Traditional Arabic"/>
              <a:cs typeface="Traditional Arabic"/>
            </a:endParaRPr>
          </a:p>
          <a:p>
            <a:pPr algn="r" rtl="1"/>
            <a:r>
              <a:rPr lang="ar-IQ" sz="3200" b="1" dirty="0">
                <a:solidFill>
                  <a:srgbClr val="000000"/>
                </a:solidFill>
                <a:latin typeface="Traditional Arabic"/>
                <a:cs typeface="Traditional Arabic"/>
              </a:rPr>
              <a:t> يَدْرُسُه، بالضَّمّ، ويَدْرِسُه، بالكَسْر، دَرْساً، بالفَتْحِ، ودِرَاسَةً، بالكَسْرِ، ويُفْتَحُ، ودِرَاساً، ككِتَابٍ: قَرَأَه. وَفِي الأَساس: كَرَّرَ قِرَاءَتَه فِي اللِّسَان ودارَسَهُ، من ذلِكَ كأَنَّه عانَدَه حَتّى انْقَادَ لِحِفْظِهِ. وَقَالَ غيرُه: دَرَسَ الكِتابَ يَدْرُسُه دَرْساً: ذَلَّلهُ بكَثْرة القِرَاءَةِ حَتّى خَفَّ حِفْظُه عليهِ من ذلِك </a:t>
            </a:r>
            <a:r>
              <a:rPr lang="ar-IQ" sz="3200" b="1" dirty="0" err="1">
                <a:solidFill>
                  <a:srgbClr val="000000"/>
                </a:solidFill>
                <a:latin typeface="Traditional Arabic"/>
                <a:cs typeface="Traditional Arabic"/>
              </a:rPr>
              <a:t>كأَدْرَسَه</a:t>
            </a:r>
            <a:r>
              <a:rPr lang="ar-IQ" sz="3200" b="1" dirty="0">
                <a:solidFill>
                  <a:srgbClr val="000000"/>
                </a:solidFill>
                <a:latin typeface="Traditional Arabic"/>
                <a:cs typeface="Traditional Arabic"/>
              </a:rPr>
              <a:t>.</a:t>
            </a:r>
          </a:p>
          <a:p>
            <a:pPr algn="r" rtl="1"/>
            <a:r>
              <a:rPr lang="ar-IQ" sz="32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وَدَرَّسهُ </a:t>
            </a:r>
            <a:r>
              <a:rPr lang="ar-IQ" sz="3200" b="1" dirty="0">
                <a:solidFill>
                  <a:srgbClr val="000000"/>
                </a:solidFill>
                <a:latin typeface="Traditional Arabic"/>
                <a:cs typeface="Traditional Arabic"/>
              </a:rPr>
              <a:t>تَدْرِيساً. قَالَ الصاغانِيُّ: شُدِّد للمُبَالَغة، وَمِنْه مُدَرِّسُ المَدْرَسَة. وَقَالَ الزَّمَخْشَرِيُّ: دَرَسَ الكِتَابَ ودَرَّسَ غَيْرَه: </a:t>
            </a:r>
            <a:r>
              <a:rPr lang="ar-IQ" sz="3200" b="1" dirty="0">
                <a:solidFill>
                  <a:srgbClr val="FF0000"/>
                </a:solidFill>
                <a:latin typeface="Traditional Arabic"/>
                <a:cs typeface="Traditional Arabic"/>
              </a:rPr>
              <a:t>كَرَّرَه عَن حِفْظ.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99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/>
          <a:lstStyle/>
          <a:p>
            <a:pPr algn="ctr" rtl="1"/>
            <a:r>
              <a:rPr lang="ar-SA" b="1" dirty="0" smtClean="0"/>
              <a:t>تعريف التربية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pPr algn="r" rtl="1"/>
            <a:r>
              <a:rPr lang="ar-IQ" sz="4000" dirty="0" smtClean="0"/>
              <a:t>التربية </a:t>
            </a:r>
            <a:r>
              <a:rPr lang="ar-SA" sz="4000" dirty="0" smtClean="0"/>
              <a:t>لغة</a:t>
            </a:r>
            <a:r>
              <a:rPr lang="ar-SA" sz="4000" dirty="0"/>
              <a:t> </a:t>
            </a:r>
            <a:r>
              <a:rPr lang="ar-IQ" sz="4000" dirty="0" smtClean="0"/>
              <a:t>: التنمية.</a:t>
            </a:r>
            <a:endParaRPr lang="ar-SA" sz="4000" dirty="0" smtClean="0"/>
          </a:p>
          <a:p>
            <a:pPr algn="r" rtl="1"/>
            <a:r>
              <a:rPr lang="ar-IQ" sz="4000" dirty="0" smtClean="0"/>
              <a:t>التربية اصطلاح</a:t>
            </a:r>
            <a:r>
              <a:rPr lang="ar-SA" sz="4000" dirty="0" smtClean="0"/>
              <a:t>ا</a:t>
            </a:r>
            <a:r>
              <a:rPr lang="ar-IQ" sz="4000" dirty="0" smtClean="0"/>
              <a:t> </a:t>
            </a:r>
            <a:r>
              <a:rPr lang="ar-IQ" sz="4000" dirty="0" smtClean="0"/>
              <a:t>:</a:t>
            </a:r>
            <a:endParaRPr lang="ar-SA" sz="4000" b="1" dirty="0">
              <a:solidFill>
                <a:srgbClr val="000000"/>
              </a:solidFill>
              <a:latin typeface="Traditional Arabic"/>
              <a:cs typeface="Traditional Arabic"/>
            </a:endParaRPr>
          </a:p>
          <a:p>
            <a:pPr marL="0" indent="0" algn="r" rtl="1">
              <a:buNone/>
            </a:pPr>
            <a:r>
              <a:rPr lang="ar-IQ" sz="40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 </a:t>
            </a:r>
            <a:r>
              <a:rPr lang="ar-IQ" sz="4000" b="1" dirty="0">
                <a:solidFill>
                  <a:srgbClr val="000000"/>
                </a:solidFill>
                <a:latin typeface="Traditional Arabic"/>
                <a:cs typeface="Traditional Arabic"/>
              </a:rPr>
              <a:t>عملية هادفة وفن مرن متطور تحكمه قواعد وقوانين، وهي ترمي إلى تكوين العادات الحسنة بالاستفادة من الغرائز والميول في تحقيق هذا الهدف عن طريق الإرشاد والتدريب</a:t>
            </a:r>
            <a:r>
              <a:rPr lang="ar-IQ" sz="4000" b="1" dirty="0" smtClean="0">
                <a:solidFill>
                  <a:srgbClr val="000000"/>
                </a:solidFill>
                <a:latin typeface="Traditional Arabic"/>
                <a:cs typeface="Traditional Arabic"/>
              </a:rPr>
              <a:t>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5304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1954</TotalTime>
  <Words>452</Words>
  <Application>Microsoft Office PowerPoint</Application>
  <PresentationFormat>عرض على الشاشة (3:4)‏</PresentationFormat>
  <Paragraphs>48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تدفق</vt:lpstr>
      <vt:lpstr>تعريفات اولية</vt:lpstr>
      <vt:lpstr>اسم المادة: الدراسات التربوية في السيرة النبوية</vt:lpstr>
      <vt:lpstr>امور ضرورية قبل البدأ !!!!</vt:lpstr>
      <vt:lpstr>لماذا نقرأ ؟</vt:lpstr>
      <vt:lpstr>ماذا نقرأ ؟</vt:lpstr>
      <vt:lpstr>كيف نقرأ ؟</vt:lpstr>
      <vt:lpstr>ما ينفعك في المجال</vt:lpstr>
      <vt:lpstr>تعريف الدراسات</vt:lpstr>
      <vt:lpstr>تعريف التربية</vt:lpstr>
      <vt:lpstr> السيرة</vt:lpstr>
      <vt:lpstr>السيرة اصطلاحا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تعريفات اولية</dc:title>
  <dc:creator>IB_1</dc:creator>
  <cp:lastModifiedBy>Windows User</cp:lastModifiedBy>
  <cp:revision>21</cp:revision>
  <dcterms:created xsi:type="dcterms:W3CDTF">2021-02-07T18:59:34Z</dcterms:created>
  <dcterms:modified xsi:type="dcterms:W3CDTF">2021-02-16T15:47:27Z</dcterms:modified>
</cp:coreProperties>
</file>